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 id="283" r:id="rId35"/>
    <p:sldId id="284" r:id="rId36"/>
    <p:sldId id="285" r:id="rId37"/>
    <p:sldId id="286" r:id="rId38"/>
    <p:sldId id="287" r:id="rId39"/>
    <p:sldId id="288" r:id="rId40"/>
    <p:sldId id="289" r:id="rId41"/>
    <p:sldId id="290" r:id="rId42"/>
    <p:sldId id="291" r:id="rId43"/>
    <p:sldId id="292" r:id="rId44"/>
    <p:sldId id="293" r:id="rId45"/>
    <p:sldId id="294" r:id="rId46"/>
    <p:sldId id="295" r:id="rId47"/>
    <p:sldId id="296" r:id="rId48"/>
    <p:sldId id="297" r:id="rId49"/>
    <p:sldId id="298" r:id="rId50"/>
    <p:sldId id="299" r:id="rId51"/>
    <p:sldId id="300" r:id="rId52"/>
    <p:sldId id="301" r:id="rId53"/>
    <p:sldId id="302" r:id="rId54"/>
    <p:sldId id="303" r:id="rId55"/>
    <p:sldId id="304" r:id="rId56"/>
    <p:sldId id="305" r:id="rId57"/>
    <p:sldId id="306" r:id="rId58"/>
    <p:sldId id="307" r:id="rId59"/>
    <p:sldId id="308" r:id="rId60"/>
    <p:sldId id="309" r:id="rId61"/>
    <p:sldId id="310" r:id="rId62"/>
    <p:sldId id="311" r:id="rId63"/>
    <p:sldId id="312" r:id="rId64"/>
    <p:sldId id="313" r:id="rId65"/>
    <p:sldId id="314" r:id="rId66"/>
    <p:sldId id="315" r:id="rId67"/>
    <p:sldId id="316" r:id="rId68"/>
    <p:sldId id="317" r:id="rId69"/>
    <p:sldId id="318" r:id="rId70"/>
    <p:sldId id="319" r:id="rId71"/>
    <p:sldId id="320" r:id="rId72"/>
  </p:sldIdLst>
  <p:sldSz cx="13716000" cy="96774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1pPr>
    <a:lvl2pPr marL="0" marR="0" indent="2286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2pPr>
    <a:lvl3pPr marL="0" marR="0" indent="4572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3pPr>
    <a:lvl4pPr marL="0" marR="0" indent="6858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4pPr>
    <a:lvl5pPr marL="0" marR="0" indent="9144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5pPr>
    <a:lvl6pPr marL="0" marR="0" indent="11430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6pPr>
    <a:lvl7pPr marL="0" marR="0" indent="13716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7pPr>
    <a:lvl8pPr marL="0" marR="0" indent="16002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8pPr>
    <a:lvl9pPr marL="0" marR="0" indent="182880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inor">
          <a:srgbClr val="FFFFFF"/>
        </a:fontRef>
        <a:srgbClr val="FFFFFF"/>
      </a:tcTxStyle>
      <a:tcStyle>
        <a:tcBdr>
          <a:left>
            <a:ln w="3175" cap="flat">
              <a:solidFill>
                <a:srgbClr val="D6D7D6"/>
              </a:solidFill>
              <a:prstDash val="solid"/>
              <a:miter lim="400000"/>
            </a:ln>
          </a:left>
          <a:right>
            <a:ln w="3175" cap="flat">
              <a:solidFill>
                <a:srgbClr val="D6D7D6"/>
              </a:solidFill>
              <a:prstDash val="solid"/>
              <a:miter lim="400000"/>
            </a:ln>
          </a:right>
          <a:top>
            <a:ln w="3175" cap="flat">
              <a:solidFill>
                <a:srgbClr val="D6D7D6"/>
              </a:solidFill>
              <a:prstDash val="solid"/>
              <a:miter lim="400000"/>
            </a:ln>
          </a:top>
          <a:bottom>
            <a:ln w="3175" cap="flat">
              <a:solidFill>
                <a:srgbClr val="D6D7D6"/>
              </a:solidFill>
              <a:prstDash val="solid"/>
              <a:miter lim="400000"/>
            </a:ln>
          </a:bottom>
          <a:insideH>
            <a:ln w="3175" cap="flat">
              <a:solidFill>
                <a:srgbClr val="D6D7D6"/>
              </a:solidFill>
              <a:prstDash val="solid"/>
              <a:miter lim="400000"/>
            </a:ln>
          </a:insideH>
          <a:insideV>
            <a:ln w="3175" cap="flat">
              <a:solidFill>
                <a:srgbClr val="D6D7D6"/>
              </a:solidFill>
              <a:prstDash val="solid"/>
              <a:miter lim="400000"/>
            </a:ln>
          </a:insideV>
        </a:tcBdr>
        <a:fill>
          <a:noFill/>
        </a:fill>
      </a:tcStyle>
    </a:wholeTbl>
    <a:band2H>
      <a:tcTxStyle b="def" i="def"/>
      <a:tcStyle>
        <a:tcBdr/>
        <a:fill>
          <a:solidFill>
            <a:srgbClr val="747676">
              <a:alpha val="63790"/>
            </a:srgbClr>
          </a:solidFill>
        </a:fill>
      </a:tcStyle>
    </a:band2H>
    <a:firstCol>
      <a:tcTxStyle b="on" i="off">
        <a:fontRef idx="minor">
          <a:srgbClr val="FFFFFF"/>
        </a:fontRef>
        <a:srgbClr val="FFFFFF"/>
      </a:tcTxStyle>
      <a:tcStyle>
        <a:tcBdr>
          <a:left>
            <a:ln w="3175" cap="flat">
              <a:solidFill>
                <a:srgbClr val="D6D6D6"/>
              </a:solidFill>
              <a:prstDash val="solid"/>
              <a:miter lim="400000"/>
            </a:ln>
          </a:left>
          <a:right>
            <a:ln w="12700" cap="flat">
              <a:solidFill>
                <a:srgbClr val="D6D7D6"/>
              </a:solidFill>
              <a:prstDash val="solid"/>
              <a:miter lim="400000"/>
            </a:ln>
          </a:right>
          <a:top>
            <a:ln w="3175" cap="flat">
              <a:solidFill>
                <a:srgbClr val="D6D7D6"/>
              </a:solidFill>
              <a:prstDash val="solid"/>
              <a:miter lim="400000"/>
            </a:ln>
          </a:top>
          <a:bottom>
            <a:ln w="3175" cap="flat">
              <a:solidFill>
                <a:srgbClr val="D6D7D6"/>
              </a:solidFill>
              <a:prstDash val="solid"/>
              <a:miter lim="400000"/>
            </a:ln>
          </a:bottom>
          <a:insideH>
            <a:ln w="3175" cap="flat">
              <a:solidFill>
                <a:srgbClr val="D6D7D6"/>
              </a:solidFill>
              <a:prstDash val="solid"/>
              <a:miter lim="400000"/>
            </a:ln>
          </a:insideH>
          <a:insideV>
            <a:ln w="3175" cap="flat">
              <a:solidFill>
                <a:srgbClr val="D6D7D6"/>
              </a:solidFill>
              <a:prstDash val="solid"/>
              <a:miter lim="400000"/>
            </a:ln>
          </a:insideV>
        </a:tcBdr>
        <a:fill>
          <a:solidFill>
            <a:schemeClr val="accent1"/>
          </a:solidFill>
        </a:fill>
      </a:tcStyle>
    </a:firstCol>
    <a:lastRow>
      <a:tcTxStyle b="off" i="off">
        <a:fontRef idx="minor">
          <a:srgbClr val="FFFFFF"/>
        </a:fontRef>
        <a:srgbClr val="FFFFFF"/>
      </a:tcTxStyle>
      <a:tcStyle>
        <a:tcBdr>
          <a:left>
            <a:ln w="3175" cap="flat">
              <a:solidFill>
                <a:srgbClr val="D6D7D6"/>
              </a:solidFill>
              <a:prstDash val="solid"/>
              <a:miter lim="400000"/>
            </a:ln>
          </a:left>
          <a:right>
            <a:ln w="3175" cap="flat">
              <a:solidFill>
                <a:srgbClr val="D6D7D6"/>
              </a:solidFill>
              <a:prstDash val="solid"/>
              <a:miter lim="400000"/>
            </a:ln>
          </a:right>
          <a:top>
            <a:ln w="12700" cap="flat">
              <a:solidFill>
                <a:srgbClr val="D6D7D6"/>
              </a:solidFill>
              <a:prstDash val="solid"/>
              <a:miter lim="400000"/>
            </a:ln>
          </a:top>
          <a:bottom>
            <a:ln w="3175" cap="flat">
              <a:solidFill>
                <a:srgbClr val="D6D6D6"/>
              </a:solidFill>
              <a:prstDash val="solid"/>
              <a:miter lim="400000"/>
            </a:ln>
          </a:bottom>
          <a:insideH>
            <a:ln w="3175" cap="flat">
              <a:solidFill>
                <a:srgbClr val="D6D7D6"/>
              </a:solidFill>
              <a:prstDash val="solid"/>
              <a:miter lim="400000"/>
            </a:ln>
          </a:insideH>
          <a:insideV>
            <a:ln w="3175" cap="flat">
              <a:solidFill>
                <a:srgbClr val="D6D7D6"/>
              </a:solidFill>
              <a:prstDash val="solid"/>
              <a:miter lim="400000"/>
            </a:ln>
          </a:insideV>
        </a:tcBdr>
        <a:fill>
          <a:solidFill>
            <a:srgbClr val="032650"/>
          </a:solidFill>
        </a:fill>
      </a:tcStyle>
    </a:lastRow>
    <a:firstRow>
      <a:tcTxStyle b="on" i="off">
        <a:fontRef idx="minor">
          <a:srgbClr val="FFFFFF"/>
        </a:fontRef>
        <a:srgbClr val="FFFFFF"/>
      </a:tcTxStyle>
      <a:tcStyle>
        <a:tcBdr>
          <a:left>
            <a:ln w="3175" cap="flat">
              <a:solidFill>
                <a:srgbClr val="D6D7D6"/>
              </a:solidFill>
              <a:prstDash val="solid"/>
              <a:miter lim="400000"/>
            </a:ln>
          </a:left>
          <a:right>
            <a:ln w="3175" cap="flat">
              <a:solidFill>
                <a:srgbClr val="D6D7D6"/>
              </a:solidFill>
              <a:prstDash val="solid"/>
              <a:miter lim="400000"/>
            </a:ln>
          </a:right>
          <a:top>
            <a:ln w="3175" cap="flat">
              <a:solidFill>
                <a:srgbClr val="D6D6D6"/>
              </a:solidFill>
              <a:prstDash val="solid"/>
              <a:miter lim="400000"/>
            </a:ln>
          </a:top>
          <a:bottom>
            <a:ln w="12700" cap="flat">
              <a:solidFill>
                <a:srgbClr val="D6D7D6"/>
              </a:solidFill>
              <a:prstDash val="solid"/>
              <a:miter lim="400000"/>
            </a:ln>
          </a:bottom>
          <a:insideH>
            <a:ln w="3175" cap="flat">
              <a:solidFill>
                <a:srgbClr val="D6D7D6"/>
              </a:solidFill>
              <a:prstDash val="solid"/>
              <a:miter lim="400000"/>
            </a:ln>
          </a:insideH>
          <a:insideV>
            <a:ln w="3175" cap="flat">
              <a:solidFill>
                <a:srgbClr val="D6D7D6"/>
              </a:solidFill>
              <a:prstDash val="solid"/>
              <a:miter lim="400000"/>
            </a:ln>
          </a:insideV>
        </a:tcBdr>
        <a:fill>
          <a:solidFill>
            <a:srgbClr val="032650"/>
          </a:solidFill>
        </a:fill>
      </a:tcStyle>
    </a:firstRow>
  </a:tblStyle>
  <a:tblStyle styleId="{C7B018BB-80A7-4F77-B60F-C8B233D01FF8}" styleName="">
    <a:tblBg/>
    <a:wholeTbl>
      <a:tcTxStyle b="off" i="off">
        <a:fontRef idx="minor">
          <a:srgbClr val="FFFFFF"/>
        </a:fontRef>
        <a:srgbClr val="FFFFFF"/>
      </a:tcTxStyle>
      <a:tcStyle>
        <a:tcBdr>
          <a:left>
            <a:ln w="3175" cap="flat">
              <a:solidFill>
                <a:srgbClr val="929292"/>
              </a:solidFill>
              <a:prstDash val="solid"/>
              <a:miter lim="400000"/>
            </a:ln>
          </a:left>
          <a:right>
            <a:ln w="3175" cap="flat">
              <a:solidFill>
                <a:srgbClr val="929292"/>
              </a:solidFill>
              <a:prstDash val="solid"/>
              <a:miter lim="400000"/>
            </a:ln>
          </a:right>
          <a:top>
            <a:ln w="3175" cap="flat">
              <a:solidFill>
                <a:srgbClr val="929292"/>
              </a:solidFill>
              <a:prstDash val="solid"/>
              <a:miter lim="400000"/>
            </a:ln>
          </a:top>
          <a:bottom>
            <a:ln w="3175" cap="flat">
              <a:solidFill>
                <a:srgbClr val="929292"/>
              </a:solidFill>
              <a:prstDash val="solid"/>
              <a:miter lim="400000"/>
            </a:ln>
          </a:bottom>
          <a:insideH>
            <a:ln w="3175" cap="flat">
              <a:solidFill>
                <a:srgbClr val="929292"/>
              </a:solidFill>
              <a:prstDash val="solid"/>
              <a:miter lim="400000"/>
            </a:ln>
          </a:insideH>
          <a:insideV>
            <a:ln w="3175" cap="flat">
              <a:solidFill>
                <a:srgbClr val="929292"/>
              </a:solidFill>
              <a:prstDash val="solid"/>
              <a:miter lim="400000"/>
            </a:ln>
          </a:insideV>
        </a:tcBdr>
        <a:fill>
          <a:noFill/>
        </a:fill>
      </a:tcStyle>
    </a:wholeTbl>
    <a:band2H>
      <a:tcTxStyle b="def" i="def"/>
      <a:tcStyle>
        <a:tcBdr/>
        <a:fill>
          <a:solidFill>
            <a:srgbClr val="747676">
              <a:alpha val="63790"/>
            </a:srgbClr>
          </a:solidFill>
        </a:fill>
      </a:tcStyle>
    </a:band2H>
    <a:firstCol>
      <a:tcTxStyle b="on" i="off">
        <a:fontRef idx="minor">
          <a:srgbClr val="FFFFFF"/>
        </a:fontRef>
        <a:srgbClr val="FFFFFF"/>
      </a:tcTxStyle>
      <a:tcStyle>
        <a:tcBdr>
          <a:left>
            <a:ln w="12700" cap="flat">
              <a:noFill/>
              <a:miter lim="400000"/>
            </a:ln>
          </a:left>
          <a:right>
            <a:ln w="3175" cap="flat">
              <a:noFill/>
              <a:miter lim="400000"/>
            </a:ln>
          </a:right>
          <a:top>
            <a:ln w="12700" cap="flat">
              <a:noFill/>
              <a:miter lim="400000"/>
            </a:ln>
          </a:top>
          <a:bottom>
            <a:ln w="12700" cap="flat">
              <a:noFill/>
              <a:miter lim="400000"/>
            </a:ln>
          </a:bottom>
          <a:insideH>
            <a:ln w="12700" cap="flat">
              <a:noFill/>
              <a:miter lim="400000"/>
            </a:ln>
          </a:insideH>
          <a:insideV>
            <a:ln w="3175" cap="flat">
              <a:noFill/>
              <a:miter lim="400000"/>
            </a:ln>
          </a:insideV>
        </a:tcBdr>
        <a:fill>
          <a:solidFill>
            <a:srgbClr val="084E00"/>
          </a:solid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3175" cap="flat">
              <a:noFill/>
              <a:miter lim="400000"/>
            </a:ln>
          </a:top>
          <a:bottom>
            <a:ln w="12700" cap="flat">
              <a:noFill/>
              <a:miter lim="400000"/>
            </a:ln>
          </a:bottom>
          <a:insideH>
            <a:ln w="3175" cap="flat">
              <a:noFill/>
              <a:miter lim="400000"/>
            </a:ln>
          </a:insideH>
          <a:insideV>
            <a:ln w="12700" cap="flat">
              <a:noFill/>
              <a:miter lim="400000"/>
            </a:ln>
          </a:insideV>
        </a:tcBdr>
        <a:fill>
          <a:solidFill>
            <a:srgbClr val="017101"/>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3175" cap="flat">
              <a:noFill/>
              <a:miter lim="400000"/>
            </a:ln>
          </a:bottom>
          <a:insideH>
            <a:ln w="3175" cap="flat">
              <a:noFill/>
              <a:miter lim="400000"/>
            </a:ln>
          </a:insideH>
          <a:insideV>
            <a:ln w="12700" cap="flat">
              <a:noFill/>
              <a:miter lim="400000"/>
            </a:ln>
          </a:insideV>
        </a:tcBdr>
        <a:fill>
          <a:solidFill>
            <a:srgbClr val="017101"/>
          </a:solidFill>
        </a:fill>
      </a:tcStyle>
    </a:firstRow>
  </a:tblStyle>
  <a:tblStyle styleId="{EEE7283C-3CF3-47DC-8721-378D4A62B228}" styleName="">
    <a:tblBg/>
    <a:wholeTbl>
      <a:tcTxStyle b="off" i="off">
        <a:fontRef idx="minor">
          <a:srgbClr val="FFFFFF"/>
        </a:fontRef>
        <a:srgbClr val="FFFFFF"/>
      </a:tcTxStyle>
      <a:tcStyle>
        <a:tcBdr>
          <a:left>
            <a:ln w="3175" cap="flat">
              <a:solidFill>
                <a:srgbClr val="AAAAAA"/>
              </a:solidFill>
              <a:prstDash val="solid"/>
              <a:miter lim="400000"/>
            </a:ln>
          </a:left>
          <a:right>
            <a:ln w="3175" cap="flat">
              <a:solidFill>
                <a:srgbClr val="AAAAAA"/>
              </a:solidFill>
              <a:prstDash val="solid"/>
              <a:miter lim="400000"/>
            </a:ln>
          </a:right>
          <a:top>
            <a:ln w="3175" cap="flat">
              <a:solidFill>
                <a:srgbClr val="AAAAAA"/>
              </a:solidFill>
              <a:prstDash val="solid"/>
              <a:miter lim="400000"/>
            </a:ln>
          </a:top>
          <a:bottom>
            <a:ln w="3175" cap="flat">
              <a:solidFill>
                <a:srgbClr val="AAAAAA"/>
              </a:solidFill>
              <a:prstDash val="solid"/>
              <a:miter lim="400000"/>
            </a:ln>
          </a:bottom>
          <a:insideH>
            <a:ln w="3175" cap="flat">
              <a:solidFill>
                <a:srgbClr val="AAAAAA"/>
              </a:solidFill>
              <a:prstDash val="solid"/>
              <a:miter lim="400000"/>
            </a:ln>
          </a:insideH>
          <a:insideV>
            <a:ln w="3175" cap="flat">
              <a:solidFill>
                <a:srgbClr val="AAAAAA"/>
              </a:solidFill>
              <a:prstDash val="solid"/>
              <a:miter lim="400000"/>
            </a:ln>
          </a:insideV>
        </a:tcBdr>
        <a:fill>
          <a:noFill/>
        </a:fill>
      </a:tcStyle>
    </a:wholeTbl>
    <a:band2H>
      <a:tcTxStyle b="def" i="def"/>
      <a:tcStyle>
        <a:tcBdr/>
        <a:fill>
          <a:solidFill>
            <a:srgbClr val="747676">
              <a:alpha val="63790"/>
            </a:srgbClr>
          </a:solidFill>
        </a:fill>
      </a:tcStyle>
    </a:band2H>
    <a:firstCol>
      <a:tcTxStyle b="on" i="off">
        <a:fontRef idx="minor">
          <a:srgbClr val="FFFFFF"/>
        </a:fontRef>
        <a:srgbClr val="FFFFFF"/>
      </a:tcTxStyle>
      <a:tcStyle>
        <a:tcBdr>
          <a:left>
            <a:ln w="12700" cap="flat">
              <a:noFill/>
              <a:miter lim="400000"/>
            </a:ln>
          </a:left>
          <a:right>
            <a:ln w="3175" cap="flat">
              <a:noFill/>
              <a:miter lim="400000"/>
            </a:ln>
          </a:right>
          <a:top>
            <a:ln w="12700" cap="flat">
              <a:noFill/>
              <a:miter lim="400000"/>
            </a:ln>
          </a:top>
          <a:bottom>
            <a:ln w="12700" cap="flat">
              <a:noFill/>
              <a:miter lim="400000"/>
            </a:ln>
          </a:bottom>
          <a:insideH>
            <a:ln w="12700" cap="flat">
              <a:noFill/>
              <a:miter lim="400000"/>
            </a:ln>
          </a:insideH>
          <a:insideV>
            <a:ln w="3175" cap="flat">
              <a:noFill/>
              <a:miter lim="400000"/>
            </a:ln>
          </a:insideV>
        </a:tcBdr>
        <a:fill>
          <a:solidFill>
            <a:schemeClr val="accent5"/>
          </a:solid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3175" cap="flat">
              <a:noFill/>
              <a:miter lim="400000"/>
            </a:ln>
          </a:top>
          <a:bottom>
            <a:ln w="12700" cap="flat">
              <a:noFill/>
              <a:miter lim="400000"/>
            </a:ln>
          </a:bottom>
          <a:insideH>
            <a:ln w="3175" cap="flat">
              <a:noFill/>
              <a:miter lim="400000"/>
            </a:ln>
          </a:insideH>
          <a:insideV>
            <a:ln w="12700" cap="flat">
              <a:noFill/>
              <a:miter lim="400000"/>
            </a:ln>
          </a:insideV>
        </a:tcBdr>
        <a:fill>
          <a:solidFill>
            <a:schemeClr val="accent5">
              <a:hueOff val="106375"/>
              <a:satOff val="9554"/>
              <a:lumOff val="-13516"/>
            </a:schemeClr>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3175" cap="flat">
              <a:noFill/>
              <a:miter lim="400000"/>
            </a:ln>
          </a:bottom>
          <a:insideH>
            <a:ln w="3175" cap="flat">
              <a:noFill/>
              <a:miter lim="400000"/>
            </a:ln>
          </a:insideH>
          <a:insideV>
            <a:ln w="12700" cap="flat">
              <a:noFill/>
              <a:miter lim="400000"/>
            </a:ln>
          </a:insideV>
        </a:tcBdr>
        <a:fill>
          <a:solidFill>
            <a:schemeClr val="accent5">
              <a:hueOff val="106375"/>
              <a:satOff val="9554"/>
              <a:lumOff val="-13516"/>
            </a:schemeClr>
          </a:solidFill>
        </a:fill>
      </a:tcStyle>
    </a:firstRow>
  </a:tblStyle>
  <a:tblStyle styleId="{CF821DB8-F4EB-4A41-A1BA-3FCAFE7338EE}" styleName="">
    <a:tblBg/>
    <a:wholeTbl>
      <a:tcTxStyle b="off" i="off">
        <a:fontRef idx="minor">
          <a:srgbClr val="FFFFFF"/>
        </a:fontRef>
        <a:srgbClr val="FFFFFF"/>
      </a:tcTxStyle>
      <a:tcStyle>
        <a:tcBdr>
          <a:left>
            <a:ln w="3175" cap="flat">
              <a:solidFill>
                <a:srgbClr val="D6D7D6"/>
              </a:solidFill>
              <a:prstDash val="solid"/>
              <a:miter lim="400000"/>
            </a:ln>
          </a:left>
          <a:right>
            <a:ln w="3175" cap="flat">
              <a:solidFill>
                <a:srgbClr val="D6D7D6"/>
              </a:solidFill>
              <a:prstDash val="solid"/>
              <a:miter lim="400000"/>
            </a:ln>
          </a:right>
          <a:top>
            <a:ln w="3175" cap="flat">
              <a:solidFill>
                <a:srgbClr val="D6D7D6"/>
              </a:solidFill>
              <a:prstDash val="solid"/>
              <a:miter lim="400000"/>
            </a:ln>
          </a:top>
          <a:bottom>
            <a:ln w="3175" cap="flat">
              <a:solidFill>
                <a:srgbClr val="D6D7D6"/>
              </a:solidFill>
              <a:prstDash val="solid"/>
              <a:miter lim="400000"/>
            </a:ln>
          </a:bottom>
          <a:insideH>
            <a:ln w="3175" cap="flat">
              <a:solidFill>
                <a:srgbClr val="D6D7D6"/>
              </a:solidFill>
              <a:prstDash val="solid"/>
              <a:miter lim="400000"/>
            </a:ln>
          </a:insideH>
          <a:insideV>
            <a:ln w="3175" cap="flat">
              <a:solidFill>
                <a:srgbClr val="D6D7D6"/>
              </a:solidFill>
              <a:prstDash val="solid"/>
              <a:miter lim="400000"/>
            </a:ln>
          </a:insideV>
        </a:tcBdr>
        <a:fill>
          <a:noFill/>
        </a:fill>
      </a:tcStyle>
    </a:wholeTbl>
    <a:band2H>
      <a:tcTxStyle b="def" i="def"/>
      <a:tcStyle>
        <a:tcBdr/>
        <a:fill>
          <a:solidFill>
            <a:srgbClr val="747676">
              <a:alpha val="63790"/>
            </a:srgbClr>
          </a:solidFill>
        </a:fill>
      </a:tcStyle>
    </a:band2H>
    <a:firstCol>
      <a:tcTxStyle b="on" i="off">
        <a:fontRef idx="minor">
          <a:srgbClr val="FFFFFF"/>
        </a:fontRef>
        <a:srgbClr val="FFFFFF"/>
      </a:tcTxStyle>
      <a:tcStyle>
        <a:tcBdr>
          <a:left>
            <a:ln w="12700" cap="flat">
              <a:noFill/>
              <a:miter lim="400000"/>
            </a:ln>
          </a:left>
          <a:right>
            <a:ln w="3175" cap="flat">
              <a:noFill/>
              <a:miter lim="400000"/>
            </a:ln>
          </a:right>
          <a:top>
            <a:ln w="12700" cap="flat">
              <a:noFill/>
              <a:miter lim="400000"/>
            </a:ln>
          </a:top>
          <a:bottom>
            <a:ln w="12700" cap="flat">
              <a:noFill/>
              <a:miter lim="400000"/>
            </a:ln>
          </a:bottom>
          <a:insideH>
            <a:ln w="12700" cap="flat">
              <a:noFill/>
              <a:miter lim="400000"/>
            </a:ln>
          </a:insideH>
          <a:insideV>
            <a:ln w="3175" cap="flat">
              <a:noFill/>
              <a:miter lim="400000"/>
            </a:ln>
          </a:insideV>
        </a:tcBdr>
        <a:fill>
          <a:solidFill>
            <a:schemeClr val="accent6">
              <a:hueOff val="-119728"/>
              <a:satOff val="5580"/>
              <a:lumOff val="-12961"/>
            </a:schemeClr>
          </a:solid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3175" cap="flat">
              <a:noFill/>
              <a:miter lim="400000"/>
            </a:ln>
          </a:top>
          <a:bottom>
            <a:ln w="12700" cap="flat">
              <a:noFill/>
              <a:miter lim="400000"/>
            </a:ln>
          </a:bottom>
          <a:insideH>
            <a:ln w="3175" cap="flat">
              <a:noFill/>
              <a:miter lim="400000"/>
            </a:ln>
          </a:insideH>
          <a:insideV>
            <a:ln w="12700" cap="flat">
              <a:noFill/>
              <a:miter lim="400000"/>
            </a:ln>
          </a:insideV>
        </a:tcBdr>
        <a:fill>
          <a:solidFill>
            <a:srgbClr val="650E48"/>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3175" cap="flat">
              <a:noFill/>
              <a:miter lim="400000"/>
            </a:ln>
          </a:bottom>
          <a:insideH>
            <a:ln w="3175" cap="flat">
              <a:noFill/>
              <a:miter lim="400000"/>
            </a:ln>
          </a:insideH>
          <a:insideV>
            <a:ln w="12700" cap="flat">
              <a:noFill/>
              <a:miter lim="400000"/>
            </a:ln>
          </a:insideV>
        </a:tcBdr>
        <a:fill>
          <a:solidFill>
            <a:srgbClr val="650E48"/>
          </a:solidFill>
        </a:fill>
      </a:tcStyle>
    </a:firstRow>
  </a:tblStyle>
  <a:tblStyle styleId="{33BA23B1-9221-436E-865A-0063620EA4FD}" styleName="">
    <a:tblBg/>
    <a:wholeTbl>
      <a:tcTxStyle b="off" i="off">
        <a:fontRef idx="minor">
          <a:srgbClr val="FFFFFF"/>
        </a:fontRef>
        <a:srgbClr val="FFFFFF"/>
      </a:tcTxStyle>
      <a:tcStyle>
        <a:tcBdr>
          <a:left>
            <a:ln w="3175" cap="flat">
              <a:solidFill>
                <a:srgbClr val="909090"/>
              </a:solidFill>
              <a:prstDash val="solid"/>
              <a:miter lim="400000"/>
            </a:ln>
          </a:left>
          <a:right>
            <a:ln w="3175" cap="flat">
              <a:solidFill>
                <a:srgbClr val="909090"/>
              </a:solidFill>
              <a:prstDash val="solid"/>
              <a:miter lim="400000"/>
            </a:ln>
          </a:right>
          <a:top>
            <a:ln w="3175" cap="flat">
              <a:solidFill>
                <a:srgbClr val="909090"/>
              </a:solidFill>
              <a:prstDash val="solid"/>
              <a:miter lim="400000"/>
            </a:ln>
          </a:top>
          <a:bottom>
            <a:ln w="3175" cap="flat">
              <a:solidFill>
                <a:srgbClr val="909090"/>
              </a:solidFill>
              <a:prstDash val="solid"/>
              <a:miter lim="400000"/>
            </a:ln>
          </a:bottom>
          <a:insideH>
            <a:ln w="3175" cap="flat">
              <a:solidFill>
                <a:srgbClr val="909090"/>
              </a:solidFill>
              <a:prstDash val="solid"/>
              <a:miter lim="400000"/>
            </a:ln>
          </a:insideH>
          <a:insideV>
            <a:ln w="3175" cap="flat">
              <a:solidFill>
                <a:srgbClr val="909090"/>
              </a:solidFill>
              <a:prstDash val="solid"/>
              <a:miter lim="400000"/>
            </a:ln>
          </a:insideV>
        </a:tcBdr>
        <a:fill>
          <a:noFill/>
        </a:fill>
      </a:tcStyle>
    </a:wholeTbl>
    <a:band2H>
      <a:tcTxStyle b="def" i="def"/>
      <a:tcStyle>
        <a:tcBdr/>
        <a:fill>
          <a:solidFill>
            <a:srgbClr val="747676">
              <a:alpha val="63790"/>
            </a:srgbClr>
          </a:solidFill>
        </a:fill>
      </a:tcStyle>
    </a:band2H>
    <a:firstCol>
      <a:tcTxStyle b="on" i="off">
        <a:fontRef idx="minor">
          <a:srgbClr val="FFFFFF"/>
        </a:fontRef>
        <a:srgbClr val="FFFFFF"/>
      </a:tcTxStyle>
      <a:tcStyle>
        <a:tcBdr>
          <a:left>
            <a:ln w="12700" cap="flat">
              <a:noFill/>
              <a:miter lim="400000"/>
            </a:ln>
          </a:left>
          <a:right>
            <a:ln w="3175" cap="flat">
              <a:noFill/>
              <a:miter lim="400000"/>
            </a:ln>
          </a:right>
          <a:top>
            <a:ln w="12700" cap="flat">
              <a:noFill/>
              <a:miter lim="400000"/>
            </a:ln>
          </a:top>
          <a:bottom>
            <a:ln w="12700" cap="flat">
              <a:noFill/>
              <a:miter lim="400000"/>
            </a:ln>
          </a:bottom>
          <a:insideH>
            <a:ln w="12700" cap="flat">
              <a:noFill/>
              <a:miter lim="400000"/>
            </a:ln>
          </a:insideH>
          <a:insideV>
            <a:ln w="3175" cap="flat">
              <a:noFill/>
              <a:miter lim="400000"/>
            </a:ln>
          </a:insideV>
        </a:tcBdr>
        <a:fill>
          <a:solidFill>
            <a:srgbClr val="798089"/>
          </a:solid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3175" cap="flat">
              <a:noFill/>
              <a:miter lim="400000"/>
            </a:ln>
          </a:top>
          <a:bottom>
            <a:ln w="12700" cap="flat">
              <a:noFill/>
              <a:miter lim="400000"/>
            </a:ln>
          </a:bottom>
          <a:insideH>
            <a:ln w="3175" cap="flat">
              <a:noFill/>
              <a:miter lim="400000"/>
            </a:ln>
          </a:insideH>
          <a:insideV>
            <a:ln w="12700" cap="flat">
              <a:noFill/>
              <a:miter lim="400000"/>
            </a:ln>
          </a:insideV>
        </a:tcBdr>
        <a:fill>
          <a:solidFill>
            <a:srgbClr val="96A0AC"/>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3175" cap="flat">
              <a:noFill/>
              <a:miter lim="400000"/>
            </a:ln>
          </a:bottom>
          <a:insideH>
            <a:ln w="3175" cap="flat">
              <a:noFill/>
              <a:miter lim="400000"/>
            </a:ln>
          </a:insideH>
          <a:insideV>
            <a:ln w="12700" cap="flat">
              <a:noFill/>
              <a:miter lim="400000"/>
            </a:ln>
          </a:insideV>
        </a:tcBdr>
        <a:fill>
          <a:solidFill>
            <a:srgbClr val="96A0AC"/>
          </a:solidFill>
        </a:fill>
      </a:tcStyle>
    </a:firstRow>
  </a:tblStyle>
  <a:tblStyle styleId="{2708684C-4D16-4618-839F-0558EEFCDFE6}" styleName="">
    <a:tblBg/>
    <a:wholeTbl>
      <a:tcTxStyle b="off" i="off">
        <a:fontRef idx="minor">
          <a:srgbClr val="FFFFFF"/>
        </a:fontRef>
        <a:srgbClr val="FFFFFF"/>
      </a:tcTxStyle>
      <a:tcStyle>
        <a:tcBdr>
          <a:left>
            <a:ln w="3175" cap="flat">
              <a:solidFill>
                <a:srgbClr val="929292"/>
              </a:solidFill>
              <a:custDash>
                <a:ds d="200000" sp="200000"/>
              </a:custDash>
              <a:miter lim="400000"/>
            </a:ln>
          </a:left>
          <a:right>
            <a:ln w="3175" cap="flat">
              <a:solidFill>
                <a:srgbClr val="929292"/>
              </a:solidFill>
              <a:custDash>
                <a:ds d="200000" sp="200000"/>
              </a:custDash>
              <a:miter lim="400000"/>
            </a:ln>
          </a:right>
          <a:top>
            <a:ln w="3175" cap="flat">
              <a:solidFill>
                <a:srgbClr val="929292"/>
              </a:solidFill>
              <a:custDash>
                <a:ds d="200000" sp="200000"/>
              </a:custDash>
              <a:miter lim="400000"/>
            </a:ln>
          </a:top>
          <a:bottom>
            <a:ln w="3175" cap="flat">
              <a:solidFill>
                <a:srgbClr val="929292"/>
              </a:solidFill>
              <a:custDash>
                <a:ds d="200000" sp="200000"/>
              </a:custDash>
              <a:miter lim="400000"/>
            </a:ln>
          </a:bottom>
          <a:insideH>
            <a:ln w="3175" cap="flat">
              <a:solidFill>
                <a:srgbClr val="929292"/>
              </a:solidFill>
              <a:custDash>
                <a:ds d="200000" sp="200000"/>
              </a:custDash>
              <a:miter lim="400000"/>
            </a:ln>
          </a:insideH>
          <a:insideV>
            <a:ln w="3175" cap="flat">
              <a:solidFill>
                <a:srgbClr val="929292"/>
              </a:solidFill>
              <a:custDash>
                <a:ds d="200000" sp="200000"/>
              </a:custDash>
              <a:miter lim="400000"/>
            </a:ln>
          </a:insideV>
        </a:tcBdr>
        <a:fill>
          <a:noFill/>
        </a:fill>
      </a:tcStyle>
    </a:wholeTbl>
    <a:band2H>
      <a:tcTxStyle b="def" i="def"/>
      <a:tcStyle>
        <a:tcBdr/>
        <a:fill>
          <a:solidFill>
            <a:srgbClr val="747676">
              <a:alpha val="63790"/>
            </a:srgbClr>
          </a:solidFill>
        </a:fill>
      </a:tcStyle>
    </a:band2H>
    <a:firstCol>
      <a:tcTxStyle b="on" i="off">
        <a:fontRef idx="minor">
          <a:srgbClr val="FFFFFF"/>
        </a:fontRef>
        <a:srgbClr val="FFFFFF"/>
      </a:tcTxStyle>
      <a:tcStyle>
        <a:tcBdr>
          <a:left>
            <a:ln w="12700" cap="flat">
              <a:noFill/>
              <a:miter lim="400000"/>
            </a:ln>
          </a:left>
          <a:right>
            <a:ln w="12700" cap="flat">
              <a:solidFill>
                <a:srgbClr val="929292"/>
              </a:solidFill>
              <a:prstDash val="solid"/>
              <a:miter lim="400000"/>
            </a:ln>
          </a:right>
          <a:top>
            <a:ln w="12700" cap="flat">
              <a:solidFill>
                <a:srgbClr val="929292"/>
              </a:solidFill>
              <a:prstDash val="solid"/>
              <a:miter lim="400000"/>
            </a:ln>
          </a:top>
          <a:bottom>
            <a:ln w="12700" cap="flat">
              <a:solidFill>
                <a:srgbClr val="929292"/>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noFill/>
        </a:fill>
      </a:tcStyle>
    </a:firstCol>
    <a:la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929292"/>
              </a:solidFill>
              <a:prstDash val="solid"/>
              <a:miter lim="400000"/>
            </a:ln>
          </a:top>
          <a:bottom>
            <a:ln w="12700" cap="flat">
              <a:noFill/>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noFill/>
        </a:fill>
      </a:tcStyle>
    </a:lastRow>
    <a:firstRow>
      <a:tcTxStyle b="on"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noFill/>
              <a:miter lim="400000"/>
            </a:ln>
          </a:top>
          <a:bottom>
            <a:ln w="12700" cap="flat">
              <a:solidFill>
                <a:srgbClr val="929292"/>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 Id="rId29" Type="http://schemas.openxmlformats.org/officeDocument/2006/relationships/slide" Target="slides/slide22.xml"/><Relationship Id="rId30" Type="http://schemas.openxmlformats.org/officeDocument/2006/relationships/slide" Target="slides/slide23.xml"/><Relationship Id="rId31" Type="http://schemas.openxmlformats.org/officeDocument/2006/relationships/slide" Target="slides/slide24.xml"/><Relationship Id="rId32" Type="http://schemas.openxmlformats.org/officeDocument/2006/relationships/slide" Target="slides/slide25.xml"/><Relationship Id="rId33" Type="http://schemas.openxmlformats.org/officeDocument/2006/relationships/slide" Target="slides/slide26.xml"/><Relationship Id="rId34" Type="http://schemas.openxmlformats.org/officeDocument/2006/relationships/slide" Target="slides/slide27.xml"/><Relationship Id="rId35" Type="http://schemas.openxmlformats.org/officeDocument/2006/relationships/slide" Target="slides/slide28.xml"/><Relationship Id="rId36" Type="http://schemas.openxmlformats.org/officeDocument/2006/relationships/slide" Target="slides/slide29.xml"/><Relationship Id="rId37" Type="http://schemas.openxmlformats.org/officeDocument/2006/relationships/slide" Target="slides/slide30.xml"/><Relationship Id="rId38" Type="http://schemas.openxmlformats.org/officeDocument/2006/relationships/slide" Target="slides/slide31.xml"/><Relationship Id="rId39" Type="http://schemas.openxmlformats.org/officeDocument/2006/relationships/slide" Target="slides/slide32.xml"/><Relationship Id="rId40" Type="http://schemas.openxmlformats.org/officeDocument/2006/relationships/slide" Target="slides/slide33.xml"/><Relationship Id="rId41" Type="http://schemas.openxmlformats.org/officeDocument/2006/relationships/slide" Target="slides/slide34.xml"/><Relationship Id="rId42" Type="http://schemas.openxmlformats.org/officeDocument/2006/relationships/slide" Target="slides/slide35.xml"/><Relationship Id="rId43" Type="http://schemas.openxmlformats.org/officeDocument/2006/relationships/slide" Target="slides/slide36.xml"/><Relationship Id="rId44" Type="http://schemas.openxmlformats.org/officeDocument/2006/relationships/slide" Target="slides/slide37.xml"/><Relationship Id="rId45" Type="http://schemas.openxmlformats.org/officeDocument/2006/relationships/slide" Target="slides/slide38.xml"/><Relationship Id="rId46" Type="http://schemas.openxmlformats.org/officeDocument/2006/relationships/slide" Target="slides/slide39.xml"/><Relationship Id="rId47" Type="http://schemas.openxmlformats.org/officeDocument/2006/relationships/slide" Target="slides/slide40.xml"/><Relationship Id="rId48" Type="http://schemas.openxmlformats.org/officeDocument/2006/relationships/slide" Target="slides/slide41.xml"/><Relationship Id="rId49" Type="http://schemas.openxmlformats.org/officeDocument/2006/relationships/slide" Target="slides/slide42.xml"/><Relationship Id="rId50" Type="http://schemas.openxmlformats.org/officeDocument/2006/relationships/slide" Target="slides/slide43.xml"/><Relationship Id="rId51" Type="http://schemas.openxmlformats.org/officeDocument/2006/relationships/slide" Target="slides/slide44.xml"/><Relationship Id="rId52" Type="http://schemas.openxmlformats.org/officeDocument/2006/relationships/slide" Target="slides/slide45.xml"/><Relationship Id="rId53" Type="http://schemas.openxmlformats.org/officeDocument/2006/relationships/slide" Target="slides/slide46.xml"/><Relationship Id="rId54" Type="http://schemas.openxmlformats.org/officeDocument/2006/relationships/slide" Target="slides/slide47.xml"/><Relationship Id="rId55" Type="http://schemas.openxmlformats.org/officeDocument/2006/relationships/slide" Target="slides/slide48.xml"/><Relationship Id="rId56" Type="http://schemas.openxmlformats.org/officeDocument/2006/relationships/slide" Target="slides/slide49.xml"/><Relationship Id="rId57" Type="http://schemas.openxmlformats.org/officeDocument/2006/relationships/slide" Target="slides/slide50.xml"/><Relationship Id="rId58" Type="http://schemas.openxmlformats.org/officeDocument/2006/relationships/slide" Target="slides/slide51.xml"/><Relationship Id="rId59" Type="http://schemas.openxmlformats.org/officeDocument/2006/relationships/slide" Target="slides/slide52.xml"/><Relationship Id="rId60" Type="http://schemas.openxmlformats.org/officeDocument/2006/relationships/slide" Target="slides/slide53.xml"/><Relationship Id="rId61" Type="http://schemas.openxmlformats.org/officeDocument/2006/relationships/slide" Target="slides/slide54.xml"/><Relationship Id="rId62" Type="http://schemas.openxmlformats.org/officeDocument/2006/relationships/slide" Target="slides/slide55.xml"/><Relationship Id="rId63" Type="http://schemas.openxmlformats.org/officeDocument/2006/relationships/slide" Target="slides/slide56.xml"/><Relationship Id="rId64" Type="http://schemas.openxmlformats.org/officeDocument/2006/relationships/slide" Target="slides/slide57.xml"/><Relationship Id="rId65" Type="http://schemas.openxmlformats.org/officeDocument/2006/relationships/slide" Target="slides/slide58.xml"/><Relationship Id="rId66" Type="http://schemas.openxmlformats.org/officeDocument/2006/relationships/slide" Target="slides/slide59.xml"/><Relationship Id="rId67" Type="http://schemas.openxmlformats.org/officeDocument/2006/relationships/slide" Target="slides/slide60.xml"/><Relationship Id="rId68" Type="http://schemas.openxmlformats.org/officeDocument/2006/relationships/slide" Target="slides/slide61.xml"/><Relationship Id="rId69" Type="http://schemas.openxmlformats.org/officeDocument/2006/relationships/slide" Target="slides/slide62.xml"/><Relationship Id="rId70" Type="http://schemas.openxmlformats.org/officeDocument/2006/relationships/slide" Target="slides/slide63.xml"/><Relationship Id="rId71" Type="http://schemas.openxmlformats.org/officeDocument/2006/relationships/slide" Target="slides/slide64.xml"/><Relationship Id="rId72" Type="http://schemas.openxmlformats.org/officeDocument/2006/relationships/slide" Target="slides/slide65.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125" name="Shape 125"/>
          <p:cNvSpPr/>
          <p:nvPr>
            <p:ph type="sldImg"/>
          </p:nvPr>
        </p:nvSpPr>
        <p:spPr>
          <a:xfrm>
            <a:off x="1143000" y="685800"/>
            <a:ext cx="4572000" cy="3429000"/>
          </a:xfrm>
          <a:prstGeom prst="rect">
            <a:avLst/>
          </a:prstGeom>
        </p:spPr>
        <p:txBody>
          <a:bodyPr/>
          <a:lstStyle/>
          <a:p>
            <a:pPr/>
          </a:p>
        </p:txBody>
      </p:sp>
      <p:sp>
        <p:nvSpPr>
          <p:cNvPr id="126" name="Shape 126"/>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mn-lt"/>
        <a:ea typeface="+mn-ea"/>
        <a:cs typeface="+mn-cs"/>
        <a:sym typeface="Helvetica Neue"/>
      </a:defRPr>
    </a:lvl1pPr>
    <a:lvl2pPr indent="228600" defTabSz="457200" latinLnBrk="0">
      <a:lnSpc>
        <a:spcPct val="117999"/>
      </a:lnSpc>
      <a:defRPr sz="2200">
        <a:latin typeface="+mn-lt"/>
        <a:ea typeface="+mn-ea"/>
        <a:cs typeface="+mn-cs"/>
        <a:sym typeface="Helvetica Neue"/>
      </a:defRPr>
    </a:lvl2pPr>
    <a:lvl3pPr indent="457200" defTabSz="457200" latinLnBrk="0">
      <a:lnSpc>
        <a:spcPct val="117999"/>
      </a:lnSpc>
      <a:defRPr sz="2200">
        <a:latin typeface="+mn-lt"/>
        <a:ea typeface="+mn-ea"/>
        <a:cs typeface="+mn-cs"/>
        <a:sym typeface="Helvetica Neue"/>
      </a:defRPr>
    </a:lvl3pPr>
    <a:lvl4pPr indent="685800" defTabSz="457200" latinLnBrk="0">
      <a:lnSpc>
        <a:spcPct val="117999"/>
      </a:lnSpc>
      <a:defRPr sz="2200">
        <a:latin typeface="+mn-lt"/>
        <a:ea typeface="+mn-ea"/>
        <a:cs typeface="+mn-cs"/>
        <a:sym typeface="Helvetica Neue"/>
      </a:defRPr>
    </a:lvl4pPr>
    <a:lvl5pPr indent="914400" defTabSz="457200" latinLnBrk="0">
      <a:lnSpc>
        <a:spcPct val="117999"/>
      </a:lnSpc>
      <a:defRPr sz="2200">
        <a:latin typeface="+mn-lt"/>
        <a:ea typeface="+mn-ea"/>
        <a:cs typeface="+mn-cs"/>
        <a:sym typeface="Helvetica Neue"/>
      </a:defRPr>
    </a:lvl5pPr>
    <a:lvl6pPr indent="1143000" defTabSz="457200" latinLnBrk="0">
      <a:lnSpc>
        <a:spcPct val="117999"/>
      </a:lnSpc>
      <a:defRPr sz="2200">
        <a:latin typeface="+mn-lt"/>
        <a:ea typeface="+mn-ea"/>
        <a:cs typeface="+mn-cs"/>
        <a:sym typeface="Helvetica Neue"/>
      </a:defRPr>
    </a:lvl6pPr>
    <a:lvl7pPr indent="1371600" defTabSz="457200" latinLnBrk="0">
      <a:lnSpc>
        <a:spcPct val="117999"/>
      </a:lnSpc>
      <a:defRPr sz="2200">
        <a:latin typeface="+mn-lt"/>
        <a:ea typeface="+mn-ea"/>
        <a:cs typeface="+mn-cs"/>
        <a:sym typeface="Helvetica Neue"/>
      </a:defRPr>
    </a:lvl7pPr>
    <a:lvl8pPr indent="1600200" defTabSz="457200" latinLnBrk="0">
      <a:lnSpc>
        <a:spcPct val="117999"/>
      </a:lnSpc>
      <a:defRPr sz="2200">
        <a:latin typeface="+mn-lt"/>
        <a:ea typeface="+mn-ea"/>
        <a:cs typeface="+mn-cs"/>
        <a:sym typeface="Helvetica Neue"/>
      </a:defRPr>
    </a:lvl8pPr>
    <a:lvl9pPr indent="1828800" defTabSz="457200" latinLnBrk="0">
      <a:lnSpc>
        <a:spcPct val="117999"/>
      </a:lnSpc>
      <a:defRPr sz="2200">
        <a:latin typeface="+mn-lt"/>
        <a:ea typeface="+mn-ea"/>
        <a:cs typeface="+mn-cs"/>
        <a:sym typeface="Helvetica Neue"/>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Titre et sous-titre">
    <p:spTree>
      <p:nvGrpSpPr>
        <p:cNvPr id="1" name=""/>
        <p:cNvGrpSpPr/>
        <p:nvPr/>
      </p:nvGrpSpPr>
      <p:grpSpPr>
        <a:xfrm>
          <a:off x="0" y="0"/>
          <a:ext cx="0" cy="0"/>
          <a:chOff x="0" y="0"/>
          <a:chExt cx="0" cy="0"/>
        </a:xfrm>
      </p:grpSpPr>
      <p:sp>
        <p:nvSpPr>
          <p:cNvPr id="11" name="Texte du titre"/>
          <p:cNvSpPr txBox="1"/>
          <p:nvPr>
            <p:ph type="title"/>
          </p:nvPr>
        </p:nvSpPr>
        <p:spPr>
          <a:xfrm>
            <a:off x="1422747" y="2459120"/>
            <a:ext cx="10870506" cy="2425979"/>
          </a:xfrm>
          <a:prstGeom prst="rect">
            <a:avLst/>
          </a:prstGeom>
        </p:spPr>
        <p:txBody>
          <a:bodyPr anchor="b"/>
          <a:lstStyle/>
          <a:p>
            <a:pPr/>
            <a:r>
              <a:t>Texte du titre</a:t>
            </a:r>
          </a:p>
        </p:txBody>
      </p:sp>
      <p:sp>
        <p:nvSpPr>
          <p:cNvPr id="12" name="Texte niveau 1…"/>
          <p:cNvSpPr txBox="1"/>
          <p:nvPr>
            <p:ph type="body" sz="quarter" idx="1"/>
          </p:nvPr>
        </p:nvSpPr>
        <p:spPr>
          <a:xfrm>
            <a:off x="1422747" y="4951381"/>
            <a:ext cx="10870506" cy="828546"/>
          </a:xfrm>
          <a:prstGeom prst="rect">
            <a:avLst/>
          </a:prstGeom>
        </p:spPr>
        <p:txBody>
          <a:bodyPr/>
          <a:lstStyle/>
          <a:p>
            <a:pPr/>
            <a:r>
              <a:t>Texte niveau 1</a:t>
            </a:r>
          </a:p>
          <a:p>
            <a:pPr lvl="1"/>
            <a:r>
              <a:t>Texte niveau 2</a:t>
            </a:r>
          </a:p>
          <a:p>
            <a:pPr lvl="2"/>
            <a:r>
              <a:t>Texte niveau 3</a:t>
            </a:r>
          </a:p>
          <a:p>
            <a:pPr lvl="3"/>
            <a:r>
              <a:t>Texte niveau 4</a:t>
            </a:r>
          </a:p>
          <a:p>
            <a:pPr lvl="4"/>
            <a:r>
              <a:t>Texte niveau 5</a:t>
            </a:r>
          </a:p>
        </p:txBody>
      </p:sp>
      <p:sp>
        <p:nvSpPr>
          <p:cNvPr id="13"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itation">
    <p:spTree>
      <p:nvGrpSpPr>
        <p:cNvPr id="1" name=""/>
        <p:cNvGrpSpPr/>
        <p:nvPr/>
      </p:nvGrpSpPr>
      <p:grpSpPr>
        <a:xfrm>
          <a:off x="0" y="0"/>
          <a:ext cx="0" cy="0"/>
          <a:chOff x="0" y="0"/>
          <a:chExt cx="0" cy="0"/>
        </a:xfrm>
      </p:grpSpPr>
      <p:sp>
        <p:nvSpPr>
          <p:cNvPr id="93" name="-Gilles Allain"/>
          <p:cNvSpPr txBox="1"/>
          <p:nvPr>
            <p:ph type="body" sz="quarter" idx="21"/>
          </p:nvPr>
        </p:nvSpPr>
        <p:spPr>
          <a:xfrm>
            <a:off x="1740908" y="5932378"/>
            <a:ext cx="10240812" cy="350716"/>
          </a:xfrm>
          <a:prstGeom prst="rect">
            <a:avLst/>
          </a:prstGeom>
        </p:spPr>
        <p:txBody>
          <a:bodyPr>
            <a:spAutoFit/>
          </a:bodyPr>
          <a:lstStyle>
            <a:lvl1pPr>
              <a:defRPr i="1" sz="2000"/>
            </a:lvl1pPr>
          </a:lstStyle>
          <a:p>
            <a:pPr/>
            <a:r>
              <a:t>-Gilles Allain</a:t>
            </a:r>
          </a:p>
        </p:txBody>
      </p:sp>
      <p:sp>
        <p:nvSpPr>
          <p:cNvPr id="94" name="« Saisissez une citation ici. »"/>
          <p:cNvSpPr txBox="1"/>
          <p:nvPr>
            <p:ph type="body" sz="quarter" idx="22"/>
          </p:nvPr>
        </p:nvSpPr>
        <p:spPr>
          <a:xfrm>
            <a:off x="1740908" y="4378208"/>
            <a:ext cx="10240812" cy="536539"/>
          </a:xfrm>
          <a:prstGeom prst="rect">
            <a:avLst/>
          </a:prstGeom>
        </p:spPr>
        <p:txBody>
          <a:bodyPr anchor="ctr">
            <a:spAutoFit/>
          </a:bodyPr>
          <a:lstStyle>
            <a:lvl1pPr>
              <a:defRPr sz="3200">
                <a:latin typeface="Helvetica Neue Medium"/>
                <a:ea typeface="Helvetica Neue Medium"/>
                <a:cs typeface="Helvetica Neue Medium"/>
                <a:sym typeface="Helvetica Neue Medium"/>
              </a:defRPr>
            </a:lvl1pPr>
          </a:lstStyle>
          <a:p>
            <a:pPr/>
            <a:r>
              <a:t>« Saisissez une citation ici. » </a:t>
            </a:r>
          </a:p>
        </p:txBody>
      </p:sp>
      <p:sp>
        <p:nvSpPr>
          <p:cNvPr id="95"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p:spTree>
      <p:nvGrpSpPr>
        <p:cNvPr id="1" name=""/>
        <p:cNvGrpSpPr/>
        <p:nvPr/>
      </p:nvGrpSpPr>
      <p:grpSpPr>
        <a:xfrm>
          <a:off x="0" y="0"/>
          <a:ext cx="0" cy="0"/>
          <a:chOff x="0" y="0"/>
          <a:chExt cx="0" cy="0"/>
        </a:xfrm>
      </p:grpSpPr>
      <p:sp>
        <p:nvSpPr>
          <p:cNvPr id="102" name="Image"/>
          <p:cNvSpPr/>
          <p:nvPr>
            <p:ph type="pic" idx="21"/>
          </p:nvPr>
        </p:nvSpPr>
        <p:spPr>
          <a:xfrm>
            <a:off x="494777" y="585289"/>
            <a:ext cx="15271734" cy="10181157"/>
          </a:xfrm>
          <a:prstGeom prst="rect">
            <a:avLst/>
          </a:prstGeom>
        </p:spPr>
        <p:txBody>
          <a:bodyPr lIns="91439" tIns="45719" rIns="91439" bIns="45719">
            <a:noAutofit/>
          </a:bodyPr>
          <a:lstStyle/>
          <a:p>
            <a:pPr/>
          </a:p>
        </p:txBody>
      </p:sp>
      <p:sp>
        <p:nvSpPr>
          <p:cNvPr id="103"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Vierge">
    <p:spTree>
      <p:nvGrpSpPr>
        <p:cNvPr id="1" name=""/>
        <p:cNvGrpSpPr/>
        <p:nvPr/>
      </p:nvGrpSpPr>
      <p:grpSpPr>
        <a:xfrm>
          <a:off x="0" y="0"/>
          <a:ext cx="0" cy="0"/>
          <a:chOff x="0" y="0"/>
          <a:chExt cx="0" cy="0"/>
        </a:xfrm>
      </p:grpSpPr>
      <p:sp>
        <p:nvSpPr>
          <p:cNvPr id="110"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re et sous-titre">
    <p:spTree>
      <p:nvGrpSpPr>
        <p:cNvPr id="1" name=""/>
        <p:cNvGrpSpPr/>
        <p:nvPr/>
      </p:nvGrpSpPr>
      <p:grpSpPr>
        <a:xfrm>
          <a:off x="0" y="0"/>
          <a:ext cx="0" cy="0"/>
          <a:chOff x="0" y="0"/>
          <a:chExt cx="0" cy="0"/>
        </a:xfrm>
      </p:grpSpPr>
      <p:sp>
        <p:nvSpPr>
          <p:cNvPr id="117" name="Texte du titre"/>
          <p:cNvSpPr txBox="1"/>
          <p:nvPr>
            <p:ph type="title"/>
          </p:nvPr>
        </p:nvSpPr>
        <p:spPr>
          <a:xfrm>
            <a:off x="1755627" y="2604856"/>
            <a:ext cx="10204746" cy="2277401"/>
          </a:xfrm>
          <a:prstGeom prst="rect">
            <a:avLst/>
          </a:prstGeom>
        </p:spPr>
        <p:txBody>
          <a:bodyPr lIns="24889" tIns="24889" rIns="24889" bIns="24889" anchor="b"/>
          <a:lstStyle>
            <a:lvl1pPr defTabSz="582436">
              <a:defRPr sz="7400"/>
            </a:lvl1pPr>
          </a:lstStyle>
          <a:p>
            <a:pPr/>
            <a:r>
              <a:t>Texte du titre</a:t>
            </a:r>
          </a:p>
        </p:txBody>
      </p:sp>
      <p:sp>
        <p:nvSpPr>
          <p:cNvPr id="118" name="Texte niveau 1…"/>
          <p:cNvSpPr txBox="1"/>
          <p:nvPr>
            <p:ph type="body" sz="quarter" idx="1"/>
          </p:nvPr>
        </p:nvSpPr>
        <p:spPr>
          <a:xfrm>
            <a:off x="1755627" y="4944480"/>
            <a:ext cx="10204746" cy="777802"/>
          </a:xfrm>
          <a:prstGeom prst="rect">
            <a:avLst/>
          </a:prstGeom>
        </p:spPr>
        <p:txBody>
          <a:bodyPr lIns="24889" tIns="24889" rIns="24889" bIns="24889"/>
          <a:lstStyle>
            <a:lvl1pPr defTabSz="582436">
              <a:defRPr sz="3400"/>
            </a:lvl1pPr>
            <a:lvl2pPr defTabSz="582436">
              <a:defRPr sz="3400"/>
            </a:lvl2pPr>
            <a:lvl3pPr defTabSz="582436">
              <a:defRPr sz="3400"/>
            </a:lvl3pPr>
            <a:lvl4pPr defTabSz="582436">
              <a:defRPr sz="3400"/>
            </a:lvl4pPr>
            <a:lvl5pPr defTabSz="582436">
              <a:defRPr sz="3400"/>
            </a:lvl5pPr>
          </a:lstStyle>
          <a:p>
            <a:pPr/>
            <a:r>
              <a:t>Texte niveau 1</a:t>
            </a:r>
          </a:p>
          <a:p>
            <a:pPr lvl="1"/>
            <a:r>
              <a:t>Texte niveau 2</a:t>
            </a:r>
          </a:p>
          <a:p>
            <a:pPr lvl="2"/>
            <a:r>
              <a:t>Texte niveau 3</a:t>
            </a:r>
          </a:p>
          <a:p>
            <a:pPr lvl="3"/>
            <a:r>
              <a:t>Texte niveau 4</a:t>
            </a:r>
          </a:p>
          <a:p>
            <a:pPr lvl="4"/>
            <a:r>
              <a:t>Texte niveau 5</a:t>
            </a:r>
          </a:p>
        </p:txBody>
      </p:sp>
      <p:sp>
        <p:nvSpPr>
          <p:cNvPr id="119" name="Numéro de diapositive"/>
          <p:cNvSpPr txBox="1"/>
          <p:nvPr>
            <p:ph type="sldNum" sz="quarter" idx="2"/>
          </p:nvPr>
        </p:nvSpPr>
        <p:spPr>
          <a:xfrm>
            <a:off x="6724792" y="7887679"/>
            <a:ext cx="260193" cy="260522"/>
          </a:xfrm>
          <a:prstGeom prst="rect">
            <a:avLst/>
          </a:prstGeom>
        </p:spPr>
        <p:txBody>
          <a:bodyPr lIns="24889" tIns="24889" rIns="24889" bIns="24889"/>
          <a:lstStyle>
            <a:lvl1pPr defTabSz="582436">
              <a:defRPr b="1" sz="1400">
                <a:solidFill>
                  <a:srgbClr val="F0FFEF"/>
                </a:solidFill>
                <a:latin typeface="+mn-lt"/>
                <a:ea typeface="+mn-ea"/>
                <a:cs typeface="+mn-cs"/>
                <a:sym typeface="Helvetica Neue"/>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 Horizontale">
    <p:spTree>
      <p:nvGrpSpPr>
        <p:cNvPr id="1" name=""/>
        <p:cNvGrpSpPr/>
        <p:nvPr/>
      </p:nvGrpSpPr>
      <p:grpSpPr>
        <a:xfrm>
          <a:off x="0" y="0"/>
          <a:ext cx="0" cy="0"/>
          <a:chOff x="0" y="0"/>
          <a:chExt cx="0" cy="0"/>
        </a:xfrm>
      </p:grpSpPr>
      <p:sp>
        <p:nvSpPr>
          <p:cNvPr id="20" name="Image"/>
          <p:cNvSpPr/>
          <p:nvPr>
            <p:ph type="pic" sz="half" idx="21"/>
          </p:nvPr>
        </p:nvSpPr>
        <p:spPr>
          <a:xfrm>
            <a:off x="2019299" y="1431724"/>
            <a:ext cx="9677401" cy="4805560"/>
          </a:xfrm>
          <a:prstGeom prst="rect">
            <a:avLst/>
          </a:prstGeom>
        </p:spPr>
        <p:txBody>
          <a:bodyPr lIns="91439" tIns="45719" rIns="91439" bIns="45719">
            <a:noAutofit/>
          </a:bodyPr>
          <a:lstStyle/>
          <a:p>
            <a:pPr/>
          </a:p>
        </p:txBody>
      </p:sp>
      <p:sp>
        <p:nvSpPr>
          <p:cNvPr id="21" name="Texte du titre"/>
          <p:cNvSpPr txBox="1"/>
          <p:nvPr>
            <p:ph type="title"/>
          </p:nvPr>
        </p:nvSpPr>
        <p:spPr>
          <a:prstGeom prst="rect">
            <a:avLst/>
          </a:prstGeom>
        </p:spPr>
        <p:txBody>
          <a:bodyPr/>
          <a:lstStyle/>
          <a:p>
            <a:pPr/>
            <a:r>
              <a:t>Texte du titre</a:t>
            </a:r>
          </a:p>
        </p:txBody>
      </p:sp>
      <p:sp>
        <p:nvSpPr>
          <p:cNvPr id="22" name="Texte niveau 1…"/>
          <p:cNvSpPr txBox="1"/>
          <p:nvPr>
            <p:ph type="body" sz="quarter" idx="1"/>
          </p:nvPr>
        </p:nvSpPr>
        <p:spPr>
          <a:prstGeom prst="rect">
            <a:avLst/>
          </a:prstGeom>
        </p:spPr>
        <p:txBody>
          <a:bodyPr/>
          <a:lstStyle/>
          <a:p>
            <a:pPr/>
            <a:r>
              <a:t>Texte niveau 1</a:t>
            </a:r>
          </a:p>
          <a:p>
            <a:pPr lvl="1"/>
            <a:r>
              <a:t>Texte niveau 2</a:t>
            </a:r>
          </a:p>
          <a:p>
            <a:pPr lvl="2"/>
            <a:r>
              <a:t>Texte niveau 3</a:t>
            </a:r>
          </a:p>
          <a:p>
            <a:pPr lvl="3"/>
            <a:r>
              <a:t>Texte niveau 4</a:t>
            </a:r>
          </a:p>
          <a:p>
            <a:pPr lvl="4"/>
            <a:r>
              <a:t>Texte niveau 5</a:t>
            </a:r>
          </a:p>
        </p:txBody>
      </p:sp>
      <p:sp>
        <p:nvSpPr>
          <p:cNvPr id="23"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re - Centré">
    <p:spTree>
      <p:nvGrpSpPr>
        <p:cNvPr id="1" name=""/>
        <p:cNvGrpSpPr/>
        <p:nvPr/>
      </p:nvGrpSpPr>
      <p:grpSpPr>
        <a:xfrm>
          <a:off x="0" y="0"/>
          <a:ext cx="0" cy="0"/>
          <a:chOff x="0" y="0"/>
          <a:chExt cx="0" cy="0"/>
        </a:xfrm>
      </p:grpSpPr>
      <p:sp>
        <p:nvSpPr>
          <p:cNvPr id="30" name="Texte du titre"/>
          <p:cNvSpPr txBox="1"/>
          <p:nvPr>
            <p:ph type="title"/>
          </p:nvPr>
        </p:nvSpPr>
        <p:spPr>
          <a:xfrm>
            <a:off x="1422747" y="3625710"/>
            <a:ext cx="10870506" cy="2425980"/>
          </a:xfrm>
          <a:prstGeom prst="rect">
            <a:avLst/>
          </a:prstGeom>
        </p:spPr>
        <p:txBody>
          <a:bodyPr/>
          <a:lstStyle/>
          <a:p>
            <a:pPr/>
            <a:r>
              <a:t>Texte du titre</a:t>
            </a:r>
          </a:p>
        </p:txBody>
      </p:sp>
      <p:sp>
        <p:nvSpPr>
          <p:cNvPr id="31"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 Verticale">
    <p:spTree>
      <p:nvGrpSpPr>
        <p:cNvPr id="1" name=""/>
        <p:cNvGrpSpPr/>
        <p:nvPr/>
      </p:nvGrpSpPr>
      <p:grpSpPr>
        <a:xfrm>
          <a:off x="0" y="0"/>
          <a:ext cx="0" cy="0"/>
          <a:chOff x="0" y="0"/>
          <a:chExt cx="0" cy="0"/>
        </a:xfrm>
      </p:grpSpPr>
      <p:sp>
        <p:nvSpPr>
          <p:cNvPr id="38" name="Image"/>
          <p:cNvSpPr/>
          <p:nvPr>
            <p:ph type="pic" idx="21"/>
          </p:nvPr>
        </p:nvSpPr>
        <p:spPr>
          <a:xfrm>
            <a:off x="4678927" y="1226246"/>
            <a:ext cx="10350180" cy="6900120"/>
          </a:xfrm>
          <a:prstGeom prst="rect">
            <a:avLst/>
          </a:prstGeom>
        </p:spPr>
        <p:txBody>
          <a:bodyPr lIns="91439" tIns="45719" rIns="91439" bIns="45719">
            <a:noAutofit/>
          </a:bodyPr>
          <a:lstStyle/>
          <a:p>
            <a:pPr/>
          </a:p>
        </p:txBody>
      </p:sp>
      <p:sp>
        <p:nvSpPr>
          <p:cNvPr id="39" name="Texte du titre"/>
          <p:cNvSpPr txBox="1"/>
          <p:nvPr>
            <p:ph type="title"/>
          </p:nvPr>
        </p:nvSpPr>
        <p:spPr>
          <a:xfrm>
            <a:off x="1356464" y="1756514"/>
            <a:ext cx="5335828" cy="2896593"/>
          </a:xfrm>
          <a:prstGeom prst="rect">
            <a:avLst/>
          </a:prstGeom>
        </p:spPr>
        <p:txBody>
          <a:bodyPr anchor="b"/>
          <a:lstStyle>
            <a:lvl1pPr marL="0" indent="0" defTabSz="582436">
              <a:tabLst/>
              <a:defRPr b="0" sz="5800">
                <a:solidFill>
                  <a:srgbClr val="FFFFFF"/>
                </a:solidFill>
                <a:latin typeface="Helvetica Neue Medium"/>
                <a:ea typeface="Helvetica Neue Medium"/>
                <a:cs typeface="Helvetica Neue Medium"/>
                <a:sym typeface="Helvetica Neue Medium"/>
              </a:defRPr>
            </a:lvl1pPr>
          </a:lstStyle>
          <a:p>
            <a:pPr/>
            <a:r>
              <a:t>Texte du titre</a:t>
            </a:r>
          </a:p>
        </p:txBody>
      </p:sp>
      <p:sp>
        <p:nvSpPr>
          <p:cNvPr id="40" name="Texte niveau 1…"/>
          <p:cNvSpPr txBox="1"/>
          <p:nvPr>
            <p:ph type="body" sz="quarter" idx="1"/>
          </p:nvPr>
        </p:nvSpPr>
        <p:spPr>
          <a:xfrm>
            <a:off x="1356464" y="4666362"/>
            <a:ext cx="5335828" cy="2989390"/>
          </a:xfrm>
          <a:prstGeom prst="rect">
            <a:avLst/>
          </a:prstGeom>
        </p:spPr>
        <p:txBody>
          <a:bodyPr/>
          <a:lstStyle/>
          <a:p>
            <a:pPr/>
            <a:r>
              <a:t>Texte niveau 1</a:t>
            </a:r>
          </a:p>
          <a:p>
            <a:pPr lvl="1"/>
            <a:r>
              <a:t>Texte niveau 2</a:t>
            </a:r>
          </a:p>
          <a:p>
            <a:pPr lvl="2"/>
            <a:r>
              <a:t>Texte niveau 3</a:t>
            </a:r>
          </a:p>
          <a:p>
            <a:pPr lvl="3"/>
            <a:r>
              <a:t>Texte niveau 4</a:t>
            </a:r>
          </a:p>
          <a:p>
            <a:pPr lvl="4"/>
            <a:r>
              <a:t>Texte niveau 5</a:t>
            </a:r>
          </a:p>
        </p:txBody>
      </p:sp>
      <p:sp>
        <p:nvSpPr>
          <p:cNvPr id="41"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re - Haut">
    <p:spTree>
      <p:nvGrpSpPr>
        <p:cNvPr id="1" name=""/>
        <p:cNvGrpSpPr/>
        <p:nvPr/>
      </p:nvGrpSpPr>
      <p:grpSpPr>
        <a:xfrm>
          <a:off x="0" y="0"/>
          <a:ext cx="0" cy="0"/>
          <a:chOff x="0" y="0"/>
          <a:chExt cx="0" cy="0"/>
        </a:xfrm>
      </p:grpSpPr>
      <p:sp>
        <p:nvSpPr>
          <p:cNvPr id="48" name="Texte du titre"/>
          <p:cNvSpPr txBox="1"/>
          <p:nvPr>
            <p:ph type="title"/>
          </p:nvPr>
        </p:nvSpPr>
        <p:spPr>
          <a:xfrm>
            <a:off x="1376349" y="1444981"/>
            <a:ext cx="10963302" cy="1193105"/>
          </a:xfrm>
          <a:prstGeom prst="rect">
            <a:avLst/>
          </a:prstGeom>
        </p:spPr>
        <p:txBody>
          <a:bodyPr/>
          <a:lstStyle/>
          <a:p>
            <a:pPr/>
            <a:r>
              <a:t>Texte du titre</a:t>
            </a:r>
          </a:p>
        </p:txBody>
      </p:sp>
      <p:sp>
        <p:nvSpPr>
          <p:cNvPr id="49"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re et puces">
    <p:spTree>
      <p:nvGrpSpPr>
        <p:cNvPr id="1" name=""/>
        <p:cNvGrpSpPr/>
        <p:nvPr/>
      </p:nvGrpSpPr>
      <p:grpSpPr>
        <a:xfrm>
          <a:off x="0" y="0"/>
          <a:ext cx="0" cy="0"/>
          <a:chOff x="0" y="0"/>
          <a:chExt cx="0" cy="0"/>
        </a:xfrm>
      </p:grpSpPr>
      <p:sp>
        <p:nvSpPr>
          <p:cNvPr id="56" name="Texte du titre"/>
          <p:cNvSpPr txBox="1"/>
          <p:nvPr>
            <p:ph type="title"/>
          </p:nvPr>
        </p:nvSpPr>
        <p:spPr>
          <a:xfrm>
            <a:off x="1376349" y="1444981"/>
            <a:ext cx="10963302" cy="1193105"/>
          </a:xfrm>
          <a:prstGeom prst="rect">
            <a:avLst/>
          </a:prstGeom>
        </p:spPr>
        <p:txBody>
          <a:bodyPr/>
          <a:lstStyle/>
          <a:p>
            <a:pPr/>
            <a:r>
              <a:t>Texte du titre</a:t>
            </a:r>
          </a:p>
        </p:txBody>
      </p:sp>
      <p:sp>
        <p:nvSpPr>
          <p:cNvPr id="57" name="Texte niveau 1…"/>
          <p:cNvSpPr txBox="1"/>
          <p:nvPr>
            <p:ph type="body" idx="1"/>
          </p:nvPr>
        </p:nvSpPr>
        <p:spPr>
          <a:xfrm>
            <a:off x="1376349" y="2903219"/>
            <a:ext cx="10963302" cy="4851958"/>
          </a:xfrm>
          <a:prstGeom prst="rect">
            <a:avLst/>
          </a:prstGeom>
        </p:spPr>
        <p:txBody>
          <a:bodyPr anchor="ctr"/>
          <a:lstStyle>
            <a:lvl1pPr marL="423333" indent="-423333" algn="l">
              <a:spcBef>
                <a:spcPts val="4100"/>
              </a:spcBef>
              <a:buSzPct val="125000"/>
              <a:buChar char="•"/>
              <a:defRPr sz="3200"/>
            </a:lvl1pPr>
            <a:lvl2pPr marL="1058333" indent="-423333" algn="l">
              <a:spcBef>
                <a:spcPts val="4100"/>
              </a:spcBef>
              <a:buSzPct val="125000"/>
              <a:buChar char="•"/>
              <a:defRPr sz="3200"/>
            </a:lvl2pPr>
            <a:lvl3pPr marL="1693333" indent="-423333" algn="l">
              <a:spcBef>
                <a:spcPts val="4100"/>
              </a:spcBef>
              <a:buSzPct val="125000"/>
              <a:buChar char="•"/>
              <a:defRPr sz="3200"/>
            </a:lvl3pPr>
            <a:lvl4pPr marL="2328333" indent="-423333" algn="l">
              <a:spcBef>
                <a:spcPts val="4100"/>
              </a:spcBef>
              <a:buSzPct val="125000"/>
              <a:buChar char="•"/>
              <a:defRPr sz="3200"/>
            </a:lvl4pPr>
            <a:lvl5pPr marL="2963333" indent="-423333" algn="l">
              <a:spcBef>
                <a:spcPts val="4100"/>
              </a:spcBef>
              <a:buSzPct val="125000"/>
              <a:buChar char="•"/>
              <a:defRPr sz="3200"/>
            </a:lvl5pPr>
          </a:lstStyle>
          <a:p>
            <a:pPr/>
            <a:r>
              <a:t>Texte niveau 1</a:t>
            </a:r>
          </a:p>
          <a:p>
            <a:pPr lvl="1"/>
            <a:r>
              <a:t>Texte niveau 2</a:t>
            </a:r>
          </a:p>
          <a:p>
            <a:pPr lvl="2"/>
            <a:r>
              <a:t>Texte niveau 3</a:t>
            </a:r>
          </a:p>
          <a:p>
            <a:pPr lvl="3"/>
            <a:r>
              <a:t>Texte niveau 4</a:t>
            </a:r>
          </a:p>
          <a:p>
            <a:pPr lvl="4"/>
            <a:r>
              <a:t>Texte niveau 5</a:t>
            </a:r>
          </a:p>
        </p:txBody>
      </p:sp>
      <p:sp>
        <p:nvSpPr>
          <p:cNvPr id="58"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re, puces et photo">
    <p:spTree>
      <p:nvGrpSpPr>
        <p:cNvPr id="1" name=""/>
        <p:cNvGrpSpPr/>
        <p:nvPr/>
      </p:nvGrpSpPr>
      <p:grpSpPr>
        <a:xfrm>
          <a:off x="0" y="0"/>
          <a:ext cx="0" cy="0"/>
          <a:chOff x="0" y="0"/>
          <a:chExt cx="0" cy="0"/>
        </a:xfrm>
      </p:grpSpPr>
      <p:sp>
        <p:nvSpPr>
          <p:cNvPr id="65" name="Image"/>
          <p:cNvSpPr/>
          <p:nvPr>
            <p:ph type="pic" sz="half" idx="21"/>
          </p:nvPr>
        </p:nvSpPr>
        <p:spPr>
          <a:xfrm>
            <a:off x="5699694" y="2368531"/>
            <a:ext cx="8560524" cy="5707016"/>
          </a:xfrm>
          <a:prstGeom prst="rect">
            <a:avLst/>
          </a:prstGeom>
        </p:spPr>
        <p:txBody>
          <a:bodyPr lIns="91439" tIns="45719" rIns="91439" bIns="45719">
            <a:noAutofit/>
          </a:bodyPr>
          <a:lstStyle/>
          <a:p>
            <a:pPr/>
          </a:p>
        </p:txBody>
      </p:sp>
      <p:sp>
        <p:nvSpPr>
          <p:cNvPr id="66" name="Texte du titre"/>
          <p:cNvSpPr txBox="1"/>
          <p:nvPr>
            <p:ph type="title"/>
          </p:nvPr>
        </p:nvSpPr>
        <p:spPr>
          <a:xfrm>
            <a:off x="1376349" y="1444981"/>
            <a:ext cx="10963302" cy="1193105"/>
          </a:xfrm>
          <a:prstGeom prst="rect">
            <a:avLst/>
          </a:prstGeom>
        </p:spPr>
        <p:txBody>
          <a:bodyPr/>
          <a:lstStyle/>
          <a:p>
            <a:pPr/>
            <a:r>
              <a:t>Texte du titre</a:t>
            </a:r>
          </a:p>
        </p:txBody>
      </p:sp>
      <p:sp>
        <p:nvSpPr>
          <p:cNvPr id="67" name="Texte niveau 1…"/>
          <p:cNvSpPr txBox="1"/>
          <p:nvPr>
            <p:ph type="body" sz="quarter" idx="1"/>
          </p:nvPr>
        </p:nvSpPr>
        <p:spPr>
          <a:xfrm>
            <a:off x="1376349" y="2903219"/>
            <a:ext cx="5335828" cy="4851958"/>
          </a:xfrm>
          <a:prstGeom prst="rect">
            <a:avLst/>
          </a:prstGeom>
        </p:spPr>
        <p:txBody>
          <a:bodyPr anchor="ctr"/>
          <a:lstStyle>
            <a:lvl1pPr marL="382336" indent="-382336" algn="l">
              <a:spcBef>
                <a:spcPts val="3100"/>
              </a:spcBef>
              <a:buSzPct val="125000"/>
              <a:buChar char="•"/>
              <a:defRPr sz="2600"/>
            </a:lvl1pPr>
            <a:lvl2pPr marL="941136" indent="-382336" algn="l">
              <a:spcBef>
                <a:spcPts val="3100"/>
              </a:spcBef>
              <a:buSzPct val="125000"/>
              <a:buChar char="•"/>
              <a:defRPr sz="2600"/>
            </a:lvl2pPr>
            <a:lvl3pPr marL="1499936" indent="-382336" algn="l">
              <a:spcBef>
                <a:spcPts val="3100"/>
              </a:spcBef>
              <a:buSzPct val="125000"/>
              <a:buChar char="•"/>
              <a:defRPr sz="2600"/>
            </a:lvl3pPr>
            <a:lvl4pPr marL="2058736" indent="-382336" algn="l">
              <a:spcBef>
                <a:spcPts val="3100"/>
              </a:spcBef>
              <a:buSzPct val="125000"/>
              <a:buChar char="•"/>
              <a:defRPr sz="2600"/>
            </a:lvl4pPr>
            <a:lvl5pPr marL="2617536" indent="-382336" algn="l">
              <a:spcBef>
                <a:spcPts val="3100"/>
              </a:spcBef>
              <a:buSzPct val="125000"/>
              <a:buChar char="•"/>
              <a:defRPr sz="2600"/>
            </a:lvl5pPr>
          </a:lstStyle>
          <a:p>
            <a:pPr/>
            <a:r>
              <a:t>Texte niveau 1</a:t>
            </a:r>
          </a:p>
          <a:p>
            <a:pPr lvl="1"/>
            <a:r>
              <a:t>Texte niveau 2</a:t>
            </a:r>
          </a:p>
          <a:p>
            <a:pPr lvl="2"/>
            <a:r>
              <a:t>Texte niveau 3</a:t>
            </a:r>
          </a:p>
          <a:p>
            <a:pPr lvl="3"/>
            <a:r>
              <a:t>Texte niveau 4</a:t>
            </a:r>
          </a:p>
          <a:p>
            <a:pPr lvl="4"/>
            <a:r>
              <a:t>Texte niveau 5</a:t>
            </a:r>
          </a:p>
        </p:txBody>
      </p:sp>
      <p:sp>
        <p:nvSpPr>
          <p:cNvPr id="68"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uces">
    <p:spTree>
      <p:nvGrpSpPr>
        <p:cNvPr id="1" name=""/>
        <p:cNvGrpSpPr/>
        <p:nvPr/>
      </p:nvGrpSpPr>
      <p:grpSpPr>
        <a:xfrm>
          <a:off x="0" y="0"/>
          <a:ext cx="0" cy="0"/>
          <a:chOff x="0" y="0"/>
          <a:chExt cx="0" cy="0"/>
        </a:xfrm>
      </p:grpSpPr>
      <p:sp>
        <p:nvSpPr>
          <p:cNvPr id="75" name="Texte niveau 1…"/>
          <p:cNvSpPr txBox="1"/>
          <p:nvPr>
            <p:ph type="body" idx="1"/>
          </p:nvPr>
        </p:nvSpPr>
        <p:spPr>
          <a:xfrm>
            <a:off x="1376349" y="2187357"/>
            <a:ext cx="10963302" cy="5302686"/>
          </a:xfrm>
          <a:prstGeom prst="rect">
            <a:avLst/>
          </a:prstGeom>
        </p:spPr>
        <p:txBody>
          <a:bodyPr anchor="ctr"/>
          <a:lstStyle>
            <a:lvl1pPr marL="423333" indent="-423333" algn="l">
              <a:spcBef>
                <a:spcPts val="4100"/>
              </a:spcBef>
              <a:buSzPct val="125000"/>
              <a:buChar char="•"/>
              <a:defRPr sz="3200"/>
            </a:lvl1pPr>
            <a:lvl2pPr marL="1058333" indent="-423333" algn="l">
              <a:spcBef>
                <a:spcPts val="4100"/>
              </a:spcBef>
              <a:buSzPct val="125000"/>
              <a:buChar char="•"/>
              <a:defRPr sz="3200"/>
            </a:lvl2pPr>
            <a:lvl3pPr marL="1693333" indent="-423333" algn="l">
              <a:spcBef>
                <a:spcPts val="4100"/>
              </a:spcBef>
              <a:buSzPct val="125000"/>
              <a:buChar char="•"/>
              <a:defRPr sz="3200"/>
            </a:lvl3pPr>
            <a:lvl4pPr marL="2328333" indent="-423333" algn="l">
              <a:spcBef>
                <a:spcPts val="4100"/>
              </a:spcBef>
              <a:buSzPct val="125000"/>
              <a:buChar char="•"/>
              <a:defRPr sz="3200"/>
            </a:lvl4pPr>
            <a:lvl5pPr marL="2963333" indent="-423333" algn="l">
              <a:spcBef>
                <a:spcPts val="4100"/>
              </a:spcBef>
              <a:buSzPct val="125000"/>
              <a:buChar char="•"/>
              <a:defRPr sz="3200"/>
            </a:lvl5pPr>
          </a:lstStyle>
          <a:p>
            <a:pPr/>
            <a:r>
              <a:t>Texte niveau 1</a:t>
            </a:r>
          </a:p>
          <a:p>
            <a:pPr lvl="1"/>
            <a:r>
              <a:t>Texte niveau 2</a:t>
            </a:r>
          </a:p>
          <a:p>
            <a:pPr lvl="2"/>
            <a:r>
              <a:t>Texte niveau 3</a:t>
            </a:r>
          </a:p>
          <a:p>
            <a:pPr lvl="3"/>
            <a:r>
              <a:t>Texte niveau 4</a:t>
            </a:r>
          </a:p>
          <a:p>
            <a:pPr lvl="4"/>
            <a:r>
              <a:t>Texte niveau 5</a:t>
            </a:r>
          </a:p>
        </p:txBody>
      </p:sp>
      <p:sp>
        <p:nvSpPr>
          <p:cNvPr id="76"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3 photos">
    <p:spTree>
      <p:nvGrpSpPr>
        <p:cNvPr id="1" name=""/>
        <p:cNvGrpSpPr/>
        <p:nvPr/>
      </p:nvGrpSpPr>
      <p:grpSpPr>
        <a:xfrm>
          <a:off x="0" y="0"/>
          <a:ext cx="0" cy="0"/>
          <a:chOff x="0" y="0"/>
          <a:chExt cx="0" cy="0"/>
        </a:xfrm>
      </p:grpSpPr>
      <p:sp>
        <p:nvSpPr>
          <p:cNvPr id="83" name="Image"/>
          <p:cNvSpPr/>
          <p:nvPr>
            <p:ph type="pic" sz="quarter" idx="21"/>
          </p:nvPr>
        </p:nvSpPr>
        <p:spPr>
          <a:xfrm>
            <a:off x="8475319" y="4845328"/>
            <a:ext cx="4354831" cy="2903221"/>
          </a:xfrm>
          <a:prstGeom prst="rect">
            <a:avLst/>
          </a:prstGeom>
        </p:spPr>
        <p:txBody>
          <a:bodyPr lIns="91439" tIns="45719" rIns="91439" bIns="45719">
            <a:noAutofit/>
          </a:bodyPr>
          <a:lstStyle/>
          <a:p>
            <a:pPr/>
          </a:p>
        </p:txBody>
      </p:sp>
      <p:sp>
        <p:nvSpPr>
          <p:cNvPr id="84" name="Image"/>
          <p:cNvSpPr/>
          <p:nvPr>
            <p:ph type="pic" sz="quarter" idx="22"/>
          </p:nvPr>
        </p:nvSpPr>
        <p:spPr>
          <a:xfrm>
            <a:off x="8488575" y="1756514"/>
            <a:ext cx="4334946" cy="2889964"/>
          </a:xfrm>
          <a:prstGeom prst="rect">
            <a:avLst/>
          </a:prstGeom>
        </p:spPr>
        <p:txBody>
          <a:bodyPr lIns="91439" tIns="45719" rIns="91439" bIns="45719">
            <a:noAutofit/>
          </a:bodyPr>
          <a:lstStyle/>
          <a:p>
            <a:pPr/>
          </a:p>
        </p:txBody>
      </p:sp>
      <p:sp>
        <p:nvSpPr>
          <p:cNvPr id="85" name="Image"/>
          <p:cNvSpPr/>
          <p:nvPr>
            <p:ph type="pic" idx="23"/>
          </p:nvPr>
        </p:nvSpPr>
        <p:spPr>
          <a:xfrm>
            <a:off x="-413307" y="1124611"/>
            <a:ext cx="10472802" cy="6981869"/>
          </a:xfrm>
          <a:prstGeom prst="rect">
            <a:avLst/>
          </a:prstGeom>
        </p:spPr>
        <p:txBody>
          <a:bodyPr lIns="91439" tIns="45719" rIns="91439" bIns="45719">
            <a:noAutofit/>
          </a:bodyPr>
          <a:lstStyle/>
          <a:p>
            <a:pPr/>
          </a:p>
        </p:txBody>
      </p:sp>
      <p:sp>
        <p:nvSpPr>
          <p:cNvPr id="86" name="Numéro de diapositive"/>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 Id="rId14"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000000"/>
        </a:solidFill>
      </p:bgPr>
    </p:bg>
    <p:spTree>
      <p:nvGrpSpPr>
        <p:cNvPr id="1" name=""/>
        <p:cNvGrpSpPr/>
        <p:nvPr/>
      </p:nvGrpSpPr>
      <p:grpSpPr>
        <a:xfrm>
          <a:off x="0" y="0"/>
          <a:ext cx="0" cy="0"/>
          <a:chOff x="0" y="0"/>
          <a:chExt cx="0" cy="0"/>
        </a:xfrm>
      </p:grpSpPr>
      <p:sp>
        <p:nvSpPr>
          <p:cNvPr id="2" name="Texte du titre"/>
          <p:cNvSpPr txBox="1"/>
          <p:nvPr>
            <p:ph type="title"/>
          </p:nvPr>
        </p:nvSpPr>
        <p:spPr>
          <a:xfrm>
            <a:off x="826195" y="6224026"/>
            <a:ext cx="12063610" cy="1047281"/>
          </a:xfrm>
          <a:prstGeom prst="rect">
            <a:avLst/>
          </a:prstGeom>
          <a:ln w="3175">
            <a:miter lim="400000"/>
          </a:ln>
          <a:extLst>
            <a:ext uri="{C572A759-6A51-4108-AA02-DFA0A04FC94B}">
              <ma14:wrappingTextBoxFlag xmlns:ma14="http://schemas.microsoft.com/office/mac/drawingml/2011/main" val="1"/>
            </a:ext>
          </a:extLst>
        </p:spPr>
        <p:txBody>
          <a:bodyPr lIns="26513" tIns="26513" rIns="26513" bIns="26513" anchor="ctr">
            <a:normAutofit fontScale="100000" lnSpcReduction="0"/>
          </a:bodyPr>
          <a:lstStyle/>
          <a:p>
            <a:pPr/>
            <a:r>
              <a:t>Texte du titre</a:t>
            </a:r>
          </a:p>
        </p:txBody>
      </p:sp>
      <p:sp>
        <p:nvSpPr>
          <p:cNvPr id="3" name="Texte niveau 1…"/>
          <p:cNvSpPr txBox="1"/>
          <p:nvPr>
            <p:ph type="body" idx="1"/>
          </p:nvPr>
        </p:nvSpPr>
        <p:spPr>
          <a:xfrm>
            <a:off x="826195" y="7231536"/>
            <a:ext cx="12063610" cy="828546"/>
          </a:xfrm>
          <a:prstGeom prst="rect">
            <a:avLst/>
          </a:prstGeom>
          <a:ln w="3175">
            <a:miter lim="400000"/>
          </a:ln>
          <a:extLst>
            <a:ext uri="{C572A759-6A51-4108-AA02-DFA0A04FC94B}">
              <ma14:wrappingTextBoxFlag xmlns:ma14="http://schemas.microsoft.com/office/mac/drawingml/2011/main" val="1"/>
            </a:ext>
          </a:extLst>
        </p:spPr>
        <p:txBody>
          <a:bodyPr lIns="26513" tIns="26513" rIns="26513" bIns="26513">
            <a:normAutofit fontScale="100000" lnSpcReduction="0"/>
          </a:bodyPr>
          <a:lstStyle/>
          <a:p>
            <a:pPr/>
            <a:r>
              <a:t>Texte niveau 1</a:t>
            </a:r>
          </a:p>
          <a:p>
            <a:pPr lvl="1"/>
            <a:r>
              <a:t>Texte niveau 2</a:t>
            </a:r>
          </a:p>
          <a:p>
            <a:pPr lvl="2"/>
            <a:r>
              <a:t>Texte niveau 3</a:t>
            </a:r>
          </a:p>
          <a:p>
            <a:pPr lvl="3"/>
            <a:r>
              <a:t>Texte niveau 4</a:t>
            </a:r>
          </a:p>
          <a:p>
            <a:pPr lvl="4"/>
            <a:r>
              <a:t>Texte niveau 5</a:t>
            </a:r>
          </a:p>
        </p:txBody>
      </p:sp>
      <p:sp>
        <p:nvSpPr>
          <p:cNvPr id="4" name="Numéro de diapositive"/>
          <p:cNvSpPr txBox="1"/>
          <p:nvPr>
            <p:ph type="sldNum" sz="quarter" idx="2"/>
          </p:nvPr>
        </p:nvSpPr>
        <p:spPr>
          <a:xfrm>
            <a:off x="6708842" y="8086594"/>
            <a:ext cx="291687" cy="275734"/>
          </a:xfrm>
          <a:prstGeom prst="rect">
            <a:avLst/>
          </a:prstGeom>
          <a:ln w="3175">
            <a:miter lim="400000"/>
          </a:ln>
        </p:spPr>
        <p:txBody>
          <a:bodyPr wrap="none" lIns="26513" tIns="26513" rIns="26513" bIns="26513">
            <a:spAutoFit/>
          </a:bodyPr>
          <a:lstStyle>
            <a:lvl1pPr>
              <a:defRPr b="0" sz="1600">
                <a:latin typeface="Helvetica Neue Light"/>
                <a:ea typeface="Helvetica Neue Light"/>
                <a:cs typeface="Helvetica Neue Light"/>
                <a:sym typeface="Helvetica Neue Light"/>
              </a:defRPr>
            </a:lvl1pPr>
          </a:lstStyle>
          <a:p>
            <a:pPr/>
            <a:fld id="{86CB4B4D-7CA3-9044-876B-883B54F8677D}" type="slidenum"/>
          </a:p>
        </p:txBody>
      </p:sp>
    </p:spTree>
  </p:cSld>
  <p:clrMap bg1="dk1" tx1="lt1" bg2="dk2" tx2="lt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Lst>
  <p:transition xmlns:p14="http://schemas.microsoft.com/office/powerpoint/2010/main" spd="med" advClick="1"/>
  <p:txStyles>
    <p:titleStyle>
      <a:lvl1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1pPr>
      <a:lvl2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2pPr>
      <a:lvl3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3pPr>
      <a:lvl4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4pPr>
      <a:lvl5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5pPr>
      <a:lvl6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6pPr>
      <a:lvl7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7pPr>
      <a:lvl8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8pPr>
      <a:lvl9pPr marL="519569" marR="0" indent="-519569" algn="ctr" defTabSz="238620" rtl="0" latinLnBrk="0">
        <a:lnSpc>
          <a:spcPct val="100000"/>
        </a:lnSpc>
        <a:spcBef>
          <a:spcPts val="0"/>
        </a:spcBef>
        <a:spcAft>
          <a:spcPts val="0"/>
        </a:spcAft>
        <a:buClrTx/>
        <a:buSzTx/>
        <a:buFontTx/>
        <a:buNone/>
        <a:tabLst>
          <a:tab pos="330200" algn="l"/>
        </a:tabLst>
        <a:defRPr b="1" baseline="0" cap="none" i="0" spc="0" strike="noStrike" sz="3600" u="none">
          <a:solidFill>
            <a:srgbClr val="FFFDB2"/>
          </a:solidFill>
          <a:uFillTx/>
          <a:latin typeface="Optima"/>
          <a:ea typeface="Optima"/>
          <a:cs typeface="Optima"/>
          <a:sym typeface="Optima"/>
        </a:defRPr>
      </a:lvl9pPr>
    </p:titleStyle>
    <p:bodyStyle>
      <a:lvl1pPr marL="0" marR="0" indent="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1pPr>
      <a:lvl2pPr marL="0" marR="0" indent="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2pPr>
      <a:lvl3pPr marL="0" marR="0" indent="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3pPr>
      <a:lvl4pPr marL="0" marR="0" indent="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4pPr>
      <a:lvl5pPr marL="0" marR="0" indent="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5pPr>
      <a:lvl6pPr marL="0" marR="0" indent="35560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6pPr>
      <a:lvl7pPr marL="0" marR="0" indent="71120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7pPr>
      <a:lvl8pPr marL="0" marR="0" indent="106680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8pPr>
      <a:lvl9pPr marL="0" marR="0" indent="1422400" algn="ctr" defTabSz="582436" rtl="0" latinLnBrk="0">
        <a:lnSpc>
          <a:spcPct val="100000"/>
        </a:lnSpc>
        <a:spcBef>
          <a:spcPts val="0"/>
        </a:spcBef>
        <a:spcAft>
          <a:spcPts val="0"/>
        </a:spcAft>
        <a:buClrTx/>
        <a:buSzTx/>
        <a:buFontTx/>
        <a:buNone/>
        <a:tabLst/>
        <a:defRPr b="0" baseline="0" cap="none" i="0" spc="0" strike="noStrike" sz="3600" u="none">
          <a:solidFill>
            <a:srgbClr val="FFFFFF"/>
          </a:solidFill>
          <a:uFillTx/>
          <a:latin typeface="+mn-lt"/>
          <a:ea typeface="+mn-ea"/>
          <a:cs typeface="+mn-cs"/>
          <a:sym typeface="Helvetica Neue"/>
        </a:defRPr>
      </a:lvl9pPr>
    </p:bodyStyle>
    <p:otherStyle>
      <a:lvl1pPr marL="0" marR="0" indent="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1pPr>
      <a:lvl2pPr marL="0" marR="0" indent="2286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2pPr>
      <a:lvl3pPr marL="0" marR="0" indent="4572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3pPr>
      <a:lvl4pPr marL="0" marR="0" indent="6858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4pPr>
      <a:lvl5pPr marL="0" marR="0" indent="9144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5pPr>
      <a:lvl6pPr marL="0" marR="0" indent="11430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6pPr>
      <a:lvl7pPr marL="0" marR="0" indent="13716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7pPr>
      <a:lvl8pPr marL="0" marR="0" indent="16002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8pPr>
      <a:lvl9pPr marL="0" marR="0" indent="1828800" algn="ctr" defTabSz="582436"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Neue Light"/>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0.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1.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2.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3.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4.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5.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6.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7.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8.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19.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0.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1.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2.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3.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4.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5.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6.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7.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8.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29.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3.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30.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31.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32.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33.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34.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35.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36.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hyperlink" Target="https://lire.la-bible.net/verset/Deut%C3%A9ronome/8/16/TOB" TargetMode="External"/><Relationship Id="rId3" Type="http://schemas.openxmlformats.org/officeDocument/2006/relationships/hyperlink" Target="https://lire.la-bible.net/verset/Deut%C3%A9ronome/8/19/TOB" TargetMode="External"/><Relationship Id="rId4" Type="http://schemas.openxmlformats.org/officeDocument/2006/relationships/hyperlink" Target="https://lire.la-bible.net/verset/Deut%C3%A9ronome/8/20/TOB" TargetMode="External"/><Relationship Id="rId5" Type="http://schemas.openxmlformats.org/officeDocument/2006/relationships/image" Target="../media/image1.png"/><Relationship Id="rId6" Type="http://schemas.openxmlformats.org/officeDocument/2006/relationships/image" Target="../media/image1.tif"/></Relationships>

</file>

<file path=ppt/slides/_rels/slide37.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38.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39.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4.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40.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41.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42.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43.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44.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45.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46.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47.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48.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49.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5.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50.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51.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52.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53.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54.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55.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56.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57.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58.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59.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6.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60.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61.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62.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63.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64.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65.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8.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_rels/slide9.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 Id="rId3" Type="http://schemas.openxmlformats.org/officeDocument/2006/relationships/image" Target="../media/image1.tif"/></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8"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129"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131" name="Licence de Théologie…"/>
          <p:cNvSpPr txBox="1"/>
          <p:nvPr>
            <p:ph type="title"/>
          </p:nvPr>
        </p:nvSpPr>
        <p:spPr>
          <a:xfrm>
            <a:off x="420014" y="1800000"/>
            <a:ext cx="12875973" cy="7430400"/>
          </a:xfrm>
          <a:prstGeom prst="rect">
            <a:avLst/>
          </a:prstGeom>
          <a:effectLst>
            <a:outerShdw sx="100000" sy="100000" kx="0" ky="0" algn="b" rotWithShape="0" blurRad="0" dist="0" dir="2700000">
              <a:srgbClr val="A9A9A9"/>
            </a:outerShdw>
          </a:effectLst>
        </p:spPr>
        <p:txBody>
          <a:bodyPr anchor="ctr">
            <a:noAutofit/>
          </a:bodyPr>
          <a:lstStyle/>
          <a:p>
            <a:pPr defTabSz="238620">
              <a:defRPr sz="3000"/>
            </a:pPr>
            <a:r>
              <a:t>Licence de Théologie </a:t>
            </a:r>
          </a:p>
          <a:p>
            <a:pPr defTabSz="238620">
              <a:defRPr i="1" sz="3000"/>
            </a:pPr>
          </a:p>
          <a:p>
            <a:pPr defTabSz="238620">
              <a:defRPr i="1" sz="3000"/>
            </a:pPr>
            <a:r>
              <a:t>UE 101 - EC2</a:t>
            </a:r>
          </a:p>
          <a:p>
            <a:pPr defTabSz="238620">
              <a:defRPr i="1" sz="3000"/>
            </a:pPr>
          </a:p>
          <a:p>
            <a:pPr defTabSz="238620">
              <a:defRPr i="1" sz="3000"/>
            </a:pPr>
            <a:r>
              <a:t>Anthropologie</a:t>
            </a:r>
          </a:p>
          <a:p>
            <a:pPr defTabSz="238620">
              <a:defRPr i="1" sz="3000"/>
            </a:pPr>
          </a:p>
          <a:p>
            <a:pPr defTabSz="238620">
              <a:defRPr sz="3000"/>
            </a:pPr>
            <a:r>
              <a:t>~</a:t>
            </a:r>
          </a:p>
          <a:p>
            <a:pPr defTabSz="238620">
              <a:defRPr sz="3000"/>
            </a:pPr>
          </a:p>
          <a:p>
            <a:pPr defTabSz="238620">
              <a:defRPr sz="3000">
                <a:solidFill>
                  <a:schemeClr val="accent4">
                    <a:hueOff val="468000"/>
                    <a:satOff val="-4761"/>
                    <a:lumOff val="10196"/>
                  </a:schemeClr>
                </a:solidFill>
              </a:defRPr>
            </a:pPr>
            <a:r>
              <a:t>A - L’anthropologie biblique</a:t>
            </a:r>
          </a:p>
        </p:txBody>
      </p:sp>
      <p:sp>
        <p:nvSpPr>
          <p:cNvPr id="132" name="Fabien Faul"/>
          <p:cNvSpPr txBox="1"/>
          <p:nvPr/>
        </p:nvSpPr>
        <p:spPr>
          <a:xfrm>
            <a:off x="11911567" y="1204372"/>
            <a:ext cx="1384419" cy="383228"/>
          </a:xfrm>
          <a:prstGeom prst="rect">
            <a:avLst/>
          </a:prstGeom>
          <a:ln w="3175">
            <a:miter lim="400000"/>
          </a:ln>
          <a:extLst>
            <a:ext uri="{C572A759-6A51-4108-AA02-DFA0A04FC94B}">
              <ma14:wrappingTextBoxFlag xmlns:ma14="http://schemas.microsoft.com/office/mac/drawingml/2011/main" val="1"/>
            </a:ext>
          </a:extLst>
        </p:spPr>
        <p:txBody>
          <a:bodyPr wrap="none" lIns="26513" tIns="26513" rIns="26513" bIns="26513" anchor="ctr">
            <a:spAutoFit/>
          </a:bodyPr>
          <a:lstStyle/>
          <a:p>
            <a:pPr marL="1595606" indent="-1595606" algn="l" defTabSz="238620">
              <a:spcBef>
                <a:spcPts val="600"/>
              </a:spcBef>
              <a:tabLst>
                <a:tab pos="647700" algn="l"/>
                <a:tab pos="1219200" algn="l"/>
              </a:tabLst>
              <a:defRPr sz="2200">
                <a:solidFill>
                  <a:srgbClr val="FFFDB2"/>
                </a:solidFill>
                <a:latin typeface="+mj-lt"/>
                <a:ea typeface="+mj-ea"/>
                <a:cs typeface="+mj-cs"/>
                <a:sym typeface="Arial Narrow"/>
              </a:defRPr>
            </a:pPr>
            <a:r>
              <a:t>Fabien </a:t>
            </a:r>
            <a:r>
              <a:rPr cap="small"/>
              <a:t>Faul</a:t>
            </a:r>
          </a:p>
        </p:txBody>
      </p:sp>
      <p:pic>
        <p:nvPicPr>
          <p:cNvPr id="133"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
        <p:nvSpPr>
          <p:cNvPr id="134" name="Contrat 2024-2028"/>
          <p:cNvSpPr/>
          <p:nvPr/>
        </p:nvSpPr>
        <p:spPr>
          <a:xfrm>
            <a:off x="794593" y="1282701"/>
            <a:ext cx="1896590" cy="304899"/>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defTabSz="304904">
              <a:tabLst>
                <a:tab pos="647700" algn="l"/>
                <a:tab pos="1219200" algn="l"/>
              </a:tabLst>
              <a:defRPr sz="1600">
                <a:solidFill>
                  <a:srgbClr val="00C4FF"/>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Contrat 2024-2028</a:t>
            </a:r>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04"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05" name="1. Souffle et chair…"/>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1. Souffle et chair</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439999" indent="0" algn="just" defTabSz="238620">
              <a:tabLst/>
              <a:defRPr sz="2100">
                <a:solidFill>
                  <a:srgbClr val="9DE8EB"/>
                </a:solidFill>
                <a:latin typeface="+mj-lt"/>
                <a:ea typeface="+mj-ea"/>
                <a:cs typeface="+mj-cs"/>
                <a:sym typeface="Arial Narrow"/>
              </a:defRPr>
            </a:pPr>
            <a:r>
              <a:t>Le jour où le </a:t>
            </a:r>
            <a:r>
              <a:rPr cap="small"/>
              <a:t>Seigneur</a:t>
            </a:r>
            <a:r>
              <a:t> Dieu fit la terre et le ciel, il n’y avait encore sur la terre aucun arbuste des champs et aucune herbe des champs n’avait encore germé, car le </a:t>
            </a:r>
            <a:r>
              <a:rPr cap="small"/>
              <a:t>Seigneur</a:t>
            </a:r>
            <a:r>
              <a:t> Dieu n’avait pas fait pleuvoir sur la terre et il n’y avait pas d’homme pour cultiver le sol ; mais un flux montait de la terre et irriguait toute la surface du sol. Le </a:t>
            </a:r>
            <a:r>
              <a:rPr cap="small"/>
              <a:t>Seigneur</a:t>
            </a:r>
            <a:r>
              <a:t> Dieu modela l’homme avec de la poussière prise du sol. Il insuffla dans ses narines l’haleine de vie et l’homme devint un être vivant. Le </a:t>
            </a:r>
            <a:r>
              <a:rPr cap="small"/>
              <a:t>Seigneur </a:t>
            </a:r>
            <a:r>
              <a:t>Dieu planta un jardin en Eden, à l’orient, et il y plaça l’homme qu’il avait formé. Le </a:t>
            </a:r>
            <a:r>
              <a:rPr cap="small"/>
              <a:t>Seigneur D</a:t>
            </a:r>
            <a:r>
              <a:t>ieu fit germer du sol tout arbre d’aspect attrayant et bon à manger, l’arbre de vie au milieu du jardin et l’arbre de la connaissance du bonheur et du malheur. (…)</a:t>
            </a:r>
          </a:p>
          <a:p>
            <a:pPr marL="1439999" indent="0" algn="just" defTabSz="238620">
              <a:tabLst/>
              <a:defRPr sz="2100">
                <a:solidFill>
                  <a:srgbClr val="9DE8EB"/>
                </a:solidFill>
                <a:latin typeface="+mj-lt"/>
                <a:ea typeface="+mj-ea"/>
                <a:cs typeface="+mj-cs"/>
                <a:sym typeface="Arial Narrow"/>
              </a:defRPr>
            </a:pPr>
            <a:r>
              <a:t>Le </a:t>
            </a:r>
            <a:r>
              <a:rPr cap="small"/>
              <a:t>Seigneur</a:t>
            </a:r>
            <a:r>
              <a:t> Dieu prit l’homme et l’établit dans le jardin d’Eden pour cultiver le sol et le garder. Le Seigneur Dieu prescrivit à l’homme : « Tu pourras manger de tout arbre du jardin, mais tu ne mangeras pas de l’arbre de la connaissance du bonheur et du malheur car, du jour où tu en mangeras, tu devras mourir. »</a:t>
            </a:r>
          </a:p>
          <a:p>
            <a:pPr marL="1439999" indent="0" algn="just" defTabSz="238620">
              <a:tabLst/>
              <a:defRPr sz="2100">
                <a:solidFill>
                  <a:srgbClr val="9DE8EB"/>
                </a:solidFill>
                <a:latin typeface="+mj-lt"/>
                <a:ea typeface="+mj-ea"/>
                <a:cs typeface="+mj-cs"/>
                <a:sym typeface="Arial Narrow"/>
              </a:defRPr>
            </a:pPr>
            <a:r>
              <a:t>Le </a:t>
            </a:r>
            <a:r>
              <a:rPr cap="small"/>
              <a:t>Seigneur</a:t>
            </a:r>
            <a:r>
              <a:t> Dieu dit : « Il n’est pas bon pour l’homme d’être seul. Je veux lui faire une aide qui lui soit accordée. » Le </a:t>
            </a:r>
            <a:r>
              <a:rPr cap="small"/>
              <a:t>Seigneur</a:t>
            </a:r>
            <a:r>
              <a:t> Dieu modela du sol toute bête des champs et tout oiseau du ciel qu’il amena à l’homme pour voir comment il les désignerait. Tout ce que désigna l’homme avait pour nom « être vivant » ; l’homme désigna pour leur nom tout bétail, tout oiseau du ciel et toute bête des champs, mais pour lui-même, l’homme ne trouva pas l’aide qui lui soit accordée. Le </a:t>
            </a:r>
            <a:r>
              <a:rPr cap="small"/>
              <a:t>Seigneur</a:t>
            </a:r>
            <a:r>
              <a:t> Dieu fit tomber dans une torpeur l’homme qui s’endormit ; il prit l’une de ses côtes et referma les chairs à sa place. Le </a:t>
            </a:r>
            <a:r>
              <a:rPr cap="small"/>
              <a:t>Seigneur</a:t>
            </a:r>
            <a:r>
              <a:t> Dieu transforma la côte qu’il avait prise à l’homme en une femme qu’il lui amena. L’homme s’écria : « Voici cette fois l’os de mes os et la chair de ma chair, celle-ci, on l’appellera femme car c’est de l’homme qu’elle a été prise. » Aussi l’homme laisse-t-il son père et sa mère pour s’attacher à sa femme, et ils deviennent une seule chair.</a:t>
            </a:r>
          </a:p>
          <a:p>
            <a:pPr marL="1439999" indent="0" algn="just" defTabSz="238620">
              <a:tabLst/>
              <a:defRPr sz="2100">
                <a:solidFill>
                  <a:srgbClr val="9DE8EB"/>
                </a:solidFill>
                <a:latin typeface="+mj-lt"/>
                <a:ea typeface="+mj-ea"/>
                <a:cs typeface="+mj-cs"/>
                <a:sym typeface="Arial Narrow"/>
              </a:defRPr>
            </a:pPr>
            <a:r>
              <a:t>Tous deux étaient nus, l’homme et sa femme, sans se faire mutuellement honte.						(Gn 2, 4-9.15-25)</a:t>
            </a:r>
          </a:p>
        </p:txBody>
      </p:sp>
      <p:sp>
        <p:nvSpPr>
          <p:cNvPr id="206"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07"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08"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10"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211" name="basar / chair"/>
          <p:cNvSpPr/>
          <p:nvPr/>
        </p:nvSpPr>
        <p:spPr>
          <a:xfrm>
            <a:off x="3078462" y="2886336"/>
            <a:ext cx="1651001" cy="812801"/>
          </a:xfrm>
          <a:prstGeom prst="wedgeEllipseCallout">
            <a:avLst>
              <a:gd name="adj1" fmla="val 49472"/>
              <a:gd name="adj2" fmla="val 65249"/>
            </a:avLst>
          </a:prstGeom>
          <a:solidFill>
            <a:srgbClr val="FDF8D8"/>
          </a:solidFill>
          <a:ln w="25400">
            <a:solidFill>
              <a:schemeClr val="accent5"/>
            </a:solidFill>
            <a:miter lim="400000"/>
          </a:ln>
          <a:extLst>
            <a:ext uri="{C572A759-6A51-4108-AA02-DFA0A04FC94B}">
              <ma14:wrappingTextBoxFlag xmlns:ma14="http://schemas.microsoft.com/office/mac/drawingml/2011/main" val="1"/>
            </a:ext>
          </a:extLst>
        </p:spPr>
        <p:txBody>
          <a:bodyPr lIns="26513" tIns="26513" rIns="26513" bIns="26513" anchor="ctr"/>
          <a:lstStyle>
            <a:lvl1pPr>
              <a:defRPr sz="1800">
                <a:solidFill>
                  <a:schemeClr val="accent5">
                    <a:hueOff val="106375"/>
                    <a:satOff val="9554"/>
                    <a:lumOff val="-13516"/>
                  </a:schemeClr>
                </a:solidFill>
                <a:latin typeface="+mj-lt"/>
                <a:ea typeface="+mj-ea"/>
                <a:cs typeface="+mj-cs"/>
                <a:sym typeface="Arial Narrow"/>
              </a:defRPr>
            </a:lvl1pPr>
          </a:lstStyle>
          <a:p>
            <a:pPr/>
            <a:r>
              <a:t>basar / chair</a:t>
            </a:r>
          </a:p>
        </p:txBody>
      </p:sp>
      <p:sp>
        <p:nvSpPr>
          <p:cNvPr id="212" name="nèphèsh / souffle"/>
          <p:cNvSpPr/>
          <p:nvPr/>
        </p:nvSpPr>
        <p:spPr>
          <a:xfrm>
            <a:off x="8009408" y="2623385"/>
            <a:ext cx="1651001" cy="812801"/>
          </a:xfrm>
          <a:prstGeom prst="wedgeEllipseCallout">
            <a:avLst>
              <a:gd name="adj1" fmla="val 49472"/>
              <a:gd name="adj2" fmla="val 65249"/>
            </a:avLst>
          </a:prstGeom>
          <a:solidFill>
            <a:srgbClr val="FDF8D8"/>
          </a:solidFill>
          <a:ln w="25400">
            <a:solidFill>
              <a:schemeClr val="accent5"/>
            </a:solidFill>
            <a:miter lim="400000"/>
          </a:ln>
          <a:extLst>
            <a:ext uri="{C572A759-6A51-4108-AA02-DFA0A04FC94B}">
              <ma14:wrappingTextBoxFlag xmlns:ma14="http://schemas.microsoft.com/office/mac/drawingml/2011/main" val="1"/>
            </a:ext>
          </a:extLst>
        </p:spPr>
        <p:txBody>
          <a:bodyPr lIns="26513" tIns="26513" rIns="26513" bIns="26513" anchor="ctr"/>
          <a:lstStyle>
            <a:lvl1pPr>
              <a:defRPr sz="1800">
                <a:solidFill>
                  <a:schemeClr val="accent5">
                    <a:hueOff val="106375"/>
                    <a:satOff val="9554"/>
                    <a:lumOff val="-13516"/>
                  </a:schemeClr>
                </a:solidFill>
                <a:latin typeface="+mj-lt"/>
                <a:ea typeface="+mj-ea"/>
                <a:cs typeface="+mj-cs"/>
                <a:sym typeface="Arial Narrow"/>
              </a:defRPr>
            </a:lvl1pPr>
          </a:lstStyle>
          <a:p>
            <a:pPr/>
            <a:r>
              <a:t>nèphèsh / souffle</a:t>
            </a:r>
          </a:p>
        </p:txBody>
      </p:sp>
      <p:sp>
        <p:nvSpPr>
          <p:cNvPr id="213" name="A - L’anthropologie biblique…"/>
          <p:cNvSpPr txBox="1"/>
          <p:nvPr/>
        </p:nvSpPr>
        <p:spPr>
          <a:xfrm>
            <a:off x="9539013" y="309690"/>
            <a:ext cx="3756974" cy="2160000"/>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A - L’anthropologie biblique</a:t>
            </a:r>
          </a:p>
          <a:p>
            <a:pPr marL="775637" indent="-751561" algn="l" defTabSz="238620">
              <a:tabLst>
                <a:tab pos="330200" algn="r"/>
                <a:tab pos="508000" algn="l"/>
              </a:tabLst>
              <a:defRPr sz="1600">
                <a:solidFill>
                  <a:schemeClr val="accent5"/>
                </a:solidFill>
                <a:latin typeface="+mj-lt"/>
                <a:ea typeface="+mj-ea"/>
                <a:cs typeface="+mj-cs"/>
                <a:sym typeface="Arial Narrow"/>
              </a:defRPr>
            </a:pPr>
            <a:r>
              <a:t>	I - 	L’être humain biblique</a:t>
            </a:r>
          </a:p>
          <a:p>
            <a:pPr marL="775637" indent="-751561" algn="l" defTabSz="238620">
              <a:tabLst>
                <a:tab pos="330200" algn="r"/>
                <a:tab pos="508000" algn="l"/>
              </a:tabLst>
              <a:defRPr sz="1600">
                <a:solidFill>
                  <a:srgbClr val="FFBB05"/>
                </a:solidFill>
                <a:latin typeface="+mj-lt"/>
                <a:ea typeface="+mj-ea"/>
                <a:cs typeface="+mj-cs"/>
                <a:sym typeface="Arial Narrow"/>
              </a:defRPr>
            </a:pPr>
            <a:r>
              <a:t>		1. Souffle et chair</a:t>
            </a:r>
          </a:p>
          <a:p>
            <a:pPr marL="775637" indent="-751561" algn="l" defTabSz="238620">
              <a:tabLst>
                <a:tab pos="330200" algn="r"/>
                <a:tab pos="508000" algn="l"/>
              </a:tabLst>
              <a:defRPr sz="1600">
                <a:solidFill>
                  <a:srgbClr val="FFBB05"/>
                </a:solidFill>
                <a:latin typeface="+mj-lt"/>
                <a:ea typeface="+mj-ea"/>
                <a:cs typeface="+mj-cs"/>
                <a:sym typeface="Arial Narrow"/>
              </a:defRPr>
            </a:pPr>
            <a:r>
              <a:t>		2. « À l’image de Dieu et selon sa ressemblance » (Gn 1, 26)</a:t>
            </a:r>
          </a:p>
          <a:p>
            <a:pPr marL="775637" indent="-751561" algn="l" defTabSz="238620">
              <a:tabLst>
                <a:tab pos="330200" algn="r"/>
                <a:tab pos="508000" algn="l"/>
              </a:tabLst>
              <a:defRPr sz="1600">
                <a:solidFill>
                  <a:srgbClr val="FFBB05"/>
                </a:solidFill>
                <a:latin typeface="+mj-lt"/>
                <a:ea typeface="+mj-ea"/>
                <a:cs typeface="+mj-cs"/>
                <a:sym typeface="Arial Narrow"/>
              </a:defRPr>
            </a:pPr>
            <a:r>
              <a:t>		3. Le péché et ses incidences</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Le « style de vie » d’Israël</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La perspective du Nouveau Testament</a:t>
            </a:r>
          </a:p>
        </p:txBody>
      </p:sp>
      <p:pic>
        <p:nvPicPr>
          <p:cNvPr id="214"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16" presetID="23" grpId="1" fill="hold">
                                  <p:stCondLst>
                                    <p:cond delay="0"/>
                                  </p:stCondLst>
                                  <p:iterate type="el" backwards="0">
                                    <p:tmAbs val="0"/>
                                  </p:iterate>
                                  <p:childTnLst>
                                    <p:set>
                                      <p:cBhvr>
                                        <p:cTn id="6" fill="hold"/>
                                        <p:tgtEl>
                                          <p:spTgt spid="211"/>
                                        </p:tgtEl>
                                        <p:attrNameLst>
                                          <p:attrName>style.visibility</p:attrName>
                                        </p:attrNameLst>
                                      </p:cBhvr>
                                      <p:to>
                                        <p:strVal val="visible"/>
                                      </p:to>
                                    </p:set>
                                    <p:anim calcmode="lin" valueType="num">
                                      <p:cBhvr>
                                        <p:cTn id="7" dur="1500" fill="hold"/>
                                        <p:tgtEl>
                                          <p:spTgt spid="211"/>
                                        </p:tgtEl>
                                        <p:attrNameLst>
                                          <p:attrName>ppt_w</p:attrName>
                                        </p:attrNameLst>
                                      </p:cBhvr>
                                      <p:tavLst>
                                        <p:tav tm="0">
                                          <p:val>
                                            <p:fltVal val="0"/>
                                          </p:val>
                                        </p:tav>
                                        <p:tav tm="100000">
                                          <p:val>
                                            <p:strVal val="#ppt_w"/>
                                          </p:val>
                                        </p:tav>
                                      </p:tavLst>
                                    </p:anim>
                                    <p:anim calcmode="lin" valueType="num">
                                      <p:cBhvr>
                                        <p:cTn id="8" dur="1500" fill="hold"/>
                                        <p:tgtEl>
                                          <p:spTgt spid="211"/>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Class="entr" nodeType="clickEffect" presetSubtype="16" presetID="23" grpId="2" fill="hold">
                                  <p:stCondLst>
                                    <p:cond delay="0"/>
                                  </p:stCondLst>
                                  <p:iterate type="el" backwards="0">
                                    <p:tmAbs val="0"/>
                                  </p:iterate>
                                  <p:childTnLst>
                                    <p:set>
                                      <p:cBhvr>
                                        <p:cTn id="12" fill="hold"/>
                                        <p:tgtEl>
                                          <p:spTgt spid="212"/>
                                        </p:tgtEl>
                                        <p:attrNameLst>
                                          <p:attrName>style.visibility</p:attrName>
                                        </p:attrNameLst>
                                      </p:cBhvr>
                                      <p:to>
                                        <p:strVal val="visible"/>
                                      </p:to>
                                    </p:set>
                                    <p:anim calcmode="lin" valueType="num">
                                      <p:cBhvr>
                                        <p:cTn id="13" dur="1500" fill="hold"/>
                                        <p:tgtEl>
                                          <p:spTgt spid="212"/>
                                        </p:tgtEl>
                                        <p:attrNameLst>
                                          <p:attrName>ppt_w</p:attrName>
                                        </p:attrNameLst>
                                      </p:cBhvr>
                                      <p:tavLst>
                                        <p:tav tm="0">
                                          <p:val>
                                            <p:fltVal val="0"/>
                                          </p:val>
                                        </p:tav>
                                        <p:tav tm="100000">
                                          <p:val>
                                            <p:strVal val="#ppt_w"/>
                                          </p:val>
                                        </p:tav>
                                      </p:tavLst>
                                    </p:anim>
                                    <p:anim calcmode="lin" valueType="num">
                                      <p:cBhvr>
                                        <p:cTn id="14" dur="1500" fill="hold"/>
                                        <p:tgtEl>
                                          <p:spTgt spid="21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211" grpId="1"/>
      <p:bldP build="whole" bldLvl="1" animBg="1" rev="0" advAuto="0" spid="212" grpId="2"/>
    </p:bldLst>
  </p:timing>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16"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17" name="1. Souffle et chair…"/>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1. Souffle et chair</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le 2° chapitre de la Genèse emploie 2 mots pour désigner l’être humain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a:t>
            </a:r>
            <a:r>
              <a:rPr i="1"/>
              <a:t>nèphèsh</a:t>
            </a:r>
            <a:r>
              <a:t> : souffle </a:t>
            </a:r>
          </a:p>
          <a:p>
            <a:pPr marL="1595606" indent="-1595606" algn="l" defTabSz="238620">
              <a:spcBef>
                <a:spcPts val="400"/>
              </a:spcBef>
              <a:tabLst>
                <a:tab pos="647700" algn="l"/>
                <a:tab pos="1219200" algn="l"/>
              </a:tabLst>
              <a:defRPr sz="2200">
                <a:latin typeface="+mn-lt"/>
                <a:ea typeface="+mn-ea"/>
                <a:cs typeface="+mn-cs"/>
                <a:sym typeface="Helvetica Neue"/>
              </a:defRPr>
            </a:pPr>
            <a:r>
              <a:t>		- le souffle correspond au fait d’être en vie</a:t>
            </a:r>
          </a:p>
          <a:p>
            <a:pPr marL="1595606" indent="-1595606" algn="l" defTabSz="238620">
              <a:spcBef>
                <a:spcPts val="400"/>
              </a:spcBef>
              <a:tabLst>
                <a:tab pos="647700" algn="l"/>
                <a:tab pos="1219200" algn="l"/>
              </a:tabLst>
              <a:defRPr sz="2200">
                <a:latin typeface="+mn-lt"/>
                <a:ea typeface="+mn-ea"/>
                <a:cs typeface="+mn-cs"/>
                <a:sym typeface="Helvetica Neue"/>
              </a:defRPr>
            </a:pPr>
            <a:r>
              <a:t>		- le plus souvent le mot est traduit « âme »</a:t>
            </a:r>
          </a:p>
          <a:p>
            <a:pPr lvl="1" marL="1595606" indent="-1367006" algn="l">
              <a:spcBef>
                <a:spcPts val="400"/>
              </a:spcBef>
              <a:tabLst>
                <a:tab pos="647700" algn="l"/>
                <a:tab pos="1219200" algn="l"/>
              </a:tabLst>
              <a:defRPr sz="2200">
                <a:latin typeface="+mn-lt"/>
                <a:ea typeface="+mn-ea"/>
                <a:cs typeface="+mn-cs"/>
                <a:sym typeface="Helvetica Neue"/>
              </a:defRPr>
            </a:pPr>
            <a:r>
              <a:t>		- on pourrait aussi traduire par extension, la « personnalité » - une façon de dire « je »</a:t>
            </a:r>
          </a:p>
          <a:p>
            <a:pPr marL="1595606" indent="-1595606" algn="l" defTabSz="238620">
              <a:spcBef>
                <a:spcPts val="400"/>
              </a:spcBef>
              <a:tabLst>
                <a:tab pos="647700" algn="l"/>
                <a:tab pos="1219200" algn="l"/>
              </a:tabLst>
              <a:defRPr sz="2200">
                <a:latin typeface="+mn-lt"/>
                <a:ea typeface="+mn-ea"/>
                <a:cs typeface="+mn-cs"/>
                <a:sym typeface="Helvetica Neue"/>
              </a:defRPr>
            </a:pPr>
            <a:r>
              <a:t>		- la difficulté est que souvent on entend le mot « âme » comme une entité spirituelle qui serait dans le corps</a:t>
            </a:r>
          </a:p>
          <a:p>
            <a:pPr marL="1595606" indent="-1595606" algn="l" defTabSz="238620">
              <a:spcBef>
                <a:spcPts val="400"/>
              </a:spcBef>
              <a:tabLst>
                <a:tab pos="647700" algn="l"/>
                <a:tab pos="1219200" algn="l"/>
              </a:tabLst>
              <a:defRPr sz="2200">
                <a:latin typeface="+mn-lt"/>
                <a:ea typeface="+mn-ea"/>
                <a:cs typeface="+mn-cs"/>
                <a:sym typeface="Helvetica Neue"/>
              </a:defRPr>
            </a:pPr>
            <a:r>
              <a:t>		- le sens biblique ne signifie pas cela</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a:t>
            </a:r>
            <a:r>
              <a:rPr i="1"/>
              <a:t>basar</a:t>
            </a:r>
            <a:r>
              <a:t> : chair</a:t>
            </a:r>
          </a:p>
          <a:p>
            <a:pPr marL="1595606" indent="-1595606" algn="l" defTabSz="238620">
              <a:spcBef>
                <a:spcPts val="400"/>
              </a:spcBef>
              <a:tabLst>
                <a:tab pos="647700" algn="l"/>
                <a:tab pos="1219200" algn="l"/>
              </a:tabLst>
              <a:defRPr sz="2200">
                <a:latin typeface="+mn-lt"/>
                <a:ea typeface="+mn-ea"/>
                <a:cs typeface="+mn-cs"/>
                <a:sym typeface="Helvetica Neue"/>
              </a:defRPr>
            </a:pPr>
            <a:r>
              <a:t>		- la dimension incarnée de l’être humain, mais vivante</a:t>
            </a:r>
          </a:p>
          <a:p>
            <a:pPr marL="1595606" indent="-1595606" algn="l" defTabSz="238620">
              <a:spcBef>
                <a:spcPts val="400"/>
              </a:spcBef>
              <a:tabLst>
                <a:tab pos="647700" algn="l"/>
                <a:tab pos="1219200" algn="l"/>
              </a:tabLst>
              <a:defRPr sz="2200">
                <a:latin typeface="+mn-lt"/>
                <a:ea typeface="+mn-ea"/>
                <a:cs typeface="+mn-cs"/>
                <a:sym typeface="Helvetica Neue"/>
              </a:defRPr>
            </a:pPr>
            <a:r>
              <a:t>		- si on traduit ce mot « corps », on peut l’entendre comme « enveloppe » de l’âme</a:t>
            </a:r>
          </a:p>
          <a:p>
            <a:pPr marL="1595606" indent="-1595606" algn="l" defTabSz="238620">
              <a:spcBef>
                <a:spcPts val="400"/>
              </a:spcBef>
              <a:tabLst>
                <a:tab pos="647700" algn="l"/>
                <a:tab pos="1219200" algn="l"/>
              </a:tabLst>
              <a:defRPr sz="2200">
                <a:latin typeface="+mn-lt"/>
                <a:ea typeface="+mn-ea"/>
                <a:cs typeface="+mn-cs"/>
                <a:sym typeface="Helvetica Neue"/>
              </a:defRPr>
            </a:pPr>
            <a:r>
              <a:t>		- mais là encore, ce n’est pas le sens biblique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a:t>
            </a:r>
            <a:r>
              <a:rPr i="1"/>
              <a:t>souffle</a:t>
            </a:r>
            <a:r>
              <a:t> et </a:t>
            </a:r>
            <a:r>
              <a:rPr i="1"/>
              <a:t>chair</a:t>
            </a:r>
            <a:r>
              <a:t> s’entendent comme une unité : l’être humain est un « être vivant », indissociablement chair, « animée » de vie</a:t>
            </a:r>
          </a:p>
        </p:txBody>
      </p:sp>
      <p:sp>
        <p:nvSpPr>
          <p:cNvPr id="218"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19"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20"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22"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223" name="A - L’anthropologie biblique…"/>
          <p:cNvSpPr txBox="1"/>
          <p:nvPr/>
        </p:nvSpPr>
        <p:spPr>
          <a:xfrm>
            <a:off x="9539013" y="309690"/>
            <a:ext cx="3756974" cy="2160000"/>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A - L’anthropologie biblique</a:t>
            </a:r>
          </a:p>
          <a:p>
            <a:pPr marL="775637" indent="-751561" algn="l" defTabSz="238620">
              <a:tabLst>
                <a:tab pos="330200" algn="r"/>
                <a:tab pos="508000" algn="l"/>
              </a:tabLst>
              <a:defRPr sz="1600">
                <a:solidFill>
                  <a:schemeClr val="accent5"/>
                </a:solidFill>
                <a:latin typeface="+mj-lt"/>
                <a:ea typeface="+mj-ea"/>
                <a:cs typeface="+mj-cs"/>
                <a:sym typeface="Arial Narrow"/>
              </a:defRPr>
            </a:pPr>
            <a:r>
              <a:t>	I - 	L’être humain biblique</a:t>
            </a:r>
          </a:p>
          <a:p>
            <a:pPr marL="775637" indent="-751561" algn="l" defTabSz="238620">
              <a:tabLst>
                <a:tab pos="330200" algn="r"/>
                <a:tab pos="508000" algn="l"/>
              </a:tabLst>
              <a:defRPr sz="1600">
                <a:solidFill>
                  <a:srgbClr val="FFBB05"/>
                </a:solidFill>
                <a:latin typeface="+mj-lt"/>
                <a:ea typeface="+mj-ea"/>
                <a:cs typeface="+mj-cs"/>
                <a:sym typeface="Arial Narrow"/>
              </a:defRPr>
            </a:pPr>
            <a:r>
              <a:t>		1. Souffle et chair</a:t>
            </a:r>
          </a:p>
          <a:p>
            <a:pPr marL="775637" indent="-751561" algn="l" defTabSz="238620">
              <a:tabLst>
                <a:tab pos="330200" algn="r"/>
                <a:tab pos="508000" algn="l"/>
              </a:tabLst>
              <a:defRPr sz="1600">
                <a:solidFill>
                  <a:srgbClr val="FFBB05"/>
                </a:solidFill>
                <a:latin typeface="+mj-lt"/>
                <a:ea typeface="+mj-ea"/>
                <a:cs typeface="+mj-cs"/>
                <a:sym typeface="Arial Narrow"/>
              </a:defRPr>
            </a:pPr>
            <a:r>
              <a:t>		2. « À l’image de Dieu et selon sa ressemblance » (Gn 1, 26)</a:t>
            </a:r>
          </a:p>
          <a:p>
            <a:pPr marL="775637" indent="-751561" algn="l" defTabSz="238620">
              <a:tabLst>
                <a:tab pos="330200" algn="r"/>
                <a:tab pos="508000" algn="l"/>
              </a:tabLst>
              <a:defRPr sz="1600">
                <a:solidFill>
                  <a:srgbClr val="FFBB05"/>
                </a:solidFill>
                <a:latin typeface="+mj-lt"/>
                <a:ea typeface="+mj-ea"/>
                <a:cs typeface="+mj-cs"/>
                <a:sym typeface="Arial Narrow"/>
              </a:defRPr>
            </a:pPr>
            <a:r>
              <a:t>		3. Le péché et ses incidences</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Le « style de vie » d’Israël</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La perspective du Nouveau Testament</a:t>
            </a:r>
          </a:p>
        </p:txBody>
      </p:sp>
      <p:pic>
        <p:nvPicPr>
          <p:cNvPr id="224"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26"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27" name="1. Souffle et chair…"/>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1. Souffle et chair</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le 2</a:t>
            </a:r>
            <a:r>
              <a:rPr baseline="31999"/>
              <a:t>ème</a:t>
            </a:r>
            <a:r>
              <a:t> chapitre de la Genèse emploie 2 mots pour désigner l’être humain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lorsque l’Écriture emploie l’expression « mon souffle », traduit « mon âme », c’est une façon de dire « je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rPr>
                <a:latin typeface="Times New Roman"/>
                <a:ea typeface="Times New Roman"/>
                <a:cs typeface="Times New Roman"/>
                <a:sym typeface="Times New Roman"/>
              </a:rPr>
              <a:t>		</a:t>
            </a:r>
            <a:r>
              <a:t>- </a:t>
            </a:r>
            <a:r>
              <a:rPr i="1"/>
              <a:t>mon âme, bénis le Seigneur</a:t>
            </a:r>
            <a:r>
              <a:t> (Ps 102, </a:t>
            </a:r>
            <a:r>
              <a:rPr sz="1800"/>
              <a:t>1</a:t>
            </a:r>
            <a:r>
              <a:t>)</a:t>
            </a:r>
          </a:p>
          <a:p>
            <a:pPr marL="1595606" indent="-1595606" algn="l" defTabSz="238620">
              <a:spcBef>
                <a:spcPts val="400"/>
              </a:spcBef>
              <a:tabLst>
                <a:tab pos="647700" algn="l"/>
                <a:tab pos="1219200" algn="l"/>
              </a:tabLst>
              <a:defRPr sz="2200">
                <a:latin typeface="+mn-lt"/>
                <a:ea typeface="+mn-ea"/>
                <a:cs typeface="+mn-cs"/>
                <a:sym typeface="Helvetica Neue"/>
              </a:defRPr>
            </a:pPr>
            <a:r>
              <a:t>		- </a:t>
            </a:r>
            <a:r>
              <a:rPr i="1"/>
              <a:t>mon âme est dévorée par le chagrin</a:t>
            </a:r>
            <a:r>
              <a:t> (Is 30, </a:t>
            </a:r>
            <a:r>
              <a:rPr sz="1800"/>
              <a:t>10</a:t>
            </a:r>
            <a:r>
              <a:t>)</a:t>
            </a:r>
          </a:p>
          <a:p>
            <a:pPr marL="1595606" indent="-1595606" algn="l" defTabSz="238620">
              <a:spcBef>
                <a:spcPts val="400"/>
              </a:spcBef>
              <a:tabLst>
                <a:tab pos="647700" algn="l"/>
                <a:tab pos="1219200" algn="l"/>
              </a:tabLst>
              <a:defRPr sz="2200">
                <a:latin typeface="+mn-lt"/>
                <a:ea typeface="+mn-ea"/>
                <a:cs typeface="+mn-cs"/>
                <a:sym typeface="Helvetica Neue"/>
              </a:defRPr>
            </a:pPr>
            <a:r>
              <a:t>		- </a:t>
            </a:r>
            <a:r>
              <a:rPr i="1"/>
              <a:t>Dieu, mon Dieu, je te cherche dès l’aube, mon âme a soif de toi</a:t>
            </a:r>
            <a:r>
              <a:t> (Ps 62, </a:t>
            </a:r>
            <a:r>
              <a:rPr sz="1800"/>
              <a:t>2</a:t>
            </a:r>
            <a:r>
              <a:t>)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on remarque ici que le souffle est aussi le lieu du désir</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à ce mot </a:t>
            </a:r>
            <a:r>
              <a:rPr i="1"/>
              <a:t>âme</a:t>
            </a:r>
            <a:r>
              <a:t> on peut aussi ajouter le mot « cœur » (</a:t>
            </a:r>
            <a:r>
              <a:rPr i="1"/>
              <a:t>lèv</a:t>
            </a:r>
            <a:r>
              <a:t>)</a:t>
            </a:r>
          </a:p>
          <a:p>
            <a:pPr marL="1595606" indent="-1595606" algn="l" defTabSz="238620">
              <a:spcBef>
                <a:spcPts val="400"/>
              </a:spcBef>
              <a:tabLst>
                <a:tab pos="647700" algn="l"/>
                <a:tab pos="1219200" algn="l"/>
              </a:tabLst>
              <a:defRPr sz="2200">
                <a:latin typeface="+mn-lt"/>
                <a:ea typeface="+mn-ea"/>
                <a:cs typeface="+mn-cs"/>
                <a:sym typeface="Helvetica Neue"/>
              </a:defRPr>
            </a:pPr>
            <a:r>
              <a:t>		- comme lieu des pensées profondes, des intimes convictions, </a:t>
            </a:r>
          </a:p>
          <a:p>
            <a:pPr marL="1595606" indent="-1595606" algn="l" defTabSz="238620">
              <a:spcBef>
                <a:spcPts val="400"/>
              </a:spcBef>
              <a:tabLst>
                <a:tab pos="647700" algn="l"/>
                <a:tab pos="1219200" algn="l"/>
              </a:tabLst>
              <a:defRPr sz="2200">
                <a:latin typeface="+mn-lt"/>
                <a:ea typeface="+mn-ea"/>
                <a:cs typeface="+mn-cs"/>
                <a:sym typeface="Helvetica Neue"/>
              </a:defRPr>
            </a:pPr>
            <a:r>
              <a:t>		- des prises de position fondamentales devant la vie</a:t>
            </a:r>
          </a:p>
        </p:txBody>
      </p:sp>
      <p:sp>
        <p:nvSpPr>
          <p:cNvPr id="228"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29"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30"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32"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233" name="A - L’anthropologie biblique…"/>
          <p:cNvSpPr txBox="1"/>
          <p:nvPr/>
        </p:nvSpPr>
        <p:spPr>
          <a:xfrm>
            <a:off x="9539013" y="309690"/>
            <a:ext cx="3756974" cy="2160000"/>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A - L’anthropologie biblique</a:t>
            </a:r>
          </a:p>
          <a:p>
            <a:pPr marL="775637" indent="-751561" algn="l" defTabSz="238620">
              <a:tabLst>
                <a:tab pos="330200" algn="r"/>
                <a:tab pos="508000" algn="l"/>
              </a:tabLst>
              <a:defRPr sz="1600">
                <a:solidFill>
                  <a:schemeClr val="accent5"/>
                </a:solidFill>
                <a:latin typeface="+mj-lt"/>
                <a:ea typeface="+mj-ea"/>
                <a:cs typeface="+mj-cs"/>
                <a:sym typeface="Arial Narrow"/>
              </a:defRPr>
            </a:pPr>
            <a:r>
              <a:t>	I - 	L’être humain biblique</a:t>
            </a:r>
          </a:p>
          <a:p>
            <a:pPr marL="775637" indent="-751561" algn="l" defTabSz="238620">
              <a:tabLst>
                <a:tab pos="330200" algn="r"/>
                <a:tab pos="508000" algn="l"/>
              </a:tabLst>
              <a:defRPr sz="1600">
                <a:solidFill>
                  <a:srgbClr val="FFBB05"/>
                </a:solidFill>
                <a:latin typeface="+mj-lt"/>
                <a:ea typeface="+mj-ea"/>
                <a:cs typeface="+mj-cs"/>
                <a:sym typeface="Arial Narrow"/>
              </a:defRPr>
            </a:pPr>
            <a:r>
              <a:t>		1. Souffle et chair</a:t>
            </a:r>
          </a:p>
          <a:p>
            <a:pPr marL="775637" indent="-751561" algn="l" defTabSz="238620">
              <a:tabLst>
                <a:tab pos="330200" algn="r"/>
                <a:tab pos="508000" algn="l"/>
              </a:tabLst>
              <a:defRPr sz="1600">
                <a:solidFill>
                  <a:srgbClr val="FFBB05"/>
                </a:solidFill>
                <a:latin typeface="+mj-lt"/>
                <a:ea typeface="+mj-ea"/>
                <a:cs typeface="+mj-cs"/>
                <a:sym typeface="Arial Narrow"/>
              </a:defRPr>
            </a:pPr>
            <a:r>
              <a:t>		2. « À l’image de Dieu et selon sa ressemblance » (Gn 1, 26)</a:t>
            </a:r>
          </a:p>
          <a:p>
            <a:pPr marL="775637" indent="-751561" algn="l" defTabSz="238620">
              <a:tabLst>
                <a:tab pos="330200" algn="r"/>
                <a:tab pos="508000" algn="l"/>
              </a:tabLst>
              <a:defRPr sz="1600">
                <a:solidFill>
                  <a:srgbClr val="FFBB05"/>
                </a:solidFill>
                <a:latin typeface="+mj-lt"/>
                <a:ea typeface="+mj-ea"/>
                <a:cs typeface="+mj-cs"/>
                <a:sym typeface="Arial Narrow"/>
              </a:defRPr>
            </a:pPr>
            <a:r>
              <a:t>		3. Le péché et ses incidences</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Le « style de vie » d’Israël</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La perspective du Nouveau Testament</a:t>
            </a:r>
          </a:p>
        </p:txBody>
      </p:sp>
      <p:pic>
        <p:nvPicPr>
          <p:cNvPr id="234"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36"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37" name="1. Souffle et chair…"/>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1. Souffle et chair</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le 2</a:t>
            </a:r>
            <a:r>
              <a:rPr baseline="31999"/>
              <a:t>ème</a:t>
            </a:r>
            <a:r>
              <a:t> chapitre de la Genèse emploie 2 mots pour désigner l’être humain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la chair désigne la dimension incarnée de l’être humain en tant que vivant</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la chair est souvent associée au sang (</a:t>
            </a:r>
            <a:r>
              <a:rPr i="1"/>
              <a:t>dam</a:t>
            </a:r>
            <a:r>
              <a:t>), autre signe de la vie </a:t>
            </a:r>
          </a:p>
          <a:p>
            <a:pPr marL="1595606" indent="-1595606" algn="l" defTabSz="238620">
              <a:spcBef>
                <a:spcPts val="400"/>
              </a:spcBef>
              <a:tabLst>
                <a:tab pos="647700" algn="l"/>
                <a:tab pos="1219200" algn="l"/>
              </a:tabLst>
              <a:defRPr sz="2200">
                <a:latin typeface="+mn-lt"/>
                <a:ea typeface="+mn-ea"/>
                <a:cs typeface="+mn-cs"/>
                <a:sym typeface="Helvetica Neue"/>
              </a:defRPr>
            </a:pPr>
            <a:r>
              <a:t>			(cf. une culture non médicale identifie le souffle et le sang à la vie)</a:t>
            </a:r>
          </a:p>
          <a:p>
            <a:pPr marL="1595606" indent="-1595606" algn="l" defTabSz="238620">
              <a:spcBef>
                <a:spcPts val="400"/>
              </a:spcBef>
              <a:tabLst>
                <a:tab pos="647700" algn="l"/>
                <a:tab pos="1219200" algn="l"/>
              </a:tabLst>
              <a:defRPr sz="2200">
                <a:latin typeface="+mn-lt"/>
                <a:ea typeface="+mn-ea"/>
                <a:cs typeface="+mn-cs"/>
                <a:sym typeface="Helvetica Neue"/>
              </a:defRPr>
            </a:pPr>
            <a:r>
              <a:t>		- en ce sens, l’expression « ma chair » est aussi un synonyme de « je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a:t>
            </a:r>
            <a:r>
              <a:rPr i="1"/>
              <a:t>mon cœur exulte, mon âme est en fête, ma chair elle-même repose en confiance</a:t>
            </a:r>
            <a:r>
              <a:t> (Ps 15, 9)</a:t>
            </a:r>
          </a:p>
          <a:p>
            <a:pPr marL="1595606" indent="-1595606" algn="l" defTabSz="238620">
              <a:spcBef>
                <a:spcPts val="400"/>
              </a:spcBef>
              <a:tabLst>
                <a:tab pos="647700" algn="l"/>
                <a:tab pos="1219200" algn="l"/>
              </a:tabLst>
              <a:defRPr sz="2200">
                <a:latin typeface="+mn-lt"/>
                <a:ea typeface="+mn-ea"/>
                <a:cs typeface="+mn-cs"/>
                <a:sym typeface="Helvetica Neue"/>
              </a:defRPr>
            </a:pPr>
            <a:r>
              <a:t>		- </a:t>
            </a:r>
            <a:r>
              <a:rPr i="1"/>
              <a:t>mon cœur et ma chair sont un cri vers le Dieu vivant </a:t>
            </a:r>
            <a:r>
              <a:t>(Ps 83, 3)</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la chair désigne aussi l’être humain dans sa fragilité, sa vulnérabilité</a:t>
            </a:r>
          </a:p>
          <a:p>
            <a:pPr marL="1595606" indent="-1595606" algn="l" defTabSz="238620">
              <a:spcBef>
                <a:spcPts val="400"/>
              </a:spcBef>
              <a:tabLst>
                <a:tab pos="647700" algn="l"/>
                <a:tab pos="1219200" algn="l"/>
              </a:tabLst>
              <a:defRPr sz="2200">
                <a:latin typeface="+mn-lt"/>
                <a:ea typeface="+mn-ea"/>
                <a:cs typeface="+mn-cs"/>
                <a:sym typeface="Helvetica Neue"/>
              </a:defRPr>
            </a:pPr>
            <a:r>
              <a:t>		- le fait d’être limité, sa finitude</a:t>
            </a:r>
          </a:p>
          <a:p>
            <a:pPr marL="1595606" indent="-1595606" algn="l" defTabSz="238620">
              <a:spcBef>
                <a:spcPts val="400"/>
              </a:spcBef>
              <a:tabLst>
                <a:tab pos="647700" algn="l"/>
                <a:tab pos="1219200" algn="l"/>
              </a:tabLst>
              <a:defRPr sz="2200">
                <a:latin typeface="+mn-lt"/>
                <a:ea typeface="+mn-ea"/>
                <a:cs typeface="+mn-cs"/>
                <a:sym typeface="Helvetica Neue"/>
              </a:defRPr>
            </a:pPr>
            <a:r>
              <a:t>		- et aussi la possibilité de pécher : vulnérabilité au sens figuré, du péché</a:t>
            </a:r>
          </a:p>
        </p:txBody>
      </p:sp>
      <p:sp>
        <p:nvSpPr>
          <p:cNvPr id="238"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39"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40"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42"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243" name="A - L’anthropologie biblique…"/>
          <p:cNvSpPr txBox="1"/>
          <p:nvPr/>
        </p:nvSpPr>
        <p:spPr>
          <a:xfrm>
            <a:off x="9539013" y="309690"/>
            <a:ext cx="3756974" cy="2160000"/>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A - L’anthropologie biblique</a:t>
            </a:r>
          </a:p>
          <a:p>
            <a:pPr marL="775637" indent="-751561" algn="l" defTabSz="238620">
              <a:tabLst>
                <a:tab pos="330200" algn="r"/>
                <a:tab pos="508000" algn="l"/>
              </a:tabLst>
              <a:defRPr sz="1600">
                <a:solidFill>
                  <a:schemeClr val="accent5"/>
                </a:solidFill>
                <a:latin typeface="+mj-lt"/>
                <a:ea typeface="+mj-ea"/>
                <a:cs typeface="+mj-cs"/>
                <a:sym typeface="Arial Narrow"/>
              </a:defRPr>
            </a:pPr>
            <a:r>
              <a:t>	I - 	L’être humain biblique</a:t>
            </a:r>
          </a:p>
          <a:p>
            <a:pPr marL="775637" indent="-751561" algn="l" defTabSz="238620">
              <a:tabLst>
                <a:tab pos="330200" algn="r"/>
                <a:tab pos="508000" algn="l"/>
              </a:tabLst>
              <a:defRPr sz="1600">
                <a:solidFill>
                  <a:srgbClr val="FFBB05"/>
                </a:solidFill>
                <a:latin typeface="+mj-lt"/>
                <a:ea typeface="+mj-ea"/>
                <a:cs typeface="+mj-cs"/>
                <a:sym typeface="Arial Narrow"/>
              </a:defRPr>
            </a:pPr>
            <a:r>
              <a:t>		1. Souffle et chair</a:t>
            </a:r>
          </a:p>
          <a:p>
            <a:pPr marL="775637" indent="-751561" algn="l" defTabSz="238620">
              <a:tabLst>
                <a:tab pos="330200" algn="r"/>
                <a:tab pos="508000" algn="l"/>
              </a:tabLst>
              <a:defRPr sz="1600">
                <a:solidFill>
                  <a:srgbClr val="FFBB05"/>
                </a:solidFill>
                <a:latin typeface="+mj-lt"/>
                <a:ea typeface="+mj-ea"/>
                <a:cs typeface="+mj-cs"/>
                <a:sym typeface="Arial Narrow"/>
              </a:defRPr>
            </a:pPr>
            <a:r>
              <a:t>		2. « À l’image de Dieu et selon sa ressemblance » (Gn 1, 26)</a:t>
            </a:r>
          </a:p>
          <a:p>
            <a:pPr marL="775637" indent="-751561" algn="l" defTabSz="238620">
              <a:tabLst>
                <a:tab pos="330200" algn="r"/>
                <a:tab pos="508000" algn="l"/>
              </a:tabLst>
              <a:defRPr sz="1600">
                <a:solidFill>
                  <a:srgbClr val="FFBB05"/>
                </a:solidFill>
                <a:latin typeface="+mj-lt"/>
                <a:ea typeface="+mj-ea"/>
                <a:cs typeface="+mj-cs"/>
                <a:sym typeface="Arial Narrow"/>
              </a:defRPr>
            </a:pPr>
            <a:r>
              <a:t>		3. Le péché et ses incidences</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Le « style de vie » d’Israël</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La perspective du Nouveau Testament</a:t>
            </a:r>
          </a:p>
        </p:txBody>
      </p:sp>
      <p:pic>
        <p:nvPicPr>
          <p:cNvPr id="244"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46"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47" name="1. Souffle et chair…"/>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1. Souffle et chair</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une autre terminologie doit être signalée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en tant que l’être humain est tiré de la terre (en hébreu </a:t>
            </a:r>
            <a:r>
              <a:rPr i="1"/>
              <a:t>adamah</a:t>
            </a:r>
            <a:r>
              <a:t>), il est appelé « adam »</a:t>
            </a:r>
          </a:p>
          <a:p>
            <a:pPr marL="1595606" indent="-1595606" algn="l" defTabSz="238620">
              <a:spcBef>
                <a:spcPts val="400"/>
              </a:spcBef>
              <a:tabLst>
                <a:tab pos="647700" algn="l"/>
                <a:tab pos="1219200" algn="l"/>
              </a:tabLst>
              <a:defRPr sz="2200">
                <a:latin typeface="+mn-lt"/>
                <a:ea typeface="+mn-ea"/>
                <a:cs typeface="+mn-cs"/>
                <a:sym typeface="Helvetica Neue"/>
              </a:defRPr>
            </a:pPr>
            <a:r>
              <a:t>	- ce n’est pas un prénom, mais la désignation de l’humain dans un premier temps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à partir du moment où Dieu façonne la femme à partir de sa côte, pour qu’elle soit « une aide qui lui soit accordée », le vocabulaire est « ish » et « ishah » : homme (au sens masculin) et femme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dorénavant l’humanité existe « en deux versions », et le « vis-à-vis » de l’homme et de la femme a un statut autre que le vis-à-vis homme-animal en raison d’une origine commune</a:t>
            </a:r>
          </a:p>
          <a:p>
            <a:pPr marL="1595606" indent="-1595606" algn="l" defTabSz="238620">
              <a:spcBef>
                <a:spcPts val="400"/>
              </a:spcBef>
              <a:tabLst>
                <a:tab pos="647700" algn="l"/>
                <a:tab pos="1219200" algn="l"/>
              </a:tabLst>
              <a:defRPr sz="2200">
                <a:latin typeface="+mn-lt"/>
                <a:ea typeface="+mn-ea"/>
                <a:cs typeface="+mn-cs"/>
                <a:sym typeface="Helvetica Neue"/>
              </a:defRPr>
            </a:pPr>
            <a:r>
              <a:t>		- il y a entre eux une réciprocité qui est spécifique, alors que la relation à l’animal est marquée par l’autorité et la soumission</a:t>
            </a:r>
          </a:p>
        </p:txBody>
      </p:sp>
      <p:sp>
        <p:nvSpPr>
          <p:cNvPr id="248"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49"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50"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52"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253" name="A - L’anthropologie biblique…"/>
          <p:cNvSpPr txBox="1"/>
          <p:nvPr/>
        </p:nvSpPr>
        <p:spPr>
          <a:xfrm>
            <a:off x="9539013" y="309690"/>
            <a:ext cx="3756974" cy="2160000"/>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A - L’anthropologie biblique</a:t>
            </a:r>
          </a:p>
          <a:p>
            <a:pPr marL="775637" indent="-751561" algn="l" defTabSz="238620">
              <a:tabLst>
                <a:tab pos="330200" algn="r"/>
                <a:tab pos="508000" algn="l"/>
              </a:tabLst>
              <a:defRPr sz="1600">
                <a:solidFill>
                  <a:schemeClr val="accent5"/>
                </a:solidFill>
                <a:latin typeface="+mj-lt"/>
                <a:ea typeface="+mj-ea"/>
                <a:cs typeface="+mj-cs"/>
                <a:sym typeface="Arial Narrow"/>
              </a:defRPr>
            </a:pPr>
            <a:r>
              <a:t>	I - 	L’être humain biblique</a:t>
            </a:r>
          </a:p>
          <a:p>
            <a:pPr marL="775637" indent="-751561" algn="l" defTabSz="238620">
              <a:tabLst>
                <a:tab pos="330200" algn="r"/>
                <a:tab pos="508000" algn="l"/>
              </a:tabLst>
              <a:defRPr sz="1600">
                <a:solidFill>
                  <a:srgbClr val="FFBB05"/>
                </a:solidFill>
                <a:latin typeface="+mj-lt"/>
                <a:ea typeface="+mj-ea"/>
                <a:cs typeface="+mj-cs"/>
                <a:sym typeface="Arial Narrow"/>
              </a:defRPr>
            </a:pPr>
            <a:r>
              <a:t>		1. Souffle et chair</a:t>
            </a:r>
          </a:p>
          <a:p>
            <a:pPr marL="775637" indent="-751561" algn="l" defTabSz="238620">
              <a:tabLst>
                <a:tab pos="330200" algn="r"/>
                <a:tab pos="508000" algn="l"/>
              </a:tabLst>
              <a:defRPr sz="1600">
                <a:solidFill>
                  <a:srgbClr val="FFBB05"/>
                </a:solidFill>
                <a:latin typeface="+mj-lt"/>
                <a:ea typeface="+mj-ea"/>
                <a:cs typeface="+mj-cs"/>
                <a:sym typeface="Arial Narrow"/>
              </a:defRPr>
            </a:pPr>
            <a:r>
              <a:t>		2. « À l’image de Dieu et selon sa ressemblance » (Gn 1, 26)</a:t>
            </a:r>
          </a:p>
          <a:p>
            <a:pPr marL="775637" indent="-751561" algn="l" defTabSz="238620">
              <a:tabLst>
                <a:tab pos="330200" algn="r"/>
                <a:tab pos="508000" algn="l"/>
              </a:tabLst>
              <a:defRPr sz="1600">
                <a:solidFill>
                  <a:srgbClr val="FFBB05"/>
                </a:solidFill>
                <a:latin typeface="+mj-lt"/>
                <a:ea typeface="+mj-ea"/>
                <a:cs typeface="+mj-cs"/>
                <a:sym typeface="Arial Narrow"/>
              </a:defRPr>
            </a:pPr>
            <a:r>
              <a:t>		3. Le péché et ses incidences</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Le « style de vie » d’Israël</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La perspective du Nouveau Testament</a:t>
            </a:r>
          </a:p>
        </p:txBody>
      </p:sp>
      <p:pic>
        <p:nvPicPr>
          <p:cNvPr id="254"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56"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57" name="1. Souffle et chair…"/>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1. Souffle et chair</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439999" indent="0" algn="just" defTabSz="238620">
              <a:tabLst/>
              <a:defRPr sz="2100">
                <a:solidFill>
                  <a:srgbClr val="9DE8EB"/>
                </a:solidFill>
                <a:latin typeface="+mj-lt"/>
                <a:ea typeface="+mj-ea"/>
                <a:cs typeface="+mj-cs"/>
                <a:sym typeface="Arial Narrow"/>
              </a:defRPr>
            </a:pPr>
            <a:r>
              <a:t>Commencement de la création par Dieu du ciel et de la terre. </a:t>
            </a:r>
            <a:endParaRPr>
              <a:solidFill>
                <a:srgbClr val="40485C"/>
              </a:solidFill>
            </a:endParaRPr>
          </a:p>
          <a:p>
            <a:pPr marL="1439999" indent="0" algn="just" defTabSz="238620">
              <a:tabLst/>
              <a:defRPr sz="2100">
                <a:solidFill>
                  <a:srgbClr val="9DE8EB"/>
                </a:solidFill>
                <a:latin typeface="+mj-lt"/>
                <a:ea typeface="+mj-ea"/>
                <a:cs typeface="+mj-cs"/>
                <a:sym typeface="Arial Narrow"/>
              </a:defRPr>
            </a:pPr>
            <a:r>
              <a:t>La terre était déserte et vide, et la ténèbre à la surface de l’abîme ; le souffle de Dieu planait à la surface des eaux, et Dieu dit : « Que la lumière soit ! » Et la lumière fut. </a:t>
            </a:r>
          </a:p>
          <a:p>
            <a:pPr marL="1439999" indent="0" algn="just" defTabSz="238620">
              <a:tabLst/>
              <a:defRPr sz="2100">
                <a:solidFill>
                  <a:srgbClr val="9DE8EB"/>
                </a:solidFill>
                <a:latin typeface="+mj-lt"/>
                <a:ea typeface="+mj-ea"/>
                <a:cs typeface="+mj-cs"/>
                <a:sym typeface="Arial Narrow"/>
              </a:defRPr>
            </a:pPr>
            <a:r>
              <a:t>Dieu vit que la lumière était bonne. Dieu sépara la lumière de la ténèbre. Dieu appela la lumière « jour » et la ténèbre il l’appela « nuit ». Il y eut un soir, il y eut un matin : premier jour. (…)</a:t>
            </a:r>
          </a:p>
          <a:p>
            <a:pPr marL="1439999" indent="0" algn="just" defTabSz="238620">
              <a:tabLst/>
              <a:defRPr sz="2100">
                <a:solidFill>
                  <a:srgbClr val="9DE8EB"/>
                </a:solidFill>
                <a:latin typeface="+mj-lt"/>
                <a:ea typeface="+mj-ea"/>
                <a:cs typeface="+mj-cs"/>
                <a:sym typeface="Arial Narrow"/>
              </a:defRPr>
            </a:pPr>
          </a:p>
          <a:p>
            <a:pPr marL="1439999" indent="0" algn="just" defTabSz="238620">
              <a:tabLst/>
              <a:defRPr sz="2100">
                <a:solidFill>
                  <a:srgbClr val="9DE8EB"/>
                </a:solidFill>
                <a:latin typeface="+mj-lt"/>
                <a:ea typeface="+mj-ea"/>
                <a:cs typeface="+mj-cs"/>
                <a:sym typeface="Arial Narrow"/>
              </a:defRPr>
            </a:pPr>
            <a:r>
              <a:t>Dieu dit : « Faisons l’homme à notre image, selon notre ressemblance, et qu’il soumette les poissons de la mer, les oiseaux du ciel, les bestiaux, toute la terre et toutes les petites bêtes qui remuent sur la terre ! »</a:t>
            </a:r>
          </a:p>
          <a:p>
            <a:pPr marL="1439999" indent="0" algn="just" defTabSz="238620">
              <a:tabLst/>
              <a:defRPr sz="2100">
                <a:solidFill>
                  <a:srgbClr val="9DE8EB"/>
                </a:solidFill>
                <a:latin typeface="+mj-lt"/>
                <a:ea typeface="+mj-ea"/>
                <a:cs typeface="+mj-cs"/>
                <a:sym typeface="Arial Narrow"/>
              </a:defRPr>
            </a:pPr>
            <a:r>
              <a:t> </a:t>
            </a:r>
            <a:endParaRPr>
              <a:solidFill>
                <a:srgbClr val="000000"/>
              </a:solidFill>
              <a:latin typeface="Times New Roman"/>
              <a:ea typeface="Times New Roman"/>
              <a:cs typeface="Times New Roman"/>
              <a:sym typeface="Times New Roman"/>
            </a:endParaRPr>
          </a:p>
          <a:p>
            <a:pPr lvl="1" marL="1439999" indent="0" algn="just">
              <a:tabLst/>
              <a:defRPr sz="2100">
                <a:solidFill>
                  <a:srgbClr val="9DE8EB"/>
                </a:solidFill>
                <a:latin typeface="+mj-lt"/>
                <a:ea typeface="+mj-ea"/>
                <a:cs typeface="+mj-cs"/>
                <a:sym typeface="Arial Narrow"/>
              </a:defRPr>
            </a:pPr>
            <a:r>
              <a:t>Dieu créa l’homme à son image, à l’image de Dieu il le créa ; mâle et femelle il les créa.</a:t>
            </a:r>
            <a:br/>
          </a:p>
          <a:p>
            <a:pPr marL="1439999" indent="0" algn="just" defTabSz="238620">
              <a:tabLst/>
              <a:defRPr sz="2100">
                <a:solidFill>
                  <a:srgbClr val="9DE8EB"/>
                </a:solidFill>
                <a:latin typeface="+mj-lt"/>
                <a:ea typeface="+mj-ea"/>
                <a:cs typeface="+mj-cs"/>
                <a:sym typeface="Arial Narrow"/>
              </a:defRPr>
            </a:pPr>
            <a:r>
              <a:t>Dieu les bénit et Dieu leur dit : « Soyez féconds et prolifiques, remplissez la terre et dominez-la. Soumettez les poissons de la mer, les oiseaux du ciel et toute bête qui remue sur la terre ! »</a:t>
            </a:r>
          </a:p>
          <a:p>
            <a:pPr marL="1439999" indent="0" algn="just" defTabSz="238620">
              <a:tabLst/>
              <a:defRPr sz="2100">
                <a:solidFill>
                  <a:srgbClr val="9DE8EB"/>
                </a:solidFill>
                <a:latin typeface="+mj-lt"/>
                <a:ea typeface="+mj-ea"/>
                <a:cs typeface="+mj-cs"/>
                <a:sym typeface="Arial Narrow"/>
              </a:defRPr>
            </a:pPr>
            <a:r>
              <a:t>Dieu dit : « Voici, je vous donne toute herbe qui porte sa semence sur toute la surface de la terre et tout arbre dont le fruit porte sa semence ; ce sera votre nourriture. À toute bête de la terre, à tout oiseau du ciel, à tout ce qui remue sur la terre et qui a souffle de vie, je donne pour nourriture toute herbe mûrissante. » Il en fut ainsi. </a:t>
            </a:r>
          </a:p>
          <a:p>
            <a:pPr marL="1439999" indent="0" algn="just" defTabSz="238620">
              <a:tabLst/>
              <a:defRPr sz="2100">
                <a:solidFill>
                  <a:srgbClr val="9DE8EB"/>
                </a:solidFill>
                <a:latin typeface="+mj-lt"/>
                <a:ea typeface="+mj-ea"/>
                <a:cs typeface="+mj-cs"/>
                <a:sym typeface="Arial Narrow"/>
              </a:defRPr>
            </a:pPr>
            <a:r>
              <a:t>Dieu vit tout ce qu’il avait fait. Voilà, c’était très bon. Il y eut un soir, il y eut un matin : sixième jour.</a:t>
            </a:r>
          </a:p>
          <a:p>
            <a:pPr marL="1439999" indent="0" algn="r" defTabSz="238620">
              <a:tabLst/>
              <a:defRPr sz="2100">
                <a:solidFill>
                  <a:srgbClr val="9DE8EB"/>
                </a:solidFill>
                <a:latin typeface="+mj-lt"/>
                <a:ea typeface="+mj-ea"/>
                <a:cs typeface="+mj-cs"/>
                <a:sym typeface="Arial Narrow"/>
              </a:defRPr>
            </a:pPr>
            <a:r>
              <a:t>(Gn 1, 1-5.26-31)</a:t>
            </a:r>
          </a:p>
        </p:txBody>
      </p:sp>
      <p:sp>
        <p:nvSpPr>
          <p:cNvPr id="258"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59"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60"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62"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263" name="A - L’anthropologie biblique…"/>
          <p:cNvSpPr txBox="1"/>
          <p:nvPr/>
        </p:nvSpPr>
        <p:spPr>
          <a:xfrm>
            <a:off x="9539013" y="309690"/>
            <a:ext cx="3756974" cy="2160000"/>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A - L’anthropologie biblique</a:t>
            </a:r>
          </a:p>
          <a:p>
            <a:pPr marL="775637" indent="-751561" algn="l" defTabSz="238620">
              <a:tabLst>
                <a:tab pos="330200" algn="r"/>
                <a:tab pos="508000" algn="l"/>
              </a:tabLst>
              <a:defRPr sz="1600">
                <a:solidFill>
                  <a:schemeClr val="accent5"/>
                </a:solidFill>
                <a:latin typeface="+mj-lt"/>
                <a:ea typeface="+mj-ea"/>
                <a:cs typeface="+mj-cs"/>
                <a:sym typeface="Arial Narrow"/>
              </a:defRPr>
            </a:pPr>
            <a:r>
              <a:t>	I - 	L’être humain biblique</a:t>
            </a:r>
          </a:p>
          <a:p>
            <a:pPr marL="775637" indent="-751561" algn="l" defTabSz="238620">
              <a:tabLst>
                <a:tab pos="330200" algn="r"/>
                <a:tab pos="508000" algn="l"/>
              </a:tabLst>
              <a:defRPr sz="1600">
                <a:solidFill>
                  <a:srgbClr val="FFBB05"/>
                </a:solidFill>
                <a:latin typeface="+mj-lt"/>
                <a:ea typeface="+mj-ea"/>
                <a:cs typeface="+mj-cs"/>
                <a:sym typeface="Arial Narrow"/>
              </a:defRPr>
            </a:pPr>
            <a:r>
              <a:t>		1. Souffle et chair</a:t>
            </a:r>
          </a:p>
          <a:p>
            <a:pPr marL="775637" indent="-751561" algn="l" defTabSz="238620">
              <a:tabLst>
                <a:tab pos="330200" algn="r"/>
                <a:tab pos="508000" algn="l"/>
              </a:tabLst>
              <a:defRPr sz="1600">
                <a:solidFill>
                  <a:srgbClr val="FFBB05"/>
                </a:solidFill>
                <a:latin typeface="+mj-lt"/>
                <a:ea typeface="+mj-ea"/>
                <a:cs typeface="+mj-cs"/>
                <a:sym typeface="Arial Narrow"/>
              </a:defRPr>
            </a:pPr>
            <a:r>
              <a:t>		2. « À l’image de Dieu et selon sa ressemblance » (Gn 1, 26)</a:t>
            </a:r>
          </a:p>
          <a:p>
            <a:pPr marL="775637" indent="-751561" algn="l" defTabSz="238620">
              <a:tabLst>
                <a:tab pos="330200" algn="r"/>
                <a:tab pos="508000" algn="l"/>
              </a:tabLst>
              <a:defRPr sz="1600">
                <a:solidFill>
                  <a:srgbClr val="FFBB05"/>
                </a:solidFill>
                <a:latin typeface="+mj-lt"/>
                <a:ea typeface="+mj-ea"/>
                <a:cs typeface="+mj-cs"/>
                <a:sym typeface="Arial Narrow"/>
              </a:defRPr>
            </a:pPr>
            <a:r>
              <a:t>		3. Le péché et ses incidences</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Le « style de vie » d’Israël</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La perspective du Nouveau Testament</a:t>
            </a:r>
          </a:p>
        </p:txBody>
      </p:sp>
      <p:sp>
        <p:nvSpPr>
          <p:cNvPr id="264" name="ruah / souffle"/>
          <p:cNvSpPr/>
          <p:nvPr/>
        </p:nvSpPr>
        <p:spPr>
          <a:xfrm>
            <a:off x="7785201" y="1977800"/>
            <a:ext cx="1651001" cy="812801"/>
          </a:xfrm>
          <a:prstGeom prst="wedgeEllipseCallout">
            <a:avLst>
              <a:gd name="adj1" fmla="val 49472"/>
              <a:gd name="adj2" fmla="val 65249"/>
            </a:avLst>
          </a:prstGeom>
          <a:solidFill>
            <a:srgbClr val="FDF8D8"/>
          </a:solidFill>
          <a:ln w="25400">
            <a:solidFill>
              <a:schemeClr val="accent5"/>
            </a:solidFill>
            <a:miter lim="400000"/>
          </a:ln>
          <a:extLst>
            <a:ext uri="{C572A759-6A51-4108-AA02-DFA0A04FC94B}">
              <ma14:wrappingTextBoxFlag xmlns:ma14="http://schemas.microsoft.com/office/mac/drawingml/2011/main" val="1"/>
            </a:ext>
          </a:extLst>
        </p:spPr>
        <p:txBody>
          <a:bodyPr lIns="26513" tIns="26513" rIns="26513" bIns="26513" anchor="ctr"/>
          <a:lstStyle>
            <a:lvl1pPr>
              <a:defRPr sz="1800">
                <a:solidFill>
                  <a:schemeClr val="accent5">
                    <a:hueOff val="106375"/>
                    <a:satOff val="9554"/>
                    <a:lumOff val="-13516"/>
                  </a:schemeClr>
                </a:solidFill>
                <a:latin typeface="+mj-lt"/>
                <a:ea typeface="+mj-ea"/>
                <a:cs typeface="+mj-cs"/>
                <a:sym typeface="Arial Narrow"/>
              </a:defRPr>
            </a:lvl1pPr>
          </a:lstStyle>
          <a:p>
            <a:pPr/>
            <a:r>
              <a:t>ruah / souffle</a:t>
            </a:r>
          </a:p>
        </p:txBody>
      </p:sp>
      <p:pic>
        <p:nvPicPr>
          <p:cNvPr id="265"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16" presetID="23" grpId="1" fill="hold">
                                  <p:stCondLst>
                                    <p:cond delay="0"/>
                                  </p:stCondLst>
                                  <p:iterate type="el" backwards="0">
                                    <p:tmAbs val="0"/>
                                  </p:iterate>
                                  <p:childTnLst>
                                    <p:set>
                                      <p:cBhvr>
                                        <p:cTn id="6" fill="hold"/>
                                        <p:tgtEl>
                                          <p:spTgt spid="264"/>
                                        </p:tgtEl>
                                        <p:attrNameLst>
                                          <p:attrName>style.visibility</p:attrName>
                                        </p:attrNameLst>
                                      </p:cBhvr>
                                      <p:to>
                                        <p:strVal val="visible"/>
                                      </p:to>
                                    </p:set>
                                    <p:anim calcmode="lin" valueType="num">
                                      <p:cBhvr>
                                        <p:cTn id="7" dur="1500" fill="hold"/>
                                        <p:tgtEl>
                                          <p:spTgt spid="264"/>
                                        </p:tgtEl>
                                        <p:attrNameLst>
                                          <p:attrName>ppt_w</p:attrName>
                                        </p:attrNameLst>
                                      </p:cBhvr>
                                      <p:tavLst>
                                        <p:tav tm="0">
                                          <p:val>
                                            <p:fltVal val="0"/>
                                          </p:val>
                                        </p:tav>
                                        <p:tav tm="100000">
                                          <p:val>
                                            <p:strVal val="#ppt_w"/>
                                          </p:val>
                                        </p:tav>
                                      </p:tavLst>
                                    </p:anim>
                                    <p:anim calcmode="lin" valueType="num">
                                      <p:cBhvr>
                                        <p:cTn id="8" dur="1500" fill="hold"/>
                                        <p:tgtEl>
                                          <p:spTgt spid="264"/>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264" grpId="1"/>
    </p:bldLst>
  </p:timing>
</p:sld>
</file>

<file path=ppt/slides/slide1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67"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68" name="1. Souffle et chair…"/>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1. Souffle et chair</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le 1</a:t>
            </a:r>
            <a:r>
              <a:rPr baseline="31999"/>
              <a:t>er</a:t>
            </a:r>
            <a:r>
              <a:t> chapitre de la Genèse emploie un autre mot pour désigner le souffle : </a:t>
            </a:r>
            <a:r>
              <a:rPr i="1"/>
              <a:t>ruah</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c’est la </a:t>
            </a:r>
            <a:r>
              <a:rPr i="1"/>
              <a:t>ruah</a:t>
            </a:r>
            <a:r>
              <a:t> de Dieu qui plane au-dessus des eaux au moment de créer, c'est-à-dire de mettre de l’ordre dans le monde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donc </a:t>
            </a:r>
            <a:r>
              <a:rPr i="1"/>
              <a:t>ruah</a:t>
            </a:r>
            <a:r>
              <a:t> désigne le souffle en tant qu’il vient de Dieu - presque une partie de Dieu qui entrerait dans la composition de l’être humain</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par extension </a:t>
            </a:r>
            <a:r>
              <a:rPr i="1"/>
              <a:t>ruah</a:t>
            </a:r>
            <a:r>
              <a:t> désigne le principe de la vie, l’âme, la vie, la passion, le courage, la volonté</a:t>
            </a:r>
          </a:p>
          <a:p>
            <a:pPr marL="1595606" indent="-1595606" algn="l" defTabSz="238620">
              <a:spcBef>
                <a:spcPts val="400"/>
              </a:spcBef>
              <a:tabLst>
                <a:tab pos="647700" algn="l"/>
                <a:tab pos="1219200" algn="l"/>
              </a:tabLst>
              <a:defRPr sz="2200">
                <a:latin typeface="+mn-lt"/>
                <a:ea typeface="+mn-ea"/>
                <a:cs typeface="+mn-cs"/>
                <a:sym typeface="Helvetica Neue"/>
              </a:defRPr>
            </a:pPr>
            <a:endParaRPr sz="1000"/>
          </a:p>
          <a:p>
            <a:pPr marL="1595606" indent="-1595606" algn="l" defTabSz="238620">
              <a:spcBef>
                <a:spcPts val="400"/>
              </a:spcBef>
              <a:tabLst>
                <a:tab pos="647700" algn="l"/>
                <a:tab pos="1219200" algn="l"/>
              </a:tabLst>
              <a:defRPr sz="2200">
                <a:latin typeface="+mn-lt"/>
                <a:ea typeface="+mn-ea"/>
                <a:cs typeface="+mn-cs"/>
                <a:sym typeface="Helvetica Neue"/>
              </a:defRPr>
            </a:pPr>
            <a:r>
              <a:rPr sz="1000"/>
              <a:t>		</a:t>
            </a:r>
            <a:r>
              <a:rPr i="1"/>
              <a:t>- l’âme de Jacob lui revint et il reprit vie</a:t>
            </a:r>
            <a:r>
              <a:t> (Gn 45, </a:t>
            </a:r>
            <a:r>
              <a:rPr sz="1800"/>
              <a:t>25</a:t>
            </a:r>
            <a:r>
              <a:t>) </a:t>
            </a:r>
          </a:p>
        </p:txBody>
      </p:sp>
      <p:sp>
        <p:nvSpPr>
          <p:cNvPr id="269"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70"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71"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73"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274" name="A - L’anthropologie biblique…"/>
          <p:cNvSpPr txBox="1"/>
          <p:nvPr/>
        </p:nvSpPr>
        <p:spPr>
          <a:xfrm>
            <a:off x="9539013" y="309690"/>
            <a:ext cx="3756974" cy="2160000"/>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A - L’anthropologie biblique</a:t>
            </a:r>
          </a:p>
          <a:p>
            <a:pPr marL="775637" indent="-751561" algn="l" defTabSz="238620">
              <a:tabLst>
                <a:tab pos="330200" algn="r"/>
                <a:tab pos="508000" algn="l"/>
              </a:tabLst>
              <a:defRPr sz="1600">
                <a:solidFill>
                  <a:schemeClr val="accent5"/>
                </a:solidFill>
                <a:latin typeface="+mj-lt"/>
                <a:ea typeface="+mj-ea"/>
                <a:cs typeface="+mj-cs"/>
                <a:sym typeface="Arial Narrow"/>
              </a:defRPr>
            </a:pPr>
            <a:r>
              <a:t>	I - 	L’être humain biblique</a:t>
            </a:r>
          </a:p>
          <a:p>
            <a:pPr marL="775637" indent="-751561" algn="l" defTabSz="238620">
              <a:tabLst>
                <a:tab pos="330200" algn="r"/>
                <a:tab pos="508000" algn="l"/>
              </a:tabLst>
              <a:defRPr sz="1600">
                <a:solidFill>
                  <a:srgbClr val="FFBB05"/>
                </a:solidFill>
                <a:latin typeface="+mj-lt"/>
                <a:ea typeface="+mj-ea"/>
                <a:cs typeface="+mj-cs"/>
                <a:sym typeface="Arial Narrow"/>
              </a:defRPr>
            </a:pPr>
            <a:r>
              <a:t>		1. Souffle et chair</a:t>
            </a:r>
          </a:p>
          <a:p>
            <a:pPr marL="775637" indent="-751561" algn="l" defTabSz="238620">
              <a:tabLst>
                <a:tab pos="330200" algn="r"/>
                <a:tab pos="508000" algn="l"/>
              </a:tabLst>
              <a:defRPr sz="1600">
                <a:solidFill>
                  <a:srgbClr val="FFBB05"/>
                </a:solidFill>
                <a:latin typeface="+mj-lt"/>
                <a:ea typeface="+mj-ea"/>
                <a:cs typeface="+mj-cs"/>
                <a:sym typeface="Arial Narrow"/>
              </a:defRPr>
            </a:pPr>
            <a:r>
              <a:t>		2. « À l’image de Dieu et selon sa ressemblance » (Gn 1, 26)</a:t>
            </a:r>
          </a:p>
          <a:p>
            <a:pPr marL="775637" indent="-751561" algn="l" defTabSz="238620">
              <a:tabLst>
                <a:tab pos="330200" algn="r"/>
                <a:tab pos="508000" algn="l"/>
              </a:tabLst>
              <a:defRPr sz="1600">
                <a:solidFill>
                  <a:srgbClr val="FFBB05"/>
                </a:solidFill>
                <a:latin typeface="+mj-lt"/>
                <a:ea typeface="+mj-ea"/>
                <a:cs typeface="+mj-cs"/>
                <a:sym typeface="Arial Narrow"/>
              </a:defRPr>
            </a:pPr>
            <a:r>
              <a:t>		3. Le péché et ses incidences</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Le « style de vie » d’Israël</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La perspective du Nouveau Testament</a:t>
            </a:r>
          </a:p>
        </p:txBody>
      </p:sp>
      <p:pic>
        <p:nvPicPr>
          <p:cNvPr id="275"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77"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78" name="1. Souffle et chair…"/>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1. Souffle et chair</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sur la base des textes de création, la Bible considère donc que l’être humain est un composé unifié de trois réalités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a:t>
            </a:r>
            <a:r>
              <a:rPr i="1"/>
              <a:t>nèphèsh</a:t>
            </a:r>
            <a:r>
              <a:t> : souffle (au sens de vie et de sujet)</a:t>
            </a:r>
          </a:p>
          <a:p>
            <a:pPr marL="1595606" indent="-1595606" algn="l" defTabSz="238620">
              <a:spcBef>
                <a:spcPts val="400"/>
              </a:spcBef>
              <a:tabLst>
                <a:tab pos="647700" algn="l"/>
                <a:tab pos="1219200" algn="l"/>
              </a:tabLst>
              <a:defRPr sz="2200">
                <a:latin typeface="+mn-lt"/>
                <a:ea typeface="+mn-ea"/>
                <a:cs typeface="+mn-cs"/>
                <a:sym typeface="Helvetica Neue"/>
              </a:defRPr>
            </a:pPr>
            <a:r>
              <a:t>	- </a:t>
            </a:r>
            <a:r>
              <a:rPr i="1"/>
              <a:t>ruah</a:t>
            </a:r>
            <a:r>
              <a:t> : souffle (en tant que provenant de Dieu)</a:t>
            </a:r>
          </a:p>
          <a:p>
            <a:pPr marL="1595606" indent="-1595606" algn="l" defTabSz="238620">
              <a:spcBef>
                <a:spcPts val="400"/>
              </a:spcBef>
              <a:tabLst>
                <a:tab pos="647700" algn="l"/>
                <a:tab pos="1219200" algn="l"/>
              </a:tabLst>
              <a:defRPr sz="2200">
                <a:latin typeface="+mn-lt"/>
                <a:ea typeface="+mn-ea"/>
                <a:cs typeface="+mn-cs"/>
                <a:sym typeface="Helvetica Neue"/>
              </a:defRPr>
            </a:pPr>
            <a:r>
              <a:t>	- </a:t>
            </a:r>
            <a:r>
              <a:rPr i="1"/>
              <a:t>basar</a:t>
            </a:r>
            <a:r>
              <a:t> : chair (dimension incarnée vivante)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on retrouve cette triple distinction dans le Nouveau Testament en 1 Thess 5, 23</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439999" indent="0" algn="just" defTabSz="238620">
              <a:tabLst/>
              <a:defRPr sz="2100">
                <a:solidFill>
                  <a:srgbClr val="9DE8EB"/>
                </a:solidFill>
                <a:latin typeface="+mj-lt"/>
                <a:ea typeface="+mj-ea"/>
                <a:cs typeface="+mj-cs"/>
                <a:sym typeface="Arial Narrow"/>
              </a:defRPr>
            </a:pPr>
            <a:r>
              <a:rPr i="1"/>
              <a:t>Que le Dieu de la paix lui-même vous sanctifie totalement, et que votre esprit, votre âme et votre corps soient parfaitement gardés pour être irréprochables lors de la venue de notre Seigneur Jésus Christ.</a:t>
            </a:r>
            <a:r>
              <a:t> </a:t>
            </a:r>
          </a:p>
          <a:p>
            <a:pPr marL="1439999" indent="0" algn="r" defTabSz="238620">
              <a:tabLst/>
              <a:defRPr sz="2100">
                <a:solidFill>
                  <a:srgbClr val="9DE8EB"/>
                </a:solidFill>
                <a:latin typeface="+mj-lt"/>
                <a:ea typeface="+mj-ea"/>
                <a:cs typeface="+mj-cs"/>
                <a:sym typeface="Arial Narrow"/>
              </a:defRPr>
            </a:pPr>
            <a:r>
              <a:t>(1 Th 5, 23)</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les mots grecs utilisés traduisent les mots hébreux : </a:t>
            </a:r>
          </a:p>
          <a:p>
            <a:pPr marL="1595606" indent="-1595606" algn="l" defTabSz="238620">
              <a:spcBef>
                <a:spcPts val="400"/>
              </a:spcBef>
              <a:tabLst>
                <a:tab pos="647700" algn="l"/>
                <a:tab pos="1219200" algn="l"/>
              </a:tabLst>
              <a:defRPr sz="2200">
                <a:latin typeface="+mn-lt"/>
                <a:ea typeface="+mn-ea"/>
                <a:cs typeface="+mn-cs"/>
                <a:sym typeface="Helvetica Neue"/>
              </a:defRPr>
            </a:pPr>
            <a:r>
              <a:t>		- </a:t>
            </a:r>
            <a:r>
              <a:rPr i="1"/>
              <a:t>nèphèsh</a:t>
            </a:r>
            <a:r>
              <a:t> est traduit </a:t>
            </a:r>
            <a:r>
              <a:rPr i="1"/>
              <a:t>psyché</a:t>
            </a:r>
            <a:r>
              <a:t> (âme)</a:t>
            </a:r>
          </a:p>
          <a:p>
            <a:pPr marL="1595606" indent="-1595606" algn="l" defTabSz="238620">
              <a:spcBef>
                <a:spcPts val="400"/>
              </a:spcBef>
              <a:tabLst>
                <a:tab pos="647700" algn="l"/>
                <a:tab pos="1219200" algn="l"/>
              </a:tabLst>
              <a:defRPr sz="2200">
                <a:latin typeface="+mn-lt"/>
                <a:ea typeface="+mn-ea"/>
                <a:cs typeface="+mn-cs"/>
                <a:sym typeface="Helvetica Neue"/>
              </a:defRPr>
            </a:pPr>
            <a:r>
              <a:t>		- </a:t>
            </a:r>
            <a:r>
              <a:rPr i="1"/>
              <a:t>ruah</a:t>
            </a:r>
            <a:r>
              <a:t> est traduit </a:t>
            </a:r>
            <a:r>
              <a:rPr i="1"/>
              <a:t>pneuma</a:t>
            </a:r>
            <a:r>
              <a:t> (esprit)</a:t>
            </a:r>
          </a:p>
          <a:p>
            <a:pPr marL="1595606" indent="-1595606" algn="l" defTabSz="238620">
              <a:spcBef>
                <a:spcPts val="400"/>
              </a:spcBef>
              <a:tabLst>
                <a:tab pos="647700" algn="l"/>
                <a:tab pos="1219200" algn="l"/>
              </a:tabLst>
              <a:defRPr sz="2200">
                <a:latin typeface="+mn-lt"/>
                <a:ea typeface="+mn-ea"/>
                <a:cs typeface="+mn-cs"/>
                <a:sym typeface="Helvetica Neue"/>
              </a:defRPr>
            </a:pPr>
            <a:r>
              <a:t>		- </a:t>
            </a:r>
            <a:r>
              <a:rPr i="1"/>
              <a:t>basar</a:t>
            </a:r>
            <a:r>
              <a:t> est traduit </a:t>
            </a:r>
            <a:r>
              <a:rPr i="1"/>
              <a:t>sôma</a:t>
            </a:r>
            <a:r>
              <a:t> (chair/corps)</a:t>
            </a:r>
          </a:p>
        </p:txBody>
      </p:sp>
      <p:sp>
        <p:nvSpPr>
          <p:cNvPr id="279"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80"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81"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83"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284" name="A - L’anthropologie biblique…"/>
          <p:cNvSpPr txBox="1"/>
          <p:nvPr/>
        </p:nvSpPr>
        <p:spPr>
          <a:xfrm>
            <a:off x="9539013" y="309690"/>
            <a:ext cx="3756974" cy="2160000"/>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A - L’anthropologie biblique</a:t>
            </a:r>
          </a:p>
          <a:p>
            <a:pPr marL="775637" indent="-751561" algn="l" defTabSz="238620">
              <a:tabLst>
                <a:tab pos="330200" algn="r"/>
                <a:tab pos="508000" algn="l"/>
              </a:tabLst>
              <a:defRPr sz="1600">
                <a:solidFill>
                  <a:schemeClr val="accent5"/>
                </a:solidFill>
                <a:latin typeface="+mj-lt"/>
                <a:ea typeface="+mj-ea"/>
                <a:cs typeface="+mj-cs"/>
                <a:sym typeface="Arial Narrow"/>
              </a:defRPr>
            </a:pPr>
            <a:r>
              <a:t>	I - 	L’être humain biblique</a:t>
            </a:r>
          </a:p>
          <a:p>
            <a:pPr marL="775637" indent="-751561" algn="l" defTabSz="238620">
              <a:tabLst>
                <a:tab pos="330200" algn="r"/>
                <a:tab pos="508000" algn="l"/>
              </a:tabLst>
              <a:defRPr sz="1600">
                <a:solidFill>
                  <a:srgbClr val="FFBB05"/>
                </a:solidFill>
                <a:latin typeface="+mj-lt"/>
                <a:ea typeface="+mj-ea"/>
                <a:cs typeface="+mj-cs"/>
                <a:sym typeface="Arial Narrow"/>
              </a:defRPr>
            </a:pPr>
            <a:r>
              <a:t>		1. Souffle et chair</a:t>
            </a:r>
          </a:p>
          <a:p>
            <a:pPr marL="775637" indent="-751561" algn="l" defTabSz="238620">
              <a:tabLst>
                <a:tab pos="330200" algn="r"/>
                <a:tab pos="508000" algn="l"/>
              </a:tabLst>
              <a:defRPr sz="1600">
                <a:solidFill>
                  <a:srgbClr val="FFBB05"/>
                </a:solidFill>
                <a:latin typeface="+mj-lt"/>
                <a:ea typeface="+mj-ea"/>
                <a:cs typeface="+mj-cs"/>
                <a:sym typeface="Arial Narrow"/>
              </a:defRPr>
            </a:pPr>
            <a:r>
              <a:t>		2. « À l’image de Dieu et selon sa ressemblance » (Gn 1, 26)</a:t>
            </a:r>
          </a:p>
          <a:p>
            <a:pPr marL="775637" indent="-751561" algn="l" defTabSz="238620">
              <a:tabLst>
                <a:tab pos="330200" algn="r"/>
                <a:tab pos="508000" algn="l"/>
              </a:tabLst>
              <a:defRPr sz="1600">
                <a:solidFill>
                  <a:srgbClr val="FFBB05"/>
                </a:solidFill>
                <a:latin typeface="+mj-lt"/>
                <a:ea typeface="+mj-ea"/>
                <a:cs typeface="+mj-cs"/>
                <a:sym typeface="Arial Narrow"/>
              </a:defRPr>
            </a:pPr>
            <a:r>
              <a:t>		3. Le péché et ses incidences</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Le « style de vie » d’Israël</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La perspective du Nouveau Testament</a:t>
            </a:r>
          </a:p>
        </p:txBody>
      </p:sp>
      <p:pic>
        <p:nvPicPr>
          <p:cNvPr id="285"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87"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88" name="1. Souffle et chair…"/>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1. Souffle et chair</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par ailleurs l’anthropologie biblique est aussi figurée par les parties du corps ou les organes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l’hébreu utilise les mots qui désignent les choses concrètes pour nommer aussi les réalités abstraites, d’où les membres du corps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exemples :</a:t>
            </a:r>
          </a:p>
          <a:p>
            <a:pPr marL="1595606" indent="-1595606" algn="l" defTabSz="238620">
              <a:spcBef>
                <a:spcPts val="400"/>
              </a:spcBef>
              <a:tabLst>
                <a:tab pos="647700" algn="l"/>
                <a:tab pos="1219200" algn="l"/>
              </a:tabLst>
              <a:defRPr sz="2200">
                <a:latin typeface="+mn-lt"/>
                <a:ea typeface="+mn-ea"/>
                <a:cs typeface="+mn-cs"/>
                <a:sym typeface="Helvetica Neue"/>
              </a:defRPr>
            </a:pPr>
            <a:r>
              <a:t>		- le cœur est le lieu des pensées profondes et du désir</a:t>
            </a:r>
          </a:p>
          <a:p>
            <a:pPr marL="1595606" indent="-1595606" algn="l" defTabSz="238620">
              <a:spcBef>
                <a:spcPts val="400"/>
              </a:spcBef>
              <a:tabLst>
                <a:tab pos="647700" algn="l"/>
                <a:tab pos="1219200" algn="l"/>
              </a:tabLst>
              <a:defRPr sz="2200">
                <a:latin typeface="+mn-lt"/>
                <a:ea typeface="+mn-ea"/>
                <a:cs typeface="+mn-cs"/>
                <a:sym typeface="Helvetica Neue"/>
              </a:defRPr>
            </a:pPr>
            <a:r>
              <a:t>		- les mains représentent le travail (l’</a:t>
            </a:r>
            <a:r>
              <a:rPr i="1"/>
              <a:t>œuvre des mains</a:t>
            </a:r>
            <a:r>
              <a:t>)</a:t>
            </a:r>
          </a:p>
          <a:p>
            <a:pPr marL="1595606" indent="-1595606" algn="l" defTabSz="238620">
              <a:spcBef>
                <a:spcPts val="400"/>
              </a:spcBef>
              <a:tabLst>
                <a:tab pos="647700" algn="l"/>
                <a:tab pos="1219200" algn="l"/>
              </a:tabLst>
              <a:defRPr sz="2200">
                <a:latin typeface="+mn-lt"/>
                <a:ea typeface="+mn-ea"/>
                <a:cs typeface="+mn-cs"/>
                <a:sym typeface="Helvetica Neue"/>
              </a:defRPr>
            </a:pPr>
            <a:r>
              <a:t>		- les pieds désignent le chemin et par extension la fidélité à la Loi (marcher sur les chemins de Dieu)</a:t>
            </a:r>
          </a:p>
          <a:p>
            <a:pPr marL="1595606" indent="-1595606" algn="l" defTabSz="238620">
              <a:spcBef>
                <a:spcPts val="400"/>
              </a:spcBef>
              <a:tabLst>
                <a:tab pos="647700" algn="l"/>
                <a:tab pos="1219200" algn="l"/>
              </a:tabLst>
              <a:defRPr sz="2200">
                <a:latin typeface="+mn-lt"/>
                <a:ea typeface="+mn-ea"/>
                <a:cs typeface="+mn-cs"/>
                <a:sym typeface="Helvetica Neue"/>
              </a:defRPr>
            </a:pPr>
            <a:r>
              <a:t>		- la tête est un symbole de l’autorité, de la dignité</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[voir le document associé plus complet sur le symbolisme des parties du corps]</a:t>
            </a:r>
          </a:p>
        </p:txBody>
      </p:sp>
      <p:sp>
        <p:nvSpPr>
          <p:cNvPr id="289"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90"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291"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93"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294" name="A - L’anthropologie biblique…"/>
          <p:cNvSpPr txBox="1"/>
          <p:nvPr/>
        </p:nvSpPr>
        <p:spPr>
          <a:xfrm>
            <a:off x="9539013" y="309690"/>
            <a:ext cx="3756974" cy="2160000"/>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A - L’anthropologie biblique</a:t>
            </a:r>
          </a:p>
          <a:p>
            <a:pPr marL="775637" indent="-751561" algn="l" defTabSz="238620">
              <a:tabLst>
                <a:tab pos="330200" algn="r"/>
                <a:tab pos="508000" algn="l"/>
              </a:tabLst>
              <a:defRPr sz="1600">
                <a:solidFill>
                  <a:schemeClr val="accent5"/>
                </a:solidFill>
                <a:latin typeface="+mj-lt"/>
                <a:ea typeface="+mj-ea"/>
                <a:cs typeface="+mj-cs"/>
                <a:sym typeface="Arial Narrow"/>
              </a:defRPr>
            </a:pPr>
            <a:r>
              <a:t>	I - 	L’être humain biblique</a:t>
            </a:r>
          </a:p>
          <a:p>
            <a:pPr marL="775637" indent="-751561" algn="l" defTabSz="238620">
              <a:tabLst>
                <a:tab pos="330200" algn="r"/>
                <a:tab pos="508000" algn="l"/>
              </a:tabLst>
              <a:defRPr sz="1600">
                <a:solidFill>
                  <a:srgbClr val="FFBB05"/>
                </a:solidFill>
                <a:latin typeface="+mj-lt"/>
                <a:ea typeface="+mj-ea"/>
                <a:cs typeface="+mj-cs"/>
                <a:sym typeface="Arial Narrow"/>
              </a:defRPr>
            </a:pPr>
            <a:r>
              <a:t>		1. Souffle et chair</a:t>
            </a:r>
          </a:p>
          <a:p>
            <a:pPr marL="775637" indent="-751561" algn="l" defTabSz="238620">
              <a:tabLst>
                <a:tab pos="330200" algn="r"/>
                <a:tab pos="508000" algn="l"/>
              </a:tabLst>
              <a:defRPr sz="1600">
                <a:solidFill>
                  <a:srgbClr val="FFBB05"/>
                </a:solidFill>
                <a:latin typeface="+mj-lt"/>
                <a:ea typeface="+mj-ea"/>
                <a:cs typeface="+mj-cs"/>
                <a:sym typeface="Arial Narrow"/>
              </a:defRPr>
            </a:pPr>
            <a:r>
              <a:t>		2. « À l’image de Dieu et selon sa ressemblance » (Gn 1, 26)</a:t>
            </a:r>
          </a:p>
          <a:p>
            <a:pPr marL="775637" indent="-751561" algn="l" defTabSz="238620">
              <a:tabLst>
                <a:tab pos="330200" algn="r"/>
                <a:tab pos="508000" algn="l"/>
              </a:tabLst>
              <a:defRPr sz="1600">
                <a:solidFill>
                  <a:srgbClr val="FFBB05"/>
                </a:solidFill>
                <a:latin typeface="+mj-lt"/>
                <a:ea typeface="+mj-ea"/>
                <a:cs typeface="+mj-cs"/>
                <a:sym typeface="Arial Narrow"/>
              </a:defRPr>
            </a:pPr>
            <a:r>
              <a:t>		3. Le péché et ses incidences</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Le « style de vie » d’Israël</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La perspective du Nouveau Testament</a:t>
            </a:r>
          </a:p>
        </p:txBody>
      </p:sp>
      <p:pic>
        <p:nvPicPr>
          <p:cNvPr id="295"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97"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298" name="2. « À l’image de Dieu et selon sa ressemblance » (Gn 1, 26)…"/>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2. « À l’image de Dieu et selon sa ressemblance » (Gn 1, 26)</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439999" indent="0" algn="just" defTabSz="238620">
              <a:tabLst/>
              <a:defRPr sz="2100">
                <a:solidFill>
                  <a:srgbClr val="9DE8EB"/>
                </a:solidFill>
                <a:latin typeface="+mj-lt"/>
                <a:ea typeface="+mj-ea"/>
                <a:cs typeface="+mj-cs"/>
                <a:sym typeface="Arial Narrow"/>
              </a:defRPr>
            </a:pPr>
            <a:r>
              <a:t>Dieu dit : « Faisons l’homme à notre image, selon notre ressemblance, et qu’il soumette les poissons de la mer, les oiseaux du ciel, les bestiaux, toute la terre et toutes les petites bêtes qui remuent sur la terre ! » Dieu créa l’homme à son image, à l’image de Dieu il le créa ; mâle et femelle il les créa.</a:t>
            </a:r>
          </a:p>
          <a:p>
            <a:pPr marL="1439999" indent="0" algn="r" defTabSz="238620">
              <a:tabLst/>
              <a:defRPr sz="2100">
                <a:solidFill>
                  <a:srgbClr val="9DE8EB"/>
                </a:solidFill>
                <a:latin typeface="+mj-lt"/>
                <a:ea typeface="+mj-ea"/>
                <a:cs typeface="+mj-cs"/>
                <a:sym typeface="Arial Narrow"/>
              </a:defRPr>
            </a:pPr>
            <a:r>
              <a:t>(Gn 1, 27-28)</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on peut entendre cette notion d’</a:t>
            </a:r>
            <a:r>
              <a:rPr i="1"/>
              <a:t>image</a:t>
            </a:r>
            <a:r>
              <a:t> et de </a:t>
            </a:r>
            <a:r>
              <a:rPr i="1"/>
              <a:t>ressemblance</a:t>
            </a:r>
            <a:r>
              <a:t> en lien avec deux réalités immédiatement présentes dans le contexte de la Genèse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l’altérité sexuelle </a:t>
            </a:r>
          </a:p>
          <a:p>
            <a:pPr marL="1595606" indent="-1595606" algn="l" defTabSz="238620">
              <a:spcBef>
                <a:spcPts val="400"/>
              </a:spcBef>
              <a:tabLst>
                <a:tab pos="647700" algn="l"/>
                <a:tab pos="1219200" algn="l"/>
              </a:tabLst>
              <a:defRPr sz="2200">
                <a:latin typeface="+mn-lt"/>
                <a:ea typeface="+mn-ea"/>
                <a:cs typeface="+mn-cs"/>
                <a:sym typeface="Helvetica Neue"/>
              </a:defRPr>
            </a:pPr>
            <a:r>
              <a:t>	- l’humain est à l’image de Dieu par le fait d’exister «  en deux versions » : homme et femme (</a:t>
            </a:r>
            <a:r>
              <a:rPr i="1"/>
              <a:t>mâle et femelle, il les créa</a:t>
            </a:r>
            <a:r>
              <a:t>)</a:t>
            </a:r>
          </a:p>
          <a:p>
            <a:pPr marL="1595606" indent="-1595606" algn="l" defTabSz="238620">
              <a:spcBef>
                <a:spcPts val="400"/>
              </a:spcBef>
              <a:tabLst>
                <a:tab pos="647700" algn="l"/>
                <a:tab pos="1219200" algn="l"/>
              </a:tabLst>
              <a:defRPr sz="2200">
                <a:latin typeface="+mn-lt"/>
                <a:ea typeface="+mn-ea"/>
                <a:cs typeface="+mn-cs"/>
                <a:sym typeface="Helvetica Neue"/>
              </a:defRPr>
            </a:pPr>
            <a:r>
              <a:t>	- il faut mettre ceci en lien avec l’interdit biblique de représenter des images de Dieu </a:t>
            </a:r>
          </a:p>
          <a:p>
            <a:pPr marL="1595606" indent="-1595606" algn="r" defTabSz="238620">
              <a:spcBef>
                <a:spcPts val="400"/>
              </a:spcBef>
              <a:tabLst>
                <a:tab pos="647700" algn="l"/>
                <a:tab pos="1219200" algn="l"/>
              </a:tabLst>
              <a:defRPr sz="2200">
                <a:latin typeface="+mn-lt"/>
                <a:ea typeface="+mn-ea"/>
                <a:cs typeface="+mn-cs"/>
                <a:sym typeface="Helvetica Neue"/>
              </a:defRPr>
            </a:pPr>
            <a:r>
              <a:t>(Ex 20, </a:t>
            </a:r>
            <a:r>
              <a:rPr sz="1000"/>
              <a:t> </a:t>
            </a:r>
            <a:r>
              <a:t>; Dt 4, </a:t>
            </a:r>
            <a:r>
              <a:rPr sz="1800"/>
              <a:t>16.23</a:t>
            </a:r>
            <a:r>
              <a:t>)</a:t>
            </a:r>
          </a:p>
          <a:p>
            <a:pPr marL="1595606" indent="-1595606" algn="l" defTabSz="238620">
              <a:spcBef>
                <a:spcPts val="400"/>
              </a:spcBef>
              <a:tabLst>
                <a:tab pos="647700" algn="l"/>
                <a:tab pos="1219200" algn="l"/>
              </a:tabLst>
              <a:defRPr sz="2200">
                <a:latin typeface="+mn-lt"/>
                <a:ea typeface="+mn-ea"/>
                <a:cs typeface="+mn-cs"/>
                <a:sym typeface="Helvetica Neue"/>
              </a:defRPr>
            </a:pPr>
            <a:r>
              <a:t>	- seul l’humain peut être une image, mais il faut qu’il soit pluriel (deux) pour préserver la transcendance de Dieu (cf. </a:t>
            </a:r>
            <a:r>
              <a:rPr i="1"/>
              <a:t>les faces</a:t>
            </a:r>
            <a:r>
              <a:t> de Dieu ; </a:t>
            </a:r>
            <a:r>
              <a:rPr i="1"/>
              <a:t>Élohim</a:t>
            </a:r>
            <a:r>
              <a:t> …) – une image unique ne peut rendre compte de Dieu, seul un faisceau de plusieurs images peut refléter Dieu</a:t>
            </a:r>
          </a:p>
        </p:txBody>
      </p:sp>
      <p:sp>
        <p:nvSpPr>
          <p:cNvPr id="299"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300"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01"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03"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04" name="A - L’anthropologie biblique…"/>
          <p:cNvSpPr txBox="1"/>
          <p:nvPr/>
        </p:nvSpPr>
        <p:spPr>
          <a:xfrm>
            <a:off x="9539013" y="309690"/>
            <a:ext cx="3756974" cy="2160000"/>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A - L’anthropologie biblique</a:t>
            </a:r>
          </a:p>
          <a:p>
            <a:pPr marL="775637" indent="-751561" algn="l" defTabSz="238620">
              <a:tabLst>
                <a:tab pos="330200" algn="r"/>
                <a:tab pos="508000" algn="l"/>
              </a:tabLst>
              <a:defRPr sz="1600">
                <a:solidFill>
                  <a:schemeClr val="accent5"/>
                </a:solidFill>
                <a:latin typeface="+mj-lt"/>
                <a:ea typeface="+mj-ea"/>
                <a:cs typeface="+mj-cs"/>
                <a:sym typeface="Arial Narrow"/>
              </a:defRPr>
            </a:pPr>
            <a:r>
              <a:t>	I - 	L’être humain biblique</a:t>
            </a:r>
          </a:p>
          <a:p>
            <a:pPr marL="775637" indent="-751561" algn="l" defTabSz="238620">
              <a:tabLst>
                <a:tab pos="330200" algn="r"/>
                <a:tab pos="508000" algn="l"/>
              </a:tabLst>
              <a:defRPr sz="1600">
                <a:solidFill>
                  <a:srgbClr val="FFBB05"/>
                </a:solidFill>
                <a:latin typeface="+mj-lt"/>
                <a:ea typeface="+mj-ea"/>
                <a:cs typeface="+mj-cs"/>
                <a:sym typeface="Arial Narrow"/>
              </a:defRPr>
            </a:pPr>
            <a:r>
              <a:t>		1. Souffle et chair</a:t>
            </a:r>
          </a:p>
          <a:p>
            <a:pPr marL="775637" indent="-751561" algn="l" defTabSz="238620">
              <a:tabLst>
                <a:tab pos="330200" algn="r"/>
                <a:tab pos="508000" algn="l"/>
              </a:tabLst>
              <a:defRPr sz="1600">
                <a:solidFill>
                  <a:srgbClr val="FFBB05"/>
                </a:solidFill>
                <a:latin typeface="+mj-lt"/>
                <a:ea typeface="+mj-ea"/>
                <a:cs typeface="+mj-cs"/>
                <a:sym typeface="Arial Narrow"/>
              </a:defRPr>
            </a:pPr>
            <a:r>
              <a:t>		2. « À l’image de Dieu et selon sa ressemblance » (Gn 1, 26)</a:t>
            </a:r>
          </a:p>
          <a:p>
            <a:pPr marL="775637" indent="-751561" algn="l" defTabSz="238620">
              <a:tabLst>
                <a:tab pos="330200" algn="r"/>
                <a:tab pos="508000" algn="l"/>
              </a:tabLst>
              <a:defRPr sz="1600">
                <a:solidFill>
                  <a:srgbClr val="FFBB05"/>
                </a:solidFill>
                <a:latin typeface="+mj-lt"/>
                <a:ea typeface="+mj-ea"/>
                <a:cs typeface="+mj-cs"/>
                <a:sym typeface="Arial Narrow"/>
              </a:defRPr>
            </a:pPr>
            <a:r>
              <a:t>		3. Le péché et ses incidences</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Le « style de vie » d’Israël</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La perspective du Nouveau Testament</a:t>
            </a:r>
          </a:p>
        </p:txBody>
      </p:sp>
      <p:pic>
        <p:nvPicPr>
          <p:cNvPr id="305"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6"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137" name="A - L’anthropologie biblique…"/>
          <p:cNvSpPr txBox="1"/>
          <p:nvPr/>
        </p:nvSpPr>
        <p:spPr>
          <a:xfrm>
            <a:off x="420014" y="1800000"/>
            <a:ext cx="12875973" cy="7430400"/>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marL="519569" indent="-5068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A - L’anthropologie biblique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a:t>
            </a: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a:t>
            </a:r>
            <a:r>
              <a:rPr>
                <a:solidFill>
                  <a:schemeClr val="accent4">
                    <a:hueOff val="468000"/>
                    <a:satOff val="-4761"/>
                    <a:lumOff val="10196"/>
                  </a:schemeClr>
                </a:solidFill>
              </a:rPr>
              <a:t>Introduction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 - 	L’être humain biblique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 - 	Le « style de vie » d’Israël</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III - 	La perspective du Nouveau Testament</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Conclusion</a:t>
            </a:r>
          </a:p>
        </p:txBody>
      </p:sp>
      <p:sp>
        <p:nvSpPr>
          <p:cNvPr id="138"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139"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pic>
        <p:nvPicPr>
          <p:cNvPr id="141"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07"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08" name="2. « À l’image de Dieu et selon sa ressemblance » (Gn 1, 26)…"/>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2. « À l’image de Dieu et selon sa ressemblance » (Gn 1, 26)</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439999" indent="0" algn="just" defTabSz="238620">
              <a:tabLst/>
              <a:defRPr sz="2100">
                <a:solidFill>
                  <a:srgbClr val="9DE8EB"/>
                </a:solidFill>
                <a:latin typeface="+mj-lt"/>
                <a:ea typeface="+mj-ea"/>
                <a:cs typeface="+mj-cs"/>
                <a:sym typeface="Arial Narrow"/>
              </a:defRPr>
            </a:pPr>
            <a:r>
              <a:t>Dieu dit : « Faisons l’homme à notre image, selon notre ressemblance, et qu’il soumette les poissons de la mer, les oiseaux du ciel, les bestiaux, toute la terre et toutes les petites bêtes qui remuent sur la terre ! »  Dieu créa l’homme à son image, à l’image de Dieu il le créa ; mâle et femelle il les créa.</a:t>
            </a:r>
          </a:p>
          <a:p>
            <a:pPr marL="1439999" indent="0" algn="r" defTabSz="238620">
              <a:tabLst/>
              <a:defRPr sz="2100">
                <a:solidFill>
                  <a:srgbClr val="9DE8EB"/>
                </a:solidFill>
                <a:latin typeface="+mj-lt"/>
                <a:ea typeface="+mj-ea"/>
                <a:cs typeface="+mj-cs"/>
                <a:sym typeface="Arial Narrow"/>
              </a:defRPr>
            </a:pPr>
            <a:r>
              <a:t>(Gn 1, 27-28)</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on peut entendre cette notion d’</a:t>
            </a:r>
            <a:r>
              <a:rPr i="1"/>
              <a:t>image</a:t>
            </a:r>
            <a:r>
              <a:t> et de </a:t>
            </a:r>
            <a:r>
              <a:rPr i="1"/>
              <a:t>ressemblance</a:t>
            </a:r>
            <a:r>
              <a:t> en lien avec deux réalités immédiatement présentes dans le contexte de la Genèse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l’autorité sur la création par la « soumission » des autres créatures vivantes</a:t>
            </a:r>
          </a:p>
          <a:p>
            <a:pPr marL="1595606" indent="-1595606" algn="l" defTabSz="238620">
              <a:spcBef>
                <a:spcPts val="400"/>
              </a:spcBef>
              <a:tabLst>
                <a:tab pos="647700" algn="l"/>
                <a:tab pos="1219200" algn="l"/>
              </a:tabLst>
              <a:defRPr sz="2200">
                <a:latin typeface="+mn-lt"/>
                <a:ea typeface="+mn-ea"/>
                <a:cs typeface="+mn-cs"/>
                <a:sym typeface="Helvetica Neue"/>
              </a:defRPr>
            </a:pPr>
            <a:r>
              <a:t>	- par le fait de nommer les créatures que Dieu présente à Adam (Gn 2, 19-20)</a:t>
            </a:r>
          </a:p>
          <a:p>
            <a:pPr marL="1595606" indent="-1595606" algn="l" defTabSz="238620">
              <a:spcBef>
                <a:spcPts val="400"/>
              </a:spcBef>
              <a:tabLst>
                <a:tab pos="647700" algn="l"/>
                <a:tab pos="1219200" algn="l"/>
              </a:tabLst>
              <a:defRPr sz="2200">
                <a:latin typeface="+mn-lt"/>
                <a:ea typeface="+mn-ea"/>
                <a:cs typeface="+mn-cs"/>
                <a:sym typeface="Helvetica Neue"/>
              </a:defRPr>
            </a:pPr>
            <a:r>
              <a:t>	- le travail, à la manière du jardinier comme en Gn 2, 15</a:t>
            </a:r>
          </a:p>
          <a:p>
            <a:pPr marL="1595606" indent="-1595606" algn="l" defTabSz="238620">
              <a:spcBef>
                <a:spcPts val="400"/>
              </a:spcBef>
              <a:tabLst>
                <a:tab pos="647700" algn="l"/>
                <a:tab pos="1219200" algn="l"/>
              </a:tabLst>
              <a:defRPr sz="2200">
                <a:latin typeface="+mn-lt"/>
                <a:ea typeface="+mn-ea"/>
                <a:cs typeface="+mn-cs"/>
                <a:sym typeface="Helvetica Neue"/>
              </a:defRPr>
            </a:pPr>
            <a:r>
              <a:t>	- de manière à vivre du travail et de ce que la terre produit</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l’être humain produit sa subsistance mais Dieu est celui qui fait pousser les vivants, parce qu’il donne la vie	</a:t>
            </a:r>
          </a:p>
          <a:p>
            <a:pPr marL="1595606" indent="-1595606" algn="l" defTabSz="238620">
              <a:spcBef>
                <a:spcPts val="400"/>
              </a:spcBef>
              <a:tabLst>
                <a:tab pos="647700" algn="l"/>
                <a:tab pos="1219200" algn="l"/>
              </a:tabLst>
              <a:defRPr sz="2200">
                <a:latin typeface="+mn-lt"/>
                <a:ea typeface="+mn-ea"/>
                <a:cs typeface="+mn-cs"/>
                <a:sym typeface="Helvetica Neue"/>
              </a:defRPr>
            </a:pPr>
            <a:r>
              <a:t>	- l’être humain à l’image de Dieu participe donc au travail de création</a:t>
            </a:r>
          </a:p>
        </p:txBody>
      </p:sp>
      <p:sp>
        <p:nvSpPr>
          <p:cNvPr id="309"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310"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11"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13"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14" name="A - L’anthropologie biblique…"/>
          <p:cNvSpPr txBox="1"/>
          <p:nvPr/>
        </p:nvSpPr>
        <p:spPr>
          <a:xfrm>
            <a:off x="9539013" y="309690"/>
            <a:ext cx="3756974" cy="2160000"/>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A - L’anthropologie biblique</a:t>
            </a:r>
          </a:p>
          <a:p>
            <a:pPr marL="775637" indent="-751561" algn="l" defTabSz="238620">
              <a:tabLst>
                <a:tab pos="330200" algn="r"/>
                <a:tab pos="508000" algn="l"/>
              </a:tabLst>
              <a:defRPr sz="1600">
                <a:solidFill>
                  <a:schemeClr val="accent5"/>
                </a:solidFill>
                <a:latin typeface="+mj-lt"/>
                <a:ea typeface="+mj-ea"/>
                <a:cs typeface="+mj-cs"/>
                <a:sym typeface="Arial Narrow"/>
              </a:defRPr>
            </a:pPr>
            <a:r>
              <a:t>	I - 	L’être humain biblique</a:t>
            </a:r>
          </a:p>
          <a:p>
            <a:pPr marL="775637" indent="-751561" algn="l" defTabSz="238620">
              <a:tabLst>
                <a:tab pos="330200" algn="r"/>
                <a:tab pos="508000" algn="l"/>
              </a:tabLst>
              <a:defRPr sz="1600">
                <a:solidFill>
                  <a:srgbClr val="FFBB05"/>
                </a:solidFill>
                <a:latin typeface="+mj-lt"/>
                <a:ea typeface="+mj-ea"/>
                <a:cs typeface="+mj-cs"/>
                <a:sym typeface="Arial Narrow"/>
              </a:defRPr>
            </a:pPr>
            <a:r>
              <a:t>		1. Souffle et chair</a:t>
            </a:r>
          </a:p>
          <a:p>
            <a:pPr marL="775637" indent="-751561" algn="l" defTabSz="238620">
              <a:tabLst>
                <a:tab pos="330200" algn="r"/>
                <a:tab pos="508000" algn="l"/>
              </a:tabLst>
              <a:defRPr sz="1600">
                <a:solidFill>
                  <a:srgbClr val="FFBB05"/>
                </a:solidFill>
                <a:latin typeface="+mj-lt"/>
                <a:ea typeface="+mj-ea"/>
                <a:cs typeface="+mj-cs"/>
                <a:sym typeface="Arial Narrow"/>
              </a:defRPr>
            </a:pPr>
            <a:r>
              <a:t>		2. « À l’image de Dieu et selon sa ressemblance » (Gn 1, 26)</a:t>
            </a:r>
          </a:p>
          <a:p>
            <a:pPr marL="775637" indent="-751561" algn="l" defTabSz="238620">
              <a:tabLst>
                <a:tab pos="330200" algn="r"/>
                <a:tab pos="508000" algn="l"/>
              </a:tabLst>
              <a:defRPr sz="1600">
                <a:solidFill>
                  <a:srgbClr val="FFBB05"/>
                </a:solidFill>
                <a:latin typeface="+mj-lt"/>
                <a:ea typeface="+mj-ea"/>
                <a:cs typeface="+mj-cs"/>
                <a:sym typeface="Arial Narrow"/>
              </a:defRPr>
            </a:pPr>
            <a:r>
              <a:t>		3. Le péché et ses incidences</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Le « style de vie » d’Israël</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La perspective du Nouveau Testament</a:t>
            </a:r>
          </a:p>
        </p:txBody>
      </p:sp>
      <p:pic>
        <p:nvPicPr>
          <p:cNvPr id="315"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17"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18" name="2. « À l’image de Dieu et selon sa ressemblance » (Gn 1, 26)…"/>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2. « À l’image de Dieu et selon sa ressemblance » (Gn 1, 26)</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Remarques :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rPr>
                <a:latin typeface="Times New Roman"/>
                <a:ea typeface="Times New Roman"/>
                <a:cs typeface="Times New Roman"/>
                <a:sym typeface="Times New Roman"/>
              </a:rPr>
              <a:t>	-</a:t>
            </a:r>
            <a:r>
              <a:t> initialement et « historiquement », le peuple hébreu n’est pas sédentaire, mais nomade ; c’est l’entrée en Terre Promise qui ouvre l’accès au travail sédentaire, et donc agricole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en mettant au début de la Bible un texte qui dit que le sens de la vie humaine est le travail agricole, les auteurs suggèrent qu’il s’agit de la vocation la plus profonde de l’humain</a:t>
            </a:r>
          </a:p>
          <a:p>
            <a:pPr marL="1595606" indent="-1595606" algn="l" defTabSz="238620">
              <a:spcBef>
                <a:spcPts val="400"/>
              </a:spcBef>
              <a:tabLst>
                <a:tab pos="647700" algn="l"/>
                <a:tab pos="1219200" algn="l"/>
              </a:tabLst>
              <a:defRPr sz="2200">
                <a:latin typeface="+mn-lt"/>
                <a:ea typeface="+mn-ea"/>
                <a:cs typeface="+mn-cs"/>
                <a:sym typeface="Helvetica Neue"/>
              </a:defRPr>
            </a:pPr>
            <a:r>
              <a:t>	- le nomadisme, quant lui, est un effet du péché, avec le bannissement d’Adam et Êve de l’Éden (Gn 3, </a:t>
            </a:r>
            <a:r>
              <a:rPr sz="1800"/>
              <a:t>24</a:t>
            </a:r>
            <a:r>
              <a:t>) et la situation de Caïn, errant (Gn 4)</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p:txBody>
      </p:sp>
      <p:sp>
        <p:nvSpPr>
          <p:cNvPr id="319"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320"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21"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23"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24" name="A - L’anthropologie biblique…"/>
          <p:cNvSpPr txBox="1"/>
          <p:nvPr/>
        </p:nvSpPr>
        <p:spPr>
          <a:xfrm>
            <a:off x="9539013" y="309690"/>
            <a:ext cx="3756974" cy="2160000"/>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A - L’anthropologie biblique</a:t>
            </a:r>
          </a:p>
          <a:p>
            <a:pPr marL="775637" indent="-751561" algn="l" defTabSz="238620">
              <a:tabLst>
                <a:tab pos="330200" algn="r"/>
                <a:tab pos="508000" algn="l"/>
              </a:tabLst>
              <a:defRPr sz="1600">
                <a:solidFill>
                  <a:schemeClr val="accent5"/>
                </a:solidFill>
                <a:latin typeface="+mj-lt"/>
                <a:ea typeface="+mj-ea"/>
                <a:cs typeface="+mj-cs"/>
                <a:sym typeface="Arial Narrow"/>
              </a:defRPr>
            </a:pPr>
            <a:r>
              <a:t>	I - 	L’être humain biblique</a:t>
            </a:r>
          </a:p>
          <a:p>
            <a:pPr marL="775637" indent="-751561" algn="l" defTabSz="238620">
              <a:tabLst>
                <a:tab pos="330200" algn="r"/>
                <a:tab pos="508000" algn="l"/>
              </a:tabLst>
              <a:defRPr sz="1600">
                <a:solidFill>
                  <a:srgbClr val="FFBB05"/>
                </a:solidFill>
                <a:latin typeface="+mj-lt"/>
                <a:ea typeface="+mj-ea"/>
                <a:cs typeface="+mj-cs"/>
                <a:sym typeface="Arial Narrow"/>
              </a:defRPr>
            </a:pPr>
            <a:r>
              <a:t>		1. Souffle et chair</a:t>
            </a:r>
          </a:p>
          <a:p>
            <a:pPr marL="775637" indent="-751561" algn="l" defTabSz="238620">
              <a:tabLst>
                <a:tab pos="330200" algn="r"/>
                <a:tab pos="508000" algn="l"/>
              </a:tabLst>
              <a:defRPr sz="1600">
                <a:solidFill>
                  <a:srgbClr val="FFBB05"/>
                </a:solidFill>
                <a:latin typeface="+mj-lt"/>
                <a:ea typeface="+mj-ea"/>
                <a:cs typeface="+mj-cs"/>
                <a:sym typeface="Arial Narrow"/>
              </a:defRPr>
            </a:pPr>
            <a:r>
              <a:t>		2. « À l’image de Dieu et selon sa ressemblance » (Gn 1, 26)</a:t>
            </a:r>
          </a:p>
          <a:p>
            <a:pPr marL="775637" indent="-751561" algn="l" defTabSz="238620">
              <a:tabLst>
                <a:tab pos="330200" algn="r"/>
                <a:tab pos="508000" algn="l"/>
              </a:tabLst>
              <a:defRPr sz="1600">
                <a:solidFill>
                  <a:srgbClr val="FFBB05"/>
                </a:solidFill>
                <a:latin typeface="+mj-lt"/>
                <a:ea typeface="+mj-ea"/>
                <a:cs typeface="+mj-cs"/>
                <a:sym typeface="Arial Narrow"/>
              </a:defRPr>
            </a:pPr>
            <a:r>
              <a:t>		3. Le péché et ses incidences</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Le « style de vie » d’Israël</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La perspective du Nouveau Testament</a:t>
            </a:r>
          </a:p>
        </p:txBody>
      </p:sp>
      <p:pic>
        <p:nvPicPr>
          <p:cNvPr id="325"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27"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28" name="2. « À l’image de Dieu et selon sa ressemblance » (Gn 1, 26)…"/>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2. « À l’image de Dieu et selon sa ressemblance » (Gn 1, 26)</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dans la tradition chrétienne, on a rapproché de la notion d’image et de ressemblance, diverses qualités de l’être humain</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par exemple une constitution tripartite de l’esprit humain : intelligence, volonté, mémoire (Saint Augustin), comme image de la Trinité</a:t>
            </a:r>
          </a:p>
        </p:txBody>
      </p:sp>
      <p:sp>
        <p:nvSpPr>
          <p:cNvPr id="329"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330"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31"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33"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34" name="A - L’anthropologie biblique…"/>
          <p:cNvSpPr txBox="1"/>
          <p:nvPr/>
        </p:nvSpPr>
        <p:spPr>
          <a:xfrm>
            <a:off x="9539013" y="309690"/>
            <a:ext cx="3756974" cy="2160000"/>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A - L’anthropologie biblique</a:t>
            </a:r>
          </a:p>
          <a:p>
            <a:pPr marL="775637" indent="-751561" algn="l" defTabSz="238620">
              <a:tabLst>
                <a:tab pos="330200" algn="r"/>
                <a:tab pos="508000" algn="l"/>
              </a:tabLst>
              <a:defRPr sz="1600">
                <a:solidFill>
                  <a:schemeClr val="accent5"/>
                </a:solidFill>
                <a:latin typeface="+mj-lt"/>
                <a:ea typeface="+mj-ea"/>
                <a:cs typeface="+mj-cs"/>
                <a:sym typeface="Arial Narrow"/>
              </a:defRPr>
            </a:pPr>
            <a:r>
              <a:t>	I - 	L’être humain biblique</a:t>
            </a:r>
          </a:p>
          <a:p>
            <a:pPr marL="775637" indent="-751561" algn="l" defTabSz="238620">
              <a:tabLst>
                <a:tab pos="330200" algn="r"/>
                <a:tab pos="508000" algn="l"/>
              </a:tabLst>
              <a:defRPr sz="1600">
                <a:solidFill>
                  <a:srgbClr val="FFBB05"/>
                </a:solidFill>
                <a:latin typeface="+mj-lt"/>
                <a:ea typeface="+mj-ea"/>
                <a:cs typeface="+mj-cs"/>
                <a:sym typeface="Arial Narrow"/>
              </a:defRPr>
            </a:pPr>
            <a:r>
              <a:t>		1. Souffle et chair</a:t>
            </a:r>
          </a:p>
          <a:p>
            <a:pPr marL="775637" indent="-751561" algn="l" defTabSz="238620">
              <a:tabLst>
                <a:tab pos="330200" algn="r"/>
                <a:tab pos="508000" algn="l"/>
              </a:tabLst>
              <a:defRPr sz="1600">
                <a:solidFill>
                  <a:srgbClr val="FFBB05"/>
                </a:solidFill>
                <a:latin typeface="+mj-lt"/>
                <a:ea typeface="+mj-ea"/>
                <a:cs typeface="+mj-cs"/>
                <a:sym typeface="Arial Narrow"/>
              </a:defRPr>
            </a:pPr>
            <a:r>
              <a:t>		2. « À l’image de Dieu et selon sa ressemblance » (Gn 1, 26)</a:t>
            </a:r>
          </a:p>
          <a:p>
            <a:pPr marL="775637" indent="-751561" algn="l" defTabSz="238620">
              <a:tabLst>
                <a:tab pos="330200" algn="r"/>
                <a:tab pos="508000" algn="l"/>
              </a:tabLst>
              <a:defRPr sz="1600">
                <a:solidFill>
                  <a:srgbClr val="FFBB05"/>
                </a:solidFill>
                <a:latin typeface="+mj-lt"/>
                <a:ea typeface="+mj-ea"/>
                <a:cs typeface="+mj-cs"/>
                <a:sym typeface="Arial Narrow"/>
              </a:defRPr>
            </a:pPr>
            <a:r>
              <a:t>		3. Le péché et ses incidences</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Le « style de vie » d’Israël</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La perspective du Nouveau Testament</a:t>
            </a:r>
          </a:p>
        </p:txBody>
      </p:sp>
      <p:pic>
        <p:nvPicPr>
          <p:cNvPr id="335"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37"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38" name="2. « À l’image de Dieu et selon sa ressemblance » (Gn 1, 26)…"/>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2. « À l’image de Dieu et selon sa ressemblance » (Gn 1, 26)</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une distinction entre les deux est devenue commune :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l’image est une notion ontologique : l’être humain est à l’image de Dieu, dans son être, avant et après le péché </a:t>
            </a:r>
          </a:p>
          <a:p>
            <a:pPr marL="1595606" indent="-1595606" algn="l" defTabSz="238620">
              <a:spcBef>
                <a:spcPts val="400"/>
              </a:spcBef>
              <a:tabLst>
                <a:tab pos="647700" algn="l"/>
                <a:tab pos="1219200" algn="l"/>
              </a:tabLst>
              <a:defRPr sz="2200">
                <a:latin typeface="+mn-lt"/>
                <a:ea typeface="+mn-ea"/>
                <a:cs typeface="+mn-cs"/>
                <a:sym typeface="Helvetica Neue"/>
              </a:defRPr>
            </a:pPr>
            <a:r>
              <a:t>		- en ce sens, l’être humain reste capable de connaître ce qui est bon et mauvais mais incapable de l’accomplir, d’être cohérent entre ce qu’il sait et ce qu’il fait </a:t>
            </a:r>
          </a:p>
          <a:p>
            <a:pPr marL="1595606" indent="-1595606" algn="l" defTabSz="238620">
              <a:spcBef>
                <a:spcPts val="400"/>
              </a:spcBef>
              <a:tabLst>
                <a:tab pos="647700" algn="l"/>
                <a:tab pos="1219200" algn="l"/>
              </a:tabLst>
              <a:defRPr sz="2200">
                <a:latin typeface="+mn-lt"/>
                <a:ea typeface="+mn-ea"/>
                <a:cs typeface="+mn-cs"/>
                <a:sym typeface="Helvetica Neue"/>
              </a:defRPr>
            </a:pPr>
            <a:r>
              <a:t>		- cf. </a:t>
            </a:r>
            <a:r>
              <a:t>« … vouloir le bien est à ma portée mais non pas l’accomplir, puisque le bien que je veux, je ne le fais pas et le mal que je ne veux pas, je le fais. »</a:t>
            </a:r>
            <a:r>
              <a:rPr>
                <a:latin typeface="Times New Roman"/>
                <a:ea typeface="Times New Roman"/>
                <a:cs typeface="Times New Roman"/>
                <a:sym typeface="Times New Roman"/>
              </a:rPr>
              <a:t> </a:t>
            </a:r>
            <a:r>
              <a:t>: Rm 7, </a:t>
            </a:r>
            <a:r>
              <a:rPr sz="1800"/>
              <a:t>18b-19</a:t>
            </a:r>
            <a:r>
              <a:t>)</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la ressemblance concerne justement l’agir humain (c’est une notion éthique) : la ressemblance est perdue par le péché, d’où l’incapacité d’être cohérent dans l’agir avec le bien que l’on connaît</a:t>
            </a:r>
          </a:p>
        </p:txBody>
      </p:sp>
      <p:sp>
        <p:nvSpPr>
          <p:cNvPr id="339"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340"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41"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43"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44" name="A - L’anthropologie biblique…"/>
          <p:cNvSpPr txBox="1"/>
          <p:nvPr/>
        </p:nvSpPr>
        <p:spPr>
          <a:xfrm>
            <a:off x="9539013" y="309690"/>
            <a:ext cx="3756974" cy="2160000"/>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A - L’anthropologie biblique</a:t>
            </a:r>
          </a:p>
          <a:p>
            <a:pPr marL="775637" indent="-751561" algn="l" defTabSz="238620">
              <a:tabLst>
                <a:tab pos="330200" algn="r"/>
                <a:tab pos="508000" algn="l"/>
              </a:tabLst>
              <a:defRPr sz="1600">
                <a:solidFill>
                  <a:schemeClr val="accent5"/>
                </a:solidFill>
                <a:latin typeface="+mj-lt"/>
                <a:ea typeface="+mj-ea"/>
                <a:cs typeface="+mj-cs"/>
                <a:sym typeface="Arial Narrow"/>
              </a:defRPr>
            </a:pPr>
            <a:r>
              <a:t>	I - 	L’être humain biblique</a:t>
            </a:r>
          </a:p>
          <a:p>
            <a:pPr marL="775637" indent="-751561" algn="l" defTabSz="238620">
              <a:tabLst>
                <a:tab pos="330200" algn="r"/>
                <a:tab pos="508000" algn="l"/>
              </a:tabLst>
              <a:defRPr sz="1600">
                <a:solidFill>
                  <a:srgbClr val="FFBB05"/>
                </a:solidFill>
                <a:latin typeface="+mj-lt"/>
                <a:ea typeface="+mj-ea"/>
                <a:cs typeface="+mj-cs"/>
                <a:sym typeface="Arial Narrow"/>
              </a:defRPr>
            </a:pPr>
            <a:r>
              <a:t>		1. Souffle et chair</a:t>
            </a:r>
          </a:p>
          <a:p>
            <a:pPr marL="775637" indent="-751561" algn="l" defTabSz="238620">
              <a:tabLst>
                <a:tab pos="330200" algn="r"/>
                <a:tab pos="508000" algn="l"/>
              </a:tabLst>
              <a:defRPr sz="1600">
                <a:solidFill>
                  <a:srgbClr val="FFBB05"/>
                </a:solidFill>
                <a:latin typeface="+mj-lt"/>
                <a:ea typeface="+mj-ea"/>
                <a:cs typeface="+mj-cs"/>
                <a:sym typeface="Arial Narrow"/>
              </a:defRPr>
            </a:pPr>
            <a:r>
              <a:t>		2. « À l’image de Dieu et selon sa ressemblance » (Gn 1, 26)</a:t>
            </a:r>
          </a:p>
          <a:p>
            <a:pPr marL="775637" indent="-751561" algn="l" defTabSz="238620">
              <a:tabLst>
                <a:tab pos="330200" algn="r"/>
                <a:tab pos="508000" algn="l"/>
              </a:tabLst>
              <a:defRPr sz="1600">
                <a:solidFill>
                  <a:srgbClr val="FFBB05"/>
                </a:solidFill>
                <a:latin typeface="+mj-lt"/>
                <a:ea typeface="+mj-ea"/>
                <a:cs typeface="+mj-cs"/>
                <a:sym typeface="Arial Narrow"/>
              </a:defRPr>
            </a:pPr>
            <a:r>
              <a:t>		3. Le péché et ses incidences</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Le « style de vie » d’Israël</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La perspective du Nouveau Testament</a:t>
            </a:r>
          </a:p>
        </p:txBody>
      </p:sp>
      <p:pic>
        <p:nvPicPr>
          <p:cNvPr id="345"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47"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48" name="3. Le péché et ses incidences anthropologiques…"/>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3. Le péché et ses incidences anthropologiques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l’histoire du peuple d’Israël avec Dieu commence par la conclusion d’une Alliance et le don d’une Loi que Dieu impose à son peuple en même temps qu’il le libère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dans son histoire avec Dieu, Israël découvre donc la réalité de son péché, que révèle son besoin d’être sauvé : si Dieu veut sauver son peuple, c’est que celui-ci a besoin d’être sauvé de quelque chose</a:t>
            </a:r>
          </a:p>
          <a:p>
            <a:pPr marL="1595606" indent="-1595606" algn="l" defTabSz="238620">
              <a:spcBef>
                <a:spcPts val="400"/>
              </a:spcBef>
              <a:tabLst>
                <a:tab pos="647700" algn="l"/>
                <a:tab pos="1219200" algn="l"/>
              </a:tabLst>
              <a:defRPr sz="2200">
                <a:latin typeface="+mn-lt"/>
                <a:ea typeface="+mn-ea"/>
                <a:cs typeface="+mn-cs"/>
                <a:sym typeface="Helvetica Neue"/>
              </a:defRPr>
            </a:pPr>
            <a:r>
              <a:t>	- ce quelque chose est en premier lieu l’esclavage du peuple en Égypte, au plan politique et économique, </a:t>
            </a:r>
          </a:p>
          <a:p>
            <a:pPr marL="1595606" indent="-1595606" algn="l" defTabSz="238620">
              <a:spcBef>
                <a:spcPts val="400"/>
              </a:spcBef>
              <a:tabLst>
                <a:tab pos="647700" algn="l"/>
                <a:tab pos="1219200" algn="l"/>
              </a:tabLst>
              <a:defRPr sz="2200">
                <a:latin typeface="+mn-lt"/>
                <a:ea typeface="+mn-ea"/>
                <a:cs typeface="+mn-cs"/>
                <a:sym typeface="Helvetica Neue"/>
              </a:defRPr>
            </a:pPr>
            <a:r>
              <a:t>	- mais il apparaît progressivement à Israël, que le péché est une réalité plus profonde</a:t>
            </a:r>
          </a:p>
          <a:p>
            <a:pPr marL="1595606" indent="-1595606" algn="l" defTabSz="238620">
              <a:spcBef>
                <a:spcPts val="400"/>
              </a:spcBef>
              <a:tabLst>
                <a:tab pos="647700" algn="l"/>
                <a:tab pos="1219200" algn="l"/>
              </a:tabLst>
              <a:defRPr sz="2200">
                <a:latin typeface="+mn-lt"/>
                <a:ea typeface="+mn-ea"/>
                <a:cs typeface="+mn-cs"/>
                <a:sym typeface="Helvetica Neue"/>
              </a:defRPr>
            </a:pPr>
          </a:p>
        </p:txBody>
      </p:sp>
      <p:sp>
        <p:nvSpPr>
          <p:cNvPr id="349"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350"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51"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53"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54" name="A - L’anthropologie biblique…"/>
          <p:cNvSpPr txBox="1"/>
          <p:nvPr/>
        </p:nvSpPr>
        <p:spPr>
          <a:xfrm>
            <a:off x="9539013" y="309690"/>
            <a:ext cx="3756974" cy="2160000"/>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A - L’anthropologie biblique</a:t>
            </a:r>
          </a:p>
          <a:p>
            <a:pPr marL="775637" indent="-751561" algn="l" defTabSz="238620">
              <a:tabLst>
                <a:tab pos="330200" algn="r"/>
                <a:tab pos="508000" algn="l"/>
              </a:tabLst>
              <a:defRPr sz="1600">
                <a:solidFill>
                  <a:schemeClr val="accent5"/>
                </a:solidFill>
                <a:latin typeface="+mj-lt"/>
                <a:ea typeface="+mj-ea"/>
                <a:cs typeface="+mj-cs"/>
                <a:sym typeface="Arial Narrow"/>
              </a:defRPr>
            </a:pPr>
            <a:r>
              <a:t>	I - 	L’être humain biblique</a:t>
            </a:r>
          </a:p>
          <a:p>
            <a:pPr marL="775637" indent="-751561" algn="l" defTabSz="238620">
              <a:tabLst>
                <a:tab pos="330200" algn="r"/>
                <a:tab pos="508000" algn="l"/>
              </a:tabLst>
              <a:defRPr sz="1600">
                <a:solidFill>
                  <a:srgbClr val="FFBB05"/>
                </a:solidFill>
                <a:latin typeface="+mj-lt"/>
                <a:ea typeface="+mj-ea"/>
                <a:cs typeface="+mj-cs"/>
                <a:sym typeface="Arial Narrow"/>
              </a:defRPr>
            </a:pPr>
            <a:r>
              <a:t>		1. Souffle et chair</a:t>
            </a:r>
          </a:p>
          <a:p>
            <a:pPr marL="775637" indent="-751561" algn="l" defTabSz="238620">
              <a:tabLst>
                <a:tab pos="330200" algn="r"/>
                <a:tab pos="508000" algn="l"/>
              </a:tabLst>
              <a:defRPr sz="1600">
                <a:solidFill>
                  <a:srgbClr val="FFBB05"/>
                </a:solidFill>
                <a:latin typeface="+mj-lt"/>
                <a:ea typeface="+mj-ea"/>
                <a:cs typeface="+mj-cs"/>
                <a:sym typeface="Arial Narrow"/>
              </a:defRPr>
            </a:pPr>
            <a:r>
              <a:t>		2. « À l’image de Dieu et selon sa ressemblance » (Gn 1, 26)</a:t>
            </a:r>
          </a:p>
          <a:p>
            <a:pPr marL="775637" indent="-751561" algn="l" defTabSz="238620">
              <a:tabLst>
                <a:tab pos="330200" algn="r"/>
                <a:tab pos="508000" algn="l"/>
              </a:tabLst>
              <a:defRPr sz="1600">
                <a:solidFill>
                  <a:srgbClr val="FFBB05"/>
                </a:solidFill>
                <a:latin typeface="+mj-lt"/>
                <a:ea typeface="+mj-ea"/>
                <a:cs typeface="+mj-cs"/>
                <a:sym typeface="Arial Narrow"/>
              </a:defRPr>
            </a:pPr>
            <a:r>
              <a:t>		3. Le péché et ses incidences</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Le « style de vie » d’Israël</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La perspective du Nouveau Testament</a:t>
            </a:r>
          </a:p>
        </p:txBody>
      </p:sp>
      <p:pic>
        <p:nvPicPr>
          <p:cNvPr id="355"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57"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58" name="3. Le péché et ses incidences anthropologiques…"/>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3. Le péché et ses incidences anthropologiques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le péché emblématique du peuple est figuré par l’épisode de l’adoration du veau d’or au Sinaï (Ex 32, </a:t>
            </a:r>
            <a:r>
              <a:rPr sz="1800"/>
              <a:t>1-24</a:t>
            </a:r>
            <a:r>
              <a:t>) : </a:t>
            </a:r>
          </a:p>
          <a:p>
            <a:pPr marL="1595606" indent="-1595606" algn="l" defTabSz="238620">
              <a:spcBef>
                <a:spcPts val="400"/>
              </a:spcBef>
              <a:tabLst>
                <a:tab pos="647700" algn="l"/>
                <a:tab pos="1219200" algn="l"/>
              </a:tabLst>
              <a:defRPr sz="2200">
                <a:latin typeface="+mn-lt"/>
                <a:ea typeface="+mn-ea"/>
                <a:cs typeface="+mn-cs"/>
                <a:sym typeface="Helvetica Neue"/>
              </a:defRPr>
            </a:pPr>
            <a:r>
              <a:t>	- après avoir été libéré et avoir vu les hauts-faits de Dieu, au moment même du don de la Loi à Moïse, le peuple se manifeste idolâtre (le péché fondamental, peut-on dire : se tourner vers d’autres dieux), et incapable de fidélité à son engagement de respecter les termes de l’Alliance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par le processus narratif propre aux mythes, l’histoire d’Israël est comme marquée toute entière par la transgression, parce que dès le départ, lors de la conclusion de l’Alliance, le peuple avait déjà transgressé en s’adonnant à l’idolâtrie</a:t>
            </a:r>
          </a:p>
        </p:txBody>
      </p:sp>
      <p:sp>
        <p:nvSpPr>
          <p:cNvPr id="359"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360"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61"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63"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64" name="A - L’anthropologie biblique…"/>
          <p:cNvSpPr txBox="1"/>
          <p:nvPr/>
        </p:nvSpPr>
        <p:spPr>
          <a:xfrm>
            <a:off x="9539013" y="309690"/>
            <a:ext cx="3756974" cy="2160000"/>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A - L’anthropologie biblique</a:t>
            </a:r>
          </a:p>
          <a:p>
            <a:pPr marL="775637" indent="-751561" algn="l" defTabSz="238620">
              <a:tabLst>
                <a:tab pos="330200" algn="r"/>
                <a:tab pos="508000" algn="l"/>
              </a:tabLst>
              <a:defRPr sz="1600">
                <a:solidFill>
                  <a:schemeClr val="accent5"/>
                </a:solidFill>
                <a:latin typeface="+mj-lt"/>
                <a:ea typeface="+mj-ea"/>
                <a:cs typeface="+mj-cs"/>
                <a:sym typeface="Arial Narrow"/>
              </a:defRPr>
            </a:pPr>
            <a:r>
              <a:t>	I - 	L’être humain biblique</a:t>
            </a:r>
          </a:p>
          <a:p>
            <a:pPr marL="775637" indent="-751561" algn="l" defTabSz="238620">
              <a:tabLst>
                <a:tab pos="330200" algn="r"/>
                <a:tab pos="508000" algn="l"/>
              </a:tabLst>
              <a:defRPr sz="1600">
                <a:solidFill>
                  <a:srgbClr val="FFBB05"/>
                </a:solidFill>
                <a:latin typeface="+mj-lt"/>
                <a:ea typeface="+mj-ea"/>
                <a:cs typeface="+mj-cs"/>
                <a:sym typeface="Arial Narrow"/>
              </a:defRPr>
            </a:pPr>
            <a:r>
              <a:t>		1. Souffle et chair</a:t>
            </a:r>
          </a:p>
          <a:p>
            <a:pPr marL="775637" indent="-751561" algn="l" defTabSz="238620">
              <a:tabLst>
                <a:tab pos="330200" algn="r"/>
                <a:tab pos="508000" algn="l"/>
              </a:tabLst>
              <a:defRPr sz="1600">
                <a:solidFill>
                  <a:srgbClr val="FFBB05"/>
                </a:solidFill>
                <a:latin typeface="+mj-lt"/>
                <a:ea typeface="+mj-ea"/>
                <a:cs typeface="+mj-cs"/>
                <a:sym typeface="Arial Narrow"/>
              </a:defRPr>
            </a:pPr>
            <a:r>
              <a:t>		2. « À l’image de Dieu et selon sa ressemblance » (Gn 1, 26)</a:t>
            </a:r>
          </a:p>
          <a:p>
            <a:pPr marL="775637" indent="-751561" algn="l" defTabSz="238620">
              <a:tabLst>
                <a:tab pos="330200" algn="r"/>
                <a:tab pos="508000" algn="l"/>
              </a:tabLst>
              <a:defRPr sz="1600">
                <a:solidFill>
                  <a:srgbClr val="FFBB05"/>
                </a:solidFill>
                <a:latin typeface="+mj-lt"/>
                <a:ea typeface="+mj-ea"/>
                <a:cs typeface="+mj-cs"/>
                <a:sym typeface="Arial Narrow"/>
              </a:defRPr>
            </a:pPr>
            <a:r>
              <a:t>		3. Le péché et ses incidences</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Le « style de vie » d’Israël</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La perspective du Nouveau Testament</a:t>
            </a:r>
          </a:p>
        </p:txBody>
      </p:sp>
      <p:pic>
        <p:nvPicPr>
          <p:cNvPr id="365"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67"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68" name="3. Le péché et ses incidences anthropologiques…"/>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3. Le péché et ses incidences anthropologiques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cette réalité du péché s’avère finalement être une réalité humaine universelle qui fait partie de la condition humaine globale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pour figurer cette irruption du péché dans la condition humaine, le livre de la Genèse use du même procédé narratif, mais cette fois en rapportant l’émergence du péché aux origines de l’humanité :</a:t>
            </a:r>
          </a:p>
          <a:p>
            <a:pPr marL="1595606" indent="-1595606" algn="l" defTabSz="238620">
              <a:spcBef>
                <a:spcPts val="400"/>
              </a:spcBef>
              <a:tabLst>
                <a:tab pos="647700" algn="l"/>
                <a:tab pos="1219200" algn="l"/>
              </a:tabLst>
              <a:defRPr sz="2200">
                <a:latin typeface="+mn-lt"/>
                <a:ea typeface="+mn-ea"/>
                <a:cs typeface="+mn-cs"/>
                <a:sym typeface="Helvetica Neue"/>
              </a:defRPr>
            </a:pPr>
            <a:r>
              <a:t>	- créée initialement « à l’image et selon la ressemblance de Dieu », cette humanité est marquée dans son ensemble par une faute, à laquelle sont imputables les aspects pénibles de la condition humaine : travail difficile, relations humaines marquées par la volonté de domination et par le désir débridé, errance, perte de repères pour la vie terrestre …</a:t>
            </a:r>
          </a:p>
          <a:p>
            <a:pPr marL="1595606" indent="-1595606" algn="l" defTabSz="238620">
              <a:spcBef>
                <a:spcPts val="400"/>
              </a:spcBef>
              <a:tabLst>
                <a:tab pos="647700" algn="l"/>
                <a:tab pos="1219200" algn="l"/>
              </a:tabLst>
              <a:defRPr sz="2200">
                <a:latin typeface="+mn-lt"/>
                <a:ea typeface="+mn-ea"/>
                <a:cs typeface="+mn-cs"/>
                <a:sym typeface="Helvetica Neue"/>
              </a:defRPr>
            </a:pPr>
            <a:r>
              <a:t>	- mais comme on ne peut pas envisager que le péché soit créé par Dieu, il faut imaginer une condition initiale sans péché, et que le péché soit introduit par un agent tiers, qui n’est ni Dieu, ni l’être humain</a:t>
            </a:r>
          </a:p>
        </p:txBody>
      </p:sp>
      <p:sp>
        <p:nvSpPr>
          <p:cNvPr id="369"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370"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71"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73"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74" name="A - L’anthropologie biblique…"/>
          <p:cNvSpPr txBox="1"/>
          <p:nvPr/>
        </p:nvSpPr>
        <p:spPr>
          <a:xfrm>
            <a:off x="9539013" y="309690"/>
            <a:ext cx="3756974" cy="2160000"/>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A - L’anthropologie biblique</a:t>
            </a:r>
          </a:p>
          <a:p>
            <a:pPr marL="775637" indent="-751561" algn="l" defTabSz="238620">
              <a:tabLst>
                <a:tab pos="330200" algn="r"/>
                <a:tab pos="508000" algn="l"/>
              </a:tabLst>
              <a:defRPr sz="1600">
                <a:solidFill>
                  <a:schemeClr val="accent5"/>
                </a:solidFill>
                <a:latin typeface="+mj-lt"/>
                <a:ea typeface="+mj-ea"/>
                <a:cs typeface="+mj-cs"/>
                <a:sym typeface="Arial Narrow"/>
              </a:defRPr>
            </a:pPr>
            <a:r>
              <a:t>	I - 	L’être humain biblique</a:t>
            </a:r>
          </a:p>
          <a:p>
            <a:pPr marL="775637" indent="-751561" algn="l" defTabSz="238620">
              <a:tabLst>
                <a:tab pos="330200" algn="r"/>
                <a:tab pos="508000" algn="l"/>
              </a:tabLst>
              <a:defRPr sz="1600">
                <a:solidFill>
                  <a:srgbClr val="FFBB05"/>
                </a:solidFill>
                <a:latin typeface="+mj-lt"/>
                <a:ea typeface="+mj-ea"/>
                <a:cs typeface="+mj-cs"/>
                <a:sym typeface="Arial Narrow"/>
              </a:defRPr>
            </a:pPr>
            <a:r>
              <a:t>		1. Souffle et chair</a:t>
            </a:r>
          </a:p>
          <a:p>
            <a:pPr marL="775637" indent="-751561" algn="l" defTabSz="238620">
              <a:tabLst>
                <a:tab pos="330200" algn="r"/>
                <a:tab pos="508000" algn="l"/>
              </a:tabLst>
              <a:defRPr sz="1600">
                <a:solidFill>
                  <a:srgbClr val="FFBB05"/>
                </a:solidFill>
                <a:latin typeface="+mj-lt"/>
                <a:ea typeface="+mj-ea"/>
                <a:cs typeface="+mj-cs"/>
                <a:sym typeface="Arial Narrow"/>
              </a:defRPr>
            </a:pPr>
            <a:r>
              <a:t>		2. « À l’image de Dieu et selon sa ressemblance » (Gn 1, 26)</a:t>
            </a:r>
          </a:p>
          <a:p>
            <a:pPr marL="775637" indent="-751561" algn="l" defTabSz="238620">
              <a:tabLst>
                <a:tab pos="330200" algn="r"/>
                <a:tab pos="508000" algn="l"/>
              </a:tabLst>
              <a:defRPr sz="1600">
                <a:solidFill>
                  <a:srgbClr val="FFBB05"/>
                </a:solidFill>
                <a:latin typeface="+mj-lt"/>
                <a:ea typeface="+mj-ea"/>
                <a:cs typeface="+mj-cs"/>
                <a:sym typeface="Arial Narrow"/>
              </a:defRPr>
            </a:pPr>
            <a:r>
              <a:t>		3. Le péché et ses incidences</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Le « style de vie » d’Israël</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La perspective du Nouveau Testament</a:t>
            </a:r>
          </a:p>
        </p:txBody>
      </p:sp>
      <p:pic>
        <p:nvPicPr>
          <p:cNvPr id="375"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77"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78" name="3. Le péché et ses incidences anthropologiques…"/>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3. Le péché et ses incidences anthropologiques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439999" indent="0" algn="just" defTabSz="238620">
              <a:tabLst/>
              <a:defRPr sz="2100">
                <a:solidFill>
                  <a:srgbClr val="9DE8EB"/>
                </a:solidFill>
                <a:latin typeface="+mj-lt"/>
                <a:ea typeface="+mj-ea"/>
                <a:cs typeface="+mj-cs"/>
                <a:sym typeface="Arial Narrow"/>
              </a:defRPr>
            </a:pPr>
          </a:p>
          <a:p>
            <a:pPr marL="1439999" indent="0" algn="just" defTabSz="238620">
              <a:tabLst/>
              <a:defRPr sz="2100">
                <a:solidFill>
                  <a:srgbClr val="9DE8EB"/>
                </a:solidFill>
                <a:latin typeface="+mj-lt"/>
                <a:ea typeface="+mj-ea"/>
                <a:cs typeface="+mj-cs"/>
                <a:sym typeface="Arial Narrow"/>
              </a:defRPr>
            </a:pPr>
            <a:r>
              <a:t>Or le serpent était la plus astucieuse de toutes les bêtes des champs que le SEIGNEUR Dieu avait faites. Il dit à la femme : « Vraiment ! Dieu vous a dit : “Vous ne mangerez pas de tout arbre du jardin”… »  La femme répondit au serpent : « Nous pouvons manger du fruit des arbres du jardin, mais du fruit de l’arbre qui est au milieu du jardin, Dieu a dit : “Vous n’en mangerez pas et vous n’y toucherez pas afin de ne pas mourir.” » Le serpent dit à la femme : « Non, vous ne mourrez pas, mais Dieu sait que le jour où vous en mangerez, vos yeux s’ouvriront et vous serez comme des dieux possédant la connaissance de ce qui est bon ou mauvais. »</a:t>
            </a:r>
          </a:p>
          <a:p>
            <a:pPr marL="1439999" indent="0" algn="just" defTabSz="238620">
              <a:tabLst/>
              <a:defRPr sz="2100">
                <a:solidFill>
                  <a:srgbClr val="9DE8EB"/>
                </a:solidFill>
                <a:latin typeface="+mj-lt"/>
                <a:ea typeface="+mj-ea"/>
                <a:cs typeface="+mj-cs"/>
                <a:sym typeface="Arial Narrow"/>
              </a:defRPr>
            </a:pPr>
          </a:p>
          <a:p>
            <a:pPr marL="1439999" indent="0" algn="just" defTabSz="238620">
              <a:tabLst/>
              <a:defRPr sz="2100">
                <a:solidFill>
                  <a:srgbClr val="9DE8EB"/>
                </a:solidFill>
                <a:latin typeface="+mj-lt"/>
                <a:ea typeface="+mj-ea"/>
                <a:cs typeface="+mj-cs"/>
                <a:sym typeface="Arial Narrow"/>
              </a:defRPr>
            </a:pPr>
            <a:r>
              <a:t>La femme vit que l’arbre était bon à manger, séduisant à regarder, précieux pour agir avec clairvoyance. Elle en prit un fruit dont elle mangea, elle en donna aussi à son mari, qui était avec elle, et il en mangea. Leurs yeux à tous deux s’ouvrirent et ils surent qu’ils étaient nus. Ayant cousu des feuilles de figuier, ils s’en firent des pagnes.</a:t>
            </a:r>
          </a:p>
          <a:p>
            <a:pPr marL="1439999" indent="0" algn="just" defTabSz="238620">
              <a:tabLst/>
              <a:defRPr sz="2100">
                <a:solidFill>
                  <a:srgbClr val="9DE8EB"/>
                </a:solidFill>
                <a:latin typeface="+mj-lt"/>
                <a:ea typeface="+mj-ea"/>
                <a:cs typeface="+mj-cs"/>
                <a:sym typeface="Arial Narrow"/>
              </a:defRPr>
            </a:pPr>
          </a:p>
          <a:p>
            <a:pPr marL="1439999" indent="0" algn="just" defTabSz="238620">
              <a:tabLst/>
              <a:defRPr sz="2100">
                <a:solidFill>
                  <a:srgbClr val="9DE8EB"/>
                </a:solidFill>
                <a:latin typeface="+mj-lt"/>
                <a:ea typeface="+mj-ea"/>
                <a:cs typeface="+mj-cs"/>
                <a:sym typeface="Arial Narrow"/>
              </a:defRPr>
            </a:pPr>
            <a:r>
              <a:t>Or ils entendirent la voix du SEIGNEUR Dieu qui se promenait dans le jardin au souffle du jour. L’homme et la femme se cachèrent devant le SEIGNEUR Dieu au milieu des arbres du jardin. Le SEIGNEUR Dieu appela l’homme et lui dit : « Où es-tu ? » Il répondit : « J’ai entendu ta voix dans le jardin, j’ai pris peur car j’étais nu, et je me suis caché. » – « Qui t’a révélé, dit-il, que tu étais nu ? Est-ce que tu as mangé de l’arbre dont je t’avais prescrit de ne pas manger ? »  L’homme répondit : « La femme que tu as mise auprès de moi, c’est elle qui m’a donné du fruit de l’arbre, et j’en ai mangé. »</a:t>
            </a:r>
          </a:p>
        </p:txBody>
      </p:sp>
      <p:sp>
        <p:nvSpPr>
          <p:cNvPr id="379"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380"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81"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83"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84" name="A - L’anthropologie biblique…"/>
          <p:cNvSpPr txBox="1"/>
          <p:nvPr/>
        </p:nvSpPr>
        <p:spPr>
          <a:xfrm>
            <a:off x="9539013" y="309690"/>
            <a:ext cx="3756974" cy="2160000"/>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A - L’anthropologie biblique</a:t>
            </a:r>
          </a:p>
          <a:p>
            <a:pPr marL="775637" indent="-751561" algn="l" defTabSz="238620">
              <a:tabLst>
                <a:tab pos="330200" algn="r"/>
                <a:tab pos="508000" algn="l"/>
              </a:tabLst>
              <a:defRPr sz="1600">
                <a:solidFill>
                  <a:schemeClr val="accent5"/>
                </a:solidFill>
                <a:latin typeface="+mj-lt"/>
                <a:ea typeface="+mj-ea"/>
                <a:cs typeface="+mj-cs"/>
                <a:sym typeface="Arial Narrow"/>
              </a:defRPr>
            </a:pPr>
            <a:r>
              <a:t>	I - 	L’être humain biblique</a:t>
            </a:r>
          </a:p>
          <a:p>
            <a:pPr marL="775637" indent="-751561" algn="l" defTabSz="238620">
              <a:tabLst>
                <a:tab pos="330200" algn="r"/>
                <a:tab pos="508000" algn="l"/>
              </a:tabLst>
              <a:defRPr sz="1600">
                <a:solidFill>
                  <a:srgbClr val="FFBB05"/>
                </a:solidFill>
                <a:latin typeface="+mj-lt"/>
                <a:ea typeface="+mj-ea"/>
                <a:cs typeface="+mj-cs"/>
                <a:sym typeface="Arial Narrow"/>
              </a:defRPr>
            </a:pPr>
            <a:r>
              <a:t>		1. Souffle et chair</a:t>
            </a:r>
          </a:p>
          <a:p>
            <a:pPr marL="775637" indent="-751561" algn="l" defTabSz="238620">
              <a:tabLst>
                <a:tab pos="330200" algn="r"/>
                <a:tab pos="508000" algn="l"/>
              </a:tabLst>
              <a:defRPr sz="1600">
                <a:solidFill>
                  <a:srgbClr val="FFBB05"/>
                </a:solidFill>
                <a:latin typeface="+mj-lt"/>
                <a:ea typeface="+mj-ea"/>
                <a:cs typeface="+mj-cs"/>
                <a:sym typeface="Arial Narrow"/>
              </a:defRPr>
            </a:pPr>
            <a:r>
              <a:t>		2. « À l’image de Dieu et selon sa ressemblance » (Gn 1, 26)</a:t>
            </a:r>
          </a:p>
          <a:p>
            <a:pPr marL="775637" indent="-751561" algn="l" defTabSz="238620">
              <a:tabLst>
                <a:tab pos="330200" algn="r"/>
                <a:tab pos="508000" algn="l"/>
              </a:tabLst>
              <a:defRPr sz="1600">
                <a:solidFill>
                  <a:srgbClr val="FFBB05"/>
                </a:solidFill>
                <a:latin typeface="+mj-lt"/>
                <a:ea typeface="+mj-ea"/>
                <a:cs typeface="+mj-cs"/>
                <a:sym typeface="Arial Narrow"/>
              </a:defRPr>
            </a:pPr>
            <a:r>
              <a:t>		3. Le péché et ses incidences</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Le « style de vie » d’Israël</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La perspective du Nouveau Testament</a:t>
            </a:r>
          </a:p>
        </p:txBody>
      </p:sp>
      <p:pic>
        <p:nvPicPr>
          <p:cNvPr id="385"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87"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88" name="3. Le péché et ses incidences anthropologiques…"/>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3. Le péché et ses incidences anthropologiques</a:t>
            </a:r>
          </a:p>
          <a:p>
            <a:pPr marL="1439999" indent="0" algn="just" defTabSz="238620">
              <a:tabLst/>
              <a:defRPr sz="2100">
                <a:solidFill>
                  <a:srgbClr val="9DE8EB"/>
                </a:solidFill>
                <a:latin typeface="+mj-lt"/>
                <a:ea typeface="+mj-ea"/>
                <a:cs typeface="+mj-cs"/>
                <a:sym typeface="Arial Narrow"/>
              </a:defRPr>
            </a:pPr>
          </a:p>
          <a:p>
            <a:pPr marL="1439999" indent="0" algn="just" defTabSz="238620">
              <a:tabLst/>
              <a:defRPr sz="2100">
                <a:solidFill>
                  <a:srgbClr val="9DE8EB"/>
                </a:solidFill>
                <a:latin typeface="+mj-lt"/>
                <a:ea typeface="+mj-ea"/>
                <a:cs typeface="+mj-cs"/>
                <a:sym typeface="Arial Narrow"/>
              </a:defRPr>
            </a:pPr>
          </a:p>
          <a:p>
            <a:pPr marL="1439999" indent="0" algn="just" defTabSz="238620">
              <a:tabLst/>
              <a:defRPr sz="2100">
                <a:solidFill>
                  <a:srgbClr val="9DE8EB"/>
                </a:solidFill>
                <a:latin typeface="+mj-lt"/>
                <a:ea typeface="+mj-ea"/>
                <a:cs typeface="+mj-cs"/>
                <a:sym typeface="Arial Narrow"/>
              </a:defRPr>
            </a:pPr>
          </a:p>
          <a:p>
            <a:pPr marL="1439999" indent="0" algn="just" defTabSz="238620">
              <a:tabLst/>
              <a:defRPr sz="2100">
                <a:solidFill>
                  <a:srgbClr val="9DE8EB"/>
                </a:solidFill>
                <a:latin typeface="+mj-lt"/>
                <a:ea typeface="+mj-ea"/>
                <a:cs typeface="+mj-cs"/>
                <a:sym typeface="Arial Narrow"/>
              </a:defRPr>
            </a:pPr>
          </a:p>
          <a:p>
            <a:pPr marL="1439999" indent="0" algn="just" defTabSz="238620">
              <a:tabLst/>
              <a:defRPr sz="2100">
                <a:solidFill>
                  <a:srgbClr val="9DE8EB"/>
                </a:solidFill>
                <a:latin typeface="+mj-lt"/>
                <a:ea typeface="+mj-ea"/>
                <a:cs typeface="+mj-cs"/>
                <a:sym typeface="Arial Narrow"/>
              </a:defRPr>
            </a:pPr>
            <a:r>
              <a:t>Le SEIGNEUR Dieu dit à la femme : « Qu’as-tu fait là ? » La femme répondit : « Le serpent m’a trompée et j’ai mangé. »</a:t>
            </a:r>
          </a:p>
          <a:p>
            <a:pPr marL="1439999" indent="0" algn="just" defTabSz="238620">
              <a:tabLst/>
              <a:defRPr sz="2100">
                <a:solidFill>
                  <a:srgbClr val="9DE8EB"/>
                </a:solidFill>
                <a:latin typeface="+mj-lt"/>
                <a:ea typeface="+mj-ea"/>
                <a:cs typeface="+mj-cs"/>
                <a:sym typeface="Arial Narrow"/>
              </a:defRPr>
            </a:pPr>
            <a:r>
              <a:t>Le SEIGNEUR Dieu dit au serpent : « Parce que tu as fait cela, tu seras maudit entre tous les bestiaux et toutes les bêtes des champs ; tu marcheras sur ton ventre et tu mangeras de la poussière tous les jours de ta vie. Je mettrai l’hostilité entre toi et la femme, entre ta descendance et sa descendance. Celle-ci te meurtrira à la tête et toi, tu la meurtriras au talon. »</a:t>
            </a:r>
          </a:p>
          <a:p>
            <a:pPr marL="1439999" indent="0" algn="just" defTabSz="238620">
              <a:tabLst/>
              <a:defRPr sz="2100">
                <a:solidFill>
                  <a:srgbClr val="9DE8EB"/>
                </a:solidFill>
                <a:latin typeface="+mj-lt"/>
                <a:ea typeface="+mj-ea"/>
                <a:cs typeface="+mj-cs"/>
                <a:sym typeface="Arial Narrow"/>
              </a:defRPr>
            </a:pPr>
          </a:p>
          <a:p>
            <a:pPr marL="1439999" indent="0" algn="just" defTabSz="238620">
              <a:tabLst/>
              <a:defRPr sz="2100">
                <a:solidFill>
                  <a:srgbClr val="9DE8EB"/>
                </a:solidFill>
                <a:latin typeface="+mj-lt"/>
                <a:ea typeface="+mj-ea"/>
                <a:cs typeface="+mj-cs"/>
                <a:sym typeface="Arial Narrow"/>
              </a:defRPr>
            </a:pPr>
            <a:r>
              <a:t>Il dit à la femme : « Je ferai qu’enceinte, tu sois dans de grandes souffrances ; c’est péniblement que tu enfanteras des fils. Ton désir te poussera vers ton homme et lui te dominera. »</a:t>
            </a:r>
          </a:p>
          <a:p>
            <a:pPr marL="1439999" indent="0" algn="just" defTabSz="238620">
              <a:tabLst/>
              <a:defRPr sz="2100">
                <a:solidFill>
                  <a:srgbClr val="9DE8EB"/>
                </a:solidFill>
                <a:latin typeface="+mj-lt"/>
                <a:ea typeface="+mj-ea"/>
                <a:cs typeface="+mj-cs"/>
                <a:sym typeface="Arial Narrow"/>
              </a:defRPr>
            </a:pPr>
          </a:p>
          <a:p>
            <a:pPr marL="1439999" indent="0" algn="just" defTabSz="238620">
              <a:tabLst/>
              <a:defRPr sz="2100">
                <a:solidFill>
                  <a:srgbClr val="9DE8EB"/>
                </a:solidFill>
                <a:latin typeface="+mj-lt"/>
                <a:ea typeface="+mj-ea"/>
                <a:cs typeface="+mj-cs"/>
                <a:sym typeface="Arial Narrow"/>
              </a:defRPr>
            </a:pPr>
            <a:r>
              <a:t>Il dit à Adam : « Parce que tu as écouté la voix de ta femme et que tu as mangé de l’arbre dont je t’avais formellement prescrit de ne pas manger, le sol sera maudit à cause de toi. C’est dans la peine que tu t’en nourriras tous les jours de ta vie, il fera germer pour toi l’épine et le chardon et tu mangeras l’herbe des champs. À la sueur de ton visage tu mangeras du pain jusqu’à ce que tu retournes au sol car c’est de lui que tu as été pris. Oui, tu es poussière et à la poussière tu retourneras. »</a:t>
            </a:r>
          </a:p>
        </p:txBody>
      </p:sp>
      <p:sp>
        <p:nvSpPr>
          <p:cNvPr id="389"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390"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391"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393"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394" name="A - L’anthropologie biblique…"/>
          <p:cNvSpPr txBox="1"/>
          <p:nvPr/>
        </p:nvSpPr>
        <p:spPr>
          <a:xfrm>
            <a:off x="9539013" y="309690"/>
            <a:ext cx="3756974" cy="2160000"/>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A - L’anthropologie biblique</a:t>
            </a:r>
          </a:p>
          <a:p>
            <a:pPr marL="775637" indent="-751561" algn="l" defTabSz="238620">
              <a:tabLst>
                <a:tab pos="330200" algn="r"/>
                <a:tab pos="508000" algn="l"/>
              </a:tabLst>
              <a:defRPr sz="1600">
                <a:solidFill>
                  <a:schemeClr val="accent5"/>
                </a:solidFill>
                <a:latin typeface="+mj-lt"/>
                <a:ea typeface="+mj-ea"/>
                <a:cs typeface="+mj-cs"/>
                <a:sym typeface="Arial Narrow"/>
              </a:defRPr>
            </a:pPr>
            <a:r>
              <a:t>	I - 	L’être humain biblique</a:t>
            </a:r>
          </a:p>
          <a:p>
            <a:pPr marL="775637" indent="-751561" algn="l" defTabSz="238620">
              <a:tabLst>
                <a:tab pos="330200" algn="r"/>
                <a:tab pos="508000" algn="l"/>
              </a:tabLst>
              <a:defRPr sz="1600">
                <a:solidFill>
                  <a:srgbClr val="FFBB05"/>
                </a:solidFill>
                <a:latin typeface="+mj-lt"/>
                <a:ea typeface="+mj-ea"/>
                <a:cs typeface="+mj-cs"/>
                <a:sym typeface="Arial Narrow"/>
              </a:defRPr>
            </a:pPr>
            <a:r>
              <a:t>		1. Souffle et chair</a:t>
            </a:r>
          </a:p>
          <a:p>
            <a:pPr marL="775637" indent="-751561" algn="l" defTabSz="238620">
              <a:tabLst>
                <a:tab pos="330200" algn="r"/>
                <a:tab pos="508000" algn="l"/>
              </a:tabLst>
              <a:defRPr sz="1600">
                <a:solidFill>
                  <a:srgbClr val="FFBB05"/>
                </a:solidFill>
                <a:latin typeface="+mj-lt"/>
                <a:ea typeface="+mj-ea"/>
                <a:cs typeface="+mj-cs"/>
                <a:sym typeface="Arial Narrow"/>
              </a:defRPr>
            </a:pPr>
            <a:r>
              <a:t>		2. « À l’image de Dieu et selon sa ressemblance » (Gn 1, 26)</a:t>
            </a:r>
          </a:p>
          <a:p>
            <a:pPr marL="775637" indent="-751561" algn="l" defTabSz="238620">
              <a:tabLst>
                <a:tab pos="330200" algn="r"/>
                <a:tab pos="508000" algn="l"/>
              </a:tabLst>
              <a:defRPr sz="1600">
                <a:solidFill>
                  <a:srgbClr val="FFBB05"/>
                </a:solidFill>
                <a:latin typeface="+mj-lt"/>
                <a:ea typeface="+mj-ea"/>
                <a:cs typeface="+mj-cs"/>
                <a:sym typeface="Arial Narrow"/>
              </a:defRPr>
            </a:pPr>
            <a:r>
              <a:t>		3. Le péché et ses incidences</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Le « style de vie » d’Israël</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La perspective du Nouveau Testament</a:t>
            </a:r>
          </a:p>
        </p:txBody>
      </p:sp>
      <p:pic>
        <p:nvPicPr>
          <p:cNvPr id="395"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97"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398" name="3. Le péché et ses incidences anthropologiques…"/>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3. Le péché et ses incidences anthropologiques</a:t>
            </a:r>
          </a:p>
          <a:p>
            <a:pPr marL="1439999" indent="0" algn="just" defTabSz="238620">
              <a:tabLst/>
              <a:defRPr sz="2100">
                <a:solidFill>
                  <a:srgbClr val="9DE8EB"/>
                </a:solidFill>
                <a:latin typeface="+mj-lt"/>
                <a:ea typeface="+mj-ea"/>
                <a:cs typeface="+mj-cs"/>
                <a:sym typeface="Arial Narrow"/>
              </a:defRPr>
            </a:pPr>
          </a:p>
          <a:p>
            <a:pPr marL="1439999" indent="0" algn="just" defTabSz="238620">
              <a:tabLst/>
              <a:defRPr sz="2100">
                <a:solidFill>
                  <a:srgbClr val="9DE8EB"/>
                </a:solidFill>
                <a:latin typeface="+mj-lt"/>
                <a:ea typeface="+mj-ea"/>
                <a:cs typeface="+mj-cs"/>
                <a:sym typeface="Arial Narrow"/>
              </a:defRPr>
            </a:pPr>
          </a:p>
          <a:p>
            <a:pPr marL="1439999" indent="0" algn="just" defTabSz="238620">
              <a:tabLst/>
              <a:defRPr sz="2100">
                <a:solidFill>
                  <a:srgbClr val="9DE8EB"/>
                </a:solidFill>
                <a:latin typeface="+mj-lt"/>
                <a:ea typeface="+mj-ea"/>
                <a:cs typeface="+mj-cs"/>
                <a:sym typeface="Arial Narrow"/>
              </a:defRPr>
            </a:pPr>
          </a:p>
          <a:p>
            <a:pPr marL="1439999" indent="0" algn="just" defTabSz="238620">
              <a:tabLst/>
              <a:defRPr sz="2100">
                <a:solidFill>
                  <a:srgbClr val="9DE8EB"/>
                </a:solidFill>
                <a:latin typeface="+mj-lt"/>
                <a:ea typeface="+mj-ea"/>
                <a:cs typeface="+mj-cs"/>
                <a:sym typeface="Arial Narrow"/>
              </a:defRPr>
            </a:pPr>
          </a:p>
          <a:p>
            <a:pPr marL="1439999" indent="0" algn="just" defTabSz="238620">
              <a:tabLst/>
              <a:defRPr sz="2100">
                <a:solidFill>
                  <a:srgbClr val="9DE8EB"/>
                </a:solidFill>
                <a:latin typeface="+mj-lt"/>
                <a:ea typeface="+mj-ea"/>
                <a:cs typeface="+mj-cs"/>
                <a:sym typeface="Arial Narrow"/>
              </a:defRPr>
            </a:pPr>
          </a:p>
          <a:p>
            <a:pPr marL="1439999" indent="0" algn="just" defTabSz="238620">
              <a:tabLst/>
              <a:defRPr sz="2100">
                <a:solidFill>
                  <a:srgbClr val="9DE8EB"/>
                </a:solidFill>
                <a:latin typeface="+mj-lt"/>
                <a:ea typeface="+mj-ea"/>
                <a:cs typeface="+mj-cs"/>
                <a:sym typeface="Arial Narrow"/>
              </a:defRPr>
            </a:pPr>
          </a:p>
          <a:p>
            <a:pPr marL="1439999" indent="0" algn="just" defTabSz="238620">
              <a:tabLst/>
              <a:defRPr sz="2100">
                <a:solidFill>
                  <a:srgbClr val="9DE8EB"/>
                </a:solidFill>
                <a:latin typeface="+mj-lt"/>
                <a:ea typeface="+mj-ea"/>
                <a:cs typeface="+mj-cs"/>
                <a:sym typeface="Arial Narrow"/>
              </a:defRPr>
            </a:pPr>
            <a:r>
              <a:t>L’homme appela sa femme du nom d’Eve – c’est-à-dire La Vivante –, car c’est elle qui a été la mère de tout vivant. Le SEIGNEUR Dieu fit pour Adam et sa femme des tuniques de peau dont il les revêtit. Le SEIGNEUR Dieu dit : « Voici que l’homme est devenu comme l’un de nous par la connaissance de ce qui est bon ou mauvais. Maintenant, qu’il ne tende pas la main pour prendre aussi de l’arbre de vie, en manger et vivre à jamais ! »</a:t>
            </a:r>
          </a:p>
          <a:p>
            <a:pPr marL="1439999" indent="0" algn="just" defTabSz="238620">
              <a:tabLst/>
              <a:defRPr sz="2100">
                <a:solidFill>
                  <a:srgbClr val="9DE8EB"/>
                </a:solidFill>
                <a:latin typeface="+mj-lt"/>
                <a:ea typeface="+mj-ea"/>
                <a:cs typeface="+mj-cs"/>
                <a:sym typeface="Arial Narrow"/>
              </a:defRPr>
            </a:pPr>
          </a:p>
          <a:p>
            <a:pPr marL="1439999" indent="0" algn="just" defTabSz="238620">
              <a:tabLst/>
              <a:defRPr sz="2100">
                <a:solidFill>
                  <a:srgbClr val="9DE8EB"/>
                </a:solidFill>
                <a:latin typeface="+mj-lt"/>
                <a:ea typeface="+mj-ea"/>
                <a:cs typeface="+mj-cs"/>
                <a:sym typeface="Arial Narrow"/>
              </a:defRPr>
            </a:pPr>
            <a:r>
              <a:t>Le SEIGNEUR Dieu l’expulsa du jardin d’Eden pour cultiver le sol d’où il avait été pris. Ayant chassé l’homme, il posta les chérubins à l’orient du jardin d’Eden avec la flamme de l’épée foudroyante pour garder le chemin de l’arbre de vie.</a:t>
            </a:r>
          </a:p>
          <a:p>
            <a:pPr marL="1439999" indent="0" algn="r" defTabSz="238620">
              <a:tabLst/>
              <a:defRPr sz="2100">
                <a:solidFill>
                  <a:srgbClr val="9DE8EB"/>
                </a:solidFill>
                <a:latin typeface="+mj-lt"/>
                <a:ea typeface="+mj-ea"/>
                <a:cs typeface="+mj-cs"/>
                <a:sym typeface="Arial Narrow"/>
              </a:defRPr>
            </a:pPr>
            <a:r>
              <a:t>(Gn 3, 1-24)</a:t>
            </a:r>
          </a:p>
        </p:txBody>
      </p:sp>
      <p:sp>
        <p:nvSpPr>
          <p:cNvPr id="399"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400"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401"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403"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404" name="A - L’anthropologie biblique…"/>
          <p:cNvSpPr txBox="1"/>
          <p:nvPr/>
        </p:nvSpPr>
        <p:spPr>
          <a:xfrm>
            <a:off x="9539013" y="309690"/>
            <a:ext cx="3756974" cy="2160000"/>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A - L’anthropologie biblique</a:t>
            </a:r>
          </a:p>
          <a:p>
            <a:pPr marL="775637" indent="-751561" algn="l" defTabSz="238620">
              <a:tabLst>
                <a:tab pos="330200" algn="r"/>
                <a:tab pos="508000" algn="l"/>
              </a:tabLst>
              <a:defRPr sz="1600">
                <a:solidFill>
                  <a:schemeClr val="accent5"/>
                </a:solidFill>
                <a:latin typeface="+mj-lt"/>
                <a:ea typeface="+mj-ea"/>
                <a:cs typeface="+mj-cs"/>
                <a:sym typeface="Arial Narrow"/>
              </a:defRPr>
            </a:pPr>
            <a:r>
              <a:t>	I - 	L’être humain biblique</a:t>
            </a:r>
          </a:p>
          <a:p>
            <a:pPr marL="775637" indent="-751561" algn="l" defTabSz="238620">
              <a:tabLst>
                <a:tab pos="330200" algn="r"/>
                <a:tab pos="508000" algn="l"/>
              </a:tabLst>
              <a:defRPr sz="1600">
                <a:solidFill>
                  <a:srgbClr val="FFBB05"/>
                </a:solidFill>
                <a:latin typeface="+mj-lt"/>
                <a:ea typeface="+mj-ea"/>
                <a:cs typeface="+mj-cs"/>
                <a:sym typeface="Arial Narrow"/>
              </a:defRPr>
            </a:pPr>
            <a:r>
              <a:t>		1. Souffle et chair</a:t>
            </a:r>
          </a:p>
          <a:p>
            <a:pPr marL="775637" indent="-751561" algn="l" defTabSz="238620">
              <a:tabLst>
                <a:tab pos="330200" algn="r"/>
                <a:tab pos="508000" algn="l"/>
              </a:tabLst>
              <a:defRPr sz="1600">
                <a:solidFill>
                  <a:srgbClr val="FFBB05"/>
                </a:solidFill>
                <a:latin typeface="+mj-lt"/>
                <a:ea typeface="+mj-ea"/>
                <a:cs typeface="+mj-cs"/>
                <a:sym typeface="Arial Narrow"/>
              </a:defRPr>
            </a:pPr>
            <a:r>
              <a:t>		2. « À l’image de Dieu et selon sa ressemblance » (Gn 1, 26)</a:t>
            </a:r>
          </a:p>
          <a:p>
            <a:pPr marL="775637" indent="-751561" algn="l" defTabSz="238620">
              <a:tabLst>
                <a:tab pos="330200" algn="r"/>
                <a:tab pos="508000" algn="l"/>
              </a:tabLst>
              <a:defRPr sz="1600">
                <a:solidFill>
                  <a:srgbClr val="FFBB05"/>
                </a:solidFill>
                <a:latin typeface="+mj-lt"/>
                <a:ea typeface="+mj-ea"/>
                <a:cs typeface="+mj-cs"/>
                <a:sym typeface="Arial Narrow"/>
              </a:defRPr>
            </a:pPr>
            <a:r>
              <a:t>		3. Le péché et ses incidences</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Le « style de vie » d’Israël</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La perspective du Nouveau Testament</a:t>
            </a:r>
          </a:p>
        </p:txBody>
      </p:sp>
      <p:pic>
        <p:nvPicPr>
          <p:cNvPr id="405"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3"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144" name="Introduction…"/>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Introduction</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il faut signaler une difficulté à distinguer :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l’histoire (les histoires) dont il est question dans la Bible (les narrations)</a:t>
            </a:r>
          </a:p>
          <a:p>
            <a:pPr marL="1595606" indent="-1595606" algn="l" defTabSz="238620">
              <a:spcBef>
                <a:spcPts val="400"/>
              </a:spcBef>
              <a:tabLst>
                <a:tab pos="647700" algn="l"/>
                <a:tab pos="1219200" algn="l"/>
              </a:tabLst>
              <a:defRPr sz="2200">
                <a:latin typeface="+mn-lt"/>
                <a:ea typeface="+mn-ea"/>
                <a:cs typeface="+mn-cs"/>
                <a:sym typeface="Helvetica Neue"/>
              </a:defRPr>
            </a:pPr>
            <a:r>
              <a:t>	- l’histoire du peuple d’Israël au plan événementiel</a:t>
            </a:r>
          </a:p>
          <a:p>
            <a:pPr marL="1595606" indent="-1595606" algn="l" defTabSz="238620">
              <a:spcBef>
                <a:spcPts val="400"/>
              </a:spcBef>
              <a:tabLst>
                <a:tab pos="647700" algn="l"/>
                <a:tab pos="1219200" algn="l"/>
              </a:tabLst>
              <a:defRPr sz="2200">
                <a:latin typeface="+mn-lt"/>
                <a:ea typeface="+mn-ea"/>
                <a:cs typeface="+mn-cs"/>
                <a:sym typeface="Helvetica Neue"/>
              </a:defRPr>
            </a:pPr>
            <a:r>
              <a:t>	- l’histoire des livres de la Bible (la philologie)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le début de l’histoire d’Israël est située à la sortie d’Égypte sous la conduite de Moïse</a:t>
            </a:r>
          </a:p>
          <a:p>
            <a:pPr marL="1595606" indent="-1595606" algn="l" defTabSz="238620">
              <a:spcBef>
                <a:spcPts val="400"/>
              </a:spcBef>
              <a:tabLst>
                <a:tab pos="647700" algn="l"/>
                <a:tab pos="1219200" algn="l"/>
              </a:tabLst>
              <a:defRPr sz="2200">
                <a:latin typeface="+mn-lt"/>
                <a:ea typeface="+mn-ea"/>
                <a:cs typeface="+mn-cs"/>
                <a:sym typeface="Helvetica Neue"/>
              </a:defRPr>
            </a:pPr>
            <a:r>
              <a:t>	- avec le don de la Torah (Loi) au désert du Sinaï</a:t>
            </a:r>
          </a:p>
          <a:p>
            <a:pPr marL="1595606" indent="-1595606" algn="l" defTabSz="238620">
              <a:spcBef>
                <a:spcPts val="400"/>
              </a:spcBef>
              <a:tabLst>
                <a:tab pos="647700" algn="l"/>
                <a:tab pos="1219200" algn="l"/>
              </a:tabLst>
              <a:defRPr sz="2200">
                <a:latin typeface="+mn-lt"/>
                <a:ea typeface="+mn-ea"/>
                <a:cs typeface="+mn-cs"/>
                <a:sym typeface="Helvetica Neue"/>
              </a:defRPr>
            </a:pPr>
            <a:r>
              <a:t>	- et l’entrée en Terre Promise après un séjour long au désert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il est question de cette histoire au livre de l’Exode (le 2</a:t>
            </a:r>
            <a:r>
              <a:rPr baseline="31999"/>
              <a:t>ème</a:t>
            </a:r>
            <a:r>
              <a:t> de la Bible)</a:t>
            </a:r>
          </a:p>
          <a:p>
            <a:pPr marL="1595606" indent="-1595606" algn="l" defTabSz="238620">
              <a:spcBef>
                <a:spcPts val="400"/>
              </a:spcBef>
              <a:tabLst>
                <a:tab pos="647700" algn="l"/>
                <a:tab pos="1219200" algn="l"/>
              </a:tabLst>
              <a:defRPr sz="2200">
                <a:latin typeface="+mn-lt"/>
                <a:ea typeface="+mn-ea"/>
                <a:cs typeface="+mn-cs"/>
                <a:sym typeface="Helvetica Neue"/>
              </a:defRPr>
            </a:pPr>
            <a:r>
              <a:t>	- le premier (Genèse) est supposé rendre compte des origines de l’humanité et de la lignée qui a conduit au peuple d’Israël, avec Abraham pour figure majeure</a:t>
            </a:r>
          </a:p>
          <a:p>
            <a:pPr marL="1595606" indent="-1595606" algn="l" defTabSz="238620">
              <a:spcBef>
                <a:spcPts val="400"/>
              </a:spcBef>
              <a:tabLst>
                <a:tab pos="647700" algn="l"/>
                <a:tab pos="1219200" algn="l"/>
              </a:tabLst>
              <a:defRPr sz="2200">
                <a:latin typeface="+mn-lt"/>
                <a:ea typeface="+mn-ea"/>
                <a:cs typeface="+mn-cs"/>
                <a:sym typeface="Helvetica Neue"/>
              </a:defRPr>
            </a:pPr>
            <a:r>
              <a:t>		- mais la Genèse est écrite par Israël, bien après son installation en Terre Promise, </a:t>
            </a:r>
          </a:p>
          <a:p>
            <a:pPr marL="1595606" indent="-1595606" algn="l" defTabSz="238620">
              <a:spcBef>
                <a:spcPts val="400"/>
              </a:spcBef>
              <a:tabLst>
                <a:tab pos="647700" algn="l"/>
                <a:tab pos="1219200" algn="l"/>
              </a:tabLst>
              <a:defRPr sz="2200">
                <a:latin typeface="+mn-lt"/>
                <a:ea typeface="+mn-ea"/>
                <a:cs typeface="+mn-cs"/>
                <a:sym typeface="Helvetica Neue"/>
              </a:defRPr>
            </a:pPr>
            <a:r>
              <a:t>		- donc par un peuple qui vit déjà de la Torah</a:t>
            </a:r>
          </a:p>
          <a:p>
            <a:pPr marL="1595606" indent="-1595606" algn="l" defTabSz="238620">
              <a:spcBef>
                <a:spcPts val="400"/>
              </a:spcBef>
              <a:tabLst>
                <a:tab pos="647700" algn="l"/>
                <a:tab pos="1219200" algn="l"/>
              </a:tabLst>
              <a:defRPr sz="2200">
                <a:latin typeface="+mn-lt"/>
                <a:ea typeface="+mn-ea"/>
                <a:cs typeface="+mn-cs"/>
                <a:sym typeface="Helvetica Neue"/>
              </a:defRPr>
            </a:pPr>
          </a:p>
        </p:txBody>
      </p:sp>
      <p:sp>
        <p:nvSpPr>
          <p:cNvPr id="145" name="Numéro de diapositive"/>
          <p:cNvSpPr txBox="1"/>
          <p:nvPr>
            <p:ph type="sldNum" sz="quarter" idx="2"/>
          </p:nvPr>
        </p:nvSpPr>
        <p:spPr>
          <a:xfrm>
            <a:off x="13029344" y="9079335"/>
            <a:ext cx="161337"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146"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147"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149"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pic>
        <p:nvPicPr>
          <p:cNvPr id="150"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07"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408" name="3. Le péché et ses incidences anthropologiques…"/>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3. Le péché et ses incidences anthropologiques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ainsi, les récits de création et de « chute » rapportés aux origines de l’humanité et symboliquement placés au début de la Bible procèdent d’une relecture complète de l’histoire particulière d’Israël et à partir de là, sur la condition humaine dans son ensemble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on voit ainsi comment la Bible exprime une anthropologie non pas avec des notions abstraites mais avec des récits qui mettent en scène des violences, des transgressions, des errances, des interventions de Dieu, etc</a:t>
            </a:r>
          </a:p>
        </p:txBody>
      </p:sp>
      <p:sp>
        <p:nvSpPr>
          <p:cNvPr id="409"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410"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411"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413"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414" name="A - L’anthropologie biblique…"/>
          <p:cNvSpPr txBox="1"/>
          <p:nvPr/>
        </p:nvSpPr>
        <p:spPr>
          <a:xfrm>
            <a:off x="9539013" y="309690"/>
            <a:ext cx="3756974" cy="2160000"/>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A - L’anthropologie biblique</a:t>
            </a:r>
          </a:p>
          <a:p>
            <a:pPr marL="775637" indent="-751561" algn="l" defTabSz="238620">
              <a:tabLst>
                <a:tab pos="330200" algn="r"/>
                <a:tab pos="508000" algn="l"/>
              </a:tabLst>
              <a:defRPr sz="1600">
                <a:solidFill>
                  <a:schemeClr val="accent5"/>
                </a:solidFill>
                <a:latin typeface="+mj-lt"/>
                <a:ea typeface="+mj-ea"/>
                <a:cs typeface="+mj-cs"/>
                <a:sym typeface="Arial Narrow"/>
              </a:defRPr>
            </a:pPr>
            <a:r>
              <a:t>	I - 	L’être humain biblique</a:t>
            </a:r>
          </a:p>
          <a:p>
            <a:pPr marL="775637" indent="-751561" algn="l" defTabSz="238620">
              <a:tabLst>
                <a:tab pos="330200" algn="r"/>
                <a:tab pos="508000" algn="l"/>
              </a:tabLst>
              <a:defRPr sz="1600">
                <a:solidFill>
                  <a:srgbClr val="FFBB05"/>
                </a:solidFill>
                <a:latin typeface="+mj-lt"/>
                <a:ea typeface="+mj-ea"/>
                <a:cs typeface="+mj-cs"/>
                <a:sym typeface="Arial Narrow"/>
              </a:defRPr>
            </a:pPr>
            <a:r>
              <a:t>		1. Souffle et chair</a:t>
            </a:r>
          </a:p>
          <a:p>
            <a:pPr marL="775637" indent="-751561" algn="l" defTabSz="238620">
              <a:tabLst>
                <a:tab pos="330200" algn="r"/>
                <a:tab pos="508000" algn="l"/>
              </a:tabLst>
              <a:defRPr sz="1600">
                <a:solidFill>
                  <a:srgbClr val="FFBB05"/>
                </a:solidFill>
                <a:latin typeface="+mj-lt"/>
                <a:ea typeface="+mj-ea"/>
                <a:cs typeface="+mj-cs"/>
                <a:sym typeface="Arial Narrow"/>
              </a:defRPr>
            </a:pPr>
            <a:r>
              <a:t>		2. « À l’image de Dieu et selon sa ressemblance » (Gn 1, 26)</a:t>
            </a:r>
          </a:p>
          <a:p>
            <a:pPr marL="775637" indent="-751561" algn="l" defTabSz="238620">
              <a:tabLst>
                <a:tab pos="330200" algn="r"/>
                <a:tab pos="508000" algn="l"/>
              </a:tabLst>
              <a:defRPr sz="1600">
                <a:solidFill>
                  <a:srgbClr val="FFBB05"/>
                </a:solidFill>
                <a:latin typeface="+mj-lt"/>
                <a:ea typeface="+mj-ea"/>
                <a:cs typeface="+mj-cs"/>
                <a:sym typeface="Arial Narrow"/>
              </a:defRPr>
            </a:pPr>
            <a:r>
              <a:t>		3. Le péché et ses incidences</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Le « style de vie » d’Israël</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La perspective du Nouveau Testament</a:t>
            </a:r>
          </a:p>
        </p:txBody>
      </p:sp>
      <p:pic>
        <p:nvPicPr>
          <p:cNvPr id="415"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17"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418" name="A - L’anthropologie biblique…"/>
          <p:cNvSpPr txBox="1"/>
          <p:nvPr/>
        </p:nvSpPr>
        <p:spPr>
          <a:xfrm>
            <a:off x="420014" y="1800000"/>
            <a:ext cx="12875973" cy="7430400"/>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marL="519569" indent="-5068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A - L’anthropologie biblique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a:t>
            </a: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Introduction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		I - 	L’être humain biblique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1. Souffle et chair</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2. « À l’image de Dieu et selon sa ressemblance » (Gn 1, 26)</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3. Le péché et ses incidences anthropologiques</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 - 	Le « style de vie » d’Israël</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III - 	La perspective du Nouveau Testament</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Conclusion</a:t>
            </a:r>
          </a:p>
        </p:txBody>
      </p:sp>
      <p:sp>
        <p:nvSpPr>
          <p:cNvPr id="419"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420"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pic>
        <p:nvPicPr>
          <p:cNvPr id="422"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24"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425" name="A - L’anthropologie biblique…"/>
          <p:cNvSpPr txBox="1"/>
          <p:nvPr/>
        </p:nvSpPr>
        <p:spPr>
          <a:xfrm>
            <a:off x="420014" y="1800000"/>
            <a:ext cx="12875973" cy="7430400"/>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marL="519569" indent="-5068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A - L’anthropologie biblique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Introduction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 - 	L’être humain biblique</a:t>
            </a:r>
          </a:p>
          <a:p>
            <a:pPr marL="519569" indent="-519569" algn="l"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		II - 	Le « style de vie » d’Israël</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1. Une vie en alliance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2. Un projet de « bonheur »</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3. La sainteté</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4. La justice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5. Pureté et impureté</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6. L’histoire du peuple </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7. L’au-delà</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III - 	La perspective du Nouveau Testament</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Conclusion</a:t>
            </a:r>
          </a:p>
        </p:txBody>
      </p:sp>
      <p:sp>
        <p:nvSpPr>
          <p:cNvPr id="426"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427"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pic>
        <p:nvPicPr>
          <p:cNvPr id="429"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31"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432" name="1. Une vie en alliance…"/>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1. Une vie en alliance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la notion d’ « alliance » (</a:t>
            </a:r>
            <a:r>
              <a:rPr i="1"/>
              <a:t>Berit</a:t>
            </a:r>
            <a:r>
              <a:t>) est fondamentale dans la Bible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qui dit « alliance » dit « partenariat » : </a:t>
            </a:r>
          </a:p>
          <a:p>
            <a:pPr marL="1595606" indent="-1595606" algn="l" defTabSz="238620">
              <a:spcBef>
                <a:spcPts val="400"/>
              </a:spcBef>
              <a:tabLst>
                <a:tab pos="647700" algn="l"/>
                <a:tab pos="1219200" algn="l"/>
              </a:tabLst>
              <a:defRPr sz="2200">
                <a:latin typeface="+mn-lt"/>
                <a:ea typeface="+mn-ea"/>
                <a:cs typeface="+mn-cs"/>
                <a:sym typeface="Helvetica Neue"/>
              </a:defRPr>
            </a:pPr>
            <a:r>
              <a:t>	- par l’Alliance avec Moïse, Israël devient peuple de Dieu </a:t>
            </a:r>
          </a:p>
          <a:p>
            <a:pPr marL="1595606" indent="-1595606" algn="l" defTabSz="238620">
              <a:spcBef>
                <a:spcPts val="400"/>
              </a:spcBef>
              <a:tabLst>
                <a:tab pos="647700" algn="l"/>
                <a:tab pos="1219200" algn="l"/>
              </a:tabLst>
              <a:defRPr sz="2200">
                <a:latin typeface="+mn-lt"/>
                <a:ea typeface="+mn-ea"/>
                <a:cs typeface="+mn-cs"/>
                <a:sym typeface="Helvetica Neue"/>
              </a:defRPr>
            </a:pPr>
            <a:r>
              <a:t>	- il s’agit pour Israël d’une initiative de Dieu, dans sa liberté souveraine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Israël est donc appelé à vivre tous les aspects de sa vie en relation avec Dieu, dans sa présence (économie, société, politique…)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pratiquer la Loi, c’est manifester par une multiplicité de signes que l’on fait partie d’un peuple qui se reçoit de Dieu</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le mot « alliance » a été traduit en latin </a:t>
            </a:r>
            <a:r>
              <a:rPr i="1"/>
              <a:t>testamentum</a:t>
            </a:r>
            <a:r>
              <a:t>, d’où l’appellation des deux parties de la Bible</a:t>
            </a:r>
          </a:p>
        </p:txBody>
      </p:sp>
      <p:sp>
        <p:nvSpPr>
          <p:cNvPr id="433"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434"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435"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437"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438" name="A - L’anthropologie biblique…"/>
          <p:cNvSpPr txBox="1"/>
          <p:nvPr/>
        </p:nvSpPr>
        <p:spPr>
          <a:xfrm>
            <a:off x="9539013" y="309690"/>
            <a:ext cx="3756974" cy="2980620"/>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A - L’anthropologie biblique</a:t>
            </a:r>
          </a:p>
          <a:p>
            <a:pPr marL="775637" indent="-751561" algn="l" defTabSz="238620">
              <a:tabLst>
                <a:tab pos="330200" algn="r"/>
                <a:tab pos="508000" algn="l"/>
              </a:tabLst>
              <a:defRPr sz="1600">
                <a:solidFill>
                  <a:srgbClr val="FFBB05"/>
                </a:solidFill>
                <a:latin typeface="+mj-lt"/>
                <a:ea typeface="+mj-ea"/>
                <a:cs typeface="+mj-cs"/>
                <a:sym typeface="Arial Narrow"/>
              </a:defRPr>
            </a:pPr>
            <a:r>
              <a:t>	I - 	L’être humain biblique	</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 - 	Le « style de vie » d’Israël</a:t>
            </a:r>
          </a:p>
          <a:p>
            <a:pPr marL="775637" indent="-751561" algn="l" defTabSz="238620">
              <a:tabLst>
                <a:tab pos="330200" algn="r"/>
                <a:tab pos="508000" algn="l"/>
              </a:tabLst>
              <a:defRPr sz="1600">
                <a:solidFill>
                  <a:srgbClr val="FFBB05"/>
                </a:solidFill>
                <a:latin typeface="+mj-lt"/>
                <a:ea typeface="+mj-ea"/>
                <a:cs typeface="+mj-cs"/>
                <a:sym typeface="Arial Narrow"/>
              </a:defRPr>
            </a:pPr>
            <a:r>
              <a:t>		1. Une vie en alliance</a:t>
            </a:r>
          </a:p>
          <a:p>
            <a:pPr marL="775637" indent="-751561" algn="l" defTabSz="238620">
              <a:tabLst>
                <a:tab pos="330200" algn="r"/>
                <a:tab pos="508000" algn="l"/>
              </a:tabLst>
              <a:defRPr sz="1600">
                <a:solidFill>
                  <a:srgbClr val="FFBB05"/>
                </a:solidFill>
                <a:latin typeface="+mj-lt"/>
                <a:ea typeface="+mj-ea"/>
                <a:cs typeface="+mj-cs"/>
                <a:sym typeface="Arial Narrow"/>
              </a:defRPr>
            </a:pPr>
            <a:r>
              <a:t>		2. Une promesse de bonheur</a:t>
            </a:r>
          </a:p>
          <a:p>
            <a:pPr marL="775637" indent="-751561" algn="l" defTabSz="238620">
              <a:tabLst>
                <a:tab pos="330200" algn="r"/>
                <a:tab pos="508000" algn="l"/>
              </a:tabLst>
              <a:defRPr sz="1600">
                <a:solidFill>
                  <a:srgbClr val="FFBB05"/>
                </a:solidFill>
                <a:latin typeface="+mj-lt"/>
                <a:ea typeface="+mj-ea"/>
                <a:cs typeface="+mj-cs"/>
                <a:sym typeface="Arial Narrow"/>
              </a:defRPr>
            </a:pPr>
            <a:r>
              <a:t>		3. La sainteté</a:t>
            </a:r>
          </a:p>
          <a:p>
            <a:pPr marL="775637" indent="-751561" algn="l" defTabSz="238620">
              <a:tabLst>
                <a:tab pos="330200" algn="r"/>
                <a:tab pos="508000" algn="l"/>
              </a:tabLst>
              <a:defRPr sz="1600">
                <a:solidFill>
                  <a:srgbClr val="FFBB05"/>
                </a:solidFill>
                <a:latin typeface="+mj-lt"/>
                <a:ea typeface="+mj-ea"/>
                <a:cs typeface="+mj-cs"/>
                <a:sym typeface="Arial Narrow"/>
              </a:defRPr>
            </a:pPr>
            <a:r>
              <a:t>		4. La justice</a:t>
            </a:r>
          </a:p>
          <a:p>
            <a:pPr marL="775637" indent="-751561" algn="l" defTabSz="238620">
              <a:tabLst>
                <a:tab pos="330200" algn="r"/>
                <a:tab pos="508000" algn="l"/>
              </a:tabLst>
              <a:defRPr sz="1600">
                <a:solidFill>
                  <a:srgbClr val="FFBB05"/>
                </a:solidFill>
                <a:latin typeface="+mj-lt"/>
                <a:ea typeface="+mj-ea"/>
                <a:cs typeface="+mj-cs"/>
                <a:sym typeface="Arial Narrow"/>
              </a:defRPr>
            </a:pPr>
            <a:r>
              <a:t>		5. Pureté et impureté</a:t>
            </a:r>
          </a:p>
          <a:p>
            <a:pPr marL="775637" indent="-751561" algn="l" defTabSz="238620">
              <a:tabLst>
                <a:tab pos="330200" algn="r"/>
                <a:tab pos="508000" algn="l"/>
              </a:tabLst>
              <a:defRPr sz="1600">
                <a:solidFill>
                  <a:srgbClr val="FFBB05"/>
                </a:solidFill>
                <a:latin typeface="+mj-lt"/>
                <a:ea typeface="+mj-ea"/>
                <a:cs typeface="+mj-cs"/>
                <a:sym typeface="Arial Narrow"/>
              </a:defRPr>
            </a:pPr>
            <a:r>
              <a:t>		6. L’histoire du peuple</a:t>
            </a:r>
          </a:p>
          <a:p>
            <a:pPr marL="775637" indent="-751561" algn="l" defTabSz="238620">
              <a:tabLst>
                <a:tab pos="330200" algn="r"/>
                <a:tab pos="508000" algn="l"/>
              </a:tabLst>
              <a:defRPr sz="1600">
                <a:solidFill>
                  <a:srgbClr val="FFBB05"/>
                </a:solidFill>
                <a:latin typeface="+mj-lt"/>
                <a:ea typeface="+mj-ea"/>
                <a:cs typeface="+mj-cs"/>
                <a:sym typeface="Arial Narrow"/>
              </a:defRPr>
            </a:pPr>
            <a:r>
              <a:t>		7. L’au-delà</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La perspective du Nouveau Testament</a:t>
            </a:r>
          </a:p>
        </p:txBody>
      </p:sp>
      <p:pic>
        <p:nvPicPr>
          <p:cNvPr id="439"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41"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442" name="2. Un promesse de bonheur…"/>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2. Un promesse de bonheur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le projet global assorti à l’Alliance est celui d’un bonheur « temporel » pour le peuple, dû à la fidélité de Dieu et à celle du peuple quant à la pratique de la Loi (ex : Lv 26, </a:t>
            </a:r>
            <a:r>
              <a:rPr sz="1800"/>
              <a:t>3-46</a:t>
            </a:r>
            <a:r>
              <a:t>) : </a:t>
            </a:r>
          </a:p>
          <a:p>
            <a:pPr marL="1595606" indent="-1595606" algn="l" defTabSz="238620">
              <a:spcBef>
                <a:spcPts val="400"/>
              </a:spcBef>
              <a:tabLst>
                <a:tab pos="647700" algn="l"/>
                <a:tab pos="1219200" algn="l"/>
              </a:tabLst>
              <a:defRPr sz="2200">
                <a:latin typeface="+mn-lt"/>
                <a:ea typeface="+mn-ea"/>
                <a:cs typeface="+mn-cs"/>
                <a:sym typeface="Helvetica Neue"/>
              </a:defRPr>
            </a:pPr>
            <a:r>
              <a:t>	- Dieu promet à son peuple la prospérité, la longévité, l’abondance matérielle, économique, la paix, une descendance nombreuse … une </a:t>
            </a:r>
            <a:r>
              <a:rPr i="1"/>
              <a:t>surabondance de vie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le bonheur est dans la bénédiction de Dieu : Dieu désire du bien pour son peuple, pour qu’il soit témoin de cette bonté parmi les nations (Dt 4,</a:t>
            </a:r>
            <a:r>
              <a:rPr sz="1800"/>
              <a:t> 5-9</a:t>
            </a:r>
            <a:r>
              <a:t>)</a:t>
            </a:r>
          </a:p>
          <a:p>
            <a:pPr marL="1439999" indent="0" algn="just" defTabSz="238620">
              <a:tabLst/>
              <a:defRPr sz="2100">
                <a:solidFill>
                  <a:srgbClr val="9DE8EB"/>
                </a:solidFill>
                <a:latin typeface="+mj-lt"/>
                <a:ea typeface="+mj-ea"/>
                <a:cs typeface="+mj-cs"/>
                <a:sym typeface="Arial Narrow"/>
              </a:defRPr>
            </a:pPr>
          </a:p>
          <a:p>
            <a:pPr marL="1439999" indent="0" algn="just" defTabSz="238620">
              <a:tabLst/>
              <a:defRPr sz="2100">
                <a:solidFill>
                  <a:srgbClr val="9DE8EB"/>
                </a:solidFill>
                <a:latin typeface="+mj-lt"/>
                <a:ea typeface="+mj-ea"/>
                <a:cs typeface="+mj-cs"/>
                <a:sym typeface="Arial Narrow"/>
              </a:defRPr>
            </a:pPr>
            <a:r>
              <a:t>En effet, quelle grande nation a des dieux qui s’approchent d’elle comme le Seigneur notre Dieu le fait chaque fois que nous l’appelons ? »</a:t>
            </a:r>
            <a:r>
              <a:t> (v 7)</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cette bonté est gratuite (Dt 9, </a:t>
            </a:r>
            <a:r>
              <a:rPr sz="1800"/>
              <a:t>4-6</a:t>
            </a:r>
            <a:r>
              <a:t>), le peuple ne peut revendiquer une justice qui serait due à ses propres mérites (id. Dt 7, </a:t>
            </a:r>
            <a:r>
              <a:rPr sz="1800"/>
              <a:t>2</a:t>
            </a:r>
            <a:r>
              <a:t>)</a:t>
            </a:r>
          </a:p>
          <a:p>
            <a:pPr marL="1439999" indent="0" algn="just" defTabSz="238620">
              <a:tabLst/>
              <a:defRPr sz="2100">
                <a:solidFill>
                  <a:srgbClr val="9DE8EB"/>
                </a:solidFill>
                <a:latin typeface="+mj-lt"/>
                <a:ea typeface="+mj-ea"/>
                <a:cs typeface="+mj-cs"/>
                <a:sym typeface="Arial Narrow"/>
              </a:defRPr>
            </a:pPr>
          </a:p>
          <a:p>
            <a:pPr marL="1439999" indent="0" algn="just" defTabSz="238620">
              <a:tabLst/>
              <a:defRPr sz="2100">
                <a:solidFill>
                  <a:srgbClr val="9DE8EB"/>
                </a:solidFill>
                <a:latin typeface="+mj-lt"/>
                <a:ea typeface="+mj-ea"/>
                <a:cs typeface="+mj-cs"/>
                <a:sym typeface="Arial Narrow"/>
              </a:defRPr>
            </a:pPr>
            <a:r>
              <a:t>Reconnais que ce n’est pas parce que tu es juste que le Seigneur ton Dieu te donne ce bon pays en possession, car tu es un peuple à la nuque raide</a:t>
            </a:r>
            <a:r>
              <a:t> (Dt 9, </a:t>
            </a:r>
            <a:r>
              <a:rPr sz="1800"/>
              <a:t>6</a:t>
            </a:r>
            <a:r>
              <a:t>)</a:t>
            </a:r>
          </a:p>
        </p:txBody>
      </p:sp>
      <p:sp>
        <p:nvSpPr>
          <p:cNvPr id="443"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444"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445"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447"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448" name="A - L’anthropologie biblique…"/>
          <p:cNvSpPr txBox="1"/>
          <p:nvPr/>
        </p:nvSpPr>
        <p:spPr>
          <a:xfrm>
            <a:off x="9539013" y="309690"/>
            <a:ext cx="3756974" cy="2980620"/>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A - L’anthropologie biblique</a:t>
            </a:r>
          </a:p>
          <a:p>
            <a:pPr marL="775637" indent="-751561" algn="l" defTabSz="238620">
              <a:tabLst>
                <a:tab pos="330200" algn="r"/>
                <a:tab pos="508000" algn="l"/>
              </a:tabLst>
              <a:defRPr sz="1600">
                <a:solidFill>
                  <a:srgbClr val="FFBB05"/>
                </a:solidFill>
                <a:latin typeface="+mj-lt"/>
                <a:ea typeface="+mj-ea"/>
                <a:cs typeface="+mj-cs"/>
                <a:sym typeface="Arial Narrow"/>
              </a:defRPr>
            </a:pPr>
            <a:r>
              <a:t>	I - 	L’être humain biblique	</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 - 	Le « style de vie » d’Israël</a:t>
            </a:r>
          </a:p>
          <a:p>
            <a:pPr marL="775637" indent="-751561" algn="l" defTabSz="238620">
              <a:tabLst>
                <a:tab pos="330200" algn="r"/>
                <a:tab pos="508000" algn="l"/>
              </a:tabLst>
              <a:defRPr sz="1600">
                <a:solidFill>
                  <a:srgbClr val="FFBB05"/>
                </a:solidFill>
                <a:latin typeface="+mj-lt"/>
                <a:ea typeface="+mj-ea"/>
                <a:cs typeface="+mj-cs"/>
                <a:sym typeface="Arial Narrow"/>
              </a:defRPr>
            </a:pPr>
            <a:r>
              <a:t>		1. Une vie en alliance</a:t>
            </a:r>
          </a:p>
          <a:p>
            <a:pPr marL="775637" indent="-751561" algn="l" defTabSz="238620">
              <a:tabLst>
                <a:tab pos="330200" algn="r"/>
                <a:tab pos="508000" algn="l"/>
              </a:tabLst>
              <a:defRPr sz="1600">
                <a:solidFill>
                  <a:srgbClr val="FFBB05"/>
                </a:solidFill>
                <a:latin typeface="+mj-lt"/>
                <a:ea typeface="+mj-ea"/>
                <a:cs typeface="+mj-cs"/>
                <a:sym typeface="Arial Narrow"/>
              </a:defRPr>
            </a:pPr>
            <a:r>
              <a:t>		2. Une promesse de bonheur</a:t>
            </a:r>
          </a:p>
          <a:p>
            <a:pPr marL="775637" indent="-751561" algn="l" defTabSz="238620">
              <a:tabLst>
                <a:tab pos="330200" algn="r"/>
                <a:tab pos="508000" algn="l"/>
              </a:tabLst>
              <a:defRPr sz="1600">
                <a:solidFill>
                  <a:srgbClr val="FFBB05"/>
                </a:solidFill>
                <a:latin typeface="+mj-lt"/>
                <a:ea typeface="+mj-ea"/>
                <a:cs typeface="+mj-cs"/>
                <a:sym typeface="Arial Narrow"/>
              </a:defRPr>
            </a:pPr>
            <a:r>
              <a:t>		3. La sainteté</a:t>
            </a:r>
          </a:p>
          <a:p>
            <a:pPr marL="775637" indent="-751561" algn="l" defTabSz="238620">
              <a:tabLst>
                <a:tab pos="330200" algn="r"/>
                <a:tab pos="508000" algn="l"/>
              </a:tabLst>
              <a:defRPr sz="1600">
                <a:solidFill>
                  <a:srgbClr val="FFBB05"/>
                </a:solidFill>
                <a:latin typeface="+mj-lt"/>
                <a:ea typeface="+mj-ea"/>
                <a:cs typeface="+mj-cs"/>
                <a:sym typeface="Arial Narrow"/>
              </a:defRPr>
            </a:pPr>
            <a:r>
              <a:t>		4. La justice</a:t>
            </a:r>
          </a:p>
          <a:p>
            <a:pPr marL="775637" indent="-751561" algn="l" defTabSz="238620">
              <a:tabLst>
                <a:tab pos="330200" algn="r"/>
                <a:tab pos="508000" algn="l"/>
              </a:tabLst>
              <a:defRPr sz="1600">
                <a:solidFill>
                  <a:srgbClr val="FFBB05"/>
                </a:solidFill>
                <a:latin typeface="+mj-lt"/>
                <a:ea typeface="+mj-ea"/>
                <a:cs typeface="+mj-cs"/>
                <a:sym typeface="Arial Narrow"/>
              </a:defRPr>
            </a:pPr>
            <a:r>
              <a:t>		5. Pureté et impureté</a:t>
            </a:r>
          </a:p>
          <a:p>
            <a:pPr marL="775637" indent="-751561" algn="l" defTabSz="238620">
              <a:tabLst>
                <a:tab pos="330200" algn="r"/>
                <a:tab pos="508000" algn="l"/>
              </a:tabLst>
              <a:defRPr sz="1600">
                <a:solidFill>
                  <a:srgbClr val="FFBB05"/>
                </a:solidFill>
                <a:latin typeface="+mj-lt"/>
                <a:ea typeface="+mj-ea"/>
                <a:cs typeface="+mj-cs"/>
                <a:sym typeface="Arial Narrow"/>
              </a:defRPr>
            </a:pPr>
            <a:r>
              <a:t>		6. L’histoire du peuple</a:t>
            </a:r>
          </a:p>
          <a:p>
            <a:pPr marL="775637" indent="-751561" algn="l" defTabSz="238620">
              <a:tabLst>
                <a:tab pos="330200" algn="r"/>
                <a:tab pos="508000" algn="l"/>
              </a:tabLst>
              <a:defRPr sz="1600">
                <a:solidFill>
                  <a:srgbClr val="FFBB05"/>
                </a:solidFill>
                <a:latin typeface="+mj-lt"/>
                <a:ea typeface="+mj-ea"/>
                <a:cs typeface="+mj-cs"/>
                <a:sym typeface="Arial Narrow"/>
              </a:defRPr>
            </a:pPr>
            <a:r>
              <a:t>		7. L’au-delà</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La perspective du Nouveau Testament</a:t>
            </a:r>
          </a:p>
        </p:txBody>
      </p:sp>
      <p:pic>
        <p:nvPicPr>
          <p:cNvPr id="449"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51"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452" name="2. Un promesse de bonheur…"/>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2. Un promesse de bonheur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le défi pour le peuple consistera dans le fait de :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ne pas oublier que tout lui vient de Dieu (Dt 8, </a:t>
            </a:r>
            <a:r>
              <a:rPr sz="1800"/>
              <a:t>6-20</a:t>
            </a:r>
            <a:r>
              <a:t>)</a:t>
            </a:r>
          </a:p>
          <a:p>
            <a:pPr marL="1595606" indent="-1595606" algn="l" defTabSz="238620">
              <a:spcBef>
                <a:spcPts val="400"/>
              </a:spcBef>
              <a:tabLst>
                <a:tab pos="647700" algn="l"/>
                <a:tab pos="1219200" algn="l"/>
              </a:tabLst>
              <a:defRPr sz="2200">
                <a:latin typeface="+mn-lt"/>
                <a:ea typeface="+mn-ea"/>
                <a:cs typeface="+mn-cs"/>
                <a:sym typeface="Helvetica Neue"/>
              </a:defRPr>
            </a:pPr>
            <a:r>
              <a:t>	- ne pas se tourner vers les idoles </a:t>
            </a:r>
          </a:p>
          <a:p>
            <a:pPr marL="1595606" indent="-1595606" algn="l" defTabSz="238620">
              <a:spcBef>
                <a:spcPts val="400"/>
              </a:spcBef>
              <a:tabLst>
                <a:tab pos="647700" algn="l"/>
                <a:tab pos="1219200" algn="l"/>
              </a:tabLst>
              <a:defRPr sz="2200">
                <a:latin typeface="+mn-lt"/>
                <a:ea typeface="+mn-ea"/>
                <a:cs typeface="+mn-cs"/>
                <a:sym typeface="Helvetica Neue"/>
              </a:defRPr>
            </a:pPr>
            <a:r>
              <a:t>	- ne pas faire alliance avec les nations environnantes et compter sur Dieu</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rester fidèle à la pratique de la Loi, envers et contre tout</a:t>
            </a:r>
          </a:p>
          <a:p>
            <a:pPr marL="1595606" indent="-1595606" algn="l" defTabSz="238620">
              <a:spcBef>
                <a:spcPts val="400"/>
              </a:spcBef>
              <a:tabLst>
                <a:tab pos="647700" algn="l"/>
                <a:tab pos="1219200" algn="l"/>
              </a:tabLst>
              <a:defRPr sz="2200">
                <a:latin typeface="+mn-lt"/>
                <a:ea typeface="+mn-ea"/>
                <a:cs typeface="+mn-cs"/>
                <a:sym typeface="Helvetica Neue"/>
              </a:defRPr>
            </a:pPr>
          </a:p>
        </p:txBody>
      </p:sp>
      <p:sp>
        <p:nvSpPr>
          <p:cNvPr id="453"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454"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455"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457"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458" name="A - L’anthropologie biblique…"/>
          <p:cNvSpPr txBox="1"/>
          <p:nvPr/>
        </p:nvSpPr>
        <p:spPr>
          <a:xfrm>
            <a:off x="9539013" y="309690"/>
            <a:ext cx="3756974" cy="2980620"/>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A - L’anthropologie biblique</a:t>
            </a:r>
          </a:p>
          <a:p>
            <a:pPr marL="775637" indent="-751561" algn="l" defTabSz="238620">
              <a:tabLst>
                <a:tab pos="330200" algn="r"/>
                <a:tab pos="508000" algn="l"/>
              </a:tabLst>
              <a:defRPr sz="1600">
                <a:solidFill>
                  <a:srgbClr val="FFBB05"/>
                </a:solidFill>
                <a:latin typeface="+mj-lt"/>
                <a:ea typeface="+mj-ea"/>
                <a:cs typeface="+mj-cs"/>
                <a:sym typeface="Arial Narrow"/>
              </a:defRPr>
            </a:pPr>
            <a:r>
              <a:t>	I - 	L’être humain biblique	</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 - 	Le « style de vie » d’Israël</a:t>
            </a:r>
          </a:p>
          <a:p>
            <a:pPr marL="775637" indent="-751561" algn="l" defTabSz="238620">
              <a:tabLst>
                <a:tab pos="330200" algn="r"/>
                <a:tab pos="508000" algn="l"/>
              </a:tabLst>
              <a:defRPr sz="1600">
                <a:solidFill>
                  <a:srgbClr val="FFBB05"/>
                </a:solidFill>
                <a:latin typeface="+mj-lt"/>
                <a:ea typeface="+mj-ea"/>
                <a:cs typeface="+mj-cs"/>
                <a:sym typeface="Arial Narrow"/>
              </a:defRPr>
            </a:pPr>
            <a:r>
              <a:t>		1. Une vie en alliance</a:t>
            </a:r>
          </a:p>
          <a:p>
            <a:pPr marL="775637" indent="-751561" algn="l" defTabSz="238620">
              <a:tabLst>
                <a:tab pos="330200" algn="r"/>
                <a:tab pos="508000" algn="l"/>
              </a:tabLst>
              <a:defRPr sz="1600">
                <a:solidFill>
                  <a:srgbClr val="FFBB05"/>
                </a:solidFill>
                <a:latin typeface="+mj-lt"/>
                <a:ea typeface="+mj-ea"/>
                <a:cs typeface="+mj-cs"/>
                <a:sym typeface="Arial Narrow"/>
              </a:defRPr>
            </a:pPr>
            <a:r>
              <a:t>		2. Une promesse de bonheur</a:t>
            </a:r>
          </a:p>
          <a:p>
            <a:pPr marL="775637" indent="-751561" algn="l" defTabSz="238620">
              <a:tabLst>
                <a:tab pos="330200" algn="r"/>
                <a:tab pos="508000" algn="l"/>
              </a:tabLst>
              <a:defRPr sz="1600">
                <a:solidFill>
                  <a:srgbClr val="FFBB05"/>
                </a:solidFill>
                <a:latin typeface="+mj-lt"/>
                <a:ea typeface="+mj-ea"/>
                <a:cs typeface="+mj-cs"/>
                <a:sym typeface="Arial Narrow"/>
              </a:defRPr>
            </a:pPr>
            <a:r>
              <a:t>		3. La sainteté</a:t>
            </a:r>
          </a:p>
          <a:p>
            <a:pPr marL="775637" indent="-751561" algn="l" defTabSz="238620">
              <a:tabLst>
                <a:tab pos="330200" algn="r"/>
                <a:tab pos="508000" algn="l"/>
              </a:tabLst>
              <a:defRPr sz="1600">
                <a:solidFill>
                  <a:srgbClr val="FFBB05"/>
                </a:solidFill>
                <a:latin typeface="+mj-lt"/>
                <a:ea typeface="+mj-ea"/>
                <a:cs typeface="+mj-cs"/>
                <a:sym typeface="Arial Narrow"/>
              </a:defRPr>
            </a:pPr>
            <a:r>
              <a:t>		4. La justice</a:t>
            </a:r>
          </a:p>
          <a:p>
            <a:pPr marL="775637" indent="-751561" algn="l" defTabSz="238620">
              <a:tabLst>
                <a:tab pos="330200" algn="r"/>
                <a:tab pos="508000" algn="l"/>
              </a:tabLst>
              <a:defRPr sz="1600">
                <a:solidFill>
                  <a:srgbClr val="FFBB05"/>
                </a:solidFill>
                <a:latin typeface="+mj-lt"/>
                <a:ea typeface="+mj-ea"/>
                <a:cs typeface="+mj-cs"/>
                <a:sym typeface="Arial Narrow"/>
              </a:defRPr>
            </a:pPr>
            <a:r>
              <a:t>		5. Pureté et impureté</a:t>
            </a:r>
          </a:p>
          <a:p>
            <a:pPr marL="775637" indent="-751561" algn="l" defTabSz="238620">
              <a:tabLst>
                <a:tab pos="330200" algn="r"/>
                <a:tab pos="508000" algn="l"/>
              </a:tabLst>
              <a:defRPr sz="1600">
                <a:solidFill>
                  <a:srgbClr val="FFBB05"/>
                </a:solidFill>
                <a:latin typeface="+mj-lt"/>
                <a:ea typeface="+mj-ea"/>
                <a:cs typeface="+mj-cs"/>
                <a:sym typeface="Arial Narrow"/>
              </a:defRPr>
            </a:pPr>
            <a:r>
              <a:t>		6. L’histoire du peuple</a:t>
            </a:r>
          </a:p>
          <a:p>
            <a:pPr marL="775637" indent="-751561" algn="l" defTabSz="238620">
              <a:tabLst>
                <a:tab pos="330200" algn="r"/>
                <a:tab pos="508000" algn="l"/>
              </a:tabLst>
              <a:defRPr sz="1600">
                <a:solidFill>
                  <a:srgbClr val="FFBB05"/>
                </a:solidFill>
                <a:latin typeface="+mj-lt"/>
                <a:ea typeface="+mj-ea"/>
                <a:cs typeface="+mj-cs"/>
                <a:sym typeface="Arial Narrow"/>
              </a:defRPr>
            </a:pPr>
            <a:r>
              <a:t>		7. L’au-delà</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La perspective du Nouveau Testament</a:t>
            </a:r>
          </a:p>
        </p:txBody>
      </p:sp>
      <p:pic>
        <p:nvPicPr>
          <p:cNvPr id="459"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61"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462" name="2. Un promesse de bonheur…"/>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2. Un promesse de bonheur </a:t>
            </a:r>
          </a:p>
          <a:p>
            <a:pPr marL="1439999" indent="0" algn="just" defTabSz="238620">
              <a:tabLst/>
              <a:defRPr sz="2100">
                <a:solidFill>
                  <a:srgbClr val="9DE8EB"/>
                </a:solidFill>
                <a:latin typeface="+mj-lt"/>
                <a:ea typeface="+mj-ea"/>
                <a:cs typeface="+mj-cs"/>
                <a:sym typeface="Arial Narrow"/>
              </a:defRPr>
            </a:pPr>
          </a:p>
          <a:p>
            <a:pPr marL="1439999" indent="0" algn="just" defTabSz="238620">
              <a:tabLst/>
              <a:defRPr sz="2100">
                <a:solidFill>
                  <a:srgbClr val="9DE8EB"/>
                </a:solidFill>
                <a:latin typeface="+mj-lt"/>
                <a:ea typeface="+mj-ea"/>
                <a:cs typeface="+mj-cs"/>
                <a:sym typeface="Arial Narrow"/>
              </a:defRPr>
            </a:pPr>
          </a:p>
          <a:p>
            <a:pPr marL="1439999" indent="0" algn="just" defTabSz="238620">
              <a:tabLst/>
              <a:defRPr sz="2100">
                <a:solidFill>
                  <a:srgbClr val="9DE8EB"/>
                </a:solidFill>
                <a:latin typeface="+mj-lt"/>
                <a:ea typeface="+mj-ea"/>
                <a:cs typeface="+mj-cs"/>
                <a:sym typeface="Arial Narrow"/>
              </a:defRPr>
            </a:pPr>
          </a:p>
          <a:p>
            <a:pPr marL="1439999" indent="0" algn="just" defTabSz="238620">
              <a:tabLst/>
              <a:defRPr sz="2100">
                <a:solidFill>
                  <a:srgbClr val="9DE8EB"/>
                </a:solidFill>
                <a:latin typeface="+mj-lt"/>
                <a:ea typeface="+mj-ea"/>
                <a:cs typeface="+mj-cs"/>
                <a:sym typeface="Arial Narrow"/>
              </a:defRPr>
            </a:pPr>
          </a:p>
          <a:p>
            <a:pPr marL="1439999" indent="0" algn="just" defTabSz="238620">
              <a:tabLst/>
              <a:defRPr sz="2100">
                <a:solidFill>
                  <a:srgbClr val="9DE8EB"/>
                </a:solidFill>
                <a:latin typeface="+mj-lt"/>
                <a:ea typeface="+mj-ea"/>
                <a:cs typeface="+mj-cs"/>
                <a:sym typeface="Arial Narrow"/>
              </a:defRPr>
            </a:pPr>
            <a:r>
              <a:t>Tu garderas les commandements du SEIGNEUR ton Dieu en suivant ses chemins et en le craignant.</a:t>
            </a:r>
          </a:p>
          <a:p>
            <a:pPr marL="1439999" indent="0" algn="just" defTabSz="238620">
              <a:tabLst/>
              <a:defRPr sz="2100">
                <a:solidFill>
                  <a:srgbClr val="9DE8EB"/>
                </a:solidFill>
                <a:latin typeface="+mj-lt"/>
                <a:ea typeface="+mj-ea"/>
                <a:cs typeface="+mj-cs"/>
                <a:sym typeface="Arial Narrow"/>
              </a:defRPr>
            </a:pPr>
            <a:r>
              <a:t>Le SEIGNEUR ton Dieu te fait entrer dans un bon pays, un pays de torrents, de sources, d’eaux souterraines jaillissant dans la plaine et la montagne, un pays de blé et d’orge, de vignes, de figuiers et de grenadiers, un pays d’huile d’olive et de miel, un pays où tu mangeras du pain sans être rationné, où rien ne te manquera, un pays dont les pierres contiennent du fer et dont les montagnes sont des mines de cuivre. Tu mangeras à satiété et tu béniras le SEIGNEUR ton Dieu pour le bon pays qu’il t’aura donné.</a:t>
            </a:r>
          </a:p>
          <a:p>
            <a:pPr marL="1439999" indent="0" algn="just" defTabSz="238620">
              <a:tabLst/>
              <a:defRPr sz="2100">
                <a:solidFill>
                  <a:srgbClr val="9DE8EB"/>
                </a:solidFill>
                <a:latin typeface="+mj-lt"/>
                <a:ea typeface="+mj-ea"/>
                <a:cs typeface="+mj-cs"/>
                <a:sym typeface="Arial Narrow"/>
              </a:defRPr>
            </a:pPr>
          </a:p>
          <a:p>
            <a:pPr marL="1439999" indent="0" algn="just" defTabSz="238620">
              <a:tabLst/>
              <a:defRPr sz="2100">
                <a:solidFill>
                  <a:srgbClr val="9DE8EB"/>
                </a:solidFill>
                <a:latin typeface="+mj-lt"/>
                <a:ea typeface="+mj-ea"/>
                <a:cs typeface="+mj-cs"/>
                <a:sym typeface="Arial Narrow"/>
              </a:defRPr>
            </a:pPr>
            <a:r>
              <a:t>Garde-toi bien d’oublier le SEIGNEUR ton Dieu en ne gardant pas ses commandements, ses coutumes et ses lois que je te donne aujourd’hui. Si tu manges à satiété, si tu te construis de belles maisons pour y habiter, si tu as beaucoup de gros et de petit bétail, beaucoup d’argent et d’or, beaucoup de biens de toute sorte, ne va pas devenir orgueilleux et oublier le SEIGNEUR ton Dieu. C’est lui qui t’a fait sortir du pays d’Egypte, de la maison de servitude ; c’est lui qui t’a fait marcher dans ce désert grand et terrible peuplé de serpents brûlants et de scorpions, terre de soif où l’on ne trouve pas d’eau ; c’est lui qui pour toi a fait jaillir l’eau du rocher de granit ; </a:t>
            </a:r>
            <a:r>
              <a:rPr>
                <a:hlinkClick r:id="rId2" invalidUrl="" action="" tgtFrame="" tooltip="" history="1" highlightClick="0" endSnd="0"/>
              </a:rPr>
              <a:t> </a:t>
            </a:r>
            <a:r>
              <a:t>c’est lui qui, dans le désert, t’a donné à manger la manne que tes pères ne connaissaient pas, afin de te mettre dans la pauvreté et de t’éprouver pour rendre heureux ton avenir. Ne va pas te dire : « C’est à la force du poignet que je suis arrivé à cette prospérité », mais souviens-toi que c’est le SEIGNEUR ton Dieu qui t’aura donné la force d’arriver à la prospérité, pour confirmer son alliance jurée à tes pères, comme il le fait aujourd’hui.</a:t>
            </a:r>
          </a:p>
          <a:p>
            <a:pPr marL="1439999" indent="0" algn="just" defTabSz="238620">
              <a:tabLst/>
              <a:defRPr sz="2100">
                <a:solidFill>
                  <a:srgbClr val="9DE8EB"/>
                </a:solidFill>
                <a:latin typeface="+mj-lt"/>
                <a:ea typeface="+mj-ea"/>
                <a:cs typeface="+mj-cs"/>
                <a:sym typeface="Arial Narrow"/>
              </a:defRPr>
            </a:pPr>
          </a:p>
          <a:p>
            <a:pPr marL="1439999" indent="0" algn="just" defTabSz="238620">
              <a:tabLst/>
              <a:defRPr sz="2100">
                <a:solidFill>
                  <a:srgbClr val="9DE8EB"/>
                </a:solidFill>
                <a:latin typeface="+mj-lt"/>
                <a:ea typeface="+mj-ea"/>
                <a:cs typeface="+mj-cs"/>
                <a:sym typeface="Arial Narrow"/>
              </a:defRPr>
            </a:pPr>
            <a:r>
              <a:rPr>
                <a:hlinkClick r:id="rId3" invalidUrl="" action="" tgtFrame="" tooltip="" history="1" highlightClick="0" endSnd="0"/>
              </a:rPr>
              <a:t>19</a:t>
            </a:r>
            <a:r>
              <a:t>Et si jamais tu en viens à oublier le SEIGNEUR ton Dieu, si tu suis d’autres dieux, si tu les sers et te prosternes devant eux, je l’atteste contre vous aujourd’hui : vous disparaîtrez totalement ; </a:t>
            </a:r>
            <a:r>
              <a:rPr>
                <a:hlinkClick r:id="rId4" invalidUrl="" action="" tgtFrame="" tooltip="" history="1" highlightClick="0" endSnd="0"/>
              </a:rPr>
              <a:t>20</a:t>
            </a:r>
            <a:r>
              <a:t>comme les nations que le SEIGNEUR a fait disparaître devant vous, ainsi vous disparaîtrez, pour n’avoir pas écouté la voix du SEIGNEUR votre Dieu.</a:t>
            </a:r>
          </a:p>
        </p:txBody>
      </p:sp>
      <p:sp>
        <p:nvSpPr>
          <p:cNvPr id="463"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464"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465" name="Ligne Ligne" descr="Ligne Ligne"/>
          <p:cNvPicPr>
            <a:picLocks noChangeAspect="0"/>
          </p:cNvPicPr>
          <p:nvPr/>
        </p:nvPicPr>
        <p:blipFill>
          <a:blip r:embed="rId5">
            <a:extLst/>
          </a:blip>
          <a:stretch>
            <a:fillRect/>
          </a:stretch>
        </p:blipFill>
        <p:spPr>
          <a:xfrm>
            <a:off x="1451650" y="9362045"/>
            <a:ext cx="10812700" cy="12701"/>
          </a:xfrm>
          <a:prstGeom prst="rect">
            <a:avLst/>
          </a:prstGeom>
        </p:spPr>
      </p:pic>
      <p:sp>
        <p:nvSpPr>
          <p:cNvPr id="467"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468" name="A - L’anthropologie biblique…"/>
          <p:cNvSpPr txBox="1"/>
          <p:nvPr/>
        </p:nvSpPr>
        <p:spPr>
          <a:xfrm>
            <a:off x="9539013" y="309690"/>
            <a:ext cx="3756974" cy="2980620"/>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A - L’anthropologie biblique</a:t>
            </a:r>
          </a:p>
          <a:p>
            <a:pPr marL="775637" indent="-751561" algn="l" defTabSz="238620">
              <a:tabLst>
                <a:tab pos="330200" algn="r"/>
                <a:tab pos="508000" algn="l"/>
              </a:tabLst>
              <a:defRPr sz="1600">
                <a:solidFill>
                  <a:srgbClr val="FFBB05"/>
                </a:solidFill>
                <a:latin typeface="+mj-lt"/>
                <a:ea typeface="+mj-ea"/>
                <a:cs typeface="+mj-cs"/>
                <a:sym typeface="Arial Narrow"/>
              </a:defRPr>
            </a:pPr>
            <a:r>
              <a:t>	I - 	L’être humain biblique	</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 - 	Le « style de vie » d’Israël</a:t>
            </a:r>
          </a:p>
          <a:p>
            <a:pPr marL="775637" indent="-751561" algn="l" defTabSz="238620">
              <a:tabLst>
                <a:tab pos="330200" algn="r"/>
                <a:tab pos="508000" algn="l"/>
              </a:tabLst>
              <a:defRPr sz="1600">
                <a:solidFill>
                  <a:srgbClr val="FFBB05"/>
                </a:solidFill>
                <a:latin typeface="+mj-lt"/>
                <a:ea typeface="+mj-ea"/>
                <a:cs typeface="+mj-cs"/>
                <a:sym typeface="Arial Narrow"/>
              </a:defRPr>
            </a:pPr>
            <a:r>
              <a:t>		1. Une vie en alliance</a:t>
            </a:r>
          </a:p>
          <a:p>
            <a:pPr marL="775637" indent="-751561" algn="l" defTabSz="238620">
              <a:tabLst>
                <a:tab pos="330200" algn="r"/>
                <a:tab pos="508000" algn="l"/>
              </a:tabLst>
              <a:defRPr sz="1600">
                <a:solidFill>
                  <a:srgbClr val="FFBB05"/>
                </a:solidFill>
                <a:latin typeface="+mj-lt"/>
                <a:ea typeface="+mj-ea"/>
                <a:cs typeface="+mj-cs"/>
                <a:sym typeface="Arial Narrow"/>
              </a:defRPr>
            </a:pPr>
            <a:r>
              <a:t>		2. Une promesse de bonheur</a:t>
            </a:r>
          </a:p>
          <a:p>
            <a:pPr marL="775637" indent="-751561" algn="l" defTabSz="238620">
              <a:tabLst>
                <a:tab pos="330200" algn="r"/>
                <a:tab pos="508000" algn="l"/>
              </a:tabLst>
              <a:defRPr sz="1600">
                <a:solidFill>
                  <a:srgbClr val="FFBB05"/>
                </a:solidFill>
                <a:latin typeface="+mj-lt"/>
                <a:ea typeface="+mj-ea"/>
                <a:cs typeface="+mj-cs"/>
                <a:sym typeface="Arial Narrow"/>
              </a:defRPr>
            </a:pPr>
            <a:r>
              <a:t>		3. La sainteté</a:t>
            </a:r>
          </a:p>
          <a:p>
            <a:pPr marL="775637" indent="-751561" algn="l" defTabSz="238620">
              <a:tabLst>
                <a:tab pos="330200" algn="r"/>
                <a:tab pos="508000" algn="l"/>
              </a:tabLst>
              <a:defRPr sz="1600">
                <a:solidFill>
                  <a:srgbClr val="FFBB05"/>
                </a:solidFill>
                <a:latin typeface="+mj-lt"/>
                <a:ea typeface="+mj-ea"/>
                <a:cs typeface="+mj-cs"/>
                <a:sym typeface="Arial Narrow"/>
              </a:defRPr>
            </a:pPr>
            <a:r>
              <a:t>		4. La justice</a:t>
            </a:r>
          </a:p>
          <a:p>
            <a:pPr marL="775637" indent="-751561" algn="l" defTabSz="238620">
              <a:tabLst>
                <a:tab pos="330200" algn="r"/>
                <a:tab pos="508000" algn="l"/>
              </a:tabLst>
              <a:defRPr sz="1600">
                <a:solidFill>
                  <a:srgbClr val="FFBB05"/>
                </a:solidFill>
                <a:latin typeface="+mj-lt"/>
                <a:ea typeface="+mj-ea"/>
                <a:cs typeface="+mj-cs"/>
                <a:sym typeface="Arial Narrow"/>
              </a:defRPr>
            </a:pPr>
            <a:r>
              <a:t>		5. Pureté et impureté</a:t>
            </a:r>
          </a:p>
          <a:p>
            <a:pPr marL="775637" indent="-751561" algn="l" defTabSz="238620">
              <a:tabLst>
                <a:tab pos="330200" algn="r"/>
                <a:tab pos="508000" algn="l"/>
              </a:tabLst>
              <a:defRPr sz="1600">
                <a:solidFill>
                  <a:srgbClr val="FFBB05"/>
                </a:solidFill>
                <a:latin typeface="+mj-lt"/>
                <a:ea typeface="+mj-ea"/>
                <a:cs typeface="+mj-cs"/>
                <a:sym typeface="Arial Narrow"/>
              </a:defRPr>
            </a:pPr>
            <a:r>
              <a:t>		6. L’histoire du peuple</a:t>
            </a:r>
          </a:p>
          <a:p>
            <a:pPr marL="775637" indent="-751561" algn="l" defTabSz="238620">
              <a:tabLst>
                <a:tab pos="330200" algn="r"/>
                <a:tab pos="508000" algn="l"/>
              </a:tabLst>
              <a:defRPr sz="1600">
                <a:solidFill>
                  <a:srgbClr val="FFBB05"/>
                </a:solidFill>
                <a:latin typeface="+mj-lt"/>
                <a:ea typeface="+mj-ea"/>
                <a:cs typeface="+mj-cs"/>
                <a:sym typeface="Arial Narrow"/>
              </a:defRPr>
            </a:pPr>
            <a:r>
              <a:t>		7. L’au-delà</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La perspective du Nouveau Testament</a:t>
            </a:r>
          </a:p>
        </p:txBody>
      </p:sp>
      <p:pic>
        <p:nvPicPr>
          <p:cNvPr id="469" name="pasted-image.tiff" descr="pasted-image.tiff"/>
          <p:cNvPicPr>
            <a:picLocks noChangeAspect="1"/>
          </p:cNvPicPr>
          <p:nvPr/>
        </p:nvPicPr>
        <p:blipFill>
          <a:blip r:embed="rId6">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71"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472" name="2. Un promesse de bonheur…"/>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2. Un promesse de bonheur </a:t>
            </a:r>
          </a:p>
          <a:p>
            <a:pPr marL="1439999" indent="0" algn="just" defTabSz="238620">
              <a:tabLst/>
              <a:defRPr sz="2100">
                <a:solidFill>
                  <a:srgbClr val="9DE8EB"/>
                </a:solidFill>
                <a:latin typeface="+mj-lt"/>
                <a:ea typeface="+mj-ea"/>
                <a:cs typeface="+mj-cs"/>
                <a:sym typeface="Arial Narrow"/>
              </a:defRPr>
            </a:pPr>
          </a:p>
          <a:p>
            <a:pPr marL="1439999" indent="0" algn="just" defTabSz="238620">
              <a:tabLst/>
              <a:defRPr sz="2100">
                <a:solidFill>
                  <a:srgbClr val="9DE8EB"/>
                </a:solidFill>
                <a:latin typeface="+mj-lt"/>
                <a:ea typeface="+mj-ea"/>
                <a:cs typeface="+mj-cs"/>
                <a:sym typeface="Arial Narrow"/>
              </a:defRPr>
            </a:pPr>
          </a:p>
          <a:p>
            <a:pPr marL="1439999" indent="0" algn="just" defTabSz="238620">
              <a:tabLst/>
              <a:defRPr sz="2100">
                <a:solidFill>
                  <a:srgbClr val="9DE8EB"/>
                </a:solidFill>
                <a:latin typeface="+mj-lt"/>
                <a:ea typeface="+mj-ea"/>
                <a:cs typeface="+mj-cs"/>
                <a:sym typeface="Arial Narrow"/>
              </a:defRPr>
            </a:pPr>
          </a:p>
          <a:p>
            <a:pPr marL="1439999" indent="0" algn="just" defTabSz="238620">
              <a:tabLst/>
              <a:defRPr sz="2100">
                <a:solidFill>
                  <a:srgbClr val="9DE8EB"/>
                </a:solidFill>
                <a:latin typeface="+mj-lt"/>
                <a:ea typeface="+mj-ea"/>
                <a:cs typeface="+mj-cs"/>
                <a:sym typeface="Arial Narrow"/>
              </a:defRPr>
            </a:pPr>
          </a:p>
          <a:p>
            <a:pPr marL="1439999" indent="0" algn="just" defTabSz="238620">
              <a:tabLst/>
              <a:defRPr sz="2100">
                <a:solidFill>
                  <a:srgbClr val="9DE8EB"/>
                </a:solidFill>
                <a:latin typeface="+mj-lt"/>
                <a:ea typeface="+mj-ea"/>
                <a:cs typeface="+mj-cs"/>
                <a:sym typeface="Arial Narrow"/>
              </a:defRPr>
            </a:pPr>
          </a:p>
          <a:p>
            <a:pPr marL="1439999" indent="0" algn="just" defTabSz="238620">
              <a:tabLst/>
              <a:defRPr sz="2100">
                <a:solidFill>
                  <a:srgbClr val="9DE8EB"/>
                </a:solidFill>
                <a:latin typeface="+mj-lt"/>
                <a:ea typeface="+mj-ea"/>
                <a:cs typeface="+mj-cs"/>
                <a:sym typeface="Arial Narrow"/>
              </a:defRPr>
            </a:pPr>
          </a:p>
          <a:p>
            <a:pPr marL="1439999" indent="0" algn="just" defTabSz="238620">
              <a:tabLst/>
              <a:defRPr sz="2100">
                <a:solidFill>
                  <a:srgbClr val="9DE8EB"/>
                </a:solidFill>
                <a:latin typeface="+mj-lt"/>
                <a:ea typeface="+mj-ea"/>
                <a:cs typeface="+mj-cs"/>
                <a:sym typeface="Arial Narrow"/>
              </a:defRPr>
            </a:pPr>
          </a:p>
          <a:p>
            <a:pPr marL="1439999" indent="0" algn="just" defTabSz="238620">
              <a:tabLst/>
              <a:defRPr sz="2100">
                <a:solidFill>
                  <a:srgbClr val="9DE8EB"/>
                </a:solidFill>
                <a:latin typeface="+mj-lt"/>
                <a:ea typeface="+mj-ea"/>
                <a:cs typeface="+mj-cs"/>
                <a:sym typeface="Arial Narrow"/>
              </a:defRPr>
            </a:pPr>
          </a:p>
          <a:p>
            <a:pPr marL="1439999" indent="0" algn="just" defTabSz="238620">
              <a:tabLst/>
              <a:defRPr sz="2100">
                <a:solidFill>
                  <a:srgbClr val="9DE8EB"/>
                </a:solidFill>
                <a:latin typeface="+mj-lt"/>
                <a:ea typeface="+mj-ea"/>
                <a:cs typeface="+mj-cs"/>
                <a:sym typeface="Arial Narrow"/>
              </a:defRPr>
            </a:pPr>
          </a:p>
          <a:p>
            <a:pPr marL="1439999" indent="0" algn="just" defTabSz="238620">
              <a:tabLst/>
              <a:defRPr sz="2100">
                <a:solidFill>
                  <a:srgbClr val="9DE8EB"/>
                </a:solidFill>
                <a:latin typeface="+mj-lt"/>
                <a:ea typeface="+mj-ea"/>
                <a:cs typeface="+mj-cs"/>
                <a:sym typeface="Arial Narrow"/>
              </a:defRPr>
            </a:pPr>
            <a:r>
              <a:t>Et si jamais tu en viens à oublier le SEIGNEUR ton Dieu, si tu suis d’autres dieux, si tu les sers et te prosternes devant eux, je l’atteste contre vous aujourd’hui : vous disparaîtrez totalement ; comme les nations que le SEIGNEUR a fait disparaître devant vous, ainsi vous disparaîtrez, pour n’avoir pas écouté la voix du SEIGNEUR votre Dieu. </a:t>
            </a:r>
          </a:p>
          <a:p>
            <a:pPr marL="1439999" indent="0" algn="r" defTabSz="238620">
              <a:tabLst/>
              <a:defRPr sz="2100">
                <a:solidFill>
                  <a:srgbClr val="9DE8EB"/>
                </a:solidFill>
                <a:latin typeface="+mj-lt"/>
                <a:ea typeface="+mj-ea"/>
                <a:cs typeface="+mj-cs"/>
                <a:sym typeface="Arial Narrow"/>
              </a:defRPr>
            </a:pPr>
            <a:r>
              <a:t>(Dt 8, 6-20)</a:t>
            </a:r>
          </a:p>
        </p:txBody>
      </p:sp>
      <p:sp>
        <p:nvSpPr>
          <p:cNvPr id="473"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474"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475"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477"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478" name="A - L’anthropologie biblique…"/>
          <p:cNvSpPr txBox="1"/>
          <p:nvPr/>
        </p:nvSpPr>
        <p:spPr>
          <a:xfrm>
            <a:off x="9539013" y="309690"/>
            <a:ext cx="3756974" cy="2980620"/>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A - L’anthropologie biblique</a:t>
            </a:r>
          </a:p>
          <a:p>
            <a:pPr marL="775637" indent="-751561" algn="l" defTabSz="238620">
              <a:tabLst>
                <a:tab pos="330200" algn="r"/>
                <a:tab pos="508000" algn="l"/>
              </a:tabLst>
              <a:defRPr sz="1600">
                <a:solidFill>
                  <a:srgbClr val="FFBB05"/>
                </a:solidFill>
                <a:latin typeface="+mj-lt"/>
                <a:ea typeface="+mj-ea"/>
                <a:cs typeface="+mj-cs"/>
                <a:sym typeface="Arial Narrow"/>
              </a:defRPr>
            </a:pPr>
            <a:r>
              <a:t>	I - 	L’être humain biblique	</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 - 	Le « style de vie » d’Israël</a:t>
            </a:r>
          </a:p>
          <a:p>
            <a:pPr marL="775637" indent="-751561" algn="l" defTabSz="238620">
              <a:tabLst>
                <a:tab pos="330200" algn="r"/>
                <a:tab pos="508000" algn="l"/>
              </a:tabLst>
              <a:defRPr sz="1600">
                <a:solidFill>
                  <a:srgbClr val="FFBB05"/>
                </a:solidFill>
                <a:latin typeface="+mj-lt"/>
                <a:ea typeface="+mj-ea"/>
                <a:cs typeface="+mj-cs"/>
                <a:sym typeface="Arial Narrow"/>
              </a:defRPr>
            </a:pPr>
            <a:r>
              <a:t>		1. Une vie en alliance</a:t>
            </a:r>
          </a:p>
          <a:p>
            <a:pPr marL="775637" indent="-751561" algn="l" defTabSz="238620">
              <a:tabLst>
                <a:tab pos="330200" algn="r"/>
                <a:tab pos="508000" algn="l"/>
              </a:tabLst>
              <a:defRPr sz="1600">
                <a:solidFill>
                  <a:srgbClr val="FFBB05"/>
                </a:solidFill>
                <a:latin typeface="+mj-lt"/>
                <a:ea typeface="+mj-ea"/>
                <a:cs typeface="+mj-cs"/>
                <a:sym typeface="Arial Narrow"/>
              </a:defRPr>
            </a:pPr>
            <a:r>
              <a:t>		2. Une promesse de bonheur</a:t>
            </a:r>
          </a:p>
          <a:p>
            <a:pPr marL="775637" indent="-751561" algn="l" defTabSz="238620">
              <a:tabLst>
                <a:tab pos="330200" algn="r"/>
                <a:tab pos="508000" algn="l"/>
              </a:tabLst>
              <a:defRPr sz="1600">
                <a:solidFill>
                  <a:srgbClr val="FFBB05"/>
                </a:solidFill>
                <a:latin typeface="+mj-lt"/>
                <a:ea typeface="+mj-ea"/>
                <a:cs typeface="+mj-cs"/>
                <a:sym typeface="Arial Narrow"/>
              </a:defRPr>
            </a:pPr>
            <a:r>
              <a:t>		3. La sainteté</a:t>
            </a:r>
          </a:p>
          <a:p>
            <a:pPr marL="775637" indent="-751561" algn="l" defTabSz="238620">
              <a:tabLst>
                <a:tab pos="330200" algn="r"/>
                <a:tab pos="508000" algn="l"/>
              </a:tabLst>
              <a:defRPr sz="1600">
                <a:solidFill>
                  <a:srgbClr val="FFBB05"/>
                </a:solidFill>
                <a:latin typeface="+mj-lt"/>
                <a:ea typeface="+mj-ea"/>
                <a:cs typeface="+mj-cs"/>
                <a:sym typeface="Arial Narrow"/>
              </a:defRPr>
            </a:pPr>
            <a:r>
              <a:t>		4. La justice</a:t>
            </a:r>
          </a:p>
          <a:p>
            <a:pPr marL="775637" indent="-751561" algn="l" defTabSz="238620">
              <a:tabLst>
                <a:tab pos="330200" algn="r"/>
                <a:tab pos="508000" algn="l"/>
              </a:tabLst>
              <a:defRPr sz="1600">
                <a:solidFill>
                  <a:srgbClr val="FFBB05"/>
                </a:solidFill>
                <a:latin typeface="+mj-lt"/>
                <a:ea typeface="+mj-ea"/>
                <a:cs typeface="+mj-cs"/>
                <a:sym typeface="Arial Narrow"/>
              </a:defRPr>
            </a:pPr>
            <a:r>
              <a:t>		5. Pureté et impureté</a:t>
            </a:r>
          </a:p>
          <a:p>
            <a:pPr marL="775637" indent="-751561" algn="l" defTabSz="238620">
              <a:tabLst>
                <a:tab pos="330200" algn="r"/>
                <a:tab pos="508000" algn="l"/>
              </a:tabLst>
              <a:defRPr sz="1600">
                <a:solidFill>
                  <a:srgbClr val="FFBB05"/>
                </a:solidFill>
                <a:latin typeface="+mj-lt"/>
                <a:ea typeface="+mj-ea"/>
                <a:cs typeface="+mj-cs"/>
                <a:sym typeface="Arial Narrow"/>
              </a:defRPr>
            </a:pPr>
            <a:r>
              <a:t>		6. L’histoire du peuple</a:t>
            </a:r>
          </a:p>
          <a:p>
            <a:pPr marL="775637" indent="-751561" algn="l" defTabSz="238620">
              <a:tabLst>
                <a:tab pos="330200" algn="r"/>
                <a:tab pos="508000" algn="l"/>
              </a:tabLst>
              <a:defRPr sz="1600">
                <a:solidFill>
                  <a:srgbClr val="FFBB05"/>
                </a:solidFill>
                <a:latin typeface="+mj-lt"/>
                <a:ea typeface="+mj-ea"/>
                <a:cs typeface="+mj-cs"/>
                <a:sym typeface="Arial Narrow"/>
              </a:defRPr>
            </a:pPr>
            <a:r>
              <a:t>		7. L’au-delà</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La perspective du Nouveau Testament</a:t>
            </a:r>
          </a:p>
        </p:txBody>
      </p:sp>
      <p:pic>
        <p:nvPicPr>
          <p:cNvPr id="479"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81"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482" name="3. La sainteté…"/>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3. La sainteté</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la sainteté est d’abord celle de Dieu, elle consiste dans le fait qu’il n’y a rien de commun entre lui et la création </a:t>
            </a:r>
          </a:p>
          <a:p>
            <a:pPr marL="1595606" indent="-1595606" algn="l" defTabSz="238620">
              <a:spcBef>
                <a:spcPts val="400"/>
              </a:spcBef>
              <a:tabLst>
                <a:tab pos="647700" algn="l"/>
                <a:tab pos="1219200" algn="l"/>
              </a:tabLst>
              <a:defRPr sz="2200">
                <a:latin typeface="+mn-lt"/>
                <a:ea typeface="+mn-ea"/>
                <a:cs typeface="+mn-cs"/>
                <a:sym typeface="Helvetica Neue"/>
              </a:defRPr>
            </a:pPr>
            <a:r>
              <a:t>	- </a:t>
            </a:r>
            <a:r>
              <a:rPr i="1"/>
              <a:t>exaltez le Seigneur notre Dieu car il est saint</a:t>
            </a:r>
            <a:r>
              <a:t> (Ps 98, </a:t>
            </a:r>
            <a:r>
              <a:rPr sz="1800"/>
              <a:t>5</a:t>
            </a:r>
            <a:r>
              <a:t>)</a:t>
            </a:r>
          </a:p>
          <a:p>
            <a:pPr marL="1595606" indent="-1595606" algn="l" defTabSz="238620">
              <a:spcBef>
                <a:spcPts val="400"/>
              </a:spcBef>
              <a:tabLst>
                <a:tab pos="647700" algn="l"/>
                <a:tab pos="1219200" algn="l"/>
              </a:tabLst>
              <a:defRPr sz="2200">
                <a:latin typeface="+mn-lt"/>
                <a:ea typeface="+mn-ea"/>
                <a:cs typeface="+mn-cs"/>
                <a:sym typeface="Helvetica Neue"/>
              </a:defRPr>
            </a:pPr>
            <a:r>
              <a:t>	- </a:t>
            </a:r>
            <a:r>
              <a:rPr i="1"/>
              <a:t>je suis saint, moi, le Seigneur</a:t>
            </a:r>
            <a:r>
              <a:t> (Lv 19</a:t>
            </a:r>
            <a:r>
              <a:rPr sz="1800"/>
              <a:t>, 2</a:t>
            </a:r>
            <a:r>
              <a:rPr sz="1000"/>
              <a:t> </a:t>
            </a:r>
            <a:r>
              <a:t>; 20, </a:t>
            </a:r>
            <a:r>
              <a:rPr sz="1800"/>
              <a:t>26</a:t>
            </a:r>
            <a:r>
              <a:t>)</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la sainteté signifie </a:t>
            </a:r>
            <a:r>
              <a:rPr i="1"/>
              <a:t>séparation</a:t>
            </a:r>
            <a:r>
              <a:t> </a:t>
            </a:r>
          </a:p>
          <a:p>
            <a:pPr marL="1595606" indent="-1595606" algn="l" defTabSz="238620">
              <a:spcBef>
                <a:spcPts val="400"/>
              </a:spcBef>
              <a:tabLst>
                <a:tab pos="647700" algn="l"/>
                <a:tab pos="1219200" algn="l"/>
              </a:tabLst>
              <a:defRPr sz="2200">
                <a:latin typeface="+mn-lt"/>
                <a:ea typeface="+mn-ea"/>
                <a:cs typeface="+mn-cs"/>
                <a:sym typeface="Helvetica Neue"/>
              </a:defRPr>
            </a:pPr>
            <a:r>
              <a:t>	- elle est figurée par la particularité des lois d’Israël (ex : l’interdit de contracter des alliances ou des mariages avec les peuples environnants : Dt 7, </a:t>
            </a:r>
            <a:r>
              <a:rPr sz="1800"/>
              <a:t>2-3</a:t>
            </a:r>
            <a:r>
              <a:t>)</a:t>
            </a:r>
          </a:p>
          <a:p>
            <a:pPr marL="1595606" indent="-1595606" algn="l" defTabSz="238620">
              <a:spcBef>
                <a:spcPts val="400"/>
              </a:spcBef>
              <a:tabLst>
                <a:tab pos="647700" algn="l"/>
                <a:tab pos="1219200" algn="l"/>
              </a:tabLst>
              <a:defRPr sz="2200">
                <a:latin typeface="+mn-lt"/>
                <a:ea typeface="+mn-ea"/>
                <a:cs typeface="+mn-cs"/>
                <a:sym typeface="Helvetica Neue"/>
              </a:defRPr>
            </a:pPr>
            <a:r>
              <a:t>	- </a:t>
            </a:r>
            <a:r>
              <a:rPr i="1"/>
              <a:t>Soyez saints car je suis saint</a:t>
            </a:r>
            <a:r>
              <a:t> </a:t>
            </a:r>
            <a:r>
              <a:t>(Lv 11, </a:t>
            </a:r>
            <a:r>
              <a:rPr sz="1800"/>
              <a:t>44.45</a:t>
            </a:r>
            <a:r>
              <a:rPr>
                <a:latin typeface="Times New Roman"/>
                <a:ea typeface="Times New Roman"/>
                <a:cs typeface="Times New Roman"/>
                <a:sym typeface="Times New Roman"/>
              </a:rPr>
              <a:t> </a:t>
            </a:r>
            <a:r>
              <a:t>; 19, </a:t>
            </a:r>
            <a:r>
              <a:rPr sz="1800"/>
              <a:t>2</a:t>
            </a:r>
            <a:r>
              <a:t>)</a:t>
            </a:r>
          </a:p>
          <a:p>
            <a:pPr marL="1595606" indent="-1595606" algn="l" defTabSz="238620">
              <a:spcBef>
                <a:spcPts val="400"/>
              </a:spcBef>
              <a:tabLst>
                <a:tab pos="647700" algn="l"/>
                <a:tab pos="1219200" algn="l"/>
              </a:tabLst>
              <a:defRPr sz="2200">
                <a:latin typeface="+mn-lt"/>
                <a:ea typeface="+mn-ea"/>
                <a:cs typeface="+mn-cs"/>
                <a:sym typeface="Helvetica Neue"/>
              </a:defRPr>
            </a:pPr>
            <a:r>
              <a:t>	- de ce point de vue, la Loi assure le respect des altérités fondatrices de l’humanité – altérité sexuelle et altérité générationnelle – et elle apparaît comme un ensemble de voies d’humanisation et vise à empêcher les confusions, qui signifierait un retour au chaos initial du monde, d’avant l’acte créateur (le </a:t>
            </a:r>
            <a:r>
              <a:rPr i="1"/>
              <a:t>tohu bohu</a:t>
            </a:r>
            <a:r>
              <a:t>)</a:t>
            </a:r>
          </a:p>
        </p:txBody>
      </p:sp>
      <p:sp>
        <p:nvSpPr>
          <p:cNvPr id="483"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484"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485"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487"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488" name="A - L’anthropologie biblique…"/>
          <p:cNvSpPr txBox="1"/>
          <p:nvPr/>
        </p:nvSpPr>
        <p:spPr>
          <a:xfrm>
            <a:off x="9539013" y="309690"/>
            <a:ext cx="3756974" cy="2980620"/>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A - L’anthropologie biblique</a:t>
            </a:r>
          </a:p>
          <a:p>
            <a:pPr marL="775637" indent="-751561" algn="l" defTabSz="238620">
              <a:tabLst>
                <a:tab pos="330200" algn="r"/>
                <a:tab pos="508000" algn="l"/>
              </a:tabLst>
              <a:defRPr sz="1600">
                <a:solidFill>
                  <a:srgbClr val="FFBB05"/>
                </a:solidFill>
                <a:latin typeface="+mj-lt"/>
                <a:ea typeface="+mj-ea"/>
                <a:cs typeface="+mj-cs"/>
                <a:sym typeface="Arial Narrow"/>
              </a:defRPr>
            </a:pPr>
            <a:r>
              <a:t>	I - 	L’être humain biblique	</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 - 	Le « style de vie » d’Israël</a:t>
            </a:r>
          </a:p>
          <a:p>
            <a:pPr marL="775637" indent="-751561" algn="l" defTabSz="238620">
              <a:tabLst>
                <a:tab pos="330200" algn="r"/>
                <a:tab pos="508000" algn="l"/>
              </a:tabLst>
              <a:defRPr sz="1600">
                <a:solidFill>
                  <a:srgbClr val="FFBB05"/>
                </a:solidFill>
                <a:latin typeface="+mj-lt"/>
                <a:ea typeface="+mj-ea"/>
                <a:cs typeface="+mj-cs"/>
                <a:sym typeface="Arial Narrow"/>
              </a:defRPr>
            </a:pPr>
            <a:r>
              <a:t>		1. Une vie en alliance</a:t>
            </a:r>
          </a:p>
          <a:p>
            <a:pPr marL="775637" indent="-751561" algn="l" defTabSz="238620">
              <a:tabLst>
                <a:tab pos="330200" algn="r"/>
                <a:tab pos="508000" algn="l"/>
              </a:tabLst>
              <a:defRPr sz="1600">
                <a:solidFill>
                  <a:srgbClr val="FFBB05"/>
                </a:solidFill>
                <a:latin typeface="+mj-lt"/>
                <a:ea typeface="+mj-ea"/>
                <a:cs typeface="+mj-cs"/>
                <a:sym typeface="Arial Narrow"/>
              </a:defRPr>
            </a:pPr>
            <a:r>
              <a:t>		2. Une promesse de bonheur</a:t>
            </a:r>
          </a:p>
          <a:p>
            <a:pPr marL="775637" indent="-751561" algn="l" defTabSz="238620">
              <a:tabLst>
                <a:tab pos="330200" algn="r"/>
                <a:tab pos="508000" algn="l"/>
              </a:tabLst>
              <a:defRPr sz="1600">
                <a:solidFill>
                  <a:srgbClr val="FFBB05"/>
                </a:solidFill>
                <a:latin typeface="+mj-lt"/>
                <a:ea typeface="+mj-ea"/>
                <a:cs typeface="+mj-cs"/>
                <a:sym typeface="Arial Narrow"/>
              </a:defRPr>
            </a:pPr>
            <a:r>
              <a:t>		3. La sainteté</a:t>
            </a:r>
          </a:p>
          <a:p>
            <a:pPr marL="775637" indent="-751561" algn="l" defTabSz="238620">
              <a:tabLst>
                <a:tab pos="330200" algn="r"/>
                <a:tab pos="508000" algn="l"/>
              </a:tabLst>
              <a:defRPr sz="1600">
                <a:solidFill>
                  <a:srgbClr val="FFBB05"/>
                </a:solidFill>
                <a:latin typeface="+mj-lt"/>
                <a:ea typeface="+mj-ea"/>
                <a:cs typeface="+mj-cs"/>
                <a:sym typeface="Arial Narrow"/>
              </a:defRPr>
            </a:pPr>
            <a:r>
              <a:t>		4. La justice</a:t>
            </a:r>
          </a:p>
          <a:p>
            <a:pPr marL="775637" indent="-751561" algn="l" defTabSz="238620">
              <a:tabLst>
                <a:tab pos="330200" algn="r"/>
                <a:tab pos="508000" algn="l"/>
              </a:tabLst>
              <a:defRPr sz="1600">
                <a:solidFill>
                  <a:srgbClr val="FFBB05"/>
                </a:solidFill>
                <a:latin typeface="+mj-lt"/>
                <a:ea typeface="+mj-ea"/>
                <a:cs typeface="+mj-cs"/>
                <a:sym typeface="Arial Narrow"/>
              </a:defRPr>
            </a:pPr>
            <a:r>
              <a:t>		5. Pureté et impureté</a:t>
            </a:r>
          </a:p>
          <a:p>
            <a:pPr marL="775637" indent="-751561" algn="l" defTabSz="238620">
              <a:tabLst>
                <a:tab pos="330200" algn="r"/>
                <a:tab pos="508000" algn="l"/>
              </a:tabLst>
              <a:defRPr sz="1600">
                <a:solidFill>
                  <a:srgbClr val="FFBB05"/>
                </a:solidFill>
                <a:latin typeface="+mj-lt"/>
                <a:ea typeface="+mj-ea"/>
                <a:cs typeface="+mj-cs"/>
                <a:sym typeface="Arial Narrow"/>
              </a:defRPr>
            </a:pPr>
            <a:r>
              <a:t>		6. L’histoire du peuple</a:t>
            </a:r>
          </a:p>
          <a:p>
            <a:pPr marL="775637" indent="-751561" algn="l" defTabSz="238620">
              <a:tabLst>
                <a:tab pos="330200" algn="r"/>
                <a:tab pos="508000" algn="l"/>
              </a:tabLst>
              <a:defRPr sz="1600">
                <a:solidFill>
                  <a:srgbClr val="FFBB05"/>
                </a:solidFill>
                <a:latin typeface="+mj-lt"/>
                <a:ea typeface="+mj-ea"/>
                <a:cs typeface="+mj-cs"/>
                <a:sym typeface="Arial Narrow"/>
              </a:defRPr>
            </a:pPr>
            <a:r>
              <a:t>		7. L’au-delà</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La perspective du Nouveau Testament</a:t>
            </a:r>
          </a:p>
        </p:txBody>
      </p:sp>
      <p:pic>
        <p:nvPicPr>
          <p:cNvPr id="489"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91"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492" name="3. La sainteté…"/>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3. La sainteté</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le « code de sainteté » et constitué par un certain nombre de chapitres du Lévitique, qui signifie la traduction dans des pratiques de cette sainteté : Lv 17-26 </a:t>
            </a:r>
          </a:p>
          <a:p>
            <a:pPr marL="1595606" indent="-1595606" algn="l" defTabSz="238620">
              <a:spcBef>
                <a:spcPts val="400"/>
              </a:spcBef>
              <a:tabLst>
                <a:tab pos="647700" algn="l"/>
                <a:tab pos="1219200" algn="l"/>
              </a:tabLst>
              <a:defRPr sz="2200">
                <a:latin typeface="+mn-lt"/>
                <a:ea typeface="+mn-ea"/>
                <a:cs typeface="+mn-cs"/>
                <a:sym typeface="Helvetica Neue"/>
              </a:defRPr>
            </a:pPr>
            <a:r>
              <a:t>	- ce sont les conditions par lesquelles le peuple vit sa sainteté</a:t>
            </a:r>
          </a:p>
          <a:p>
            <a:pPr marL="1595606" indent="-1595606" algn="l" defTabSz="238620">
              <a:spcBef>
                <a:spcPts val="400"/>
              </a:spcBef>
              <a:tabLst>
                <a:tab pos="647700" algn="l"/>
                <a:tab pos="1219200" algn="l"/>
              </a:tabLst>
              <a:defRPr sz="2200">
                <a:latin typeface="+mn-lt"/>
                <a:ea typeface="+mn-ea"/>
                <a:cs typeface="+mn-cs"/>
                <a:sym typeface="Helvetica Neue"/>
              </a:defRPr>
            </a:pPr>
            <a:r>
              <a:t>	- respect du sang (ch 17), </a:t>
            </a:r>
          </a:p>
          <a:p>
            <a:pPr marL="1595606" indent="-1595606" algn="l" defTabSz="238620">
              <a:spcBef>
                <a:spcPts val="400"/>
              </a:spcBef>
              <a:tabLst>
                <a:tab pos="647700" algn="l"/>
                <a:tab pos="1219200" algn="l"/>
              </a:tabLst>
              <a:defRPr sz="2200">
                <a:latin typeface="+mn-lt"/>
                <a:ea typeface="+mn-ea"/>
                <a:cs typeface="+mn-cs"/>
                <a:sym typeface="Helvetica Neue"/>
              </a:defRPr>
            </a:pPr>
            <a:r>
              <a:t>	- de l’union conjugale, des règles de pudeur (ch 18), </a:t>
            </a:r>
          </a:p>
          <a:p>
            <a:pPr marL="1595606" indent="-1595606" algn="l" defTabSz="238620">
              <a:spcBef>
                <a:spcPts val="400"/>
              </a:spcBef>
              <a:tabLst>
                <a:tab pos="647700" algn="l"/>
                <a:tab pos="1219200" algn="l"/>
              </a:tabLst>
              <a:defRPr sz="2200">
                <a:latin typeface="+mn-lt"/>
                <a:ea typeface="+mn-ea"/>
                <a:cs typeface="+mn-cs"/>
                <a:sym typeface="Helvetica Neue"/>
              </a:defRPr>
            </a:pPr>
            <a:r>
              <a:t>	- les dispositions sur le pur et l’impur (sexualité, contact avec les morts …) </a:t>
            </a:r>
          </a:p>
          <a:p>
            <a:pPr marL="1595606" indent="-1595606" algn="l" defTabSz="238620">
              <a:spcBef>
                <a:spcPts val="400"/>
              </a:spcBef>
              <a:tabLst>
                <a:tab pos="647700" algn="l"/>
                <a:tab pos="1219200" algn="l"/>
              </a:tabLst>
              <a:defRPr sz="2200">
                <a:latin typeface="+mn-lt"/>
                <a:ea typeface="+mn-ea"/>
                <a:cs typeface="+mn-cs"/>
                <a:sym typeface="Helvetica Neue"/>
              </a:defRPr>
            </a:pPr>
            <a:r>
              <a:t>	- les fêtes liturgiques …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ce sont autant de caractéristiques de ce « style de vie » particulier qui distingue le peuple d’Israël</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[voir le texte de Lv 17-19 en document pdf sur Arche]</a:t>
            </a:r>
          </a:p>
        </p:txBody>
      </p:sp>
      <p:sp>
        <p:nvSpPr>
          <p:cNvPr id="493"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494"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495"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497"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498" name="A - L’anthropologie biblique…"/>
          <p:cNvSpPr txBox="1"/>
          <p:nvPr/>
        </p:nvSpPr>
        <p:spPr>
          <a:xfrm>
            <a:off x="9539013" y="309690"/>
            <a:ext cx="3756974" cy="2980620"/>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A - L’anthropologie biblique</a:t>
            </a:r>
          </a:p>
          <a:p>
            <a:pPr marL="775637" indent="-751561" algn="l" defTabSz="238620">
              <a:tabLst>
                <a:tab pos="330200" algn="r"/>
                <a:tab pos="508000" algn="l"/>
              </a:tabLst>
              <a:defRPr sz="1600">
                <a:solidFill>
                  <a:srgbClr val="FFBB05"/>
                </a:solidFill>
                <a:latin typeface="+mj-lt"/>
                <a:ea typeface="+mj-ea"/>
                <a:cs typeface="+mj-cs"/>
                <a:sym typeface="Arial Narrow"/>
              </a:defRPr>
            </a:pPr>
            <a:r>
              <a:t>	I - 	L’être humain biblique	</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 - 	Le « style de vie » d’Israël</a:t>
            </a:r>
          </a:p>
          <a:p>
            <a:pPr marL="775637" indent="-751561" algn="l" defTabSz="238620">
              <a:tabLst>
                <a:tab pos="330200" algn="r"/>
                <a:tab pos="508000" algn="l"/>
              </a:tabLst>
              <a:defRPr sz="1600">
                <a:solidFill>
                  <a:srgbClr val="FFBB05"/>
                </a:solidFill>
                <a:latin typeface="+mj-lt"/>
                <a:ea typeface="+mj-ea"/>
                <a:cs typeface="+mj-cs"/>
                <a:sym typeface="Arial Narrow"/>
              </a:defRPr>
            </a:pPr>
            <a:r>
              <a:t>		1. Une vie en alliance</a:t>
            </a:r>
          </a:p>
          <a:p>
            <a:pPr marL="775637" indent="-751561" algn="l" defTabSz="238620">
              <a:tabLst>
                <a:tab pos="330200" algn="r"/>
                <a:tab pos="508000" algn="l"/>
              </a:tabLst>
              <a:defRPr sz="1600">
                <a:solidFill>
                  <a:srgbClr val="FFBB05"/>
                </a:solidFill>
                <a:latin typeface="+mj-lt"/>
                <a:ea typeface="+mj-ea"/>
                <a:cs typeface="+mj-cs"/>
                <a:sym typeface="Arial Narrow"/>
              </a:defRPr>
            </a:pPr>
            <a:r>
              <a:t>		2. Une promesse de bonheur</a:t>
            </a:r>
          </a:p>
          <a:p>
            <a:pPr marL="775637" indent="-751561" algn="l" defTabSz="238620">
              <a:tabLst>
                <a:tab pos="330200" algn="r"/>
                <a:tab pos="508000" algn="l"/>
              </a:tabLst>
              <a:defRPr sz="1600">
                <a:solidFill>
                  <a:srgbClr val="FFBB05"/>
                </a:solidFill>
                <a:latin typeface="+mj-lt"/>
                <a:ea typeface="+mj-ea"/>
                <a:cs typeface="+mj-cs"/>
                <a:sym typeface="Arial Narrow"/>
              </a:defRPr>
            </a:pPr>
            <a:r>
              <a:t>		3. La sainteté</a:t>
            </a:r>
          </a:p>
          <a:p>
            <a:pPr marL="775637" indent="-751561" algn="l" defTabSz="238620">
              <a:tabLst>
                <a:tab pos="330200" algn="r"/>
                <a:tab pos="508000" algn="l"/>
              </a:tabLst>
              <a:defRPr sz="1600">
                <a:solidFill>
                  <a:srgbClr val="FFBB05"/>
                </a:solidFill>
                <a:latin typeface="+mj-lt"/>
                <a:ea typeface="+mj-ea"/>
                <a:cs typeface="+mj-cs"/>
                <a:sym typeface="Arial Narrow"/>
              </a:defRPr>
            </a:pPr>
            <a:r>
              <a:t>		4. La justice</a:t>
            </a:r>
          </a:p>
          <a:p>
            <a:pPr marL="775637" indent="-751561" algn="l" defTabSz="238620">
              <a:tabLst>
                <a:tab pos="330200" algn="r"/>
                <a:tab pos="508000" algn="l"/>
              </a:tabLst>
              <a:defRPr sz="1600">
                <a:solidFill>
                  <a:srgbClr val="FFBB05"/>
                </a:solidFill>
                <a:latin typeface="+mj-lt"/>
                <a:ea typeface="+mj-ea"/>
                <a:cs typeface="+mj-cs"/>
                <a:sym typeface="Arial Narrow"/>
              </a:defRPr>
            </a:pPr>
            <a:r>
              <a:t>		5. Pureté et impureté</a:t>
            </a:r>
          </a:p>
          <a:p>
            <a:pPr marL="775637" indent="-751561" algn="l" defTabSz="238620">
              <a:tabLst>
                <a:tab pos="330200" algn="r"/>
                <a:tab pos="508000" algn="l"/>
              </a:tabLst>
              <a:defRPr sz="1600">
                <a:solidFill>
                  <a:srgbClr val="FFBB05"/>
                </a:solidFill>
                <a:latin typeface="+mj-lt"/>
                <a:ea typeface="+mj-ea"/>
                <a:cs typeface="+mj-cs"/>
                <a:sym typeface="Arial Narrow"/>
              </a:defRPr>
            </a:pPr>
            <a:r>
              <a:t>		6. L’histoire du peuple</a:t>
            </a:r>
          </a:p>
          <a:p>
            <a:pPr marL="775637" indent="-751561" algn="l" defTabSz="238620">
              <a:tabLst>
                <a:tab pos="330200" algn="r"/>
                <a:tab pos="508000" algn="l"/>
              </a:tabLst>
              <a:defRPr sz="1600">
                <a:solidFill>
                  <a:srgbClr val="FFBB05"/>
                </a:solidFill>
                <a:latin typeface="+mj-lt"/>
                <a:ea typeface="+mj-ea"/>
                <a:cs typeface="+mj-cs"/>
                <a:sym typeface="Arial Narrow"/>
              </a:defRPr>
            </a:pPr>
            <a:r>
              <a:t>		7. L’au-delà</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La perspective du Nouveau Testament</a:t>
            </a:r>
          </a:p>
        </p:txBody>
      </p:sp>
      <p:pic>
        <p:nvPicPr>
          <p:cNvPr id="499"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2"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153" name="Introduction…"/>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Introduction</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par conséquent, ce qui est dit de l’être humain dans la Genèse est le produit du « cheminement intellectuel » d’Israël, dans son histoire</a:t>
            </a:r>
          </a:p>
          <a:p>
            <a:pPr marL="1595606" indent="-1595606" algn="l" defTabSz="238620">
              <a:spcBef>
                <a:spcPts val="400"/>
              </a:spcBef>
              <a:tabLst>
                <a:tab pos="647700" algn="l"/>
                <a:tab pos="1219200" algn="l"/>
              </a:tabLst>
              <a:defRPr sz="2200">
                <a:latin typeface="+mn-lt"/>
                <a:ea typeface="+mn-ea"/>
                <a:cs typeface="+mn-cs"/>
                <a:sym typeface="Helvetica Neue"/>
              </a:defRPr>
            </a:pPr>
            <a:r>
              <a:t>		- une histoire qui s’est déjà déroulée quand le texte est écrit</a:t>
            </a:r>
          </a:p>
          <a:p>
            <a:pPr marL="1595606" indent="-1595606" algn="l" defTabSz="238620">
              <a:spcBef>
                <a:spcPts val="400"/>
              </a:spcBef>
              <a:tabLst>
                <a:tab pos="647700" algn="l"/>
                <a:tab pos="1219200" algn="l"/>
              </a:tabLst>
              <a:defRPr sz="2200">
                <a:latin typeface="+mn-lt"/>
                <a:ea typeface="+mn-ea"/>
                <a:cs typeface="+mn-cs"/>
                <a:sym typeface="Helvetica Neue"/>
              </a:defRPr>
            </a:pPr>
            <a:r>
              <a:t>		- ce ne sont pas des notions données </a:t>
            </a:r>
            <a:r>
              <a:rPr i="1"/>
              <a:t>a priori</a:t>
            </a:r>
            <a:r>
              <a:t>, avant l’histoire d’Israël</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cette anthropologie est formulée</a:t>
            </a:r>
          </a:p>
          <a:p>
            <a:pPr marL="1595606" indent="-1595606" algn="l" defTabSz="238620">
              <a:spcBef>
                <a:spcPts val="400"/>
              </a:spcBef>
              <a:tabLst>
                <a:tab pos="647700" algn="l"/>
                <a:tab pos="1219200" algn="l"/>
              </a:tabLst>
              <a:defRPr sz="2200">
                <a:latin typeface="+mn-lt"/>
                <a:ea typeface="+mn-ea"/>
                <a:cs typeface="+mn-cs"/>
                <a:sym typeface="Helvetica Neue"/>
              </a:defRPr>
            </a:pPr>
            <a:r>
              <a:t>		- comme rapportée aux origines de l’humanité</a:t>
            </a:r>
          </a:p>
          <a:p>
            <a:pPr marL="1595606" indent="-1595606" algn="l" defTabSz="238620">
              <a:spcBef>
                <a:spcPts val="400"/>
              </a:spcBef>
              <a:tabLst>
                <a:tab pos="647700" algn="l"/>
                <a:tab pos="1219200" algn="l"/>
              </a:tabLst>
              <a:defRPr sz="2200">
                <a:latin typeface="+mn-lt"/>
                <a:ea typeface="+mn-ea"/>
                <a:cs typeface="+mn-cs"/>
                <a:sym typeface="Helvetica Neue"/>
              </a:defRPr>
            </a:pPr>
            <a:r>
              <a:t>		- sous forme narrative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c'est-à-dire sous la forme d’une histoire racontée, </a:t>
            </a:r>
          </a:p>
          <a:p>
            <a:pPr marL="1595606" indent="-1595606" algn="l" defTabSz="238620">
              <a:spcBef>
                <a:spcPts val="400"/>
              </a:spcBef>
              <a:tabLst>
                <a:tab pos="647700" algn="l"/>
                <a:tab pos="1219200" algn="l"/>
              </a:tabLst>
              <a:defRPr sz="2200">
                <a:latin typeface="+mn-lt"/>
                <a:ea typeface="+mn-ea"/>
                <a:cs typeface="+mn-cs"/>
                <a:sym typeface="Helvetica Neue"/>
              </a:defRPr>
            </a:pPr>
            <a:r>
              <a:t>			- et non pas sous la forme d’un texte explicatif et des concepts</a:t>
            </a:r>
          </a:p>
          <a:p>
            <a:pPr marL="1595606" indent="-1595606" algn="l" defTabSz="238620">
              <a:spcBef>
                <a:spcPts val="400"/>
              </a:spcBef>
              <a:tabLst>
                <a:tab pos="647700" algn="l"/>
                <a:tab pos="1219200" algn="l"/>
              </a:tabLst>
              <a:defRPr sz="2200">
                <a:latin typeface="+mn-lt"/>
                <a:ea typeface="+mn-ea"/>
                <a:cs typeface="+mn-cs"/>
                <a:sym typeface="Helvetica Neue"/>
              </a:defRPr>
            </a:pPr>
          </a:p>
        </p:txBody>
      </p:sp>
      <p:sp>
        <p:nvSpPr>
          <p:cNvPr id="154" name="Numéro de diapositive"/>
          <p:cNvSpPr txBox="1"/>
          <p:nvPr>
            <p:ph type="sldNum" sz="quarter" idx="2"/>
          </p:nvPr>
        </p:nvSpPr>
        <p:spPr>
          <a:xfrm>
            <a:off x="13029344" y="9079335"/>
            <a:ext cx="161337"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155"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156"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158"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pic>
        <p:nvPicPr>
          <p:cNvPr id="159"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01"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502" name="4. La justice…"/>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4. La justice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elle est aussi, en premier lieu, l’attribut de Dieu</a:t>
            </a:r>
          </a:p>
          <a:p>
            <a:pPr marL="1595606" indent="-1595606" algn="l" defTabSz="238620">
              <a:spcBef>
                <a:spcPts val="400"/>
              </a:spcBef>
              <a:tabLst>
                <a:tab pos="647700" algn="l"/>
                <a:tab pos="1219200" algn="l"/>
              </a:tabLst>
              <a:defRPr sz="2200">
                <a:latin typeface="+mn-lt"/>
                <a:ea typeface="+mn-ea"/>
                <a:cs typeface="+mn-cs"/>
                <a:sym typeface="Helvetica Neue"/>
              </a:defRPr>
            </a:pPr>
            <a:r>
              <a:t>	- cette justice est implacable, parce que Dieu est tout-puissant et qu’il connaît la vérité de chacun</a:t>
            </a:r>
          </a:p>
          <a:p>
            <a:pPr marL="1595606" indent="-1595606" algn="l" defTabSz="238620">
              <a:spcBef>
                <a:spcPts val="400"/>
              </a:spcBef>
              <a:tabLst>
                <a:tab pos="647700" algn="l"/>
                <a:tab pos="1219200" algn="l"/>
              </a:tabLst>
              <a:defRPr sz="2200">
                <a:latin typeface="+mn-lt"/>
                <a:ea typeface="+mn-ea"/>
                <a:cs typeface="+mn-cs"/>
                <a:sym typeface="Helvetica Neue"/>
              </a:defRPr>
            </a:pPr>
            <a:r>
              <a:t>	- elle est immanente : tôt ou tard, Dieu punit les méchants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cette justice est toutefois tempérée par la miséricorde, parce que Dieu tient compte de la faiblesse humaine </a:t>
            </a:r>
          </a:p>
          <a:p>
            <a:pPr marL="1595606" indent="-1595606" algn="l" defTabSz="238620">
              <a:spcBef>
                <a:spcPts val="400"/>
              </a:spcBef>
              <a:tabLst>
                <a:tab pos="647700" algn="l"/>
                <a:tab pos="1219200" algn="l"/>
              </a:tabLst>
              <a:defRPr sz="2200">
                <a:latin typeface="+mn-lt"/>
                <a:ea typeface="+mn-ea"/>
                <a:cs typeface="+mn-cs"/>
                <a:sym typeface="Helvetica Neue"/>
              </a:defRPr>
            </a:pPr>
            <a:r>
              <a:t>	(cf. la négociation d’Abraham par rapport à Sodome et Gomorrhe : Gn 19, </a:t>
            </a:r>
            <a:r>
              <a:rPr sz="1800"/>
              <a:t>1-29</a:t>
            </a:r>
            <a:r>
              <a:t>)</a:t>
            </a:r>
          </a:p>
          <a:p>
            <a:pPr marL="1595606" indent="-1595606" algn="l" defTabSz="238620">
              <a:spcBef>
                <a:spcPts val="400"/>
              </a:spcBef>
              <a:tabLst>
                <a:tab pos="647700" algn="l"/>
                <a:tab pos="1219200" algn="l"/>
              </a:tabLst>
              <a:defRPr sz="2200">
                <a:latin typeface="+mn-lt"/>
                <a:ea typeface="+mn-ea"/>
                <a:cs typeface="+mn-cs"/>
                <a:sym typeface="Helvetica Neue"/>
              </a:defRPr>
            </a:pPr>
            <a:r>
              <a:t>		- </a:t>
            </a:r>
            <a:r>
              <a:rPr i="1"/>
              <a:t>car le Seigneur est juste</a:t>
            </a:r>
            <a:r>
              <a:t> (Ps 10, </a:t>
            </a:r>
            <a:r>
              <a:rPr sz="1800"/>
              <a:t>7</a:t>
            </a:r>
            <a:r>
              <a:t>)</a:t>
            </a:r>
          </a:p>
          <a:p>
            <a:pPr marL="1595606" indent="-1595606" algn="l" defTabSz="238620">
              <a:spcBef>
                <a:spcPts val="400"/>
              </a:spcBef>
              <a:tabLst>
                <a:tab pos="647700" algn="l"/>
                <a:tab pos="1219200" algn="l"/>
              </a:tabLst>
              <a:defRPr sz="2200">
                <a:latin typeface="+mn-lt"/>
                <a:ea typeface="+mn-ea"/>
                <a:cs typeface="+mn-cs"/>
                <a:sym typeface="Helvetica Neue"/>
              </a:defRPr>
            </a:pPr>
            <a:r>
              <a:t>		- </a:t>
            </a:r>
            <a:r>
              <a:rPr i="1"/>
              <a:t>le Seigneur aime les justes</a:t>
            </a:r>
            <a:r>
              <a:t> (Ps 145, </a:t>
            </a:r>
            <a:r>
              <a:rPr sz="1800"/>
              <a:t>8</a:t>
            </a:r>
            <a:r>
              <a:t>)</a:t>
            </a:r>
          </a:p>
          <a:p>
            <a:pPr marL="1595606" indent="-1595606" algn="l" defTabSz="238620">
              <a:spcBef>
                <a:spcPts val="400"/>
              </a:spcBef>
              <a:tabLst>
                <a:tab pos="647700" algn="l"/>
                <a:tab pos="1219200" algn="l"/>
              </a:tabLst>
              <a:defRPr sz="2200">
                <a:latin typeface="+mn-lt"/>
                <a:ea typeface="+mn-ea"/>
                <a:cs typeface="+mn-cs"/>
                <a:sym typeface="Helvetica Neue"/>
              </a:defRPr>
            </a:pPr>
          </a:p>
        </p:txBody>
      </p:sp>
      <p:sp>
        <p:nvSpPr>
          <p:cNvPr id="503"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504"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505"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507"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508" name="A - L’anthropologie biblique…"/>
          <p:cNvSpPr txBox="1"/>
          <p:nvPr/>
        </p:nvSpPr>
        <p:spPr>
          <a:xfrm>
            <a:off x="9539013" y="309690"/>
            <a:ext cx="3756974" cy="2980620"/>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A - L’anthropologie biblique</a:t>
            </a:r>
          </a:p>
          <a:p>
            <a:pPr marL="775637" indent="-751561" algn="l" defTabSz="238620">
              <a:tabLst>
                <a:tab pos="330200" algn="r"/>
                <a:tab pos="508000" algn="l"/>
              </a:tabLst>
              <a:defRPr sz="1600">
                <a:solidFill>
                  <a:srgbClr val="FFBB05"/>
                </a:solidFill>
                <a:latin typeface="+mj-lt"/>
                <a:ea typeface="+mj-ea"/>
                <a:cs typeface="+mj-cs"/>
                <a:sym typeface="Arial Narrow"/>
              </a:defRPr>
            </a:pPr>
            <a:r>
              <a:t>	I - 	L’être humain biblique	</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 - 	Le « style de vie » d’Israël</a:t>
            </a:r>
          </a:p>
          <a:p>
            <a:pPr marL="775637" indent="-751561" algn="l" defTabSz="238620">
              <a:tabLst>
                <a:tab pos="330200" algn="r"/>
                <a:tab pos="508000" algn="l"/>
              </a:tabLst>
              <a:defRPr sz="1600">
                <a:solidFill>
                  <a:srgbClr val="FFBB05"/>
                </a:solidFill>
                <a:latin typeface="+mj-lt"/>
                <a:ea typeface="+mj-ea"/>
                <a:cs typeface="+mj-cs"/>
                <a:sym typeface="Arial Narrow"/>
              </a:defRPr>
            </a:pPr>
            <a:r>
              <a:t>		1. Une vie en alliance</a:t>
            </a:r>
          </a:p>
          <a:p>
            <a:pPr marL="775637" indent="-751561" algn="l" defTabSz="238620">
              <a:tabLst>
                <a:tab pos="330200" algn="r"/>
                <a:tab pos="508000" algn="l"/>
              </a:tabLst>
              <a:defRPr sz="1600">
                <a:solidFill>
                  <a:srgbClr val="FFBB05"/>
                </a:solidFill>
                <a:latin typeface="+mj-lt"/>
                <a:ea typeface="+mj-ea"/>
                <a:cs typeface="+mj-cs"/>
                <a:sym typeface="Arial Narrow"/>
              </a:defRPr>
            </a:pPr>
            <a:r>
              <a:t>		2. Une promesse de bonheur</a:t>
            </a:r>
          </a:p>
          <a:p>
            <a:pPr marL="775637" indent="-751561" algn="l" defTabSz="238620">
              <a:tabLst>
                <a:tab pos="330200" algn="r"/>
                <a:tab pos="508000" algn="l"/>
              </a:tabLst>
              <a:defRPr sz="1600">
                <a:solidFill>
                  <a:srgbClr val="FFBB05"/>
                </a:solidFill>
                <a:latin typeface="+mj-lt"/>
                <a:ea typeface="+mj-ea"/>
                <a:cs typeface="+mj-cs"/>
                <a:sym typeface="Arial Narrow"/>
              </a:defRPr>
            </a:pPr>
            <a:r>
              <a:t>		3. La sainteté</a:t>
            </a:r>
          </a:p>
          <a:p>
            <a:pPr marL="775637" indent="-751561" algn="l" defTabSz="238620">
              <a:tabLst>
                <a:tab pos="330200" algn="r"/>
                <a:tab pos="508000" algn="l"/>
              </a:tabLst>
              <a:defRPr sz="1600">
                <a:solidFill>
                  <a:srgbClr val="FFBB05"/>
                </a:solidFill>
                <a:latin typeface="+mj-lt"/>
                <a:ea typeface="+mj-ea"/>
                <a:cs typeface="+mj-cs"/>
                <a:sym typeface="Arial Narrow"/>
              </a:defRPr>
            </a:pPr>
            <a:r>
              <a:t>		4. La justice</a:t>
            </a:r>
          </a:p>
          <a:p>
            <a:pPr marL="775637" indent="-751561" algn="l" defTabSz="238620">
              <a:tabLst>
                <a:tab pos="330200" algn="r"/>
                <a:tab pos="508000" algn="l"/>
              </a:tabLst>
              <a:defRPr sz="1600">
                <a:solidFill>
                  <a:srgbClr val="FFBB05"/>
                </a:solidFill>
                <a:latin typeface="+mj-lt"/>
                <a:ea typeface="+mj-ea"/>
                <a:cs typeface="+mj-cs"/>
                <a:sym typeface="Arial Narrow"/>
              </a:defRPr>
            </a:pPr>
            <a:r>
              <a:t>		5. Pureté et impureté</a:t>
            </a:r>
          </a:p>
          <a:p>
            <a:pPr marL="775637" indent="-751561" algn="l" defTabSz="238620">
              <a:tabLst>
                <a:tab pos="330200" algn="r"/>
                <a:tab pos="508000" algn="l"/>
              </a:tabLst>
              <a:defRPr sz="1600">
                <a:solidFill>
                  <a:srgbClr val="FFBB05"/>
                </a:solidFill>
                <a:latin typeface="+mj-lt"/>
                <a:ea typeface="+mj-ea"/>
                <a:cs typeface="+mj-cs"/>
                <a:sym typeface="Arial Narrow"/>
              </a:defRPr>
            </a:pPr>
            <a:r>
              <a:t>		6. L’histoire du peuple</a:t>
            </a:r>
          </a:p>
          <a:p>
            <a:pPr marL="775637" indent="-751561" algn="l" defTabSz="238620">
              <a:tabLst>
                <a:tab pos="330200" algn="r"/>
                <a:tab pos="508000" algn="l"/>
              </a:tabLst>
              <a:defRPr sz="1600">
                <a:solidFill>
                  <a:srgbClr val="FFBB05"/>
                </a:solidFill>
                <a:latin typeface="+mj-lt"/>
                <a:ea typeface="+mj-ea"/>
                <a:cs typeface="+mj-cs"/>
                <a:sym typeface="Arial Narrow"/>
              </a:defRPr>
            </a:pPr>
            <a:r>
              <a:t>		7. L’au-delà</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La perspective du Nouveau Testament</a:t>
            </a:r>
          </a:p>
        </p:txBody>
      </p:sp>
      <p:pic>
        <p:nvPicPr>
          <p:cNvPr id="509"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11"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512" name="4. La justice…"/>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4. La justice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plus « intérieurement », la justice consiste à pratiquer les commandements de tout cœur, d’y mettre de l’amour pour Dieu</a:t>
            </a:r>
          </a:p>
          <a:p>
            <a:pPr marL="1595606" indent="-1595606" algn="l" defTabSz="238620">
              <a:spcBef>
                <a:spcPts val="400"/>
              </a:spcBef>
              <a:tabLst>
                <a:tab pos="647700" algn="l"/>
                <a:tab pos="1219200" algn="l"/>
              </a:tabLst>
              <a:defRPr sz="2200">
                <a:latin typeface="+mn-lt"/>
                <a:ea typeface="+mn-ea"/>
                <a:cs typeface="+mn-cs"/>
                <a:sym typeface="Helvetica Neue"/>
              </a:defRPr>
            </a:pPr>
            <a:r>
              <a:t>	- de rechercher la volonté de Dieu qui est contenue dans la Loi, d’où son interprétation </a:t>
            </a:r>
          </a:p>
          <a:p>
            <a:pPr marL="1595606" indent="-1595606" algn="l" defTabSz="238620">
              <a:spcBef>
                <a:spcPts val="400"/>
              </a:spcBef>
              <a:tabLst>
                <a:tab pos="647700" algn="l"/>
                <a:tab pos="1219200" algn="l"/>
              </a:tabLst>
              <a:defRPr sz="2200">
                <a:latin typeface="+mn-lt"/>
                <a:ea typeface="+mn-ea"/>
                <a:cs typeface="+mn-cs"/>
                <a:sym typeface="Helvetica Neue"/>
              </a:defRPr>
            </a:pPr>
            <a:r>
              <a:t>		(cf. dans le NT, les querelles du Christ portant sur la détermination de la volonté de Dieu, d’où la prétention de Jésus à en être l’interprète authentique : cf. </a:t>
            </a:r>
            <a:r>
              <a:rPr i="1"/>
              <a:t>on vous a dit … moi je vous dis</a:t>
            </a:r>
            <a:r>
              <a:rPr i="1">
                <a:latin typeface="Times New Roman"/>
                <a:ea typeface="Times New Roman"/>
                <a:cs typeface="Times New Roman"/>
                <a:sym typeface="Times New Roman"/>
              </a:rPr>
              <a:t> </a:t>
            </a:r>
            <a:r>
              <a:rPr i="1"/>
              <a:t>…</a:t>
            </a:r>
            <a:r>
              <a:rPr>
                <a:latin typeface="Times New Roman"/>
                <a:ea typeface="Times New Roman"/>
                <a:cs typeface="Times New Roman"/>
                <a:sym typeface="Times New Roman"/>
              </a:rPr>
              <a:t> </a:t>
            </a:r>
            <a:r>
              <a:t>: Mt 5, </a:t>
            </a:r>
            <a:r>
              <a:rPr sz="1800"/>
              <a:t>33-48</a:t>
            </a:r>
            <a:r>
              <a:t>)</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appliquer la Loi ne signifie pas que l’on a accompli la volonté de Dieu, même si la volonté de Dieu est exprimée par la Loi : la volonté de Dieu est recherchée dans une démarche d’interprétation qui vise à savoir comment on applique un commandement ici et maintenant, concrètement</a:t>
            </a:r>
          </a:p>
          <a:p>
            <a:pPr marL="1595606" indent="-1595606" algn="l" defTabSz="238620">
              <a:spcBef>
                <a:spcPts val="400"/>
              </a:spcBef>
              <a:tabLst>
                <a:tab pos="647700" algn="l"/>
                <a:tab pos="1219200" algn="l"/>
              </a:tabLst>
              <a:defRPr sz="2200">
                <a:latin typeface="+mn-lt"/>
                <a:ea typeface="+mn-ea"/>
                <a:cs typeface="+mn-cs"/>
                <a:sym typeface="Helvetica Neue"/>
              </a:defRPr>
            </a:pPr>
            <a:r>
              <a:t>		- ce désir de chercher la volonté de Dieu dans les Ecritures pour l’appliquer caractérise la personne juste</a:t>
            </a:r>
          </a:p>
          <a:p>
            <a:pPr marL="1595606" indent="-1595606" algn="l" defTabSz="238620">
              <a:spcBef>
                <a:spcPts val="400"/>
              </a:spcBef>
              <a:tabLst>
                <a:tab pos="647700" algn="l"/>
                <a:tab pos="1219200" algn="l"/>
              </a:tabLst>
              <a:defRPr sz="2200">
                <a:latin typeface="+mn-lt"/>
                <a:ea typeface="+mn-ea"/>
                <a:cs typeface="+mn-cs"/>
                <a:sym typeface="Helvetica Neue"/>
              </a:defRPr>
            </a:pPr>
            <a:r>
              <a:t>		(cf. Mt 1, 19, qui qualifie Joseph, à qui Marie est promise pour épouse, d’ « homme juste » : cela veut dire qu’il est disponible pour faire la volonté de Dieu)</a:t>
            </a:r>
          </a:p>
        </p:txBody>
      </p:sp>
      <p:sp>
        <p:nvSpPr>
          <p:cNvPr id="513"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514"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515"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517"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518" name="A - L’anthropologie biblique…"/>
          <p:cNvSpPr txBox="1"/>
          <p:nvPr/>
        </p:nvSpPr>
        <p:spPr>
          <a:xfrm>
            <a:off x="9539013" y="309690"/>
            <a:ext cx="3756974" cy="2980620"/>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A - L’anthropologie biblique</a:t>
            </a:r>
          </a:p>
          <a:p>
            <a:pPr marL="775637" indent="-751561" algn="l" defTabSz="238620">
              <a:tabLst>
                <a:tab pos="330200" algn="r"/>
                <a:tab pos="508000" algn="l"/>
              </a:tabLst>
              <a:defRPr sz="1600">
                <a:solidFill>
                  <a:srgbClr val="FFBB05"/>
                </a:solidFill>
                <a:latin typeface="+mj-lt"/>
                <a:ea typeface="+mj-ea"/>
                <a:cs typeface="+mj-cs"/>
                <a:sym typeface="Arial Narrow"/>
              </a:defRPr>
            </a:pPr>
            <a:r>
              <a:t>	I - 	L’être humain biblique	</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 - 	Le « style de vie » d’Israël</a:t>
            </a:r>
          </a:p>
          <a:p>
            <a:pPr marL="775637" indent="-751561" algn="l" defTabSz="238620">
              <a:tabLst>
                <a:tab pos="330200" algn="r"/>
                <a:tab pos="508000" algn="l"/>
              </a:tabLst>
              <a:defRPr sz="1600">
                <a:solidFill>
                  <a:srgbClr val="FFBB05"/>
                </a:solidFill>
                <a:latin typeface="+mj-lt"/>
                <a:ea typeface="+mj-ea"/>
                <a:cs typeface="+mj-cs"/>
                <a:sym typeface="Arial Narrow"/>
              </a:defRPr>
            </a:pPr>
            <a:r>
              <a:t>		1. Une vie en alliance</a:t>
            </a:r>
          </a:p>
          <a:p>
            <a:pPr marL="775637" indent="-751561" algn="l" defTabSz="238620">
              <a:tabLst>
                <a:tab pos="330200" algn="r"/>
                <a:tab pos="508000" algn="l"/>
              </a:tabLst>
              <a:defRPr sz="1600">
                <a:solidFill>
                  <a:srgbClr val="FFBB05"/>
                </a:solidFill>
                <a:latin typeface="+mj-lt"/>
                <a:ea typeface="+mj-ea"/>
                <a:cs typeface="+mj-cs"/>
                <a:sym typeface="Arial Narrow"/>
              </a:defRPr>
            </a:pPr>
            <a:r>
              <a:t>		2. Une promesse de bonheur</a:t>
            </a:r>
          </a:p>
          <a:p>
            <a:pPr marL="775637" indent="-751561" algn="l" defTabSz="238620">
              <a:tabLst>
                <a:tab pos="330200" algn="r"/>
                <a:tab pos="508000" algn="l"/>
              </a:tabLst>
              <a:defRPr sz="1600">
                <a:solidFill>
                  <a:srgbClr val="FFBB05"/>
                </a:solidFill>
                <a:latin typeface="+mj-lt"/>
                <a:ea typeface="+mj-ea"/>
                <a:cs typeface="+mj-cs"/>
                <a:sym typeface="Arial Narrow"/>
              </a:defRPr>
            </a:pPr>
            <a:r>
              <a:t>		3. La sainteté</a:t>
            </a:r>
          </a:p>
          <a:p>
            <a:pPr marL="775637" indent="-751561" algn="l" defTabSz="238620">
              <a:tabLst>
                <a:tab pos="330200" algn="r"/>
                <a:tab pos="508000" algn="l"/>
              </a:tabLst>
              <a:defRPr sz="1600">
                <a:solidFill>
                  <a:srgbClr val="FFBB05"/>
                </a:solidFill>
                <a:latin typeface="+mj-lt"/>
                <a:ea typeface="+mj-ea"/>
                <a:cs typeface="+mj-cs"/>
                <a:sym typeface="Arial Narrow"/>
              </a:defRPr>
            </a:pPr>
            <a:r>
              <a:t>		4. La justice</a:t>
            </a:r>
          </a:p>
          <a:p>
            <a:pPr marL="775637" indent="-751561" algn="l" defTabSz="238620">
              <a:tabLst>
                <a:tab pos="330200" algn="r"/>
                <a:tab pos="508000" algn="l"/>
              </a:tabLst>
              <a:defRPr sz="1600">
                <a:solidFill>
                  <a:srgbClr val="FFBB05"/>
                </a:solidFill>
                <a:latin typeface="+mj-lt"/>
                <a:ea typeface="+mj-ea"/>
                <a:cs typeface="+mj-cs"/>
                <a:sym typeface="Arial Narrow"/>
              </a:defRPr>
            </a:pPr>
            <a:r>
              <a:t>		5. Pureté et impureté</a:t>
            </a:r>
          </a:p>
          <a:p>
            <a:pPr marL="775637" indent="-751561" algn="l" defTabSz="238620">
              <a:tabLst>
                <a:tab pos="330200" algn="r"/>
                <a:tab pos="508000" algn="l"/>
              </a:tabLst>
              <a:defRPr sz="1600">
                <a:solidFill>
                  <a:srgbClr val="FFBB05"/>
                </a:solidFill>
                <a:latin typeface="+mj-lt"/>
                <a:ea typeface="+mj-ea"/>
                <a:cs typeface="+mj-cs"/>
                <a:sym typeface="Arial Narrow"/>
              </a:defRPr>
            </a:pPr>
            <a:r>
              <a:t>		6. L’histoire du peuple</a:t>
            </a:r>
          </a:p>
          <a:p>
            <a:pPr marL="775637" indent="-751561" algn="l" defTabSz="238620">
              <a:tabLst>
                <a:tab pos="330200" algn="r"/>
                <a:tab pos="508000" algn="l"/>
              </a:tabLst>
              <a:defRPr sz="1600">
                <a:solidFill>
                  <a:srgbClr val="FFBB05"/>
                </a:solidFill>
                <a:latin typeface="+mj-lt"/>
                <a:ea typeface="+mj-ea"/>
                <a:cs typeface="+mj-cs"/>
                <a:sym typeface="Arial Narrow"/>
              </a:defRPr>
            </a:pPr>
            <a:r>
              <a:t>		7. L’au-delà</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La perspective du Nouveau Testament</a:t>
            </a:r>
          </a:p>
        </p:txBody>
      </p:sp>
      <p:pic>
        <p:nvPicPr>
          <p:cNvPr id="519"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21"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522" name="4. La justice…"/>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4. La justice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l’Écriture connaît un scandale : le juste qui est victime, et l’injuste qui prospère (cf Job)</a:t>
            </a:r>
            <a:endParaRPr sz="1000"/>
          </a:p>
          <a:p>
            <a:pPr marL="1595606" indent="-1595606" algn="l" defTabSz="238620">
              <a:spcBef>
                <a:spcPts val="400"/>
              </a:spcBef>
              <a:tabLst>
                <a:tab pos="647700" algn="l"/>
                <a:tab pos="1219200" algn="l"/>
              </a:tabLst>
              <a:defRPr sz="2200">
                <a:latin typeface="+mn-lt"/>
                <a:ea typeface="+mn-ea"/>
                <a:cs typeface="+mn-cs"/>
                <a:sym typeface="Helvetica Neue"/>
              </a:defRPr>
            </a:pPr>
            <a:r>
              <a:rPr sz="1000"/>
              <a:t>	-</a:t>
            </a:r>
            <a:r>
              <a:t>-</a:t>
            </a:r>
            <a:r>
              <a:rPr i="1"/>
              <a:t> les épreuves du juste sont nombreuses</a:t>
            </a:r>
            <a:r>
              <a:t> (Ps 33, </a:t>
            </a:r>
            <a:r>
              <a:rPr sz="1800"/>
              <a:t>20</a:t>
            </a:r>
            <a:r>
              <a:t>)</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en ce sens, Jésus met fin lui-même à l’idée d’une rétribution directe en déclarant que les victimes de l’écroulement de la tour de Siloé ou celles des armées de Pilate ne sont pas des pécheurs plus grands que les autres (Lc 13,</a:t>
            </a:r>
            <a:r>
              <a:rPr sz="1000"/>
              <a:t> </a:t>
            </a:r>
            <a:r>
              <a:rPr sz="1800"/>
              <a:t>1-5</a:t>
            </a:r>
            <a:r>
              <a:t>)</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il sera présenté lui-même comme un homme « juste » au moment de relater sa mort en croix</a:t>
            </a:r>
          </a:p>
        </p:txBody>
      </p:sp>
      <p:sp>
        <p:nvSpPr>
          <p:cNvPr id="523"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524"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525"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527"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528" name="A - L’anthropologie biblique…"/>
          <p:cNvSpPr txBox="1"/>
          <p:nvPr/>
        </p:nvSpPr>
        <p:spPr>
          <a:xfrm>
            <a:off x="9539013" y="309690"/>
            <a:ext cx="3756974" cy="2980620"/>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A - L’anthropologie biblique</a:t>
            </a:r>
          </a:p>
          <a:p>
            <a:pPr marL="775637" indent="-751561" algn="l" defTabSz="238620">
              <a:tabLst>
                <a:tab pos="330200" algn="r"/>
                <a:tab pos="508000" algn="l"/>
              </a:tabLst>
              <a:defRPr sz="1600">
                <a:solidFill>
                  <a:srgbClr val="FFBB05"/>
                </a:solidFill>
                <a:latin typeface="+mj-lt"/>
                <a:ea typeface="+mj-ea"/>
                <a:cs typeface="+mj-cs"/>
                <a:sym typeface="Arial Narrow"/>
              </a:defRPr>
            </a:pPr>
            <a:r>
              <a:t>	I - 	L’être humain biblique	</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 - 	Le « style de vie » d’Israël</a:t>
            </a:r>
          </a:p>
          <a:p>
            <a:pPr marL="775637" indent="-751561" algn="l" defTabSz="238620">
              <a:tabLst>
                <a:tab pos="330200" algn="r"/>
                <a:tab pos="508000" algn="l"/>
              </a:tabLst>
              <a:defRPr sz="1600">
                <a:solidFill>
                  <a:srgbClr val="FFBB05"/>
                </a:solidFill>
                <a:latin typeface="+mj-lt"/>
                <a:ea typeface="+mj-ea"/>
                <a:cs typeface="+mj-cs"/>
                <a:sym typeface="Arial Narrow"/>
              </a:defRPr>
            </a:pPr>
            <a:r>
              <a:t>		1. Une vie en alliance</a:t>
            </a:r>
          </a:p>
          <a:p>
            <a:pPr marL="775637" indent="-751561" algn="l" defTabSz="238620">
              <a:tabLst>
                <a:tab pos="330200" algn="r"/>
                <a:tab pos="508000" algn="l"/>
              </a:tabLst>
              <a:defRPr sz="1600">
                <a:solidFill>
                  <a:srgbClr val="FFBB05"/>
                </a:solidFill>
                <a:latin typeface="+mj-lt"/>
                <a:ea typeface="+mj-ea"/>
                <a:cs typeface="+mj-cs"/>
                <a:sym typeface="Arial Narrow"/>
              </a:defRPr>
            </a:pPr>
            <a:r>
              <a:t>		2. Une promesse de bonheur</a:t>
            </a:r>
          </a:p>
          <a:p>
            <a:pPr marL="775637" indent="-751561" algn="l" defTabSz="238620">
              <a:tabLst>
                <a:tab pos="330200" algn="r"/>
                <a:tab pos="508000" algn="l"/>
              </a:tabLst>
              <a:defRPr sz="1600">
                <a:solidFill>
                  <a:srgbClr val="FFBB05"/>
                </a:solidFill>
                <a:latin typeface="+mj-lt"/>
                <a:ea typeface="+mj-ea"/>
                <a:cs typeface="+mj-cs"/>
                <a:sym typeface="Arial Narrow"/>
              </a:defRPr>
            </a:pPr>
            <a:r>
              <a:t>		3. La sainteté</a:t>
            </a:r>
          </a:p>
          <a:p>
            <a:pPr marL="775637" indent="-751561" algn="l" defTabSz="238620">
              <a:tabLst>
                <a:tab pos="330200" algn="r"/>
                <a:tab pos="508000" algn="l"/>
              </a:tabLst>
              <a:defRPr sz="1600">
                <a:solidFill>
                  <a:srgbClr val="FFBB05"/>
                </a:solidFill>
                <a:latin typeface="+mj-lt"/>
                <a:ea typeface="+mj-ea"/>
                <a:cs typeface="+mj-cs"/>
                <a:sym typeface="Arial Narrow"/>
              </a:defRPr>
            </a:pPr>
            <a:r>
              <a:t>		4. La justice</a:t>
            </a:r>
          </a:p>
          <a:p>
            <a:pPr marL="775637" indent="-751561" algn="l" defTabSz="238620">
              <a:tabLst>
                <a:tab pos="330200" algn="r"/>
                <a:tab pos="508000" algn="l"/>
              </a:tabLst>
              <a:defRPr sz="1600">
                <a:solidFill>
                  <a:srgbClr val="FFBB05"/>
                </a:solidFill>
                <a:latin typeface="+mj-lt"/>
                <a:ea typeface="+mj-ea"/>
                <a:cs typeface="+mj-cs"/>
                <a:sym typeface="Arial Narrow"/>
              </a:defRPr>
            </a:pPr>
            <a:r>
              <a:t>		5. Pureté et impureté</a:t>
            </a:r>
          </a:p>
          <a:p>
            <a:pPr marL="775637" indent="-751561" algn="l" defTabSz="238620">
              <a:tabLst>
                <a:tab pos="330200" algn="r"/>
                <a:tab pos="508000" algn="l"/>
              </a:tabLst>
              <a:defRPr sz="1600">
                <a:solidFill>
                  <a:srgbClr val="FFBB05"/>
                </a:solidFill>
                <a:latin typeface="+mj-lt"/>
                <a:ea typeface="+mj-ea"/>
                <a:cs typeface="+mj-cs"/>
                <a:sym typeface="Arial Narrow"/>
              </a:defRPr>
            </a:pPr>
            <a:r>
              <a:t>		6. L’histoire du peuple</a:t>
            </a:r>
          </a:p>
          <a:p>
            <a:pPr marL="775637" indent="-751561" algn="l" defTabSz="238620">
              <a:tabLst>
                <a:tab pos="330200" algn="r"/>
                <a:tab pos="508000" algn="l"/>
              </a:tabLst>
              <a:defRPr sz="1600">
                <a:solidFill>
                  <a:srgbClr val="FFBB05"/>
                </a:solidFill>
                <a:latin typeface="+mj-lt"/>
                <a:ea typeface="+mj-ea"/>
                <a:cs typeface="+mj-cs"/>
                <a:sym typeface="Arial Narrow"/>
              </a:defRPr>
            </a:pPr>
            <a:r>
              <a:t>		7. L’au-delà</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La perspective du Nouveau Testament</a:t>
            </a:r>
          </a:p>
        </p:txBody>
      </p:sp>
      <p:pic>
        <p:nvPicPr>
          <p:cNvPr id="529"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31"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532" name="5. Pureté et impureté…"/>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5. Pureté et impureté</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la notion de pureté est en lien avec celle de sainteté : si le peuple d’Israël se tient éloigné des nations païennes, </a:t>
            </a:r>
            <a:r>
              <a:rPr i="1"/>
              <a:t>séparé</a:t>
            </a:r>
            <a:r>
              <a:t>, et s’il s’en tient à la pratique de la Loi, ce qui est sa spécificité, il se garde dans la sainteté, c’est-à-dire dans la pureté</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une première connotation du mot pureté est le fait de ne pas se mélanger</a:t>
            </a:r>
          </a:p>
          <a:p>
            <a:pPr marL="1595606" indent="-1595606" algn="l" defTabSz="238620">
              <a:spcBef>
                <a:spcPts val="400"/>
              </a:spcBef>
              <a:tabLst>
                <a:tab pos="647700" algn="l"/>
                <a:tab pos="1219200" algn="l"/>
              </a:tabLst>
              <a:defRPr sz="2200">
                <a:latin typeface="+mn-lt"/>
                <a:ea typeface="+mn-ea"/>
                <a:cs typeface="+mn-cs"/>
                <a:sym typeface="Helvetica Neue"/>
              </a:defRPr>
            </a:pPr>
            <a:r>
              <a:t>	- si le peuple ne se mélange pas aux autres, s’il ne rend aucun culte à une idole, s’il pratique la Loi de tout son cœur, il vit avec justesse dans la présence de Dieu</a:t>
            </a:r>
          </a:p>
        </p:txBody>
      </p:sp>
      <p:sp>
        <p:nvSpPr>
          <p:cNvPr id="533"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534"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535"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537"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538" name="A - L’anthropologie biblique…"/>
          <p:cNvSpPr txBox="1"/>
          <p:nvPr/>
        </p:nvSpPr>
        <p:spPr>
          <a:xfrm>
            <a:off x="9539013" y="309690"/>
            <a:ext cx="3756974" cy="2980620"/>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A - L’anthropologie biblique</a:t>
            </a:r>
          </a:p>
          <a:p>
            <a:pPr marL="775637" indent="-751561" algn="l" defTabSz="238620">
              <a:tabLst>
                <a:tab pos="330200" algn="r"/>
                <a:tab pos="508000" algn="l"/>
              </a:tabLst>
              <a:defRPr sz="1600">
                <a:solidFill>
                  <a:srgbClr val="FFBB05"/>
                </a:solidFill>
                <a:latin typeface="+mj-lt"/>
                <a:ea typeface="+mj-ea"/>
                <a:cs typeface="+mj-cs"/>
                <a:sym typeface="Arial Narrow"/>
              </a:defRPr>
            </a:pPr>
            <a:r>
              <a:t>	I - 	L’être humain biblique	</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 - 	Le « style de vie » d’Israël</a:t>
            </a:r>
          </a:p>
          <a:p>
            <a:pPr marL="775637" indent="-751561" algn="l" defTabSz="238620">
              <a:tabLst>
                <a:tab pos="330200" algn="r"/>
                <a:tab pos="508000" algn="l"/>
              </a:tabLst>
              <a:defRPr sz="1600">
                <a:solidFill>
                  <a:srgbClr val="FFBB05"/>
                </a:solidFill>
                <a:latin typeface="+mj-lt"/>
                <a:ea typeface="+mj-ea"/>
                <a:cs typeface="+mj-cs"/>
                <a:sym typeface="Arial Narrow"/>
              </a:defRPr>
            </a:pPr>
            <a:r>
              <a:t>		1. Une vie en alliance</a:t>
            </a:r>
          </a:p>
          <a:p>
            <a:pPr marL="775637" indent="-751561" algn="l" defTabSz="238620">
              <a:tabLst>
                <a:tab pos="330200" algn="r"/>
                <a:tab pos="508000" algn="l"/>
              </a:tabLst>
              <a:defRPr sz="1600">
                <a:solidFill>
                  <a:srgbClr val="FFBB05"/>
                </a:solidFill>
                <a:latin typeface="+mj-lt"/>
                <a:ea typeface="+mj-ea"/>
                <a:cs typeface="+mj-cs"/>
                <a:sym typeface="Arial Narrow"/>
              </a:defRPr>
            </a:pPr>
            <a:r>
              <a:t>		2. Une promesse de bonheur</a:t>
            </a:r>
          </a:p>
          <a:p>
            <a:pPr marL="775637" indent="-751561" algn="l" defTabSz="238620">
              <a:tabLst>
                <a:tab pos="330200" algn="r"/>
                <a:tab pos="508000" algn="l"/>
              </a:tabLst>
              <a:defRPr sz="1600">
                <a:solidFill>
                  <a:srgbClr val="FFBB05"/>
                </a:solidFill>
                <a:latin typeface="+mj-lt"/>
                <a:ea typeface="+mj-ea"/>
                <a:cs typeface="+mj-cs"/>
                <a:sym typeface="Arial Narrow"/>
              </a:defRPr>
            </a:pPr>
            <a:r>
              <a:t>		3. La sainteté</a:t>
            </a:r>
          </a:p>
          <a:p>
            <a:pPr marL="775637" indent="-751561" algn="l" defTabSz="238620">
              <a:tabLst>
                <a:tab pos="330200" algn="r"/>
                <a:tab pos="508000" algn="l"/>
              </a:tabLst>
              <a:defRPr sz="1600">
                <a:solidFill>
                  <a:srgbClr val="FFBB05"/>
                </a:solidFill>
                <a:latin typeface="+mj-lt"/>
                <a:ea typeface="+mj-ea"/>
                <a:cs typeface="+mj-cs"/>
                <a:sym typeface="Arial Narrow"/>
              </a:defRPr>
            </a:pPr>
            <a:r>
              <a:t>		4. La justice</a:t>
            </a:r>
          </a:p>
          <a:p>
            <a:pPr marL="775637" indent="-751561" algn="l" defTabSz="238620">
              <a:tabLst>
                <a:tab pos="330200" algn="r"/>
                <a:tab pos="508000" algn="l"/>
              </a:tabLst>
              <a:defRPr sz="1600">
                <a:solidFill>
                  <a:srgbClr val="FFBB05"/>
                </a:solidFill>
                <a:latin typeface="+mj-lt"/>
                <a:ea typeface="+mj-ea"/>
                <a:cs typeface="+mj-cs"/>
                <a:sym typeface="Arial Narrow"/>
              </a:defRPr>
            </a:pPr>
            <a:r>
              <a:t>		5. Pureté et impureté</a:t>
            </a:r>
          </a:p>
          <a:p>
            <a:pPr marL="775637" indent="-751561" algn="l" defTabSz="238620">
              <a:tabLst>
                <a:tab pos="330200" algn="r"/>
                <a:tab pos="508000" algn="l"/>
              </a:tabLst>
              <a:defRPr sz="1600">
                <a:solidFill>
                  <a:srgbClr val="FFBB05"/>
                </a:solidFill>
                <a:latin typeface="+mj-lt"/>
                <a:ea typeface="+mj-ea"/>
                <a:cs typeface="+mj-cs"/>
                <a:sym typeface="Arial Narrow"/>
              </a:defRPr>
            </a:pPr>
            <a:r>
              <a:t>		6. L’histoire du peuple</a:t>
            </a:r>
          </a:p>
          <a:p>
            <a:pPr marL="775637" indent="-751561" algn="l" defTabSz="238620">
              <a:tabLst>
                <a:tab pos="330200" algn="r"/>
                <a:tab pos="508000" algn="l"/>
              </a:tabLst>
              <a:defRPr sz="1600">
                <a:solidFill>
                  <a:srgbClr val="FFBB05"/>
                </a:solidFill>
                <a:latin typeface="+mj-lt"/>
                <a:ea typeface="+mj-ea"/>
                <a:cs typeface="+mj-cs"/>
                <a:sym typeface="Arial Narrow"/>
              </a:defRPr>
            </a:pPr>
            <a:r>
              <a:t>		7. L’au-delà</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La perspective du Nouveau Testament</a:t>
            </a:r>
          </a:p>
        </p:txBody>
      </p:sp>
      <p:pic>
        <p:nvPicPr>
          <p:cNvPr id="539"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41"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542" name="5. Pureté et impureté…"/>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5. Pureté et impureté</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la pureté et l’impureté ne sont pas des catégories morales, dans l’Écriture : il n’est pas d’abord question de jugements de valeurs sur la personne et ses fautes, mais de </a:t>
            </a:r>
            <a:r>
              <a:rPr i="1"/>
              <a:t>conditions objectives de la relation à Dieu</a:t>
            </a:r>
            <a:endParaRPr>
              <a:latin typeface="Times New Roman"/>
              <a:ea typeface="Times New Roman"/>
              <a:cs typeface="Times New Roman"/>
              <a:sym typeface="Times New Roman"/>
            </a:endParaRPr>
          </a:p>
          <a:p>
            <a:pPr marL="1595606" indent="-1595606" algn="l" defTabSz="238620">
              <a:spcBef>
                <a:spcPts val="400"/>
              </a:spcBef>
              <a:tabLst>
                <a:tab pos="647700" algn="l"/>
                <a:tab pos="1219200" algn="l"/>
              </a:tabLst>
              <a:defRPr sz="2200">
                <a:latin typeface="+mn-lt"/>
                <a:ea typeface="+mn-ea"/>
                <a:cs typeface="+mn-cs"/>
                <a:sym typeface="Helvetica Neue"/>
              </a:defRPr>
            </a:pPr>
            <a:endParaRPr>
              <a:latin typeface="Times New Roman"/>
              <a:ea typeface="Times New Roman"/>
              <a:cs typeface="Times New Roman"/>
              <a:sym typeface="Times New Roman"/>
            </a:endParaRPr>
          </a:p>
          <a:p>
            <a:pPr marL="1595606" indent="-1595606" algn="l" defTabSz="238620">
              <a:spcBef>
                <a:spcPts val="400"/>
              </a:spcBef>
              <a:tabLst>
                <a:tab pos="647700" algn="l"/>
                <a:tab pos="1219200" algn="l"/>
              </a:tabLst>
              <a:defRPr sz="2200">
                <a:latin typeface="+mn-lt"/>
                <a:ea typeface="+mn-ea"/>
                <a:cs typeface="+mn-cs"/>
                <a:sym typeface="Helvetica Neue"/>
              </a:defRPr>
            </a:pPr>
            <a:r>
              <a:rPr>
                <a:latin typeface="Times New Roman"/>
                <a:ea typeface="Times New Roman"/>
                <a:cs typeface="Times New Roman"/>
                <a:sym typeface="Times New Roman"/>
              </a:rPr>
              <a:t>	</a:t>
            </a:r>
            <a:r>
              <a:t>- dans la mesure où la présence de Dieu est de l’ordre du sacré, il y a des conditions à respecter pour être en sa présence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par ailleurs, la pratique des commandements étant une manière de vivre en présence de Dieu, ils règlent en quelque sorte la « juste distance » de cette relation</a:t>
            </a:r>
          </a:p>
          <a:p>
            <a:pPr marL="1595606" indent="-1595606" algn="l" defTabSz="238620">
              <a:spcBef>
                <a:spcPts val="400"/>
              </a:spcBef>
              <a:tabLst>
                <a:tab pos="647700" algn="l"/>
                <a:tab pos="1219200" algn="l"/>
              </a:tabLst>
              <a:defRPr sz="2200">
                <a:latin typeface="+mn-lt"/>
                <a:ea typeface="+mn-ea"/>
                <a:cs typeface="+mn-cs"/>
                <a:sym typeface="Helvetica Neue"/>
              </a:defRPr>
            </a:pPr>
            <a:r>
              <a:t>		- s’éloigner de la présence fait contracter une impureté </a:t>
            </a:r>
          </a:p>
          <a:p>
            <a:pPr marL="1595606" indent="-1595606" algn="l" defTabSz="238620">
              <a:spcBef>
                <a:spcPts val="400"/>
              </a:spcBef>
              <a:tabLst>
                <a:tab pos="647700" algn="l"/>
                <a:tab pos="1219200" algn="l"/>
              </a:tabLst>
              <a:defRPr sz="2200">
                <a:latin typeface="+mn-lt"/>
                <a:ea typeface="+mn-ea"/>
                <a:cs typeface="+mn-cs"/>
                <a:sym typeface="Helvetica Neue"/>
              </a:defRPr>
            </a:pPr>
            <a:r>
              <a:t>		- et s’approcher trop de cette présence fait également contracter une impureté</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dans les deux cas, un rite de purification permet de revenir à cette juste place qu’est la pureté</a:t>
            </a:r>
          </a:p>
        </p:txBody>
      </p:sp>
      <p:sp>
        <p:nvSpPr>
          <p:cNvPr id="543"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544"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545"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547"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548" name="A - L’anthropologie biblique…"/>
          <p:cNvSpPr txBox="1"/>
          <p:nvPr/>
        </p:nvSpPr>
        <p:spPr>
          <a:xfrm>
            <a:off x="9539013" y="309690"/>
            <a:ext cx="3756974" cy="2980620"/>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A - L’anthropologie biblique</a:t>
            </a:r>
          </a:p>
          <a:p>
            <a:pPr marL="775637" indent="-751561" algn="l" defTabSz="238620">
              <a:tabLst>
                <a:tab pos="330200" algn="r"/>
                <a:tab pos="508000" algn="l"/>
              </a:tabLst>
              <a:defRPr sz="1600">
                <a:solidFill>
                  <a:srgbClr val="FFBB05"/>
                </a:solidFill>
                <a:latin typeface="+mj-lt"/>
                <a:ea typeface="+mj-ea"/>
                <a:cs typeface="+mj-cs"/>
                <a:sym typeface="Arial Narrow"/>
              </a:defRPr>
            </a:pPr>
            <a:r>
              <a:t>	I - 	L’être humain biblique	</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 - 	Le « style de vie » d’Israël</a:t>
            </a:r>
          </a:p>
          <a:p>
            <a:pPr marL="775637" indent="-751561" algn="l" defTabSz="238620">
              <a:tabLst>
                <a:tab pos="330200" algn="r"/>
                <a:tab pos="508000" algn="l"/>
              </a:tabLst>
              <a:defRPr sz="1600">
                <a:solidFill>
                  <a:srgbClr val="FFBB05"/>
                </a:solidFill>
                <a:latin typeface="+mj-lt"/>
                <a:ea typeface="+mj-ea"/>
                <a:cs typeface="+mj-cs"/>
                <a:sym typeface="Arial Narrow"/>
              </a:defRPr>
            </a:pPr>
            <a:r>
              <a:t>		1. Une vie en alliance</a:t>
            </a:r>
          </a:p>
          <a:p>
            <a:pPr marL="775637" indent="-751561" algn="l" defTabSz="238620">
              <a:tabLst>
                <a:tab pos="330200" algn="r"/>
                <a:tab pos="508000" algn="l"/>
              </a:tabLst>
              <a:defRPr sz="1600">
                <a:solidFill>
                  <a:srgbClr val="FFBB05"/>
                </a:solidFill>
                <a:latin typeface="+mj-lt"/>
                <a:ea typeface="+mj-ea"/>
                <a:cs typeface="+mj-cs"/>
                <a:sym typeface="Arial Narrow"/>
              </a:defRPr>
            </a:pPr>
            <a:r>
              <a:t>		2. Une promesse de bonheur</a:t>
            </a:r>
          </a:p>
          <a:p>
            <a:pPr marL="775637" indent="-751561" algn="l" defTabSz="238620">
              <a:tabLst>
                <a:tab pos="330200" algn="r"/>
                <a:tab pos="508000" algn="l"/>
              </a:tabLst>
              <a:defRPr sz="1600">
                <a:solidFill>
                  <a:srgbClr val="FFBB05"/>
                </a:solidFill>
                <a:latin typeface="+mj-lt"/>
                <a:ea typeface="+mj-ea"/>
                <a:cs typeface="+mj-cs"/>
                <a:sym typeface="Arial Narrow"/>
              </a:defRPr>
            </a:pPr>
            <a:r>
              <a:t>		3. La sainteté</a:t>
            </a:r>
          </a:p>
          <a:p>
            <a:pPr marL="775637" indent="-751561" algn="l" defTabSz="238620">
              <a:tabLst>
                <a:tab pos="330200" algn="r"/>
                <a:tab pos="508000" algn="l"/>
              </a:tabLst>
              <a:defRPr sz="1600">
                <a:solidFill>
                  <a:srgbClr val="FFBB05"/>
                </a:solidFill>
                <a:latin typeface="+mj-lt"/>
                <a:ea typeface="+mj-ea"/>
                <a:cs typeface="+mj-cs"/>
                <a:sym typeface="Arial Narrow"/>
              </a:defRPr>
            </a:pPr>
            <a:r>
              <a:t>		4. La justice</a:t>
            </a:r>
          </a:p>
          <a:p>
            <a:pPr marL="775637" indent="-751561" algn="l" defTabSz="238620">
              <a:tabLst>
                <a:tab pos="330200" algn="r"/>
                <a:tab pos="508000" algn="l"/>
              </a:tabLst>
              <a:defRPr sz="1600">
                <a:solidFill>
                  <a:srgbClr val="FFBB05"/>
                </a:solidFill>
                <a:latin typeface="+mj-lt"/>
                <a:ea typeface="+mj-ea"/>
                <a:cs typeface="+mj-cs"/>
                <a:sym typeface="Arial Narrow"/>
              </a:defRPr>
            </a:pPr>
            <a:r>
              <a:t>		5. Pureté et impureté</a:t>
            </a:r>
          </a:p>
          <a:p>
            <a:pPr marL="775637" indent="-751561" algn="l" defTabSz="238620">
              <a:tabLst>
                <a:tab pos="330200" algn="r"/>
                <a:tab pos="508000" algn="l"/>
              </a:tabLst>
              <a:defRPr sz="1600">
                <a:solidFill>
                  <a:srgbClr val="FFBB05"/>
                </a:solidFill>
                <a:latin typeface="+mj-lt"/>
                <a:ea typeface="+mj-ea"/>
                <a:cs typeface="+mj-cs"/>
                <a:sym typeface="Arial Narrow"/>
              </a:defRPr>
            </a:pPr>
            <a:r>
              <a:t>		6. L’histoire du peuple</a:t>
            </a:r>
          </a:p>
          <a:p>
            <a:pPr marL="775637" indent="-751561" algn="l" defTabSz="238620">
              <a:tabLst>
                <a:tab pos="330200" algn="r"/>
                <a:tab pos="508000" algn="l"/>
              </a:tabLst>
              <a:defRPr sz="1600">
                <a:solidFill>
                  <a:srgbClr val="FFBB05"/>
                </a:solidFill>
                <a:latin typeface="+mj-lt"/>
                <a:ea typeface="+mj-ea"/>
                <a:cs typeface="+mj-cs"/>
                <a:sym typeface="Arial Narrow"/>
              </a:defRPr>
            </a:pPr>
            <a:r>
              <a:t>		7. L’au-delà</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La perspective du Nouveau Testament</a:t>
            </a:r>
          </a:p>
        </p:txBody>
      </p:sp>
      <p:pic>
        <p:nvPicPr>
          <p:cNvPr id="549"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51"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552" name="5. Pureté et impureté…"/>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5. Pureté et impureté</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le « défaut » de présence de Dieu est occasionné par le contact de la mort : </a:t>
            </a:r>
          </a:p>
          <a:p>
            <a:pPr marL="1595606" indent="-1595606" algn="l" defTabSz="238620">
              <a:spcBef>
                <a:spcPts val="400"/>
              </a:spcBef>
              <a:tabLst>
                <a:tab pos="647700" algn="l"/>
                <a:tab pos="1219200" algn="l"/>
              </a:tabLst>
              <a:defRPr sz="2200">
                <a:latin typeface="+mn-lt"/>
                <a:ea typeface="+mn-ea"/>
                <a:cs typeface="+mn-cs"/>
                <a:sym typeface="Helvetica Neue"/>
              </a:defRPr>
            </a:pPr>
            <a:r>
              <a:t>		- un cadavre animal ou humain (Nb 19, </a:t>
            </a:r>
            <a:r>
              <a:rPr sz="1800"/>
              <a:t>11-22</a:t>
            </a:r>
            <a:r>
              <a:t>), </a:t>
            </a:r>
          </a:p>
          <a:p>
            <a:pPr marL="1595606" indent="-1595606" algn="l" defTabSz="238620">
              <a:spcBef>
                <a:spcPts val="400"/>
              </a:spcBef>
              <a:tabLst>
                <a:tab pos="647700" algn="l"/>
                <a:tab pos="1219200" algn="l"/>
              </a:tabLst>
              <a:defRPr sz="2200">
                <a:latin typeface="+mn-lt"/>
                <a:ea typeface="+mn-ea"/>
                <a:cs typeface="+mn-cs"/>
                <a:sym typeface="Helvetica Neue"/>
              </a:defRPr>
            </a:pPr>
            <a:r>
              <a:t>		- certains animaux interdits à la consommation (Lv 11 ; Dt 14, </a:t>
            </a:r>
            <a:r>
              <a:rPr sz="1800"/>
              <a:t>3-21</a:t>
            </a:r>
            <a:r>
              <a:t>) </a:t>
            </a:r>
          </a:p>
          <a:p>
            <a:pPr marL="1595606" indent="-1595606" algn="l" defTabSz="238620">
              <a:spcBef>
                <a:spcPts val="400"/>
              </a:spcBef>
              <a:tabLst>
                <a:tab pos="647700" algn="l"/>
                <a:tab pos="1219200" algn="l"/>
              </a:tabLst>
              <a:defRPr sz="2200">
                <a:latin typeface="+mn-lt"/>
                <a:ea typeface="+mn-ea"/>
                <a:cs typeface="+mn-cs"/>
                <a:sym typeface="Helvetica Neue"/>
              </a:defRPr>
            </a:pPr>
            <a:r>
              <a:t>		- ou par le contact avec des païens, par le fait d’aller sur un territoire païen, etc. (cf. l’explication que donne le second évangéliste en Mc 7, </a:t>
            </a:r>
            <a:r>
              <a:rPr sz="1800"/>
              <a:t>3-4</a:t>
            </a:r>
            <a:r>
              <a:t>)</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 excès » de présence de Dieu est occasionné par le contact avec des réalités qui sont directement en lien avec lui : </a:t>
            </a:r>
          </a:p>
          <a:p>
            <a:pPr marL="1595606" indent="-1595606" algn="l" defTabSz="238620">
              <a:spcBef>
                <a:spcPts val="400"/>
              </a:spcBef>
              <a:tabLst>
                <a:tab pos="647700" algn="l"/>
                <a:tab pos="1219200" algn="l"/>
              </a:tabLst>
              <a:defRPr sz="2200">
                <a:latin typeface="+mn-lt"/>
                <a:ea typeface="+mn-ea"/>
                <a:cs typeface="+mn-cs"/>
                <a:sym typeface="Helvetica Neue"/>
              </a:defRPr>
            </a:pPr>
            <a:r>
              <a:t>		- le sang par exemple (cf. Lv 15), </a:t>
            </a:r>
          </a:p>
          <a:p>
            <a:pPr marL="1595606" indent="-1595606" algn="l" defTabSz="238620">
              <a:spcBef>
                <a:spcPts val="400"/>
              </a:spcBef>
              <a:tabLst>
                <a:tab pos="647700" algn="l"/>
                <a:tab pos="1219200" algn="l"/>
              </a:tabLst>
              <a:defRPr sz="2200">
                <a:latin typeface="+mn-lt"/>
                <a:ea typeface="+mn-ea"/>
                <a:cs typeface="+mn-cs"/>
                <a:sym typeface="Helvetica Neue"/>
              </a:defRPr>
            </a:pPr>
            <a:r>
              <a:t>		- certaines maladies comme la lèpre ou, pour les prêtres, l’accès au Temple, la pratique d’un sacrifice (cf. les rites de passage de l’espace profane à l’espace sacré par un lavage et un changement de vêtements : Lv 16, </a:t>
            </a:r>
            <a:r>
              <a:rPr sz="1800"/>
              <a:t>2-4.23-24</a:t>
            </a:r>
            <a:r>
              <a:t>)</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voir sur cette thématique le Lévitique : Lv 11-16</a:t>
            </a:r>
          </a:p>
        </p:txBody>
      </p:sp>
      <p:sp>
        <p:nvSpPr>
          <p:cNvPr id="553"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554"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555"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557"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558" name="A - L’anthropologie biblique…"/>
          <p:cNvSpPr txBox="1"/>
          <p:nvPr/>
        </p:nvSpPr>
        <p:spPr>
          <a:xfrm>
            <a:off x="9539013" y="309690"/>
            <a:ext cx="3756974" cy="2980620"/>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A - L’anthropologie biblique</a:t>
            </a:r>
          </a:p>
          <a:p>
            <a:pPr marL="775637" indent="-751561" algn="l" defTabSz="238620">
              <a:tabLst>
                <a:tab pos="330200" algn="r"/>
                <a:tab pos="508000" algn="l"/>
              </a:tabLst>
              <a:defRPr sz="1600">
                <a:solidFill>
                  <a:srgbClr val="FFBB05"/>
                </a:solidFill>
                <a:latin typeface="+mj-lt"/>
                <a:ea typeface="+mj-ea"/>
                <a:cs typeface="+mj-cs"/>
                <a:sym typeface="Arial Narrow"/>
              </a:defRPr>
            </a:pPr>
            <a:r>
              <a:t>	I - 	L’être humain biblique	</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 - 	Le « style de vie » d’Israël</a:t>
            </a:r>
          </a:p>
          <a:p>
            <a:pPr marL="775637" indent="-751561" algn="l" defTabSz="238620">
              <a:tabLst>
                <a:tab pos="330200" algn="r"/>
                <a:tab pos="508000" algn="l"/>
              </a:tabLst>
              <a:defRPr sz="1600">
                <a:solidFill>
                  <a:srgbClr val="FFBB05"/>
                </a:solidFill>
                <a:latin typeface="+mj-lt"/>
                <a:ea typeface="+mj-ea"/>
                <a:cs typeface="+mj-cs"/>
                <a:sym typeface="Arial Narrow"/>
              </a:defRPr>
            </a:pPr>
            <a:r>
              <a:t>		1. Une vie en alliance</a:t>
            </a:r>
          </a:p>
          <a:p>
            <a:pPr marL="775637" indent="-751561" algn="l" defTabSz="238620">
              <a:tabLst>
                <a:tab pos="330200" algn="r"/>
                <a:tab pos="508000" algn="l"/>
              </a:tabLst>
              <a:defRPr sz="1600">
                <a:solidFill>
                  <a:srgbClr val="FFBB05"/>
                </a:solidFill>
                <a:latin typeface="+mj-lt"/>
                <a:ea typeface="+mj-ea"/>
                <a:cs typeface="+mj-cs"/>
                <a:sym typeface="Arial Narrow"/>
              </a:defRPr>
            </a:pPr>
            <a:r>
              <a:t>		2. Une promesse de bonheur</a:t>
            </a:r>
          </a:p>
          <a:p>
            <a:pPr marL="775637" indent="-751561" algn="l" defTabSz="238620">
              <a:tabLst>
                <a:tab pos="330200" algn="r"/>
                <a:tab pos="508000" algn="l"/>
              </a:tabLst>
              <a:defRPr sz="1600">
                <a:solidFill>
                  <a:srgbClr val="FFBB05"/>
                </a:solidFill>
                <a:latin typeface="+mj-lt"/>
                <a:ea typeface="+mj-ea"/>
                <a:cs typeface="+mj-cs"/>
                <a:sym typeface="Arial Narrow"/>
              </a:defRPr>
            </a:pPr>
            <a:r>
              <a:t>		3. La sainteté</a:t>
            </a:r>
          </a:p>
          <a:p>
            <a:pPr marL="775637" indent="-751561" algn="l" defTabSz="238620">
              <a:tabLst>
                <a:tab pos="330200" algn="r"/>
                <a:tab pos="508000" algn="l"/>
              </a:tabLst>
              <a:defRPr sz="1600">
                <a:solidFill>
                  <a:srgbClr val="FFBB05"/>
                </a:solidFill>
                <a:latin typeface="+mj-lt"/>
                <a:ea typeface="+mj-ea"/>
                <a:cs typeface="+mj-cs"/>
                <a:sym typeface="Arial Narrow"/>
              </a:defRPr>
            </a:pPr>
            <a:r>
              <a:t>		4. La justice</a:t>
            </a:r>
          </a:p>
          <a:p>
            <a:pPr marL="775637" indent="-751561" algn="l" defTabSz="238620">
              <a:tabLst>
                <a:tab pos="330200" algn="r"/>
                <a:tab pos="508000" algn="l"/>
              </a:tabLst>
              <a:defRPr sz="1600">
                <a:solidFill>
                  <a:srgbClr val="FFBB05"/>
                </a:solidFill>
                <a:latin typeface="+mj-lt"/>
                <a:ea typeface="+mj-ea"/>
                <a:cs typeface="+mj-cs"/>
                <a:sym typeface="Arial Narrow"/>
              </a:defRPr>
            </a:pPr>
            <a:r>
              <a:t>		5. Pureté et impureté</a:t>
            </a:r>
          </a:p>
          <a:p>
            <a:pPr marL="775637" indent="-751561" algn="l" defTabSz="238620">
              <a:tabLst>
                <a:tab pos="330200" algn="r"/>
                <a:tab pos="508000" algn="l"/>
              </a:tabLst>
              <a:defRPr sz="1600">
                <a:solidFill>
                  <a:srgbClr val="FFBB05"/>
                </a:solidFill>
                <a:latin typeface="+mj-lt"/>
                <a:ea typeface="+mj-ea"/>
                <a:cs typeface="+mj-cs"/>
                <a:sym typeface="Arial Narrow"/>
              </a:defRPr>
            </a:pPr>
            <a:r>
              <a:t>		6. L’histoire du peuple</a:t>
            </a:r>
          </a:p>
          <a:p>
            <a:pPr marL="775637" indent="-751561" algn="l" defTabSz="238620">
              <a:tabLst>
                <a:tab pos="330200" algn="r"/>
                <a:tab pos="508000" algn="l"/>
              </a:tabLst>
              <a:defRPr sz="1600">
                <a:solidFill>
                  <a:srgbClr val="FFBB05"/>
                </a:solidFill>
                <a:latin typeface="+mj-lt"/>
                <a:ea typeface="+mj-ea"/>
                <a:cs typeface="+mj-cs"/>
                <a:sym typeface="Arial Narrow"/>
              </a:defRPr>
            </a:pPr>
            <a:r>
              <a:t>		7. L’au-delà</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La perspective du Nouveau Testament</a:t>
            </a:r>
          </a:p>
        </p:txBody>
      </p:sp>
      <p:pic>
        <p:nvPicPr>
          <p:cNvPr id="559"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61"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562" name="5. Pureté et impureté…"/>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5. Pureté et impureté</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toutefois, cette notion aura progressivement une connotation morale au sens où même chez les prophètes, la pratique extérieure de la Loi ne peut suffire à une relation juste avec Dieu</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cette notion de pureté connaît un autre sens avec l’expression « pureté du cœur » qui signifie à nouveau </a:t>
            </a:r>
            <a:r>
              <a:rPr i="1"/>
              <a:t>non-mélangé</a:t>
            </a:r>
            <a:r>
              <a:t> ou non partagé mais du point de vue des attitudes intérieures, ou des pensées les plus profondes : </a:t>
            </a:r>
          </a:p>
          <a:p>
            <a:pPr marL="1595606" indent="-1595606" algn="l" defTabSz="238620">
              <a:spcBef>
                <a:spcPts val="400"/>
              </a:spcBef>
              <a:tabLst>
                <a:tab pos="647700" algn="l"/>
                <a:tab pos="1219200" algn="l"/>
              </a:tabLst>
              <a:defRPr sz="2200">
                <a:latin typeface="+mn-lt"/>
                <a:ea typeface="+mn-ea"/>
                <a:cs typeface="+mn-cs"/>
                <a:sym typeface="Helvetica Neue"/>
              </a:defRPr>
            </a:pPr>
            <a:r>
              <a:t>	- est pur de cœur, celui qui centre sa vie exclusivement sur la pratique de la Loi (et donc la recherche de la volonté de Dieu), sans s’en laisser détourner et surtout sans participer à une quelconque pratique idolâtre</a:t>
            </a:r>
          </a:p>
          <a:p>
            <a:pPr marL="1595606" indent="-1595606" algn="l" defTabSz="238620">
              <a:spcBef>
                <a:spcPts val="400"/>
              </a:spcBef>
              <a:tabLst>
                <a:tab pos="647700" algn="l"/>
                <a:tab pos="1219200" algn="l"/>
              </a:tabLst>
              <a:defRPr sz="2200">
                <a:latin typeface="+mn-lt"/>
                <a:ea typeface="+mn-ea"/>
                <a:cs typeface="+mn-cs"/>
                <a:sym typeface="Helvetica Neue"/>
              </a:defRPr>
            </a:pPr>
            <a:r>
              <a:t>	- on retrouve ce sens dans la béatitude : </a:t>
            </a:r>
            <a:r>
              <a:rPr i="1"/>
              <a:t>Heureux les cœurs purs, ils verront Dieu</a:t>
            </a:r>
            <a:r>
              <a:t> (Mt 5, </a:t>
            </a:r>
            <a:r>
              <a:rPr sz="1800"/>
              <a:t>8</a:t>
            </a:r>
            <a:r>
              <a:t>)</a:t>
            </a:r>
          </a:p>
          <a:p>
            <a:pPr marL="1595606" indent="-1595606" algn="l" defTabSz="238620">
              <a:spcBef>
                <a:spcPts val="400"/>
              </a:spcBef>
              <a:tabLst>
                <a:tab pos="647700" algn="l"/>
                <a:tab pos="1219200" algn="l"/>
              </a:tabLst>
              <a:defRPr sz="2200">
                <a:latin typeface="+mn-lt"/>
                <a:ea typeface="+mn-ea"/>
                <a:cs typeface="+mn-cs"/>
                <a:sym typeface="Helvetica Neue"/>
              </a:defRPr>
            </a:pPr>
            <a:r>
              <a:t>	- les commandements qui sont liés à la pureté rejoignent l’idée de sainteté comme séparation ou interdit de confusion des altérités fondatrices de l’humanité et de la création (sexuelle et générationnelle)</a:t>
            </a:r>
          </a:p>
          <a:p>
            <a:pPr marL="1595606" indent="-1595606" algn="l" defTabSz="238620">
              <a:spcBef>
                <a:spcPts val="400"/>
              </a:spcBef>
              <a:tabLst>
                <a:tab pos="647700" algn="l"/>
                <a:tab pos="1219200" algn="l"/>
              </a:tabLst>
              <a:defRPr sz="2200">
                <a:latin typeface="+mn-lt"/>
                <a:ea typeface="+mn-ea"/>
                <a:cs typeface="+mn-cs"/>
                <a:sym typeface="Helvetica Neue"/>
              </a:defRPr>
            </a:pPr>
            <a:r>
              <a:t>	- ex : </a:t>
            </a:r>
            <a:r>
              <a:rPr i="1"/>
              <a:t>tu ne feras pas cuire un chevreau dans le lait de sa mère</a:t>
            </a:r>
            <a:r>
              <a:t> (Ex 23, </a:t>
            </a:r>
            <a:r>
              <a:rPr sz="1800"/>
              <a:t>19</a:t>
            </a:r>
            <a:r>
              <a:t>)</a:t>
            </a:r>
          </a:p>
        </p:txBody>
      </p:sp>
      <p:sp>
        <p:nvSpPr>
          <p:cNvPr id="563"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564"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565"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567"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568" name="A - L’anthropologie biblique…"/>
          <p:cNvSpPr txBox="1"/>
          <p:nvPr/>
        </p:nvSpPr>
        <p:spPr>
          <a:xfrm>
            <a:off x="9539013" y="309690"/>
            <a:ext cx="3756974" cy="2980620"/>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A - L’anthropologie biblique</a:t>
            </a:r>
          </a:p>
          <a:p>
            <a:pPr marL="775637" indent="-751561" algn="l" defTabSz="238620">
              <a:tabLst>
                <a:tab pos="330200" algn="r"/>
                <a:tab pos="508000" algn="l"/>
              </a:tabLst>
              <a:defRPr sz="1600">
                <a:solidFill>
                  <a:srgbClr val="FFBB05"/>
                </a:solidFill>
                <a:latin typeface="+mj-lt"/>
                <a:ea typeface="+mj-ea"/>
                <a:cs typeface="+mj-cs"/>
                <a:sym typeface="Arial Narrow"/>
              </a:defRPr>
            </a:pPr>
            <a:r>
              <a:t>	I - 	L’être humain biblique	</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 - 	Le « style de vie » d’Israël</a:t>
            </a:r>
          </a:p>
          <a:p>
            <a:pPr marL="775637" indent="-751561" algn="l" defTabSz="238620">
              <a:tabLst>
                <a:tab pos="330200" algn="r"/>
                <a:tab pos="508000" algn="l"/>
              </a:tabLst>
              <a:defRPr sz="1600">
                <a:solidFill>
                  <a:srgbClr val="FFBB05"/>
                </a:solidFill>
                <a:latin typeface="+mj-lt"/>
                <a:ea typeface="+mj-ea"/>
                <a:cs typeface="+mj-cs"/>
                <a:sym typeface="Arial Narrow"/>
              </a:defRPr>
            </a:pPr>
            <a:r>
              <a:t>		1. Une vie en alliance</a:t>
            </a:r>
          </a:p>
          <a:p>
            <a:pPr marL="775637" indent="-751561" algn="l" defTabSz="238620">
              <a:tabLst>
                <a:tab pos="330200" algn="r"/>
                <a:tab pos="508000" algn="l"/>
              </a:tabLst>
              <a:defRPr sz="1600">
                <a:solidFill>
                  <a:srgbClr val="FFBB05"/>
                </a:solidFill>
                <a:latin typeface="+mj-lt"/>
                <a:ea typeface="+mj-ea"/>
                <a:cs typeface="+mj-cs"/>
                <a:sym typeface="Arial Narrow"/>
              </a:defRPr>
            </a:pPr>
            <a:r>
              <a:t>		2. Une promesse de bonheur</a:t>
            </a:r>
          </a:p>
          <a:p>
            <a:pPr marL="775637" indent="-751561" algn="l" defTabSz="238620">
              <a:tabLst>
                <a:tab pos="330200" algn="r"/>
                <a:tab pos="508000" algn="l"/>
              </a:tabLst>
              <a:defRPr sz="1600">
                <a:solidFill>
                  <a:srgbClr val="FFBB05"/>
                </a:solidFill>
                <a:latin typeface="+mj-lt"/>
                <a:ea typeface="+mj-ea"/>
                <a:cs typeface="+mj-cs"/>
                <a:sym typeface="Arial Narrow"/>
              </a:defRPr>
            </a:pPr>
            <a:r>
              <a:t>		3. La sainteté</a:t>
            </a:r>
          </a:p>
          <a:p>
            <a:pPr marL="775637" indent="-751561" algn="l" defTabSz="238620">
              <a:tabLst>
                <a:tab pos="330200" algn="r"/>
                <a:tab pos="508000" algn="l"/>
              </a:tabLst>
              <a:defRPr sz="1600">
                <a:solidFill>
                  <a:srgbClr val="FFBB05"/>
                </a:solidFill>
                <a:latin typeface="+mj-lt"/>
                <a:ea typeface="+mj-ea"/>
                <a:cs typeface="+mj-cs"/>
                <a:sym typeface="Arial Narrow"/>
              </a:defRPr>
            </a:pPr>
            <a:r>
              <a:t>		4. La justice</a:t>
            </a:r>
          </a:p>
          <a:p>
            <a:pPr marL="775637" indent="-751561" algn="l" defTabSz="238620">
              <a:tabLst>
                <a:tab pos="330200" algn="r"/>
                <a:tab pos="508000" algn="l"/>
              </a:tabLst>
              <a:defRPr sz="1600">
                <a:solidFill>
                  <a:srgbClr val="FFBB05"/>
                </a:solidFill>
                <a:latin typeface="+mj-lt"/>
                <a:ea typeface="+mj-ea"/>
                <a:cs typeface="+mj-cs"/>
                <a:sym typeface="Arial Narrow"/>
              </a:defRPr>
            </a:pPr>
            <a:r>
              <a:t>		5. Pureté et impureté</a:t>
            </a:r>
          </a:p>
          <a:p>
            <a:pPr marL="775637" indent="-751561" algn="l" defTabSz="238620">
              <a:tabLst>
                <a:tab pos="330200" algn="r"/>
                <a:tab pos="508000" algn="l"/>
              </a:tabLst>
              <a:defRPr sz="1600">
                <a:solidFill>
                  <a:srgbClr val="FFBB05"/>
                </a:solidFill>
                <a:latin typeface="+mj-lt"/>
                <a:ea typeface="+mj-ea"/>
                <a:cs typeface="+mj-cs"/>
                <a:sym typeface="Arial Narrow"/>
              </a:defRPr>
            </a:pPr>
            <a:r>
              <a:t>		6. L’histoire du peuple</a:t>
            </a:r>
          </a:p>
          <a:p>
            <a:pPr marL="775637" indent="-751561" algn="l" defTabSz="238620">
              <a:tabLst>
                <a:tab pos="330200" algn="r"/>
                <a:tab pos="508000" algn="l"/>
              </a:tabLst>
              <a:defRPr sz="1600">
                <a:solidFill>
                  <a:srgbClr val="FFBB05"/>
                </a:solidFill>
                <a:latin typeface="+mj-lt"/>
                <a:ea typeface="+mj-ea"/>
                <a:cs typeface="+mj-cs"/>
                <a:sym typeface="Arial Narrow"/>
              </a:defRPr>
            </a:pPr>
            <a:r>
              <a:t>		7. L’au-delà</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La perspective du Nouveau Testament</a:t>
            </a:r>
          </a:p>
        </p:txBody>
      </p:sp>
      <p:pic>
        <p:nvPicPr>
          <p:cNvPr id="569"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4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71"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572" name="5. Pureté et impureté…"/>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5. Pureté et impureté</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parmi les polémiques entre Jésus et les Pharisiens, rapportées par les Évangiles la question de la pureté et de l’impureté occupe une certaine place</a:t>
            </a:r>
          </a:p>
          <a:p>
            <a:pPr marL="1595606" indent="-1595606" algn="l" defTabSz="238620">
              <a:spcBef>
                <a:spcPts val="400"/>
              </a:spcBef>
              <a:tabLst>
                <a:tab pos="647700" algn="l"/>
                <a:tab pos="1219200" algn="l"/>
              </a:tabLst>
              <a:defRPr sz="2200">
                <a:latin typeface="+mn-lt"/>
                <a:ea typeface="+mn-ea"/>
                <a:cs typeface="+mn-cs"/>
                <a:sym typeface="Helvetica Neue"/>
              </a:defRPr>
            </a:pPr>
            <a:r>
              <a:t>	- Jésus semble avoir été assez « libéral » à cet égard (il prend la défense de ses apôtres qui mangent sans s’être lavé les mains en Mt 15, </a:t>
            </a:r>
            <a:r>
              <a:rPr sz="1800"/>
              <a:t>1-9</a:t>
            </a:r>
            <a:r>
              <a:t>) et il est entouré d’un groupe mixte de disciples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dans le passage qui suit (Mt 15,</a:t>
            </a:r>
            <a:r>
              <a:rPr sz="1800"/>
              <a:t> 10-20</a:t>
            </a:r>
            <a:r>
              <a:t>), il emboîte le pas de certains prophètes qui relativisent la notion de pureté rituelle pour souligner l’importance plus grande de la pureté morale, c’est-à-dire les intentions profondes qui habitent le fond du cœur de la personne</a:t>
            </a:r>
          </a:p>
        </p:txBody>
      </p:sp>
      <p:sp>
        <p:nvSpPr>
          <p:cNvPr id="573"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574"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575"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577"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578" name="A - L’anthropologie biblique…"/>
          <p:cNvSpPr txBox="1"/>
          <p:nvPr/>
        </p:nvSpPr>
        <p:spPr>
          <a:xfrm>
            <a:off x="9539013" y="309690"/>
            <a:ext cx="3756974" cy="2980620"/>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A - L’anthropologie biblique</a:t>
            </a:r>
          </a:p>
          <a:p>
            <a:pPr marL="775637" indent="-751561" algn="l" defTabSz="238620">
              <a:tabLst>
                <a:tab pos="330200" algn="r"/>
                <a:tab pos="508000" algn="l"/>
              </a:tabLst>
              <a:defRPr sz="1600">
                <a:solidFill>
                  <a:srgbClr val="FFBB05"/>
                </a:solidFill>
                <a:latin typeface="+mj-lt"/>
                <a:ea typeface="+mj-ea"/>
                <a:cs typeface="+mj-cs"/>
                <a:sym typeface="Arial Narrow"/>
              </a:defRPr>
            </a:pPr>
            <a:r>
              <a:t>	I - 	L’être humain biblique	</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 - 	Le « style de vie » d’Israël</a:t>
            </a:r>
          </a:p>
          <a:p>
            <a:pPr marL="775637" indent="-751561" algn="l" defTabSz="238620">
              <a:tabLst>
                <a:tab pos="330200" algn="r"/>
                <a:tab pos="508000" algn="l"/>
              </a:tabLst>
              <a:defRPr sz="1600">
                <a:solidFill>
                  <a:srgbClr val="FFBB05"/>
                </a:solidFill>
                <a:latin typeface="+mj-lt"/>
                <a:ea typeface="+mj-ea"/>
                <a:cs typeface="+mj-cs"/>
                <a:sym typeface="Arial Narrow"/>
              </a:defRPr>
            </a:pPr>
            <a:r>
              <a:t>		1. Une vie en alliance</a:t>
            </a:r>
          </a:p>
          <a:p>
            <a:pPr marL="775637" indent="-751561" algn="l" defTabSz="238620">
              <a:tabLst>
                <a:tab pos="330200" algn="r"/>
                <a:tab pos="508000" algn="l"/>
              </a:tabLst>
              <a:defRPr sz="1600">
                <a:solidFill>
                  <a:srgbClr val="FFBB05"/>
                </a:solidFill>
                <a:latin typeface="+mj-lt"/>
                <a:ea typeface="+mj-ea"/>
                <a:cs typeface="+mj-cs"/>
                <a:sym typeface="Arial Narrow"/>
              </a:defRPr>
            </a:pPr>
            <a:r>
              <a:t>		2. Une promesse de bonheur</a:t>
            </a:r>
          </a:p>
          <a:p>
            <a:pPr marL="775637" indent="-751561" algn="l" defTabSz="238620">
              <a:tabLst>
                <a:tab pos="330200" algn="r"/>
                <a:tab pos="508000" algn="l"/>
              </a:tabLst>
              <a:defRPr sz="1600">
                <a:solidFill>
                  <a:srgbClr val="FFBB05"/>
                </a:solidFill>
                <a:latin typeface="+mj-lt"/>
                <a:ea typeface="+mj-ea"/>
                <a:cs typeface="+mj-cs"/>
                <a:sym typeface="Arial Narrow"/>
              </a:defRPr>
            </a:pPr>
            <a:r>
              <a:t>		3. La sainteté</a:t>
            </a:r>
          </a:p>
          <a:p>
            <a:pPr marL="775637" indent="-751561" algn="l" defTabSz="238620">
              <a:tabLst>
                <a:tab pos="330200" algn="r"/>
                <a:tab pos="508000" algn="l"/>
              </a:tabLst>
              <a:defRPr sz="1600">
                <a:solidFill>
                  <a:srgbClr val="FFBB05"/>
                </a:solidFill>
                <a:latin typeface="+mj-lt"/>
                <a:ea typeface="+mj-ea"/>
                <a:cs typeface="+mj-cs"/>
                <a:sym typeface="Arial Narrow"/>
              </a:defRPr>
            </a:pPr>
            <a:r>
              <a:t>		4. La justice</a:t>
            </a:r>
          </a:p>
          <a:p>
            <a:pPr marL="775637" indent="-751561" algn="l" defTabSz="238620">
              <a:tabLst>
                <a:tab pos="330200" algn="r"/>
                <a:tab pos="508000" algn="l"/>
              </a:tabLst>
              <a:defRPr sz="1600">
                <a:solidFill>
                  <a:srgbClr val="FFBB05"/>
                </a:solidFill>
                <a:latin typeface="+mj-lt"/>
                <a:ea typeface="+mj-ea"/>
                <a:cs typeface="+mj-cs"/>
                <a:sym typeface="Arial Narrow"/>
              </a:defRPr>
            </a:pPr>
            <a:r>
              <a:t>		5. Pureté et impureté</a:t>
            </a:r>
          </a:p>
          <a:p>
            <a:pPr marL="775637" indent="-751561" algn="l" defTabSz="238620">
              <a:tabLst>
                <a:tab pos="330200" algn="r"/>
                <a:tab pos="508000" algn="l"/>
              </a:tabLst>
              <a:defRPr sz="1600">
                <a:solidFill>
                  <a:srgbClr val="FFBB05"/>
                </a:solidFill>
                <a:latin typeface="+mj-lt"/>
                <a:ea typeface="+mj-ea"/>
                <a:cs typeface="+mj-cs"/>
                <a:sym typeface="Arial Narrow"/>
              </a:defRPr>
            </a:pPr>
            <a:r>
              <a:t>		6. L’histoire du peuple</a:t>
            </a:r>
          </a:p>
          <a:p>
            <a:pPr marL="775637" indent="-751561" algn="l" defTabSz="238620">
              <a:tabLst>
                <a:tab pos="330200" algn="r"/>
                <a:tab pos="508000" algn="l"/>
              </a:tabLst>
              <a:defRPr sz="1600">
                <a:solidFill>
                  <a:srgbClr val="FFBB05"/>
                </a:solidFill>
                <a:latin typeface="+mj-lt"/>
                <a:ea typeface="+mj-ea"/>
                <a:cs typeface="+mj-cs"/>
                <a:sym typeface="Arial Narrow"/>
              </a:defRPr>
            </a:pPr>
            <a:r>
              <a:t>		7. L’au-delà</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La perspective du Nouveau Testament</a:t>
            </a:r>
          </a:p>
        </p:txBody>
      </p:sp>
      <p:pic>
        <p:nvPicPr>
          <p:cNvPr id="579"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4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81"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582" name="6. L’histoire du peuple…"/>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6. L’histoire du peuple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l’Écriture introduit une conception linéaire de l’histoire dans un monde antique qui croit en une histoire cyclique</a:t>
            </a:r>
          </a:p>
          <a:p>
            <a:pPr marL="1595606" indent="-1595606" algn="l" defTabSz="238620">
              <a:spcBef>
                <a:spcPts val="400"/>
              </a:spcBef>
              <a:tabLst>
                <a:tab pos="647700" algn="l"/>
                <a:tab pos="1219200" algn="l"/>
              </a:tabLst>
              <a:defRPr sz="2200">
                <a:latin typeface="+mn-lt"/>
                <a:ea typeface="+mn-ea"/>
                <a:cs typeface="+mn-cs"/>
                <a:sym typeface="Helvetica Neue"/>
              </a:defRPr>
            </a:pPr>
            <a:r>
              <a:t>	- la structure de base est celle de la sortie d’Égypte et l’entrée en terre promise (situation initiale, itinéraire – avec révélation – puis aboutissement)</a:t>
            </a:r>
          </a:p>
          <a:p>
            <a:pPr marL="1595606" indent="-1595606" algn="l" defTabSz="238620">
              <a:spcBef>
                <a:spcPts val="400"/>
              </a:spcBef>
              <a:tabLst>
                <a:tab pos="647700" algn="l"/>
                <a:tab pos="1219200" algn="l"/>
              </a:tabLst>
              <a:defRPr sz="2200">
                <a:latin typeface="+mn-lt"/>
                <a:ea typeface="+mn-ea"/>
                <a:cs typeface="+mn-cs"/>
                <a:sym typeface="Helvetica Neue"/>
              </a:defRPr>
            </a:pPr>
            <a:r>
              <a:t>	- cette structure s’élargit avec les conséquences de la fin de la royauté, l’exil, le retour, puis l’attente d’une restauration finale notamment avec un messie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avec l’avènement du christianisme, l’histoire de l’humanité est pensée selon la même logique : sa mort et sa résurrection inaugurent une période nouvelle de l’humanité, dans l’attente d’une récapitulation finale et d’un jugement final</a:t>
            </a:r>
          </a:p>
          <a:p>
            <a:pPr marL="1595606" indent="-1595606" algn="l" defTabSz="238620">
              <a:spcBef>
                <a:spcPts val="400"/>
              </a:spcBef>
              <a:tabLst>
                <a:tab pos="647700" algn="l"/>
                <a:tab pos="1219200" algn="l"/>
              </a:tabLst>
              <a:defRPr sz="2200">
                <a:latin typeface="+mn-lt"/>
                <a:ea typeface="+mn-ea"/>
                <a:cs typeface="+mn-cs"/>
                <a:sym typeface="Helvetica Neue"/>
              </a:defRPr>
            </a:pPr>
          </a:p>
        </p:txBody>
      </p:sp>
      <p:sp>
        <p:nvSpPr>
          <p:cNvPr id="583"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584"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585"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587"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588" name="A - L’anthropologie biblique…"/>
          <p:cNvSpPr txBox="1"/>
          <p:nvPr/>
        </p:nvSpPr>
        <p:spPr>
          <a:xfrm>
            <a:off x="9539013" y="309690"/>
            <a:ext cx="3756974" cy="2980620"/>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A - L’anthropologie biblique</a:t>
            </a:r>
          </a:p>
          <a:p>
            <a:pPr marL="775637" indent="-751561" algn="l" defTabSz="238620">
              <a:tabLst>
                <a:tab pos="330200" algn="r"/>
                <a:tab pos="508000" algn="l"/>
              </a:tabLst>
              <a:defRPr sz="1600">
                <a:solidFill>
                  <a:srgbClr val="FFBB05"/>
                </a:solidFill>
                <a:latin typeface="+mj-lt"/>
                <a:ea typeface="+mj-ea"/>
                <a:cs typeface="+mj-cs"/>
                <a:sym typeface="Arial Narrow"/>
              </a:defRPr>
            </a:pPr>
            <a:r>
              <a:t>	I - 	L’être humain biblique	</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 - 	Le « style de vie » d’Israël</a:t>
            </a:r>
          </a:p>
          <a:p>
            <a:pPr marL="775637" indent="-751561" algn="l" defTabSz="238620">
              <a:tabLst>
                <a:tab pos="330200" algn="r"/>
                <a:tab pos="508000" algn="l"/>
              </a:tabLst>
              <a:defRPr sz="1600">
                <a:solidFill>
                  <a:srgbClr val="FFBB05"/>
                </a:solidFill>
                <a:latin typeface="+mj-lt"/>
                <a:ea typeface="+mj-ea"/>
                <a:cs typeface="+mj-cs"/>
                <a:sym typeface="Arial Narrow"/>
              </a:defRPr>
            </a:pPr>
            <a:r>
              <a:t>		1. Une vie en alliance</a:t>
            </a:r>
          </a:p>
          <a:p>
            <a:pPr marL="775637" indent="-751561" algn="l" defTabSz="238620">
              <a:tabLst>
                <a:tab pos="330200" algn="r"/>
                <a:tab pos="508000" algn="l"/>
              </a:tabLst>
              <a:defRPr sz="1600">
                <a:solidFill>
                  <a:srgbClr val="FFBB05"/>
                </a:solidFill>
                <a:latin typeface="+mj-lt"/>
                <a:ea typeface="+mj-ea"/>
                <a:cs typeface="+mj-cs"/>
                <a:sym typeface="Arial Narrow"/>
              </a:defRPr>
            </a:pPr>
            <a:r>
              <a:t>		2. Une promesse de bonheur</a:t>
            </a:r>
          </a:p>
          <a:p>
            <a:pPr marL="775637" indent="-751561" algn="l" defTabSz="238620">
              <a:tabLst>
                <a:tab pos="330200" algn="r"/>
                <a:tab pos="508000" algn="l"/>
              </a:tabLst>
              <a:defRPr sz="1600">
                <a:solidFill>
                  <a:srgbClr val="FFBB05"/>
                </a:solidFill>
                <a:latin typeface="+mj-lt"/>
                <a:ea typeface="+mj-ea"/>
                <a:cs typeface="+mj-cs"/>
                <a:sym typeface="Arial Narrow"/>
              </a:defRPr>
            </a:pPr>
            <a:r>
              <a:t>		3. La sainteté</a:t>
            </a:r>
          </a:p>
          <a:p>
            <a:pPr marL="775637" indent="-751561" algn="l" defTabSz="238620">
              <a:tabLst>
                <a:tab pos="330200" algn="r"/>
                <a:tab pos="508000" algn="l"/>
              </a:tabLst>
              <a:defRPr sz="1600">
                <a:solidFill>
                  <a:srgbClr val="FFBB05"/>
                </a:solidFill>
                <a:latin typeface="+mj-lt"/>
                <a:ea typeface="+mj-ea"/>
                <a:cs typeface="+mj-cs"/>
                <a:sym typeface="Arial Narrow"/>
              </a:defRPr>
            </a:pPr>
            <a:r>
              <a:t>		4. La justice</a:t>
            </a:r>
          </a:p>
          <a:p>
            <a:pPr marL="775637" indent="-751561" algn="l" defTabSz="238620">
              <a:tabLst>
                <a:tab pos="330200" algn="r"/>
                <a:tab pos="508000" algn="l"/>
              </a:tabLst>
              <a:defRPr sz="1600">
                <a:solidFill>
                  <a:srgbClr val="FFBB05"/>
                </a:solidFill>
                <a:latin typeface="+mj-lt"/>
                <a:ea typeface="+mj-ea"/>
                <a:cs typeface="+mj-cs"/>
                <a:sym typeface="Arial Narrow"/>
              </a:defRPr>
            </a:pPr>
            <a:r>
              <a:t>		5. Pureté et impureté</a:t>
            </a:r>
          </a:p>
          <a:p>
            <a:pPr marL="775637" indent="-751561" algn="l" defTabSz="238620">
              <a:tabLst>
                <a:tab pos="330200" algn="r"/>
                <a:tab pos="508000" algn="l"/>
              </a:tabLst>
              <a:defRPr sz="1600">
                <a:solidFill>
                  <a:srgbClr val="FFBB05"/>
                </a:solidFill>
                <a:latin typeface="+mj-lt"/>
                <a:ea typeface="+mj-ea"/>
                <a:cs typeface="+mj-cs"/>
                <a:sym typeface="Arial Narrow"/>
              </a:defRPr>
            </a:pPr>
            <a:r>
              <a:t>		6. L’histoire du peuple</a:t>
            </a:r>
          </a:p>
          <a:p>
            <a:pPr marL="775637" indent="-751561" algn="l" defTabSz="238620">
              <a:tabLst>
                <a:tab pos="330200" algn="r"/>
                <a:tab pos="508000" algn="l"/>
              </a:tabLst>
              <a:defRPr sz="1600">
                <a:solidFill>
                  <a:srgbClr val="FFBB05"/>
                </a:solidFill>
                <a:latin typeface="+mj-lt"/>
                <a:ea typeface="+mj-ea"/>
                <a:cs typeface="+mj-cs"/>
                <a:sym typeface="Arial Narrow"/>
              </a:defRPr>
            </a:pPr>
            <a:r>
              <a:t>		7. L’au-delà</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La perspective du Nouveau Testament</a:t>
            </a:r>
          </a:p>
        </p:txBody>
      </p:sp>
      <p:pic>
        <p:nvPicPr>
          <p:cNvPr id="589"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4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91"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592" name="7. L’au-delà…"/>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7. L’au-delà</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le </a:t>
            </a:r>
            <a:r>
              <a:rPr i="1"/>
              <a:t>shéol</a:t>
            </a:r>
            <a:r>
              <a:t> (ou séjour des morts) est le lieu où vont les personnes après la mort, mais l’Écriture reste discrète sur les représentations du </a:t>
            </a:r>
            <a:r>
              <a:rPr i="1"/>
              <a:t>shéol</a:t>
            </a:r>
            <a:r>
              <a:t> : il s’agit d’une sorte de demi-existence, sans liens avec le monde des vivants ou avec Dieu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a:t>
            </a:r>
            <a:r>
              <a:rPr i="1"/>
              <a:t>pays de l’oubli </a:t>
            </a:r>
            <a:r>
              <a:t>(Ps 87,</a:t>
            </a:r>
            <a:r>
              <a:rPr sz="1800"/>
              <a:t> 11.13</a:t>
            </a:r>
            <a:r>
              <a:t>)</a:t>
            </a:r>
          </a:p>
          <a:p>
            <a:pPr marL="1595606" indent="-1595606" algn="l" defTabSz="238620">
              <a:spcBef>
                <a:spcPts val="400"/>
              </a:spcBef>
              <a:tabLst>
                <a:tab pos="647700" algn="l"/>
                <a:tab pos="1219200" algn="l"/>
              </a:tabLst>
              <a:defRPr sz="2200">
                <a:latin typeface="+mn-lt"/>
                <a:ea typeface="+mn-ea"/>
                <a:cs typeface="+mn-cs"/>
                <a:sym typeface="Helvetica Neue"/>
              </a:defRPr>
            </a:pPr>
            <a:r>
              <a:t>	- </a:t>
            </a:r>
            <a:r>
              <a:rPr i="1"/>
              <a:t>pays du silence</a:t>
            </a:r>
            <a:r>
              <a:t> (Ps 93, </a:t>
            </a:r>
            <a:r>
              <a:rPr sz="1800"/>
              <a:t>17</a:t>
            </a:r>
            <a:r>
              <a:rPr sz="1000"/>
              <a:t> </a:t>
            </a:r>
            <a:r>
              <a:t>; 113, </a:t>
            </a:r>
            <a:r>
              <a:rPr sz="1800"/>
              <a:t>25</a:t>
            </a:r>
            <a:r>
              <a:t>)</a:t>
            </a:r>
          </a:p>
          <a:p>
            <a:pPr marL="1595606" indent="-1595606" algn="l" defTabSz="238620">
              <a:spcBef>
                <a:spcPts val="400"/>
              </a:spcBef>
              <a:tabLst>
                <a:tab pos="647700" algn="l"/>
                <a:tab pos="1219200" algn="l"/>
              </a:tabLst>
              <a:defRPr sz="2200">
                <a:latin typeface="+mn-lt"/>
                <a:ea typeface="+mn-ea"/>
                <a:cs typeface="+mn-cs"/>
                <a:sym typeface="Helvetica Neue"/>
              </a:defRPr>
            </a:pPr>
            <a:r>
              <a:t>	- </a:t>
            </a:r>
            <a:r>
              <a:rPr i="1"/>
              <a:t>où les morts ne louent pas Dieu</a:t>
            </a:r>
            <a:r>
              <a:t> (Ps 113, </a:t>
            </a:r>
            <a:r>
              <a:rPr sz="1800"/>
              <a:t>25</a:t>
            </a:r>
            <a:r>
              <a:rPr sz="1000"/>
              <a:t> </a:t>
            </a:r>
            <a:r>
              <a:t>; cf. Ps 6, </a:t>
            </a:r>
            <a:r>
              <a:rPr sz="1800"/>
              <a:t>6</a:t>
            </a:r>
            <a:r>
              <a:rPr>
                <a:latin typeface="Times New Roman"/>
                <a:ea typeface="Times New Roman"/>
                <a:cs typeface="Times New Roman"/>
                <a:sym typeface="Times New Roman"/>
              </a:rPr>
              <a:t> </a:t>
            </a:r>
            <a:r>
              <a:t>; Si 17, </a:t>
            </a:r>
            <a:r>
              <a:rPr sz="1800"/>
              <a:t>26</a:t>
            </a:r>
            <a:r>
              <a:t>)</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dans l’histoire biblique, l’idée de résurrection apparaît tardivement (II° s. av J.C.) au moment de la persécution sous les Maccabée notamment par la considération que ceux qui sont morts martyrs, par fidélité à la Loi ne peuvent pas être purement et simplement se retrouver au </a:t>
            </a:r>
            <a:r>
              <a:rPr i="1"/>
              <a:t>Shéol</a:t>
            </a:r>
            <a:r>
              <a:t> comme tous les autres, </a:t>
            </a:r>
          </a:p>
          <a:p>
            <a:pPr marL="1595606" indent="-1595606" algn="l" defTabSz="238620">
              <a:spcBef>
                <a:spcPts val="400"/>
              </a:spcBef>
              <a:tabLst>
                <a:tab pos="647700" algn="l"/>
                <a:tab pos="1219200" algn="l"/>
              </a:tabLst>
              <a:defRPr sz="2200">
                <a:latin typeface="+mn-lt"/>
                <a:ea typeface="+mn-ea"/>
                <a:cs typeface="+mn-cs"/>
                <a:sym typeface="Helvetica Neue"/>
              </a:defRPr>
            </a:pPr>
            <a:r>
              <a:t>	- d’où l’idée de résurrection mais pour un temps de renouvellement de tout Israël – temps messianique, selon certaines traditions – mais qui serait dans les modalités de la vie présente</a:t>
            </a:r>
          </a:p>
        </p:txBody>
      </p:sp>
      <p:sp>
        <p:nvSpPr>
          <p:cNvPr id="593"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594"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595"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597"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598" name="A - L’anthropologie biblique…"/>
          <p:cNvSpPr txBox="1"/>
          <p:nvPr/>
        </p:nvSpPr>
        <p:spPr>
          <a:xfrm>
            <a:off x="9539013" y="309690"/>
            <a:ext cx="3756974" cy="2980620"/>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A - L’anthropologie biblique</a:t>
            </a:r>
          </a:p>
          <a:p>
            <a:pPr marL="775637" indent="-751561" algn="l" defTabSz="238620">
              <a:tabLst>
                <a:tab pos="330200" algn="r"/>
                <a:tab pos="508000" algn="l"/>
              </a:tabLst>
              <a:defRPr sz="1600">
                <a:solidFill>
                  <a:srgbClr val="FFBB05"/>
                </a:solidFill>
                <a:latin typeface="+mj-lt"/>
                <a:ea typeface="+mj-ea"/>
                <a:cs typeface="+mj-cs"/>
                <a:sym typeface="Arial Narrow"/>
              </a:defRPr>
            </a:pPr>
            <a:r>
              <a:t>	I - 	L’être humain biblique	</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 - 	Le « style de vie » d’Israël</a:t>
            </a:r>
          </a:p>
          <a:p>
            <a:pPr marL="775637" indent="-751561" algn="l" defTabSz="238620">
              <a:tabLst>
                <a:tab pos="330200" algn="r"/>
                <a:tab pos="508000" algn="l"/>
              </a:tabLst>
              <a:defRPr sz="1600">
                <a:solidFill>
                  <a:srgbClr val="FFBB05"/>
                </a:solidFill>
                <a:latin typeface="+mj-lt"/>
                <a:ea typeface="+mj-ea"/>
                <a:cs typeface="+mj-cs"/>
                <a:sym typeface="Arial Narrow"/>
              </a:defRPr>
            </a:pPr>
            <a:r>
              <a:t>		1. Une vie en alliance</a:t>
            </a:r>
          </a:p>
          <a:p>
            <a:pPr marL="775637" indent="-751561" algn="l" defTabSz="238620">
              <a:tabLst>
                <a:tab pos="330200" algn="r"/>
                <a:tab pos="508000" algn="l"/>
              </a:tabLst>
              <a:defRPr sz="1600">
                <a:solidFill>
                  <a:srgbClr val="FFBB05"/>
                </a:solidFill>
                <a:latin typeface="+mj-lt"/>
                <a:ea typeface="+mj-ea"/>
                <a:cs typeface="+mj-cs"/>
                <a:sym typeface="Arial Narrow"/>
              </a:defRPr>
            </a:pPr>
            <a:r>
              <a:t>		2. Une promesse de bonheur</a:t>
            </a:r>
          </a:p>
          <a:p>
            <a:pPr marL="775637" indent="-751561" algn="l" defTabSz="238620">
              <a:tabLst>
                <a:tab pos="330200" algn="r"/>
                <a:tab pos="508000" algn="l"/>
              </a:tabLst>
              <a:defRPr sz="1600">
                <a:solidFill>
                  <a:srgbClr val="FFBB05"/>
                </a:solidFill>
                <a:latin typeface="+mj-lt"/>
                <a:ea typeface="+mj-ea"/>
                <a:cs typeface="+mj-cs"/>
                <a:sym typeface="Arial Narrow"/>
              </a:defRPr>
            </a:pPr>
            <a:r>
              <a:t>		3. La sainteté</a:t>
            </a:r>
          </a:p>
          <a:p>
            <a:pPr marL="775637" indent="-751561" algn="l" defTabSz="238620">
              <a:tabLst>
                <a:tab pos="330200" algn="r"/>
                <a:tab pos="508000" algn="l"/>
              </a:tabLst>
              <a:defRPr sz="1600">
                <a:solidFill>
                  <a:srgbClr val="FFBB05"/>
                </a:solidFill>
                <a:latin typeface="+mj-lt"/>
                <a:ea typeface="+mj-ea"/>
                <a:cs typeface="+mj-cs"/>
                <a:sym typeface="Arial Narrow"/>
              </a:defRPr>
            </a:pPr>
            <a:r>
              <a:t>		4. La justice</a:t>
            </a:r>
          </a:p>
          <a:p>
            <a:pPr marL="775637" indent="-751561" algn="l" defTabSz="238620">
              <a:tabLst>
                <a:tab pos="330200" algn="r"/>
                <a:tab pos="508000" algn="l"/>
              </a:tabLst>
              <a:defRPr sz="1600">
                <a:solidFill>
                  <a:srgbClr val="FFBB05"/>
                </a:solidFill>
                <a:latin typeface="+mj-lt"/>
                <a:ea typeface="+mj-ea"/>
                <a:cs typeface="+mj-cs"/>
                <a:sym typeface="Arial Narrow"/>
              </a:defRPr>
            </a:pPr>
            <a:r>
              <a:t>		5. Pureté et impureté</a:t>
            </a:r>
          </a:p>
          <a:p>
            <a:pPr marL="775637" indent="-751561" algn="l" defTabSz="238620">
              <a:tabLst>
                <a:tab pos="330200" algn="r"/>
                <a:tab pos="508000" algn="l"/>
              </a:tabLst>
              <a:defRPr sz="1600">
                <a:solidFill>
                  <a:srgbClr val="FFBB05"/>
                </a:solidFill>
                <a:latin typeface="+mj-lt"/>
                <a:ea typeface="+mj-ea"/>
                <a:cs typeface="+mj-cs"/>
                <a:sym typeface="Arial Narrow"/>
              </a:defRPr>
            </a:pPr>
            <a:r>
              <a:t>		6. L’histoire du peuple</a:t>
            </a:r>
          </a:p>
          <a:p>
            <a:pPr marL="775637" indent="-751561" algn="l" defTabSz="238620">
              <a:tabLst>
                <a:tab pos="330200" algn="r"/>
                <a:tab pos="508000" algn="l"/>
              </a:tabLst>
              <a:defRPr sz="1600">
                <a:solidFill>
                  <a:srgbClr val="FFBB05"/>
                </a:solidFill>
                <a:latin typeface="+mj-lt"/>
                <a:ea typeface="+mj-ea"/>
                <a:cs typeface="+mj-cs"/>
                <a:sym typeface="Arial Narrow"/>
              </a:defRPr>
            </a:pPr>
            <a:r>
              <a:t>		7. L’au-delà</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La perspective du Nouveau Testament</a:t>
            </a:r>
          </a:p>
        </p:txBody>
      </p:sp>
      <p:pic>
        <p:nvPicPr>
          <p:cNvPr id="599"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1"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162" name="Introduction…"/>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Introduction</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on appelle « mythe », ce type de récits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la question principale n’est pas de savoir s’il est fictif ou pas</a:t>
            </a:r>
          </a:p>
          <a:p>
            <a:pPr marL="1595606" indent="-1595606" algn="l" defTabSz="238620">
              <a:spcBef>
                <a:spcPts val="400"/>
              </a:spcBef>
              <a:tabLst>
                <a:tab pos="647700" algn="l"/>
                <a:tab pos="1219200" algn="l"/>
              </a:tabLst>
              <a:defRPr sz="2200">
                <a:latin typeface="+mn-lt"/>
                <a:ea typeface="+mn-ea"/>
                <a:cs typeface="+mn-cs"/>
                <a:sym typeface="Helvetica Neue"/>
              </a:defRPr>
            </a:pPr>
            <a:r>
              <a:t>		- et de considérer qu’il n’a pas d’intérêt s’il est fictif</a:t>
            </a:r>
          </a:p>
          <a:p>
            <a:pPr marL="1595606" indent="-1595606" algn="l" defTabSz="238620">
              <a:spcBef>
                <a:spcPts val="400"/>
              </a:spcBef>
              <a:tabLst>
                <a:tab pos="647700" algn="l"/>
                <a:tab pos="1219200" algn="l"/>
              </a:tabLst>
              <a:defRPr sz="2200">
                <a:latin typeface="+mn-lt"/>
                <a:ea typeface="+mn-ea"/>
                <a:cs typeface="+mn-cs"/>
                <a:sym typeface="Helvetica Neue"/>
              </a:defRPr>
            </a:pPr>
            <a:r>
              <a:t>		- ou de penser qu’il ne serait « vrai » que s’il racontait des faits advenus dans l’histoire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(cette pensée qui se focalise sur ce qui est advenu empiriquement comme seules données dignes d’intérêt date du positivisme du XIX°s)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mais le mythe tire sa valeur de sa capacité d’insérer une personne dans l’existence, de lui apporter des réponses aux questions humaines fondamentales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en ce sens le mythe vaut par sa capacité </a:t>
            </a:r>
            <a:r>
              <a:rPr i="1"/>
              <a:t>symbolique</a:t>
            </a:r>
            <a:r>
              <a:t> (</a:t>
            </a:r>
            <a:r>
              <a:rPr i="1"/>
              <a:t>sum-balein</a:t>
            </a:r>
            <a:r>
              <a:t> : mettre ensemble, joindre, créer une relation)</a:t>
            </a:r>
          </a:p>
          <a:p>
            <a:pPr marL="1595606" indent="-1595606" algn="l" defTabSz="238620">
              <a:spcBef>
                <a:spcPts val="400"/>
              </a:spcBef>
              <a:tabLst>
                <a:tab pos="647700" algn="l"/>
                <a:tab pos="1219200" algn="l"/>
              </a:tabLst>
              <a:defRPr sz="2200">
                <a:latin typeface="+mn-lt"/>
                <a:ea typeface="+mn-ea"/>
                <a:cs typeface="+mn-cs"/>
                <a:sym typeface="Helvetica Neue"/>
              </a:defRPr>
            </a:pPr>
            <a:r>
              <a:t>	- le mythe situe la personne qui le reçoit dans un système de relations dans la société et le monde, et donne du sens à son existence</a:t>
            </a:r>
          </a:p>
        </p:txBody>
      </p:sp>
      <p:sp>
        <p:nvSpPr>
          <p:cNvPr id="163" name="Numéro de diapositive"/>
          <p:cNvSpPr txBox="1"/>
          <p:nvPr>
            <p:ph type="sldNum" sz="quarter" idx="2"/>
          </p:nvPr>
        </p:nvSpPr>
        <p:spPr>
          <a:xfrm>
            <a:off x="13029344" y="9079335"/>
            <a:ext cx="161337"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164"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165"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167"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pic>
        <p:nvPicPr>
          <p:cNvPr id="168"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5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601"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602" name="7. L’au-delà…"/>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7. L’au-delà</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la question de la résurrection prend une autre tournure dans le Nouveau Testament avec la résurrection du Christ : </a:t>
            </a:r>
          </a:p>
          <a:p>
            <a:pPr marL="1595606" indent="-1595606" algn="l" defTabSz="238620">
              <a:spcBef>
                <a:spcPts val="400"/>
              </a:spcBef>
              <a:tabLst>
                <a:tab pos="647700" algn="l"/>
                <a:tab pos="1219200" algn="l"/>
              </a:tabLst>
              <a:defRPr sz="2200">
                <a:latin typeface="+mn-lt"/>
                <a:ea typeface="+mn-ea"/>
                <a:cs typeface="+mn-cs"/>
                <a:sym typeface="Helvetica Neue"/>
              </a:defRPr>
            </a:pPr>
            <a:r>
              <a:t>		- celle-ci est expérimentée comme un mode de vie affranchi des contraintes de l’espace et du temps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Paul utilise pour cela des métaphores (cf. 1 Co 15,</a:t>
            </a:r>
            <a:r>
              <a:rPr sz="1000"/>
              <a:t> </a:t>
            </a:r>
            <a:r>
              <a:rPr sz="1800"/>
              <a:t>35-56</a:t>
            </a:r>
            <a:r>
              <a:t>) : </a:t>
            </a:r>
          </a:p>
          <a:p>
            <a:pPr marL="1595606" indent="-1595606" algn="l" defTabSz="238620">
              <a:spcBef>
                <a:spcPts val="400"/>
              </a:spcBef>
              <a:tabLst>
                <a:tab pos="647700" algn="l"/>
                <a:tab pos="1219200" algn="l"/>
              </a:tabLst>
              <a:defRPr sz="2200">
                <a:latin typeface="+mn-lt"/>
                <a:ea typeface="+mn-ea"/>
                <a:cs typeface="+mn-cs"/>
                <a:sym typeface="Helvetica Neue"/>
              </a:defRPr>
            </a:pPr>
            <a:r>
              <a:t>		- du corps corruptible au corps incorruptible, </a:t>
            </a:r>
          </a:p>
          <a:p>
            <a:pPr marL="1595606" indent="-1595606" algn="l" defTabSz="238620">
              <a:spcBef>
                <a:spcPts val="400"/>
              </a:spcBef>
              <a:tabLst>
                <a:tab pos="647700" algn="l"/>
                <a:tab pos="1219200" algn="l"/>
              </a:tabLst>
              <a:defRPr sz="2200">
                <a:latin typeface="+mn-lt"/>
                <a:ea typeface="+mn-ea"/>
                <a:cs typeface="+mn-cs"/>
                <a:sym typeface="Helvetica Neue"/>
              </a:defRPr>
            </a:pPr>
            <a:r>
              <a:t>		- du corps animal au corps spirituel, </a:t>
            </a:r>
          </a:p>
          <a:p>
            <a:pPr marL="1595606" indent="-1595606" algn="l" defTabSz="238620">
              <a:spcBef>
                <a:spcPts val="400"/>
              </a:spcBef>
              <a:tabLst>
                <a:tab pos="647700" algn="l"/>
                <a:tab pos="1219200" algn="l"/>
              </a:tabLst>
              <a:defRPr sz="2200">
                <a:latin typeface="+mn-lt"/>
                <a:ea typeface="+mn-ea"/>
                <a:cs typeface="+mn-cs"/>
                <a:sym typeface="Helvetica Neue"/>
              </a:defRPr>
            </a:pPr>
            <a:r>
              <a:t>		- du corps terrestre au corps céleste …</a:t>
            </a:r>
          </a:p>
        </p:txBody>
      </p:sp>
      <p:sp>
        <p:nvSpPr>
          <p:cNvPr id="603"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604"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605"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607"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608" name="A - L’anthropologie biblique…"/>
          <p:cNvSpPr txBox="1"/>
          <p:nvPr/>
        </p:nvSpPr>
        <p:spPr>
          <a:xfrm>
            <a:off x="9539013" y="309690"/>
            <a:ext cx="3756974" cy="2980620"/>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A - L’anthropologie biblique</a:t>
            </a:r>
          </a:p>
          <a:p>
            <a:pPr marL="775637" indent="-751561" algn="l" defTabSz="238620">
              <a:tabLst>
                <a:tab pos="330200" algn="r"/>
                <a:tab pos="508000" algn="l"/>
              </a:tabLst>
              <a:defRPr sz="1600">
                <a:solidFill>
                  <a:srgbClr val="FFBB05"/>
                </a:solidFill>
                <a:latin typeface="+mj-lt"/>
                <a:ea typeface="+mj-ea"/>
                <a:cs typeface="+mj-cs"/>
                <a:sym typeface="Arial Narrow"/>
              </a:defRPr>
            </a:pPr>
            <a:r>
              <a:t>	I - 	L’être humain biblique	</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 - 	Le « style de vie » d’Israël</a:t>
            </a:r>
          </a:p>
          <a:p>
            <a:pPr marL="775637" indent="-751561" algn="l" defTabSz="238620">
              <a:tabLst>
                <a:tab pos="330200" algn="r"/>
                <a:tab pos="508000" algn="l"/>
              </a:tabLst>
              <a:defRPr sz="1600">
                <a:solidFill>
                  <a:srgbClr val="FFBB05"/>
                </a:solidFill>
                <a:latin typeface="+mj-lt"/>
                <a:ea typeface="+mj-ea"/>
                <a:cs typeface="+mj-cs"/>
                <a:sym typeface="Arial Narrow"/>
              </a:defRPr>
            </a:pPr>
            <a:r>
              <a:t>		1. Une vie en alliance</a:t>
            </a:r>
          </a:p>
          <a:p>
            <a:pPr marL="775637" indent="-751561" algn="l" defTabSz="238620">
              <a:tabLst>
                <a:tab pos="330200" algn="r"/>
                <a:tab pos="508000" algn="l"/>
              </a:tabLst>
              <a:defRPr sz="1600">
                <a:solidFill>
                  <a:srgbClr val="FFBB05"/>
                </a:solidFill>
                <a:latin typeface="+mj-lt"/>
                <a:ea typeface="+mj-ea"/>
                <a:cs typeface="+mj-cs"/>
                <a:sym typeface="Arial Narrow"/>
              </a:defRPr>
            </a:pPr>
            <a:r>
              <a:t>		2. Une promesse de bonheur</a:t>
            </a:r>
          </a:p>
          <a:p>
            <a:pPr marL="775637" indent="-751561" algn="l" defTabSz="238620">
              <a:tabLst>
                <a:tab pos="330200" algn="r"/>
                <a:tab pos="508000" algn="l"/>
              </a:tabLst>
              <a:defRPr sz="1600">
                <a:solidFill>
                  <a:srgbClr val="FFBB05"/>
                </a:solidFill>
                <a:latin typeface="+mj-lt"/>
                <a:ea typeface="+mj-ea"/>
                <a:cs typeface="+mj-cs"/>
                <a:sym typeface="Arial Narrow"/>
              </a:defRPr>
            </a:pPr>
            <a:r>
              <a:t>		3. La sainteté</a:t>
            </a:r>
          </a:p>
          <a:p>
            <a:pPr marL="775637" indent="-751561" algn="l" defTabSz="238620">
              <a:tabLst>
                <a:tab pos="330200" algn="r"/>
                <a:tab pos="508000" algn="l"/>
              </a:tabLst>
              <a:defRPr sz="1600">
                <a:solidFill>
                  <a:srgbClr val="FFBB05"/>
                </a:solidFill>
                <a:latin typeface="+mj-lt"/>
                <a:ea typeface="+mj-ea"/>
                <a:cs typeface="+mj-cs"/>
                <a:sym typeface="Arial Narrow"/>
              </a:defRPr>
            </a:pPr>
            <a:r>
              <a:t>		4. La justice</a:t>
            </a:r>
          </a:p>
          <a:p>
            <a:pPr marL="775637" indent="-751561" algn="l" defTabSz="238620">
              <a:tabLst>
                <a:tab pos="330200" algn="r"/>
                <a:tab pos="508000" algn="l"/>
              </a:tabLst>
              <a:defRPr sz="1600">
                <a:solidFill>
                  <a:srgbClr val="FFBB05"/>
                </a:solidFill>
                <a:latin typeface="+mj-lt"/>
                <a:ea typeface="+mj-ea"/>
                <a:cs typeface="+mj-cs"/>
                <a:sym typeface="Arial Narrow"/>
              </a:defRPr>
            </a:pPr>
            <a:r>
              <a:t>		5. Pureté et impureté</a:t>
            </a:r>
          </a:p>
          <a:p>
            <a:pPr marL="775637" indent="-751561" algn="l" defTabSz="238620">
              <a:tabLst>
                <a:tab pos="330200" algn="r"/>
                <a:tab pos="508000" algn="l"/>
              </a:tabLst>
              <a:defRPr sz="1600">
                <a:solidFill>
                  <a:srgbClr val="FFBB05"/>
                </a:solidFill>
                <a:latin typeface="+mj-lt"/>
                <a:ea typeface="+mj-ea"/>
                <a:cs typeface="+mj-cs"/>
                <a:sym typeface="Arial Narrow"/>
              </a:defRPr>
            </a:pPr>
            <a:r>
              <a:t>		6. L’histoire du peuple</a:t>
            </a:r>
          </a:p>
          <a:p>
            <a:pPr marL="775637" indent="-751561" algn="l" defTabSz="238620">
              <a:tabLst>
                <a:tab pos="330200" algn="r"/>
                <a:tab pos="508000" algn="l"/>
              </a:tabLst>
              <a:defRPr sz="1600">
                <a:solidFill>
                  <a:srgbClr val="FFBB05"/>
                </a:solidFill>
                <a:latin typeface="+mj-lt"/>
                <a:ea typeface="+mj-ea"/>
                <a:cs typeface="+mj-cs"/>
                <a:sym typeface="Arial Narrow"/>
              </a:defRPr>
            </a:pPr>
            <a:r>
              <a:t>		7. L’au-delà</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La perspective du Nouveau Testament</a:t>
            </a:r>
          </a:p>
        </p:txBody>
      </p:sp>
      <p:pic>
        <p:nvPicPr>
          <p:cNvPr id="609"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5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611"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612" name="- toute cette partie II vise à montrer que lorsqu’une religion est centrée sur la pratique d’une loi ou d’un corpus de lois,…"/>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toute cette partie II vise à montrer que lorsqu’une religion est centrée sur la pratique d’une loi ou d’un corpus de lois,</a:t>
            </a:r>
          </a:p>
          <a:p>
            <a:pPr marL="1595606" indent="-1595606" algn="l" defTabSz="238620">
              <a:spcBef>
                <a:spcPts val="400"/>
              </a:spcBef>
              <a:tabLst>
                <a:tab pos="647700" algn="l"/>
                <a:tab pos="1219200" algn="l"/>
              </a:tabLst>
              <a:defRPr sz="2200">
                <a:latin typeface="+mn-lt"/>
                <a:ea typeface="+mn-ea"/>
                <a:cs typeface="+mn-cs"/>
                <a:sym typeface="Helvetica Neue"/>
              </a:defRPr>
            </a:pPr>
            <a:r>
              <a:t>	- il ne s’agit pas de mettre en pratique aveuglément des commandements </a:t>
            </a:r>
          </a:p>
          <a:p>
            <a:pPr marL="1595606" indent="-1595606" algn="l" defTabSz="238620">
              <a:spcBef>
                <a:spcPts val="400"/>
              </a:spcBef>
              <a:tabLst>
                <a:tab pos="647700" algn="l"/>
                <a:tab pos="1219200" algn="l"/>
              </a:tabLst>
              <a:defRPr sz="2200">
                <a:latin typeface="+mn-lt"/>
                <a:ea typeface="+mn-ea"/>
                <a:cs typeface="+mn-cs"/>
                <a:sym typeface="Helvetica Neue"/>
              </a:defRPr>
            </a:pPr>
            <a:r>
              <a:t>	- mais l’ensemble des commandements procède d’un état d’esprit qui donne sens aux commandements particuliers (l’esprit de la loi ou de la lettre)</a:t>
            </a:r>
          </a:p>
          <a:p>
            <a:pPr marL="1595606" indent="-1595606" algn="l" defTabSz="238620">
              <a:spcBef>
                <a:spcPts val="400"/>
              </a:spcBef>
              <a:tabLst>
                <a:tab pos="647700" algn="l"/>
                <a:tab pos="1219200" algn="l"/>
              </a:tabLst>
              <a:defRPr sz="2200">
                <a:latin typeface="+mn-lt"/>
                <a:ea typeface="+mn-ea"/>
                <a:cs typeface="+mn-cs"/>
                <a:sym typeface="Helvetica Neue"/>
              </a:defRPr>
            </a:pPr>
            <a:r>
              <a:t>	- l’ensemble des commandements inspire un style de vie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la réflexion sur l’ensemble des lois de Dieu vise à déterminer les caractéristiques de ce style de vie (en termes de solidarité, de respect des autres, du droit de propriété, le statut du culte et la qualité des rites, etc.)</a:t>
            </a:r>
          </a:p>
          <a:p>
            <a:pPr marL="1595606" indent="-1595606" algn="l" defTabSz="238620">
              <a:spcBef>
                <a:spcPts val="400"/>
              </a:spcBef>
              <a:tabLst>
                <a:tab pos="647700" algn="l"/>
                <a:tab pos="1219200" algn="l"/>
              </a:tabLst>
              <a:defRPr sz="2200">
                <a:latin typeface="+mn-lt"/>
                <a:ea typeface="+mn-ea"/>
                <a:cs typeface="+mn-cs"/>
                <a:sym typeface="Helvetica Neue"/>
              </a:defRPr>
            </a:pPr>
            <a:r>
              <a:t>	- la détermination de ce style de vie permet d’appliquer avec justesse chacun des commandements, en lien avec l’état d’esprit global de la Loi ou le style de vie global inspiré par la Loi</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à titre d’illustration de cela, on peut lire les chapitres 17-19 du Lévitique (document joint sur Arche)</a:t>
            </a:r>
          </a:p>
        </p:txBody>
      </p:sp>
      <p:sp>
        <p:nvSpPr>
          <p:cNvPr id="613"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614"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615"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617"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618" name="A - L’anthropologie biblique…"/>
          <p:cNvSpPr txBox="1"/>
          <p:nvPr/>
        </p:nvSpPr>
        <p:spPr>
          <a:xfrm>
            <a:off x="9539013" y="309690"/>
            <a:ext cx="3756974" cy="2980620"/>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A - L’anthropologie biblique</a:t>
            </a:r>
          </a:p>
          <a:p>
            <a:pPr marL="775637" indent="-751561" algn="l" defTabSz="238620">
              <a:tabLst>
                <a:tab pos="330200" algn="r"/>
                <a:tab pos="508000" algn="l"/>
              </a:tabLst>
              <a:defRPr sz="1600">
                <a:solidFill>
                  <a:srgbClr val="FFBB05"/>
                </a:solidFill>
                <a:latin typeface="+mj-lt"/>
                <a:ea typeface="+mj-ea"/>
                <a:cs typeface="+mj-cs"/>
                <a:sym typeface="Arial Narrow"/>
              </a:defRPr>
            </a:pPr>
            <a:r>
              <a:t>	I - 	L’être humain biblique	</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 - 	Le « style de vie » d’Israël</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La perspective du Nouveau Testament</a:t>
            </a:r>
          </a:p>
        </p:txBody>
      </p:sp>
      <p:pic>
        <p:nvPicPr>
          <p:cNvPr id="619"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5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621"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622" name="A - L’anthropologie biblique…"/>
          <p:cNvSpPr txBox="1"/>
          <p:nvPr/>
        </p:nvSpPr>
        <p:spPr>
          <a:xfrm>
            <a:off x="420014" y="1800000"/>
            <a:ext cx="12875973" cy="7430400"/>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marL="519569" indent="-5068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A - L’anthropologie biblique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Introduction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 - 	L’être humain biblique</a:t>
            </a:r>
          </a:p>
          <a:p>
            <a:pPr marL="519569" indent="-519569" algn="l"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		II - 	Le « style de vie » d’Israël</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1. Une vie en alliance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2. Un projet de « bonheur »</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3. La sainteté</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4. La justice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5. Pureté et impureté</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6. L’histoire du peuple </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7. L’au-delà</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III - 	La perspective du Nouveau Testament</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Conclusion</a:t>
            </a:r>
          </a:p>
        </p:txBody>
      </p:sp>
      <p:sp>
        <p:nvSpPr>
          <p:cNvPr id="623"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624"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pic>
        <p:nvPicPr>
          <p:cNvPr id="626"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5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628"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629" name="A - L’anthropologie biblique…"/>
          <p:cNvSpPr txBox="1"/>
          <p:nvPr/>
        </p:nvSpPr>
        <p:spPr>
          <a:xfrm>
            <a:off x="420014" y="1800000"/>
            <a:ext cx="12875973" cy="7430400"/>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marL="519569" indent="-5068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A - L’anthropologie biblique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a:t>
            </a: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Introduction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 - 	L’être humain biblique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 - 	Le « style de vie » d’Israël</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		III - 	La perspective du Nouveau Testament</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1. L’anthropologie du Premier Testament</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2. L’anthropologie de Paul</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Conclusion</a:t>
            </a:r>
          </a:p>
          <a:p>
            <a:pPr marL="519569" indent="-519569" algn="l" defTabSz="238620">
              <a:buClr>
                <a:srgbClr val="000000"/>
              </a:buClr>
              <a:buFont typeface="Gill Sans"/>
              <a:tabLst>
                <a:tab pos="3568700" algn="r"/>
                <a:tab pos="3759200" algn="l"/>
              </a:tabLst>
              <a:defRPr sz="200">
                <a:solidFill>
                  <a:srgbClr val="FFFDB2"/>
                </a:solidFill>
                <a:latin typeface="Optima"/>
                <a:ea typeface="Optima"/>
                <a:cs typeface="Optima"/>
                <a:sym typeface="Optima"/>
              </a:defRPr>
            </a:pPr>
          </a:p>
        </p:txBody>
      </p:sp>
      <p:sp>
        <p:nvSpPr>
          <p:cNvPr id="630"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631"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pic>
        <p:nvPicPr>
          <p:cNvPr id="633"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5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635"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636" name="1. L’anthropologie du Premier Testament…"/>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1. L’anthropologie du Premier Testament</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dans le Nouveau Testament, l’anthropologie « de fond » est celle du Premier Testament</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le fait de considérer l’être humain comme un, indissociablement, </a:t>
            </a:r>
          </a:p>
          <a:p>
            <a:pPr marL="1595606" indent="-1595606" algn="l" defTabSz="238620">
              <a:spcBef>
                <a:spcPts val="400"/>
              </a:spcBef>
              <a:tabLst>
                <a:tab pos="647700" algn="l"/>
                <a:tab pos="1219200" algn="l"/>
              </a:tabLst>
              <a:defRPr sz="2200">
                <a:latin typeface="+mn-lt"/>
                <a:ea typeface="+mn-ea"/>
                <a:cs typeface="+mn-cs"/>
                <a:sym typeface="Helvetica Neue"/>
              </a:defRPr>
            </a:pPr>
            <a:r>
              <a:t>		- un être dont la vie vient de Dieu</a:t>
            </a:r>
          </a:p>
          <a:p>
            <a:pPr marL="1595606" indent="-1595606" algn="l" defTabSz="238620">
              <a:spcBef>
                <a:spcPts val="400"/>
              </a:spcBef>
              <a:tabLst>
                <a:tab pos="647700" algn="l"/>
                <a:tab pos="1219200" algn="l"/>
              </a:tabLst>
              <a:defRPr sz="2200">
                <a:latin typeface="+mn-lt"/>
                <a:ea typeface="+mn-ea"/>
                <a:cs typeface="+mn-cs"/>
                <a:sym typeface="Helvetica Neue"/>
              </a:defRPr>
            </a:pPr>
            <a:r>
              <a:t>		- mais considéré sous des angles différents </a:t>
            </a:r>
          </a:p>
          <a:p>
            <a:pPr marL="1595606" indent="-1595606" algn="l" defTabSz="238620">
              <a:spcBef>
                <a:spcPts val="400"/>
              </a:spcBef>
              <a:tabLst>
                <a:tab pos="647700" algn="l"/>
                <a:tab pos="1219200" algn="l"/>
              </a:tabLst>
              <a:defRPr sz="2200">
                <a:latin typeface="+mn-lt"/>
                <a:ea typeface="+mn-ea"/>
                <a:cs typeface="+mn-cs"/>
                <a:sym typeface="Helvetica Neue"/>
              </a:defRPr>
            </a:pPr>
            <a:r>
              <a:t>		- selon que l’on envisage la relation au monde ou la relation à Dieu</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la citation de Paul en 1 Th 5, 23 montre que cette « tripartition » est communément admise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439999" indent="0" algn="just" defTabSz="238620">
              <a:tabLst/>
              <a:defRPr sz="2100">
                <a:solidFill>
                  <a:srgbClr val="9DE8EB"/>
                </a:solidFill>
                <a:latin typeface="+mj-lt"/>
                <a:ea typeface="+mj-ea"/>
                <a:cs typeface="+mj-cs"/>
                <a:sym typeface="Arial Narrow"/>
              </a:defRPr>
            </a:pPr>
            <a:r>
              <a:rPr i="1"/>
              <a:t>Que le Dieu de la paix lui-même vous sanctifie totalement, et que votre esprit, votre âme et votre corps soient parfaitement gardés pour être irréprochables lors de la venue de notre Seigneur Jésus Christ.</a:t>
            </a:r>
            <a:r>
              <a:t> </a:t>
            </a:r>
          </a:p>
          <a:p>
            <a:pPr marL="1439999" indent="0" algn="r" defTabSz="238620">
              <a:tabLst/>
              <a:defRPr sz="2100">
                <a:solidFill>
                  <a:srgbClr val="9DE8EB"/>
                </a:solidFill>
                <a:latin typeface="+mj-lt"/>
                <a:ea typeface="+mj-ea"/>
                <a:cs typeface="+mj-cs"/>
                <a:sym typeface="Arial Narrow"/>
              </a:defRPr>
            </a:pPr>
            <a:r>
              <a:t>(1 Th 5, 23)</a:t>
            </a:r>
          </a:p>
        </p:txBody>
      </p:sp>
      <p:sp>
        <p:nvSpPr>
          <p:cNvPr id="637"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638"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639"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641"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642" name="A - L’anthropologie biblique…"/>
          <p:cNvSpPr txBox="1"/>
          <p:nvPr/>
        </p:nvSpPr>
        <p:spPr>
          <a:xfrm>
            <a:off x="9539013" y="309690"/>
            <a:ext cx="3756974" cy="1773133"/>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A - L’anthropologie biblique</a:t>
            </a:r>
          </a:p>
          <a:p>
            <a:pPr marL="775637" indent="-751561" algn="l" defTabSz="238620">
              <a:tabLst>
                <a:tab pos="330200" algn="r"/>
                <a:tab pos="508000" algn="l"/>
              </a:tabLst>
              <a:defRPr sz="1600">
                <a:solidFill>
                  <a:srgbClr val="FFBB05"/>
                </a:solidFill>
                <a:latin typeface="+mj-lt"/>
                <a:ea typeface="+mj-ea"/>
                <a:cs typeface="+mj-cs"/>
                <a:sym typeface="Arial Narrow"/>
              </a:defRPr>
            </a:pPr>
            <a:r>
              <a:t>	I - 	L’être humain biblique	</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Le « style de vie » d’Israël</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III - 	La perspective du Nouveau Testament</a:t>
            </a:r>
          </a:p>
          <a:p>
            <a:pPr marL="775637" indent="-751561" algn="l" defTabSz="238620">
              <a:tabLst>
                <a:tab pos="330200" algn="r"/>
                <a:tab pos="508000" algn="l"/>
              </a:tabLst>
              <a:defRPr sz="1600">
                <a:solidFill>
                  <a:srgbClr val="FFBB05"/>
                </a:solidFill>
                <a:latin typeface="+mj-lt"/>
                <a:ea typeface="+mj-ea"/>
                <a:cs typeface="+mj-cs"/>
                <a:sym typeface="Arial Narrow"/>
              </a:defRPr>
            </a:pPr>
            <a:r>
              <a:t>		1. L’anthropologie du Premier Test.</a:t>
            </a:r>
          </a:p>
          <a:p>
            <a:pPr marL="775637" indent="-751561" algn="l" defTabSz="238620">
              <a:tabLst>
                <a:tab pos="330200" algn="r"/>
                <a:tab pos="508000" algn="l"/>
              </a:tabLst>
              <a:defRPr sz="1600">
                <a:solidFill>
                  <a:srgbClr val="FFBB05"/>
                </a:solidFill>
                <a:latin typeface="+mj-lt"/>
                <a:ea typeface="+mj-ea"/>
                <a:cs typeface="+mj-cs"/>
                <a:sym typeface="Arial Narrow"/>
              </a:defRPr>
            </a:pPr>
            <a:r>
              <a:t>		2. L’anthropologie de Paul</a:t>
            </a:r>
          </a:p>
        </p:txBody>
      </p:sp>
      <p:pic>
        <p:nvPicPr>
          <p:cNvPr id="643"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5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645"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646" name="1. L’anthropologie du Premier Testament…"/>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1. L’anthropologie du Premier Testament</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dans les évangiles on retrouve des textes qui contiennent narrativement cette anthropologie, notamment dans les récits de guérison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la guérison d’aveugles ou de sourds est racontée avec des allusions au travail de modelage de l’humain, en Gn 2</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439999" indent="0" algn="just" defTabSz="238620">
              <a:tabLst/>
              <a:defRPr sz="2100">
                <a:solidFill>
                  <a:srgbClr val="9DE8EB"/>
                </a:solidFill>
                <a:latin typeface="+mj-lt"/>
                <a:ea typeface="+mj-ea"/>
                <a:cs typeface="+mj-cs"/>
                <a:sym typeface="Arial Narrow"/>
              </a:defRPr>
            </a:pPr>
            <a:r>
              <a:t>Jésus quitta le territoire de Tyr et revint par Sidon vers la mer de Galilée en traversant le territoire de la Décapole. On lui amène un sourd qui, de plus, parlait difficilement et on le supplie de lui imposer la main. Le prenant loin de la foule, à l’écart, Jésus lui mit les doigts dans les oreilles, cracha et lui toucha la langue. Puis, levant son regard vers le ciel, il soupira. Et il lui dit : « Ephphata », c’est-à-dire : « Ouvre-toi. » Aussitôt ses oreilles s’ouvrirent, sa langue se délia, et il parlait correctement. Jésus leur recommanda de n’en parler à personne : mais plus il le leur recommandait, plus ceux-ci le proclamaient. Ils étaient très impressionnés et ils disaient : « Il a bien fait toutes choses ; il fait entendre les sourds et parler les muets. » (Mc 7, 31-36)</a:t>
            </a:r>
          </a:p>
        </p:txBody>
      </p:sp>
      <p:sp>
        <p:nvSpPr>
          <p:cNvPr id="647"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648"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649"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651"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652" name="A - L’anthropologie biblique…"/>
          <p:cNvSpPr txBox="1"/>
          <p:nvPr/>
        </p:nvSpPr>
        <p:spPr>
          <a:xfrm>
            <a:off x="9539013" y="309690"/>
            <a:ext cx="3756974" cy="1773133"/>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A - L’anthropologie biblique</a:t>
            </a:r>
          </a:p>
          <a:p>
            <a:pPr marL="775637" indent="-751561" algn="l" defTabSz="238620">
              <a:tabLst>
                <a:tab pos="330200" algn="r"/>
                <a:tab pos="508000" algn="l"/>
              </a:tabLst>
              <a:defRPr sz="1600">
                <a:solidFill>
                  <a:srgbClr val="FFBB05"/>
                </a:solidFill>
                <a:latin typeface="+mj-lt"/>
                <a:ea typeface="+mj-ea"/>
                <a:cs typeface="+mj-cs"/>
                <a:sym typeface="Arial Narrow"/>
              </a:defRPr>
            </a:pPr>
            <a:r>
              <a:t>	I - 	L’être humain biblique	</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Le « style de vie » d’Israël</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III - 	La perspective du Nouveau Testament</a:t>
            </a:r>
          </a:p>
          <a:p>
            <a:pPr marL="775637" indent="-751561" algn="l" defTabSz="238620">
              <a:tabLst>
                <a:tab pos="330200" algn="r"/>
                <a:tab pos="508000" algn="l"/>
              </a:tabLst>
              <a:defRPr sz="1600">
                <a:solidFill>
                  <a:srgbClr val="FFBB05"/>
                </a:solidFill>
                <a:latin typeface="+mj-lt"/>
                <a:ea typeface="+mj-ea"/>
                <a:cs typeface="+mj-cs"/>
                <a:sym typeface="Arial Narrow"/>
              </a:defRPr>
            </a:pPr>
            <a:r>
              <a:t>		1. L’anthropologie du Premier Test.</a:t>
            </a:r>
          </a:p>
          <a:p>
            <a:pPr marL="775637" indent="-751561" algn="l" defTabSz="238620">
              <a:tabLst>
                <a:tab pos="330200" algn="r"/>
                <a:tab pos="508000" algn="l"/>
              </a:tabLst>
              <a:defRPr sz="1600">
                <a:solidFill>
                  <a:srgbClr val="FFBB05"/>
                </a:solidFill>
                <a:latin typeface="+mj-lt"/>
                <a:ea typeface="+mj-ea"/>
                <a:cs typeface="+mj-cs"/>
                <a:sym typeface="Arial Narrow"/>
              </a:defRPr>
            </a:pPr>
            <a:r>
              <a:t>		2. L’anthropologie de Paul</a:t>
            </a:r>
          </a:p>
        </p:txBody>
      </p:sp>
      <p:pic>
        <p:nvPicPr>
          <p:cNvPr id="653"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5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655"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656" name="2. L’anthropologie de Paul…"/>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2. L’anthropologie de Paul</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les catégories de Paul quant à l’anthropologie peuvent facilement prêter à confusion</a:t>
            </a:r>
          </a:p>
          <a:p>
            <a:pPr marL="1595606" indent="-1595606" algn="l" defTabSz="238620">
              <a:spcBef>
                <a:spcPts val="400"/>
              </a:spcBef>
              <a:tabLst>
                <a:tab pos="647700" algn="l"/>
                <a:tab pos="1219200" algn="l"/>
              </a:tabLst>
              <a:defRPr sz="2200">
                <a:latin typeface="+mn-lt"/>
                <a:ea typeface="+mn-ea"/>
                <a:cs typeface="+mn-cs"/>
                <a:sym typeface="Helvetica Neue"/>
              </a:defRPr>
            </a:pPr>
            <a:r>
              <a:t>	- il s’agit de les lire à partir de catégories théologiques, et non de catégories philosophiques, même s’il utilise les mots qui sont aussi ceux de la philosophie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d’une part, il distingue les Juifs et les Grecs (ou « païens »), en entendant par là</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d’un côté, ceux que Dieu a choisis pour être son peuple et à qui il s’est révélé</a:t>
            </a:r>
          </a:p>
          <a:p>
            <a:pPr marL="1595606" indent="-1595606" algn="l" defTabSz="238620">
              <a:spcBef>
                <a:spcPts val="400"/>
              </a:spcBef>
              <a:tabLst>
                <a:tab pos="647700" algn="l"/>
                <a:tab pos="1219200" algn="l"/>
              </a:tabLst>
              <a:defRPr sz="2200">
                <a:latin typeface="+mn-lt"/>
                <a:ea typeface="+mn-ea"/>
                <a:cs typeface="+mn-cs"/>
                <a:sym typeface="Helvetica Neue"/>
              </a:defRPr>
            </a:pPr>
            <a:r>
              <a:t>	- de l’autre côté, « tous les autres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cf. Rm 1 ; 1 Co 1, 22-25</a:t>
            </a:r>
          </a:p>
          <a:p>
            <a:pPr marL="1595606" indent="-1595606" algn="l" defTabSz="238620">
              <a:spcBef>
                <a:spcPts val="400"/>
              </a:spcBef>
              <a:tabLst>
                <a:tab pos="647700" algn="l"/>
                <a:tab pos="1219200" algn="l"/>
              </a:tabLst>
              <a:defRPr sz="2200">
                <a:latin typeface="+mn-lt"/>
                <a:ea typeface="+mn-ea"/>
                <a:cs typeface="+mn-cs"/>
                <a:sym typeface="Helvetica Neue"/>
              </a:defRPr>
            </a:pPr>
          </a:p>
        </p:txBody>
      </p:sp>
      <p:sp>
        <p:nvSpPr>
          <p:cNvPr id="657"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658"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659"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661"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662" name="A - L’anthropologie biblique…"/>
          <p:cNvSpPr txBox="1"/>
          <p:nvPr/>
        </p:nvSpPr>
        <p:spPr>
          <a:xfrm>
            <a:off x="9539013" y="309690"/>
            <a:ext cx="3756974" cy="1773133"/>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A - L’anthropologie biblique</a:t>
            </a:r>
          </a:p>
          <a:p>
            <a:pPr marL="775637" indent="-751561" algn="l" defTabSz="238620">
              <a:tabLst>
                <a:tab pos="330200" algn="r"/>
                <a:tab pos="508000" algn="l"/>
              </a:tabLst>
              <a:defRPr sz="1600">
                <a:solidFill>
                  <a:srgbClr val="FFBB05"/>
                </a:solidFill>
                <a:latin typeface="+mj-lt"/>
                <a:ea typeface="+mj-ea"/>
                <a:cs typeface="+mj-cs"/>
                <a:sym typeface="Arial Narrow"/>
              </a:defRPr>
            </a:pPr>
            <a:r>
              <a:t>	I - 	L’être humain biblique	</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Le « style de vie » d’Israël</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III - 	La perspective du Nouveau Testament</a:t>
            </a:r>
          </a:p>
          <a:p>
            <a:pPr marL="775637" indent="-751561" algn="l" defTabSz="238620">
              <a:tabLst>
                <a:tab pos="330200" algn="r"/>
                <a:tab pos="508000" algn="l"/>
              </a:tabLst>
              <a:defRPr sz="1600">
                <a:solidFill>
                  <a:srgbClr val="FFBB05"/>
                </a:solidFill>
                <a:latin typeface="+mj-lt"/>
                <a:ea typeface="+mj-ea"/>
                <a:cs typeface="+mj-cs"/>
                <a:sym typeface="Arial Narrow"/>
              </a:defRPr>
            </a:pPr>
            <a:r>
              <a:t>		1. L’anthropologie du Premier Test.</a:t>
            </a:r>
          </a:p>
          <a:p>
            <a:pPr marL="775637" indent="-751561" algn="l" defTabSz="238620">
              <a:tabLst>
                <a:tab pos="330200" algn="r"/>
                <a:tab pos="508000" algn="l"/>
              </a:tabLst>
              <a:defRPr sz="1600">
                <a:solidFill>
                  <a:srgbClr val="FFBB05"/>
                </a:solidFill>
                <a:latin typeface="+mj-lt"/>
                <a:ea typeface="+mj-ea"/>
                <a:cs typeface="+mj-cs"/>
                <a:sym typeface="Arial Narrow"/>
              </a:defRPr>
            </a:pPr>
            <a:r>
              <a:t>		2. L’anthropologie de Paul</a:t>
            </a:r>
          </a:p>
        </p:txBody>
      </p:sp>
      <p:pic>
        <p:nvPicPr>
          <p:cNvPr id="663"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5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665"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666" name="2. L’anthropologie de Paul…"/>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2. L’anthropologie de Paul</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les catégories de Paul quant à l’anthropologie peuvent facilement prêter à confusion</a:t>
            </a:r>
          </a:p>
          <a:p>
            <a:pPr marL="1595606" indent="-1595606" algn="l" defTabSz="238620">
              <a:spcBef>
                <a:spcPts val="400"/>
              </a:spcBef>
              <a:tabLst>
                <a:tab pos="647700" algn="l"/>
                <a:tab pos="1219200" algn="l"/>
              </a:tabLst>
              <a:defRPr sz="2200">
                <a:latin typeface="+mn-lt"/>
                <a:ea typeface="+mn-ea"/>
                <a:cs typeface="+mn-cs"/>
                <a:sym typeface="Helvetica Neue"/>
              </a:defRPr>
            </a:pPr>
            <a:r>
              <a:t>	- il s’agit de les lire à partir de catégories théologiques, et non de catégories philosophiques, même s’il utilise les mots qui sont aussi ceux de la philosophie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d’autre part, il parle des personnes « charnelles » et « spirituelles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439999" indent="0" algn="just" defTabSz="238620">
              <a:tabLst/>
              <a:defRPr sz="2100">
                <a:solidFill>
                  <a:srgbClr val="9DE8EB"/>
                </a:solidFill>
                <a:latin typeface="+mj-lt"/>
                <a:ea typeface="+mj-ea"/>
                <a:cs typeface="+mj-cs"/>
                <a:sym typeface="Arial Narrow"/>
              </a:defRPr>
            </a:pPr>
            <a:r>
              <a:t>Qui donc parmi les hommes connaît ce qui est dans l’homme, sinon l’esprit de l’homme qui est en lui ? De même, ce qui est en Dieu, personne ne le connaît, sinon l’Esprit de Dieu. Pour nous, nous n’avons pas reçu l’esprit du monde, mais l’Esprit qui vient de Dieu, afin que nous connaissions les dons de la grâce de Dieu. Et nous n’en parlons pas dans le langage qu’enseigne la sagesse humaine, mais dans celui qu’enseigne l’Esprit, exprimant ce qui est spirituel en termes spirituels. L’homme laissé à sa seule nature n’accepte pas ce qui vient de l’Esprit de Dieu. C’est une folie pour lui, il ne peut le connaître, car c’est spirituellement qu’on en juge. L’homme spirituel, au contraire, juge de tout et n’est lui-même jugé par personne. Car </a:t>
            </a:r>
            <a:r>
              <a:rPr i="1"/>
              <a:t>qui a connu la pensée du Seigneur pour l’instruire</a:t>
            </a:r>
            <a:r>
              <a:t> ? Or nous, nous avons la pensée du Christ. (1 Co 2, 11-16)</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la distinction se fait à partir de ceux qui croient au Christ et ceux qui n’y croient pas, qu’ils soient juifs ou grecs</a:t>
            </a:r>
          </a:p>
        </p:txBody>
      </p:sp>
      <p:sp>
        <p:nvSpPr>
          <p:cNvPr id="667"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668"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669"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671"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672" name="A - L’anthropologie biblique…"/>
          <p:cNvSpPr txBox="1"/>
          <p:nvPr/>
        </p:nvSpPr>
        <p:spPr>
          <a:xfrm>
            <a:off x="9539013" y="309690"/>
            <a:ext cx="3756974" cy="1773133"/>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A - L’anthropologie biblique</a:t>
            </a:r>
          </a:p>
          <a:p>
            <a:pPr marL="775637" indent="-751561" algn="l" defTabSz="238620">
              <a:tabLst>
                <a:tab pos="330200" algn="r"/>
                <a:tab pos="508000" algn="l"/>
              </a:tabLst>
              <a:defRPr sz="1600">
                <a:solidFill>
                  <a:srgbClr val="FFBB05"/>
                </a:solidFill>
                <a:latin typeface="+mj-lt"/>
                <a:ea typeface="+mj-ea"/>
                <a:cs typeface="+mj-cs"/>
                <a:sym typeface="Arial Narrow"/>
              </a:defRPr>
            </a:pPr>
            <a:r>
              <a:t>	I - 	L’être humain biblique	</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Le « style de vie » d’Israël</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III - 	La perspective du Nouveau Testament</a:t>
            </a:r>
          </a:p>
          <a:p>
            <a:pPr marL="775637" indent="-751561" algn="l" defTabSz="238620">
              <a:tabLst>
                <a:tab pos="330200" algn="r"/>
                <a:tab pos="508000" algn="l"/>
              </a:tabLst>
              <a:defRPr sz="1600">
                <a:solidFill>
                  <a:srgbClr val="FFBB05"/>
                </a:solidFill>
                <a:latin typeface="+mj-lt"/>
                <a:ea typeface="+mj-ea"/>
                <a:cs typeface="+mj-cs"/>
                <a:sym typeface="Arial Narrow"/>
              </a:defRPr>
            </a:pPr>
            <a:r>
              <a:t>		1. L’anthropologie du Premier Test.</a:t>
            </a:r>
          </a:p>
          <a:p>
            <a:pPr marL="775637" indent="-751561" algn="l" defTabSz="238620">
              <a:tabLst>
                <a:tab pos="330200" algn="r"/>
                <a:tab pos="508000" algn="l"/>
              </a:tabLst>
              <a:defRPr sz="1600">
                <a:solidFill>
                  <a:srgbClr val="FFBB05"/>
                </a:solidFill>
                <a:latin typeface="+mj-lt"/>
                <a:ea typeface="+mj-ea"/>
                <a:cs typeface="+mj-cs"/>
                <a:sym typeface="Arial Narrow"/>
              </a:defRPr>
            </a:pPr>
            <a:r>
              <a:t>		2. L’anthropologie de Paul</a:t>
            </a:r>
          </a:p>
        </p:txBody>
      </p:sp>
      <p:pic>
        <p:nvPicPr>
          <p:cNvPr id="673"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5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675"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676" name="2. L’anthropologie de Paul…"/>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2. L’anthropologie de Paul</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439999" indent="0" algn="just" defTabSz="238620">
              <a:tabLst/>
              <a:defRPr sz="2100">
                <a:solidFill>
                  <a:srgbClr val="9DE8EB"/>
                </a:solidFill>
                <a:latin typeface="+mj-lt"/>
                <a:ea typeface="+mj-ea"/>
                <a:cs typeface="+mj-cs"/>
                <a:sym typeface="Arial Narrow"/>
              </a:defRPr>
            </a:pPr>
            <a:r>
              <a:t>Vous, frères, c’est à la liberté que vous avez été appelés. Seulement, que cette liberté ne donne aucune prise à la chair ! Mais, par l’amour, mettez-vous au service les uns des autres. Car la loi tout entière trouve son accomplissement en cette unique parole : Tu aimeras ton prochain comme toi-même. Mais, si vous vous mordez et vous dévorez les uns les autres, prenez garde : vous allez vous détruire les uns les autres. </a:t>
            </a:r>
          </a:p>
          <a:p>
            <a:pPr marL="1439999" indent="0" algn="just" defTabSz="238620">
              <a:tabLst/>
              <a:defRPr sz="2100">
                <a:solidFill>
                  <a:srgbClr val="9DE8EB"/>
                </a:solidFill>
                <a:latin typeface="+mj-lt"/>
                <a:ea typeface="+mj-ea"/>
                <a:cs typeface="+mj-cs"/>
                <a:sym typeface="Arial Narrow"/>
              </a:defRPr>
            </a:pPr>
          </a:p>
          <a:p>
            <a:pPr marL="1439999" indent="0" algn="just" defTabSz="238620">
              <a:tabLst/>
              <a:defRPr sz="2100">
                <a:solidFill>
                  <a:srgbClr val="9DE8EB"/>
                </a:solidFill>
                <a:latin typeface="+mj-lt"/>
                <a:ea typeface="+mj-ea"/>
                <a:cs typeface="+mj-cs"/>
                <a:sym typeface="Arial Narrow"/>
              </a:defRPr>
            </a:pPr>
            <a:r>
              <a:t>Écoutez-moi : marchez sous l’impulsion de l’Esprit et vous n’accomplirez plus ce que la chair désire. Car la chair, en ses désirs, s’oppose à l’Esprit – et l’Esprit à la chair ; entre eux, c’est l’antagonisme – pour que, ce que vous voulez faire, vous ne le fassiez pas. Mais si vous êtes conduits par l’Esprit, vous n’êtes plus soumis à la loi.</a:t>
            </a:r>
          </a:p>
          <a:p>
            <a:pPr marL="1439999" indent="0" algn="just" defTabSz="238620">
              <a:tabLst/>
              <a:defRPr sz="2100">
                <a:solidFill>
                  <a:srgbClr val="9DE8EB"/>
                </a:solidFill>
                <a:latin typeface="+mj-lt"/>
                <a:ea typeface="+mj-ea"/>
                <a:cs typeface="+mj-cs"/>
                <a:sym typeface="Arial Narrow"/>
              </a:defRPr>
            </a:pPr>
            <a:r>
              <a:t>On les connaît, les œuvres de la chair : libertinage, impureté, débauche, idolâtrie, magie, haines, discorde, jalousie, emportements, rivalités, dissensions, factions, envie, beuveries, ripailles et autres choses semblables ; leurs auteurs, je vous en préviens, comme je l’ai déjà dit, n’hériteront pas du Royaume de Dieu.</a:t>
            </a:r>
          </a:p>
          <a:p>
            <a:pPr marL="1439999" indent="0" algn="just" defTabSz="238620">
              <a:tabLst/>
              <a:defRPr sz="2100">
                <a:solidFill>
                  <a:srgbClr val="9DE8EB"/>
                </a:solidFill>
                <a:latin typeface="+mj-lt"/>
                <a:ea typeface="+mj-ea"/>
                <a:cs typeface="+mj-cs"/>
                <a:sym typeface="Arial Narrow"/>
              </a:defRPr>
            </a:pPr>
          </a:p>
          <a:p>
            <a:pPr marL="1439999" indent="0" algn="just" defTabSz="238620">
              <a:tabLst/>
              <a:defRPr sz="2100">
                <a:solidFill>
                  <a:srgbClr val="9DE8EB"/>
                </a:solidFill>
                <a:latin typeface="+mj-lt"/>
                <a:ea typeface="+mj-ea"/>
                <a:cs typeface="+mj-cs"/>
                <a:sym typeface="Arial Narrow"/>
              </a:defRPr>
            </a:pPr>
            <a:r>
              <a:t>Mais voici le fruit de l’Esprit : amour, joie, paix, patience, bonté, bienveillance, foi, douceur, maîtrise de soi ; contre de telles choses, il n’y a pas de loi. Ceux qui sont au Christ ont crucifié la chair avec ses passions et ses désirs. Si nous vivons par l’Esprit, marchons aussi sous l’impulsion de l’Esprit. (Gal 5, 13-25)</a:t>
            </a:r>
          </a:p>
          <a:p>
            <a:pPr marL="1595606" indent="-1595606" algn="l" defTabSz="238620">
              <a:spcBef>
                <a:spcPts val="400"/>
              </a:spcBef>
              <a:tabLst>
                <a:tab pos="647700" algn="l"/>
                <a:tab pos="1219200" algn="l"/>
              </a:tabLst>
              <a:defRPr sz="2200">
                <a:latin typeface="+mn-lt"/>
                <a:ea typeface="+mn-ea"/>
                <a:cs typeface="+mn-cs"/>
                <a:sym typeface="Helvetica Neue"/>
              </a:defRPr>
            </a:pPr>
          </a:p>
        </p:txBody>
      </p:sp>
      <p:sp>
        <p:nvSpPr>
          <p:cNvPr id="677"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678"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679"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681"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682" name="A - L’anthropologie biblique…"/>
          <p:cNvSpPr txBox="1"/>
          <p:nvPr/>
        </p:nvSpPr>
        <p:spPr>
          <a:xfrm>
            <a:off x="9539013" y="309690"/>
            <a:ext cx="3756974" cy="1773133"/>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A - L’anthropologie biblique</a:t>
            </a:r>
          </a:p>
          <a:p>
            <a:pPr marL="775637" indent="-751561" algn="l" defTabSz="238620">
              <a:tabLst>
                <a:tab pos="330200" algn="r"/>
                <a:tab pos="508000" algn="l"/>
              </a:tabLst>
              <a:defRPr sz="1600">
                <a:solidFill>
                  <a:srgbClr val="FFBB05"/>
                </a:solidFill>
                <a:latin typeface="+mj-lt"/>
                <a:ea typeface="+mj-ea"/>
                <a:cs typeface="+mj-cs"/>
                <a:sym typeface="Arial Narrow"/>
              </a:defRPr>
            </a:pPr>
            <a:r>
              <a:t>	I - 	L’être humain biblique	</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Le « style de vie » d’Israël</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III - 	La perspective du Nouveau Testament</a:t>
            </a:r>
          </a:p>
          <a:p>
            <a:pPr marL="775637" indent="-751561" algn="l" defTabSz="238620">
              <a:tabLst>
                <a:tab pos="330200" algn="r"/>
                <a:tab pos="508000" algn="l"/>
              </a:tabLst>
              <a:defRPr sz="1600">
                <a:solidFill>
                  <a:srgbClr val="FFBB05"/>
                </a:solidFill>
                <a:latin typeface="+mj-lt"/>
                <a:ea typeface="+mj-ea"/>
                <a:cs typeface="+mj-cs"/>
                <a:sym typeface="Arial Narrow"/>
              </a:defRPr>
            </a:pPr>
            <a:r>
              <a:t>		1. L’anthropologie du Premier Test.</a:t>
            </a:r>
          </a:p>
          <a:p>
            <a:pPr marL="775637" indent="-751561" algn="l" defTabSz="238620">
              <a:tabLst>
                <a:tab pos="330200" algn="r"/>
                <a:tab pos="508000" algn="l"/>
              </a:tabLst>
              <a:defRPr sz="1600">
                <a:solidFill>
                  <a:srgbClr val="FFBB05"/>
                </a:solidFill>
                <a:latin typeface="+mj-lt"/>
                <a:ea typeface="+mj-ea"/>
                <a:cs typeface="+mj-cs"/>
                <a:sym typeface="Arial Narrow"/>
              </a:defRPr>
            </a:pPr>
            <a:r>
              <a:t>		2. L’anthropologie de Paul</a:t>
            </a:r>
          </a:p>
        </p:txBody>
      </p:sp>
      <p:pic>
        <p:nvPicPr>
          <p:cNvPr id="683"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5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685"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686" name="2. L’anthropologie de Paul…"/>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2. L’anthropologie de Paul</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lorsque Paul parle de la chair, </a:t>
            </a:r>
          </a:p>
          <a:p>
            <a:pPr marL="1595606" indent="-1595606" algn="l" defTabSz="238620">
              <a:spcBef>
                <a:spcPts val="400"/>
              </a:spcBef>
              <a:tabLst>
                <a:tab pos="647700" algn="l"/>
                <a:tab pos="1219200" algn="l"/>
              </a:tabLst>
              <a:defRPr sz="2200">
                <a:latin typeface="+mn-lt"/>
                <a:ea typeface="+mn-ea"/>
                <a:cs typeface="+mn-cs"/>
                <a:sym typeface="Helvetica Neue"/>
              </a:defRPr>
            </a:pPr>
            <a:r>
              <a:t>	- il ne désigne pas le corps et en particulier la sexualité, </a:t>
            </a:r>
          </a:p>
          <a:p>
            <a:pPr marL="1595606" indent="-1595606" algn="l" defTabSz="238620">
              <a:spcBef>
                <a:spcPts val="400"/>
              </a:spcBef>
              <a:tabLst>
                <a:tab pos="647700" algn="l"/>
                <a:tab pos="1219200" algn="l"/>
              </a:tabLst>
              <a:defRPr sz="2200">
                <a:latin typeface="+mn-lt"/>
                <a:ea typeface="+mn-ea"/>
                <a:cs typeface="+mn-cs"/>
                <a:sym typeface="Helvetica Neue"/>
              </a:defRPr>
            </a:pPr>
            <a:r>
              <a:t>	- mais tout ce qui n’est pas évangélisé, pas placé sous la direction de l’Esprit de Dieu</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la confusion a été fréquente dans l’histoire du christianisme en raison des listes de vices qui sont associées à cette perspective - dans le texte de Gal (diapo précédente), en particulier</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de même lorsqu’il parle de l’esprit ou de l’Esprit </a:t>
            </a:r>
          </a:p>
          <a:p>
            <a:pPr marL="1595606" indent="-1595606" algn="l" defTabSz="238620">
              <a:spcBef>
                <a:spcPts val="400"/>
              </a:spcBef>
              <a:tabLst>
                <a:tab pos="647700" algn="l"/>
                <a:tab pos="1219200" algn="l"/>
              </a:tabLst>
              <a:defRPr sz="2200">
                <a:latin typeface="+mn-lt"/>
                <a:ea typeface="+mn-ea"/>
                <a:cs typeface="+mn-cs"/>
                <a:sym typeface="Helvetica Neue"/>
              </a:defRPr>
            </a:pPr>
            <a:r>
              <a:t>	- il ne désigne pas une partie immatérielle de l’être humain qui serait alourdie par le corps</a:t>
            </a:r>
          </a:p>
          <a:p>
            <a:pPr marL="1595606" indent="-1595606" algn="l" defTabSz="238620">
              <a:spcBef>
                <a:spcPts val="400"/>
              </a:spcBef>
              <a:tabLst>
                <a:tab pos="647700" algn="l"/>
                <a:tab pos="1219200" algn="l"/>
              </a:tabLst>
              <a:defRPr sz="2200">
                <a:latin typeface="+mn-lt"/>
                <a:ea typeface="+mn-ea"/>
                <a:cs typeface="+mn-cs"/>
                <a:sym typeface="Helvetica Neue"/>
              </a:defRPr>
            </a:pPr>
            <a:r>
              <a:t>	- dans une perspective désincarnée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mais de ce qui a été sauvé par le Christ et qui est placé sous la seigneurie de l’Esprit Saint</a:t>
            </a:r>
          </a:p>
          <a:p>
            <a:pPr marL="1595606" indent="-1595606" algn="l" defTabSz="238620">
              <a:spcBef>
                <a:spcPts val="400"/>
              </a:spcBef>
              <a:tabLst>
                <a:tab pos="647700" algn="l"/>
                <a:tab pos="1219200" algn="l"/>
              </a:tabLst>
              <a:defRPr sz="2200">
                <a:latin typeface="+mn-lt"/>
                <a:ea typeface="+mn-ea"/>
                <a:cs typeface="+mn-cs"/>
                <a:sym typeface="Helvetica Neue"/>
              </a:defRPr>
            </a:pPr>
            <a:r>
              <a:t>	- on s’aperçoit que chez Paul, la relation au Christ et la relation à l’Esprit sont indissociables</a:t>
            </a:r>
          </a:p>
        </p:txBody>
      </p:sp>
      <p:sp>
        <p:nvSpPr>
          <p:cNvPr id="687"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688"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689"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691"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692" name="A - L’anthropologie biblique…"/>
          <p:cNvSpPr txBox="1"/>
          <p:nvPr/>
        </p:nvSpPr>
        <p:spPr>
          <a:xfrm>
            <a:off x="9539013" y="309690"/>
            <a:ext cx="3756974" cy="1773133"/>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A - L’anthropologie biblique</a:t>
            </a:r>
          </a:p>
          <a:p>
            <a:pPr marL="775637" indent="-751561" algn="l" defTabSz="238620">
              <a:tabLst>
                <a:tab pos="330200" algn="r"/>
                <a:tab pos="508000" algn="l"/>
              </a:tabLst>
              <a:defRPr sz="1600">
                <a:solidFill>
                  <a:srgbClr val="FFBB05"/>
                </a:solidFill>
                <a:latin typeface="+mj-lt"/>
                <a:ea typeface="+mj-ea"/>
                <a:cs typeface="+mj-cs"/>
                <a:sym typeface="Arial Narrow"/>
              </a:defRPr>
            </a:pPr>
            <a:r>
              <a:t>	I - 	L’être humain biblique	</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Le « style de vie » d’Israël</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III - 	La perspective du Nouveau Testament</a:t>
            </a:r>
          </a:p>
          <a:p>
            <a:pPr marL="775637" indent="-751561" algn="l" defTabSz="238620">
              <a:tabLst>
                <a:tab pos="330200" algn="r"/>
                <a:tab pos="508000" algn="l"/>
              </a:tabLst>
              <a:defRPr sz="1600">
                <a:solidFill>
                  <a:srgbClr val="FFBB05"/>
                </a:solidFill>
                <a:latin typeface="+mj-lt"/>
                <a:ea typeface="+mj-ea"/>
                <a:cs typeface="+mj-cs"/>
                <a:sym typeface="Arial Narrow"/>
              </a:defRPr>
            </a:pPr>
            <a:r>
              <a:t>		1. L’anthropologie du Premier Test.</a:t>
            </a:r>
          </a:p>
          <a:p>
            <a:pPr marL="775637" indent="-751561" algn="l" defTabSz="238620">
              <a:tabLst>
                <a:tab pos="330200" algn="r"/>
                <a:tab pos="508000" algn="l"/>
              </a:tabLst>
              <a:defRPr sz="1600">
                <a:solidFill>
                  <a:srgbClr val="FFBB05"/>
                </a:solidFill>
                <a:latin typeface="+mj-lt"/>
                <a:ea typeface="+mj-ea"/>
                <a:cs typeface="+mj-cs"/>
                <a:sym typeface="Arial Narrow"/>
              </a:defRPr>
            </a:pPr>
            <a:r>
              <a:t>		2. L’anthropologie de Paul</a:t>
            </a:r>
          </a:p>
        </p:txBody>
      </p:sp>
      <p:pic>
        <p:nvPicPr>
          <p:cNvPr id="693"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0"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171" name="A - L’anthropologie biblique…"/>
          <p:cNvSpPr txBox="1"/>
          <p:nvPr/>
        </p:nvSpPr>
        <p:spPr>
          <a:xfrm>
            <a:off x="420014" y="1800000"/>
            <a:ext cx="12875973" cy="7430400"/>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marL="519569" indent="-5068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A - L’anthropologie biblique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a:t>
            </a: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a:t>
            </a:r>
            <a:r>
              <a:rPr>
                <a:solidFill>
                  <a:schemeClr val="accent4">
                    <a:hueOff val="468000"/>
                    <a:satOff val="-4761"/>
                    <a:lumOff val="10196"/>
                  </a:schemeClr>
                </a:solidFill>
              </a:rPr>
              <a:t>Introduction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 - 	L’être humain biblique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 - 	Le « style de vie » d’Israël</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III - 	La perspective du Nouveau Testament</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Conclusion</a:t>
            </a:r>
          </a:p>
        </p:txBody>
      </p:sp>
      <p:sp>
        <p:nvSpPr>
          <p:cNvPr id="172"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173"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pic>
        <p:nvPicPr>
          <p:cNvPr id="175"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6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695"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696" name="2. L’anthropologie de Paul…"/>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2. L’anthropologie de Paul</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deux conséquences, à titre d’exemple :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vivre dans l’orgueil est « charnel » alors que l’orgueil n’est pas d’abord une question d’attraits sexuels ou autres, mais une manière de s’exalter soi-même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pour Paul, on peut être juif - c'est-à-dire avoir reçu la première révélation, de la Torah - et être charnel, en ne reconnaissant pas le Christ comme le sauveur envoyé par Dieu</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c’est en ce sens que les catégories de Paul sont théologiques et non pas d’abord des catégories morales sur un fond d’anthropologie dualiste, qui déprécierait le corps</a:t>
            </a:r>
          </a:p>
        </p:txBody>
      </p:sp>
      <p:sp>
        <p:nvSpPr>
          <p:cNvPr id="697"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698"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699"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701"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702" name="A - L’anthropologie biblique…"/>
          <p:cNvSpPr txBox="1"/>
          <p:nvPr/>
        </p:nvSpPr>
        <p:spPr>
          <a:xfrm>
            <a:off x="9539013" y="309690"/>
            <a:ext cx="3756974" cy="1773133"/>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A - L’anthropologie biblique</a:t>
            </a:r>
          </a:p>
          <a:p>
            <a:pPr marL="775637" indent="-751561" algn="l" defTabSz="238620">
              <a:tabLst>
                <a:tab pos="330200" algn="r"/>
                <a:tab pos="508000" algn="l"/>
              </a:tabLst>
              <a:defRPr sz="1600">
                <a:solidFill>
                  <a:srgbClr val="FFBB05"/>
                </a:solidFill>
                <a:latin typeface="+mj-lt"/>
                <a:ea typeface="+mj-ea"/>
                <a:cs typeface="+mj-cs"/>
                <a:sym typeface="Arial Narrow"/>
              </a:defRPr>
            </a:pPr>
            <a:r>
              <a:t>	I - 	L’être humain biblique	</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Le « style de vie » d’Israël</a:t>
            </a:r>
          </a:p>
          <a:p>
            <a:pPr marL="775637" indent="-751561" algn="l" defTabSz="238620">
              <a:tabLst>
                <a:tab pos="330200" algn="r"/>
                <a:tab pos="508000" algn="l"/>
              </a:tabLst>
              <a:defRPr sz="1600">
                <a:solidFill>
                  <a:schemeClr val="accent5"/>
                </a:solidFill>
                <a:latin typeface="+mj-lt"/>
                <a:ea typeface="+mj-ea"/>
                <a:cs typeface="+mj-cs"/>
                <a:sym typeface="Arial Narrow"/>
              </a:defRPr>
            </a:pPr>
            <a:r>
              <a:t>	III - 	La perspective du Nouveau Testament</a:t>
            </a:r>
          </a:p>
          <a:p>
            <a:pPr marL="775637" indent="-751561" algn="l" defTabSz="238620">
              <a:tabLst>
                <a:tab pos="330200" algn="r"/>
                <a:tab pos="508000" algn="l"/>
              </a:tabLst>
              <a:defRPr sz="1600">
                <a:solidFill>
                  <a:srgbClr val="FFBB05"/>
                </a:solidFill>
                <a:latin typeface="+mj-lt"/>
                <a:ea typeface="+mj-ea"/>
                <a:cs typeface="+mj-cs"/>
                <a:sym typeface="Arial Narrow"/>
              </a:defRPr>
            </a:pPr>
            <a:r>
              <a:t>		1. L’anthropologie du Premier Test.</a:t>
            </a:r>
          </a:p>
          <a:p>
            <a:pPr marL="775637" indent="-751561" algn="l" defTabSz="238620">
              <a:tabLst>
                <a:tab pos="330200" algn="r"/>
                <a:tab pos="508000" algn="l"/>
              </a:tabLst>
              <a:defRPr sz="1600">
                <a:solidFill>
                  <a:srgbClr val="FFBB05"/>
                </a:solidFill>
                <a:latin typeface="+mj-lt"/>
                <a:ea typeface="+mj-ea"/>
                <a:cs typeface="+mj-cs"/>
                <a:sym typeface="Arial Narrow"/>
              </a:defRPr>
            </a:pPr>
            <a:r>
              <a:t>		2. L’anthropologie de Paul</a:t>
            </a:r>
          </a:p>
        </p:txBody>
      </p:sp>
      <p:pic>
        <p:nvPicPr>
          <p:cNvPr id="703"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6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705"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706" name="A - L’anthropologie biblique…"/>
          <p:cNvSpPr txBox="1"/>
          <p:nvPr/>
        </p:nvSpPr>
        <p:spPr>
          <a:xfrm>
            <a:off x="420014" y="1800000"/>
            <a:ext cx="12875973" cy="7430400"/>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marL="519569" indent="-5068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A - L’anthropologie biblique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a:t>
            </a: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Introduction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 - 	L’être humain biblique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 - 	Le « style de vie » d’Israël</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		III - 	La perspective du Nouveau Testament</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1. L’anthropologie du Premier Testament</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2. L’anthropologie de Paul</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Conclusion</a:t>
            </a:r>
          </a:p>
          <a:p>
            <a:pPr marL="519569" indent="-519569" algn="l" defTabSz="238620">
              <a:buClr>
                <a:srgbClr val="000000"/>
              </a:buClr>
              <a:buFont typeface="Gill Sans"/>
              <a:tabLst>
                <a:tab pos="3568700" algn="r"/>
                <a:tab pos="3759200" algn="l"/>
              </a:tabLst>
              <a:defRPr sz="200">
                <a:solidFill>
                  <a:srgbClr val="FFFDB2"/>
                </a:solidFill>
                <a:latin typeface="Optima"/>
                <a:ea typeface="Optima"/>
                <a:cs typeface="Optima"/>
                <a:sym typeface="Optima"/>
              </a:defRPr>
            </a:pPr>
          </a:p>
        </p:txBody>
      </p:sp>
      <p:sp>
        <p:nvSpPr>
          <p:cNvPr id="707"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708"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pic>
        <p:nvPicPr>
          <p:cNvPr id="710"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6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712"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713" name="A - L’anthropologie biblique…"/>
          <p:cNvSpPr txBox="1"/>
          <p:nvPr/>
        </p:nvSpPr>
        <p:spPr>
          <a:xfrm>
            <a:off x="420014" y="1800000"/>
            <a:ext cx="12875973" cy="7430400"/>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marL="519569" indent="-5068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A - L’anthropologie biblique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a:t>
            </a: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Introduction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 - 	L’être humain biblique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 - 	Le « style de vie » d’Israël</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III - 	La perspective du Nouveau Testament</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a:t>
            </a:r>
            <a:r>
              <a:rPr>
                <a:solidFill>
                  <a:schemeClr val="accent4">
                    <a:hueOff val="468000"/>
                    <a:satOff val="-4761"/>
                    <a:lumOff val="10196"/>
                  </a:schemeClr>
                </a:solidFill>
              </a:rPr>
              <a:t>Conclusion</a:t>
            </a:r>
          </a:p>
          <a:p>
            <a:pPr marL="519569" indent="-519569" algn="l" defTabSz="238620">
              <a:buClr>
                <a:srgbClr val="000000"/>
              </a:buClr>
              <a:buFont typeface="Gill Sans"/>
              <a:tabLst>
                <a:tab pos="3568700" algn="r"/>
                <a:tab pos="3759200" algn="l"/>
              </a:tabLst>
              <a:defRPr sz="200">
                <a:solidFill>
                  <a:srgbClr val="FFFDB2"/>
                </a:solidFill>
                <a:latin typeface="Optima"/>
                <a:ea typeface="Optima"/>
                <a:cs typeface="Optima"/>
                <a:sym typeface="Optima"/>
              </a:defRPr>
            </a:pPr>
          </a:p>
        </p:txBody>
      </p:sp>
      <p:sp>
        <p:nvSpPr>
          <p:cNvPr id="714"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715"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pic>
        <p:nvPicPr>
          <p:cNvPr id="717"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6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719"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720" name="Conclusion…"/>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Conclusion</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dans son fond, l’anthropologie biblique n’est pas dualiste, mais considère l’être humain comme un :</a:t>
            </a:r>
          </a:p>
          <a:p>
            <a:pPr marL="1595606" indent="-1595606" algn="l" defTabSz="238620">
              <a:spcBef>
                <a:spcPts val="400"/>
              </a:spcBef>
              <a:tabLst>
                <a:tab pos="647700" algn="l"/>
                <a:tab pos="1219200" algn="l"/>
              </a:tabLst>
              <a:defRPr sz="2200">
                <a:latin typeface="+mn-lt"/>
                <a:ea typeface="+mn-ea"/>
                <a:cs typeface="+mn-cs"/>
                <a:sym typeface="Helvetica Neue"/>
              </a:defRPr>
            </a:pPr>
            <a:r>
              <a:t>	- corps (chair), âme, esprit, selon les points de vue</a:t>
            </a:r>
          </a:p>
          <a:p>
            <a:pPr marL="1595606" indent="-1595606" algn="l" defTabSz="238620">
              <a:spcBef>
                <a:spcPts val="400"/>
              </a:spcBef>
              <a:tabLst>
                <a:tab pos="647700" algn="l"/>
                <a:tab pos="1219200" algn="l"/>
              </a:tabLst>
              <a:defRPr sz="2200">
                <a:latin typeface="+mn-lt"/>
                <a:ea typeface="+mn-ea"/>
                <a:cs typeface="+mn-cs"/>
                <a:sym typeface="Helvetica Neue"/>
              </a:defRPr>
            </a:pPr>
            <a:r>
              <a:t>	- créé à l’image et selon la ressemblance de Dieu</a:t>
            </a:r>
          </a:p>
          <a:p>
            <a:pPr marL="1595606" indent="-1595606" algn="l" defTabSz="238620">
              <a:spcBef>
                <a:spcPts val="400"/>
              </a:spcBef>
              <a:tabLst>
                <a:tab pos="647700" algn="l"/>
                <a:tab pos="1219200" algn="l"/>
              </a:tabLst>
              <a:defRPr sz="2200">
                <a:latin typeface="+mn-lt"/>
                <a:ea typeface="+mn-ea"/>
                <a:cs typeface="+mn-cs"/>
                <a:sym typeface="Helvetica Neue"/>
              </a:defRPr>
            </a:pPr>
            <a:r>
              <a:t>		- à la fois dans un sens ontologique (sa constitution)</a:t>
            </a:r>
          </a:p>
          <a:p>
            <a:pPr marL="1595606" indent="-1595606" algn="l" defTabSz="238620">
              <a:spcBef>
                <a:spcPts val="400"/>
              </a:spcBef>
              <a:tabLst>
                <a:tab pos="647700" algn="l"/>
                <a:tab pos="1219200" algn="l"/>
              </a:tabLst>
              <a:defRPr sz="2200">
                <a:latin typeface="+mn-lt"/>
                <a:ea typeface="+mn-ea"/>
                <a:cs typeface="+mn-cs"/>
                <a:sym typeface="Helvetica Neue"/>
              </a:defRPr>
            </a:pPr>
            <a:r>
              <a:t>		- et dans un sens éthique (sa mission dans le monde)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toutes les représentations dualistes sont dues à des relectures de l’Écriture avec des catégories dualistes empruntées au monde de la culture grecque</a:t>
            </a:r>
          </a:p>
          <a:p>
            <a:pPr marL="1595606" indent="-1595606" algn="l" defTabSz="238620">
              <a:spcBef>
                <a:spcPts val="400"/>
              </a:spcBef>
              <a:tabLst>
                <a:tab pos="647700" algn="l"/>
                <a:tab pos="1219200" algn="l"/>
              </a:tabLst>
              <a:defRPr sz="2200">
                <a:latin typeface="+mn-lt"/>
                <a:ea typeface="+mn-ea"/>
                <a:cs typeface="+mn-cs"/>
                <a:sym typeface="Helvetica Neue"/>
              </a:defRPr>
            </a:pPr>
            <a:r>
              <a:t>	- sachant que des influences hellénistiques sont déjà présentes dans la Bible elle-même</a:t>
            </a:r>
          </a:p>
        </p:txBody>
      </p:sp>
      <p:sp>
        <p:nvSpPr>
          <p:cNvPr id="721" name="Numéro de diapositive"/>
          <p:cNvSpPr txBox="1"/>
          <p:nvPr>
            <p:ph type="sldNum" sz="quarter" idx="2"/>
          </p:nvPr>
        </p:nvSpPr>
        <p:spPr>
          <a:xfrm>
            <a:off x="12979915" y="9079335"/>
            <a:ext cx="260194"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722"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723"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725"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726" name="A - L’anthropologie biblique…"/>
          <p:cNvSpPr txBox="1"/>
          <p:nvPr/>
        </p:nvSpPr>
        <p:spPr>
          <a:xfrm>
            <a:off x="9539013" y="309690"/>
            <a:ext cx="3756974" cy="1773133"/>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algn="l" defTabSz="238620">
              <a:tabLst>
                <a:tab pos="330200" algn="r"/>
                <a:tab pos="508000" algn="l"/>
              </a:tabLst>
              <a:defRPr sz="1600">
                <a:solidFill>
                  <a:srgbClr val="FFBB05"/>
                </a:solidFill>
                <a:latin typeface="+mj-lt"/>
                <a:ea typeface="+mj-ea"/>
                <a:cs typeface="+mj-cs"/>
                <a:sym typeface="Arial Narrow"/>
              </a:defRPr>
            </a:pPr>
            <a:r>
              <a:t>A - L’anthropologie biblique</a:t>
            </a:r>
          </a:p>
          <a:p>
            <a:pPr marL="775637" indent="-751561" algn="l" defTabSz="238620">
              <a:tabLst>
                <a:tab pos="330200" algn="r"/>
                <a:tab pos="508000" algn="l"/>
              </a:tabLst>
              <a:defRPr sz="1600">
                <a:solidFill>
                  <a:srgbClr val="FFBB05"/>
                </a:solidFill>
                <a:latin typeface="+mj-lt"/>
                <a:ea typeface="+mj-ea"/>
                <a:cs typeface="+mj-cs"/>
                <a:sym typeface="Arial Narrow"/>
              </a:defRPr>
            </a:pPr>
            <a:r>
              <a:t>	I - 	L’être humain biblique	</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Le « style de vie » d’Israël</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La perspective du Nouveau Testament</a:t>
            </a:r>
          </a:p>
          <a:p>
            <a:pPr marL="775637" indent="-751561" algn="l" defTabSz="238620">
              <a:tabLst>
                <a:tab pos="330200" algn="r"/>
                <a:tab pos="508000" algn="l"/>
              </a:tabLst>
              <a:defRPr sz="1600">
                <a:solidFill>
                  <a:srgbClr val="FFBB05"/>
                </a:solidFill>
                <a:latin typeface="+mj-lt"/>
                <a:ea typeface="+mj-ea"/>
                <a:cs typeface="+mj-cs"/>
                <a:sym typeface="Arial Narrow"/>
              </a:defRPr>
            </a:pPr>
            <a:r>
              <a:t>		Conclusion</a:t>
            </a:r>
          </a:p>
        </p:txBody>
      </p:sp>
      <p:pic>
        <p:nvPicPr>
          <p:cNvPr id="727"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6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729"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730" name="A - L’anthropologie biblique…"/>
          <p:cNvSpPr txBox="1"/>
          <p:nvPr/>
        </p:nvSpPr>
        <p:spPr>
          <a:xfrm>
            <a:off x="420014" y="1800000"/>
            <a:ext cx="12875973" cy="7430400"/>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marL="519569" indent="-5068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A - L’anthropologie biblique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a:t>
            </a: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Introduction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 - 	L’être humain biblique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 - 	Le « style de vie » d’Israël</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III - 	La perspective du Nouveau Testament</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Conclusion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p:txBody>
      </p:sp>
      <p:sp>
        <p:nvSpPr>
          <p:cNvPr id="731"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732"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pic>
        <p:nvPicPr>
          <p:cNvPr id="734"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6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7"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178" name="A - L’anthropologie biblique…"/>
          <p:cNvSpPr txBox="1"/>
          <p:nvPr/>
        </p:nvSpPr>
        <p:spPr>
          <a:xfrm>
            <a:off x="420014" y="1800000"/>
            <a:ext cx="12875973" cy="7430400"/>
          </a:xfrm>
          <a:prstGeom prst="rect">
            <a:avLst/>
          </a:prstGeom>
          <a:ln w="3175">
            <a:miter lim="400000"/>
          </a:ln>
          <a:extLst>
            <a:ext uri="{C572A759-6A51-4108-AA02-DFA0A04FC94B}">
              <ma14:wrappingTextBoxFlag xmlns:ma14="http://schemas.microsoft.com/office/mac/drawingml/2011/main" val="1"/>
            </a:ext>
          </a:extLst>
        </p:spPr>
        <p:txBody>
          <a:bodyPr lIns="24889" tIns="24889" rIns="24889" bIns="24889"/>
          <a:lstStyle/>
          <a:p>
            <a:pPr marL="519569" indent="-5068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A - L’anthropologie biblique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a:t>
            </a:r>
          </a:p>
          <a:p>
            <a:pPr marL="519569" indent="-519569"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Introduction</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chemeClr val="accent4">
                    <a:hueOff val="468000"/>
                    <a:satOff val="-4761"/>
                    <a:lumOff val="10196"/>
                  </a:schemeClr>
                </a:solidFill>
                <a:latin typeface="Optima"/>
                <a:ea typeface="Optima"/>
                <a:cs typeface="Optima"/>
                <a:sym typeface="Optima"/>
              </a:defRPr>
            </a:pPr>
            <a:r>
              <a:t>		I - 	L’être humain biblique</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1. Souffle et chair</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2. « À l’image de Dieu et selon sa ressemblance » (Gn 1, 26)</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3. Le péché et ses incidences anthropologiques</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 - 	Le « style de vie » d’Israël</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III - 	La perspective du Nouveau Testament</a:t>
            </a: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p>
          <a:p>
            <a:pPr marL="519569" indent="-519569" algn="l" defTabSz="238620">
              <a:buClr>
                <a:srgbClr val="000000"/>
              </a:buClr>
              <a:buFont typeface="Gill Sans"/>
              <a:tabLst>
                <a:tab pos="3568700" algn="r"/>
                <a:tab pos="3759200" algn="l"/>
              </a:tabLst>
              <a:defRPr sz="2600">
                <a:solidFill>
                  <a:srgbClr val="FFFDB2"/>
                </a:solidFill>
                <a:latin typeface="Optima"/>
                <a:ea typeface="Optima"/>
                <a:cs typeface="Optima"/>
                <a:sym typeface="Optima"/>
              </a:defRPr>
            </a:pPr>
            <a:r>
              <a:t>			Conclusion</a:t>
            </a:r>
          </a:p>
        </p:txBody>
      </p:sp>
      <p:sp>
        <p:nvSpPr>
          <p:cNvPr id="179"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180"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pic>
        <p:nvPicPr>
          <p:cNvPr id="182"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4"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185" name="I - L’être humain biblique…"/>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I - L’être humain biblique</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le livre de la Genèse contient 2 récits de création (ch 1 et 2)</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le 1</a:t>
            </a:r>
            <a:r>
              <a:rPr baseline="31999"/>
              <a:t>er</a:t>
            </a:r>
            <a:r>
              <a:t> récit présente l’acte de création par Dieu</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comme une mise en ordre du monde, qui est « informe »</a:t>
            </a:r>
          </a:p>
          <a:p>
            <a:pPr marL="1595606" indent="-1595606" algn="l" defTabSz="238620">
              <a:spcBef>
                <a:spcPts val="400"/>
              </a:spcBef>
              <a:tabLst>
                <a:tab pos="647700" algn="l"/>
                <a:tab pos="1219200" algn="l"/>
              </a:tabLst>
              <a:defRPr sz="2200">
                <a:latin typeface="+mn-lt"/>
                <a:ea typeface="+mn-ea"/>
                <a:cs typeface="+mn-cs"/>
                <a:sym typeface="Helvetica Neue"/>
              </a:defRPr>
            </a:pPr>
            <a:r>
              <a:t>		- se déroulant en 6 jours plus 1</a:t>
            </a:r>
          </a:p>
          <a:p>
            <a:pPr marL="1595606" indent="-1595606" algn="l" defTabSz="238620">
              <a:spcBef>
                <a:spcPts val="400"/>
              </a:spcBef>
              <a:tabLst>
                <a:tab pos="647700" algn="l"/>
                <a:tab pos="1219200" algn="l"/>
              </a:tabLst>
              <a:defRPr sz="2200">
                <a:latin typeface="+mn-lt"/>
                <a:ea typeface="+mn-ea"/>
                <a:cs typeface="+mn-cs"/>
                <a:sym typeface="Helvetica Neue"/>
              </a:defRPr>
            </a:pPr>
            <a:r>
              <a:t>		- la création des êtres humains étant située au 6</a:t>
            </a:r>
            <a:r>
              <a:rPr baseline="31999"/>
              <a:t>ème</a:t>
            </a:r>
            <a:r>
              <a:t> jour, comme un aboutissement</a:t>
            </a:r>
          </a:p>
          <a:p>
            <a:pPr marL="1595606" indent="-1595606" algn="l" defTabSz="238620">
              <a:spcBef>
                <a:spcPts val="400"/>
              </a:spcBef>
              <a:tabLst>
                <a:tab pos="647700" algn="l"/>
                <a:tab pos="1219200" algn="l"/>
              </a:tabLst>
              <a:defRPr sz="2200">
                <a:latin typeface="+mn-lt"/>
                <a:ea typeface="+mn-ea"/>
                <a:cs typeface="+mn-cs"/>
                <a:sym typeface="Helvetica Neue"/>
              </a:defRPr>
            </a:pPr>
            <a:r>
              <a:t>		- d’emblée en deux versions : hommes et femmes</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le 2</a:t>
            </a:r>
            <a:r>
              <a:rPr baseline="31999"/>
              <a:t>ème</a:t>
            </a:r>
            <a:r>
              <a:t> récit présente la création </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595606" indent="-1595606" algn="l" defTabSz="238620">
              <a:spcBef>
                <a:spcPts val="400"/>
              </a:spcBef>
              <a:tabLst>
                <a:tab pos="647700" algn="l"/>
                <a:tab pos="1219200" algn="l"/>
              </a:tabLst>
              <a:defRPr sz="2200">
                <a:latin typeface="+mn-lt"/>
                <a:ea typeface="+mn-ea"/>
                <a:cs typeface="+mn-cs"/>
                <a:sym typeface="Helvetica Neue"/>
              </a:defRPr>
            </a:pPr>
            <a:r>
              <a:t>		- la mise en place d’une oasis (le jardin d’Eden)</a:t>
            </a:r>
          </a:p>
          <a:p>
            <a:pPr marL="1595606" indent="-1595606" algn="l" defTabSz="238620">
              <a:spcBef>
                <a:spcPts val="400"/>
              </a:spcBef>
              <a:tabLst>
                <a:tab pos="647700" algn="l"/>
                <a:tab pos="1219200" algn="l"/>
              </a:tabLst>
              <a:defRPr sz="2200">
                <a:latin typeface="+mn-lt"/>
                <a:ea typeface="+mn-ea"/>
                <a:cs typeface="+mn-cs"/>
                <a:sym typeface="Helvetica Neue"/>
              </a:defRPr>
            </a:pPr>
            <a:r>
              <a:t>		- dont l’humain est le jardinier</a:t>
            </a:r>
          </a:p>
          <a:p>
            <a:pPr marL="1595606" indent="-1595606" algn="l" defTabSz="238620">
              <a:spcBef>
                <a:spcPts val="400"/>
              </a:spcBef>
              <a:tabLst>
                <a:tab pos="647700" algn="l"/>
                <a:tab pos="1219200" algn="l"/>
              </a:tabLst>
              <a:defRPr sz="2200">
                <a:latin typeface="+mn-lt"/>
                <a:ea typeface="+mn-ea"/>
                <a:cs typeface="+mn-cs"/>
                <a:sym typeface="Helvetica Neue"/>
              </a:defRPr>
            </a:pPr>
            <a:r>
              <a:t>		- avec la création de l’être humain comme un modelage</a:t>
            </a:r>
          </a:p>
          <a:p>
            <a:pPr marL="1595606" indent="-1595606" algn="l" defTabSz="238620">
              <a:spcBef>
                <a:spcPts val="400"/>
              </a:spcBef>
              <a:tabLst>
                <a:tab pos="647700" algn="l"/>
                <a:tab pos="1219200" algn="l"/>
              </a:tabLst>
              <a:defRPr sz="2200">
                <a:latin typeface="+mn-lt"/>
                <a:ea typeface="+mn-ea"/>
                <a:cs typeface="+mn-cs"/>
                <a:sym typeface="Helvetica Neue"/>
              </a:defRPr>
            </a:pPr>
            <a:r>
              <a:t>		- et la différenciation sexuelle dans un second temps</a:t>
            </a:r>
          </a:p>
        </p:txBody>
      </p:sp>
      <p:sp>
        <p:nvSpPr>
          <p:cNvPr id="186" name="Numéro de diapositive"/>
          <p:cNvSpPr txBox="1"/>
          <p:nvPr>
            <p:ph type="sldNum" sz="quarter" idx="2"/>
          </p:nvPr>
        </p:nvSpPr>
        <p:spPr>
          <a:xfrm>
            <a:off x="13029344" y="9079335"/>
            <a:ext cx="161337"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187"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188"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190"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191" name="A - L’anthropologie biblique…"/>
          <p:cNvSpPr txBox="1"/>
          <p:nvPr/>
        </p:nvSpPr>
        <p:spPr>
          <a:xfrm>
            <a:off x="9539013" y="309690"/>
            <a:ext cx="3756974" cy="2160000"/>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A - L’anthropologie biblique</a:t>
            </a:r>
          </a:p>
          <a:p>
            <a:pPr marL="775637" indent="-751561" algn="l" defTabSz="238620">
              <a:tabLst>
                <a:tab pos="330200" algn="r"/>
                <a:tab pos="508000" algn="l"/>
              </a:tabLst>
              <a:defRPr sz="1600">
                <a:solidFill>
                  <a:schemeClr val="accent5"/>
                </a:solidFill>
                <a:latin typeface="+mj-lt"/>
                <a:ea typeface="+mj-ea"/>
                <a:cs typeface="+mj-cs"/>
                <a:sym typeface="Arial Narrow"/>
              </a:defRPr>
            </a:pPr>
            <a:r>
              <a:t>	I - 	L’être humain biblique</a:t>
            </a:r>
          </a:p>
          <a:p>
            <a:pPr marL="775637" indent="-751561" algn="l" defTabSz="238620">
              <a:tabLst>
                <a:tab pos="330200" algn="r"/>
                <a:tab pos="508000" algn="l"/>
              </a:tabLst>
              <a:defRPr sz="1600">
                <a:solidFill>
                  <a:srgbClr val="FFBB05"/>
                </a:solidFill>
                <a:latin typeface="+mj-lt"/>
                <a:ea typeface="+mj-ea"/>
                <a:cs typeface="+mj-cs"/>
                <a:sym typeface="Arial Narrow"/>
              </a:defRPr>
            </a:pPr>
            <a:r>
              <a:t>		1. Souffle et chair</a:t>
            </a:r>
          </a:p>
          <a:p>
            <a:pPr marL="775637" indent="-751561" algn="l" defTabSz="238620">
              <a:tabLst>
                <a:tab pos="330200" algn="r"/>
                <a:tab pos="508000" algn="l"/>
              </a:tabLst>
              <a:defRPr sz="1600">
                <a:solidFill>
                  <a:srgbClr val="FFBB05"/>
                </a:solidFill>
                <a:latin typeface="+mj-lt"/>
                <a:ea typeface="+mj-ea"/>
                <a:cs typeface="+mj-cs"/>
                <a:sym typeface="Arial Narrow"/>
              </a:defRPr>
            </a:pPr>
            <a:r>
              <a:t>		2. « À l’image de Dieu et selon sa ressemblance » (Gn 1, 26)</a:t>
            </a:r>
          </a:p>
          <a:p>
            <a:pPr marL="775637" indent="-751561" algn="l" defTabSz="238620">
              <a:tabLst>
                <a:tab pos="330200" algn="r"/>
                <a:tab pos="508000" algn="l"/>
              </a:tabLst>
              <a:defRPr sz="1600">
                <a:solidFill>
                  <a:srgbClr val="FFBB05"/>
                </a:solidFill>
                <a:latin typeface="+mj-lt"/>
                <a:ea typeface="+mj-ea"/>
                <a:cs typeface="+mj-cs"/>
                <a:sym typeface="Arial Narrow"/>
              </a:defRPr>
            </a:pPr>
            <a:r>
              <a:t>		3. Le péché et ses incidences</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Le « style de vie » d’Israël</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La perspective du Nouveau Testament</a:t>
            </a:r>
          </a:p>
        </p:txBody>
      </p:sp>
      <p:pic>
        <p:nvPicPr>
          <p:cNvPr id="192"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4" name="Rectangle"/>
          <p:cNvSpPr/>
          <p:nvPr/>
        </p:nvSpPr>
        <p:spPr>
          <a:xfrm>
            <a:off x="12171031" y="9057147"/>
            <a:ext cx="1124956" cy="304899"/>
          </a:xfrm>
          <a:prstGeom prst="rect">
            <a:avLst/>
          </a:prstGeom>
          <a:gradFill>
            <a:gsLst>
              <a:gs pos="0">
                <a:srgbClr val="000000"/>
              </a:gs>
              <a:gs pos="74535">
                <a:srgbClr val="616262"/>
              </a:gs>
              <a:gs pos="100000">
                <a:srgbClr val="C1C3C3"/>
              </a:gs>
            </a:gsLst>
          </a:gradFill>
          <a:ln w="3175">
            <a:miter lim="400000"/>
          </a:ln>
        </p:spPr>
        <p:txBody>
          <a:bodyPr lIns="24889" tIns="24889" rIns="24889" bIns="24889" anchor="ctr"/>
          <a:lstStyle/>
          <a:p>
            <a:pPr marL="1595606" indent="-1595606" algn="r" defTabSz="304904">
              <a:tabLst>
                <a:tab pos="647700" algn="l"/>
                <a:tab pos="1219200" algn="l"/>
              </a:tabLst>
              <a:defRPr sz="1600">
                <a:solidFill>
                  <a:schemeClr val="accent1"/>
                </a:solidFill>
                <a:effectLst>
                  <a:outerShdw sx="100000" sy="100000" kx="0" ky="0" algn="b" rotWithShape="0" blurRad="25400" dist="23998" dir="2700000">
                    <a:srgbClr val="000000">
                      <a:alpha val="31034"/>
                    </a:srgbClr>
                  </a:outerShdw>
                </a:effectLst>
                <a:latin typeface="Optima"/>
                <a:ea typeface="Optima"/>
                <a:cs typeface="Optima"/>
                <a:sym typeface="Optima"/>
              </a:defRPr>
            </a:pPr>
          </a:p>
        </p:txBody>
      </p:sp>
      <p:sp>
        <p:nvSpPr>
          <p:cNvPr id="195" name="1. Souffle et chair…"/>
          <p:cNvSpPr txBox="1"/>
          <p:nvPr>
            <p:ph type="title"/>
          </p:nvPr>
        </p:nvSpPr>
        <p:spPr>
          <a:xfrm>
            <a:off x="420014" y="1800000"/>
            <a:ext cx="12875973" cy="7430400"/>
          </a:xfrm>
          <a:prstGeom prst="rect">
            <a:avLst/>
          </a:prstGeom>
        </p:spPr>
        <p:txBody>
          <a:bodyPr anchor="t">
            <a:noAutofit/>
          </a:bodyPr>
          <a:lstStyle/>
          <a:p>
            <a:pPr marL="1595606" indent="-1595606" algn="l" defTabSz="238620">
              <a:spcBef>
                <a:spcPts val="400"/>
              </a:spcBef>
              <a:tabLst>
                <a:tab pos="647700" algn="l"/>
                <a:tab pos="1219200" algn="l"/>
              </a:tabLst>
              <a:defRPr sz="2200">
                <a:latin typeface="+mn-lt"/>
                <a:ea typeface="+mn-ea"/>
                <a:cs typeface="+mn-cs"/>
                <a:sym typeface="Helvetica Neue"/>
              </a:defRPr>
            </a:pPr>
            <a:r>
              <a:t>1. Souffle et chair</a:t>
            </a:r>
          </a:p>
          <a:p>
            <a:pPr marL="1595606" indent="-1595606" algn="l" defTabSz="238620">
              <a:spcBef>
                <a:spcPts val="400"/>
              </a:spcBef>
              <a:tabLst>
                <a:tab pos="647700" algn="l"/>
                <a:tab pos="1219200" algn="l"/>
              </a:tabLst>
              <a:defRPr sz="2200">
                <a:latin typeface="+mn-lt"/>
                <a:ea typeface="+mn-ea"/>
                <a:cs typeface="+mn-cs"/>
                <a:sym typeface="Helvetica Neue"/>
              </a:defRPr>
            </a:pPr>
          </a:p>
          <a:p>
            <a:pPr marL="1439999" indent="0" algn="just" defTabSz="238620">
              <a:tabLst/>
              <a:defRPr sz="2100">
                <a:solidFill>
                  <a:srgbClr val="9DE8EB"/>
                </a:solidFill>
                <a:latin typeface="+mj-lt"/>
                <a:ea typeface="+mj-ea"/>
                <a:cs typeface="+mj-cs"/>
                <a:sym typeface="Arial Narrow"/>
              </a:defRPr>
            </a:pPr>
            <a:r>
              <a:t>Le jour où le </a:t>
            </a:r>
            <a:r>
              <a:rPr cap="small"/>
              <a:t>Seigneur</a:t>
            </a:r>
            <a:r>
              <a:t> Dieu fit la terre et le ciel, il n’y avait encore sur la terre aucun arbuste des champs et aucune herbe des champs n’avait encore germé, car le </a:t>
            </a:r>
            <a:r>
              <a:rPr cap="small"/>
              <a:t>Seigneur</a:t>
            </a:r>
            <a:r>
              <a:t> Dieu n’avait pas fait pleuvoir sur la terre et il n’y avait pas d’homme pour cultiver le sol ; mais un flux montait de la terre et irriguait toute la surface du sol. Le </a:t>
            </a:r>
            <a:r>
              <a:rPr cap="small"/>
              <a:t>Seigneur</a:t>
            </a:r>
            <a:r>
              <a:t> Dieu modela l’homme avec de la poussière prise du sol. Il insuffla dans ses narines l’haleine de vie et l’homme devint un être vivant. Le </a:t>
            </a:r>
            <a:r>
              <a:rPr cap="small"/>
              <a:t>Seigneur </a:t>
            </a:r>
            <a:r>
              <a:t>Dieu planta un jardin en Eden, à l’orient, et il y plaça l’homme qu’il avait formé. Le </a:t>
            </a:r>
            <a:r>
              <a:rPr cap="small"/>
              <a:t>Seigneur D</a:t>
            </a:r>
            <a:r>
              <a:t>ieu fit germer du sol tout arbre d’aspect attrayant et bon à manger, l’arbre de vie au milieu du jardin et l’arbre de la connaissance du bonheur et du malheur. (…)</a:t>
            </a:r>
          </a:p>
          <a:p>
            <a:pPr marL="1439999" indent="0" algn="just" defTabSz="238620">
              <a:tabLst/>
              <a:defRPr sz="2100">
                <a:solidFill>
                  <a:srgbClr val="9DE8EB"/>
                </a:solidFill>
                <a:latin typeface="+mj-lt"/>
                <a:ea typeface="+mj-ea"/>
                <a:cs typeface="+mj-cs"/>
                <a:sym typeface="Arial Narrow"/>
              </a:defRPr>
            </a:pPr>
            <a:r>
              <a:t>Le </a:t>
            </a:r>
            <a:r>
              <a:rPr cap="small"/>
              <a:t>Seigneur</a:t>
            </a:r>
            <a:r>
              <a:t> Dieu prit l’homme et l’établit dans le jardin d’Eden pour cultiver le sol et le garder. Le Seigneur Dieu prescrivit à l’homme : « Tu pourras manger de tout arbre du jardin, mais tu ne mangeras pas de l’arbre de la connaissance du bonheur et du malheur car, du jour où tu en mangeras, tu devras mourir. »</a:t>
            </a:r>
          </a:p>
          <a:p>
            <a:pPr marL="1439999" indent="0" algn="just" defTabSz="238620">
              <a:tabLst/>
              <a:defRPr sz="2100">
                <a:solidFill>
                  <a:srgbClr val="9DE8EB"/>
                </a:solidFill>
                <a:latin typeface="+mj-lt"/>
                <a:ea typeface="+mj-ea"/>
                <a:cs typeface="+mj-cs"/>
                <a:sym typeface="Arial Narrow"/>
              </a:defRPr>
            </a:pPr>
            <a:r>
              <a:t>Le </a:t>
            </a:r>
            <a:r>
              <a:rPr cap="small"/>
              <a:t>Seigneur</a:t>
            </a:r>
            <a:r>
              <a:t> Dieu dit : « Il n’est pas bon pour l’homme d’être seul. Je veux lui faire une aide qui lui soit accordée. » Le </a:t>
            </a:r>
            <a:r>
              <a:rPr cap="small"/>
              <a:t>Seigneur</a:t>
            </a:r>
            <a:r>
              <a:t> Dieu modela du sol toute bête des champs et tout oiseau du ciel qu’il amena à l’homme pour voir comment il les désignerait. Tout ce que désigna l’homme avait pour nom « être vivant » ; l’homme désigna pour leur nom tout bétail, tout oiseau du ciel et toute bête des champs, mais pour lui-même, l’homme ne trouva pas l’aide qui lui soit accordée. Le </a:t>
            </a:r>
            <a:r>
              <a:rPr cap="small"/>
              <a:t>Seigneur</a:t>
            </a:r>
            <a:r>
              <a:t> Dieu fit tomber dans une torpeur l’homme qui s’endormit ; il prit l’une de ses côtes et referma les chairs à sa place. Le </a:t>
            </a:r>
            <a:r>
              <a:rPr cap="small"/>
              <a:t>Seigneur</a:t>
            </a:r>
            <a:r>
              <a:t> Dieu transforma la côte qu’il avait prise à l’homme en une femme qu’il lui amena. L’homme s’écria : « Voici cette fois l’os de mes os et la chair de ma chair, celle-ci, on l’appellera femme car c’est de l’homme qu’elle a été prise. » Aussi l’homme laisse-t-il son père et sa mère pour s’attacher à sa femme, et ils deviennent une seule chair.</a:t>
            </a:r>
          </a:p>
          <a:p>
            <a:pPr marL="1439999" indent="0" algn="just" defTabSz="238620">
              <a:tabLst/>
              <a:defRPr sz="2100">
                <a:solidFill>
                  <a:srgbClr val="9DE8EB"/>
                </a:solidFill>
                <a:latin typeface="+mj-lt"/>
                <a:ea typeface="+mj-ea"/>
                <a:cs typeface="+mj-cs"/>
                <a:sym typeface="Arial Narrow"/>
              </a:defRPr>
            </a:pPr>
            <a:r>
              <a:t>Tous deux étaient nus, l’homme et sa femme, sans se faire mutuellement honte.						(Gn 2, 4-9.15-25)</a:t>
            </a:r>
          </a:p>
        </p:txBody>
      </p:sp>
      <p:sp>
        <p:nvSpPr>
          <p:cNvPr id="196" name="Numéro de diapositive"/>
          <p:cNvSpPr txBox="1"/>
          <p:nvPr>
            <p:ph type="sldNum" sz="quarter" idx="2"/>
          </p:nvPr>
        </p:nvSpPr>
        <p:spPr>
          <a:xfrm>
            <a:off x="13029344" y="9079335"/>
            <a:ext cx="161337" cy="260523"/>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197" name="Département de Théologie.s"/>
          <p:cNvSpPr txBox="1"/>
          <p:nvPr/>
        </p:nvSpPr>
        <p:spPr>
          <a:xfrm>
            <a:off x="835094" y="792551"/>
            <a:ext cx="1815588" cy="291080"/>
          </a:xfrm>
          <a:prstGeom prst="rect">
            <a:avLst/>
          </a:prstGeom>
          <a:ln w="3175">
            <a:miter lim="400000"/>
          </a:ln>
          <a:extLst>
            <a:ext uri="{C572A759-6A51-4108-AA02-DFA0A04FC94B}">
              <ma14:wrappingTextBoxFlag xmlns:ma14="http://schemas.microsoft.com/office/mac/drawingml/2011/main" val="1"/>
            </a:ext>
          </a:extLst>
        </p:spPr>
        <p:txBody>
          <a:bodyPr wrap="none" lIns="24889" tIns="24889" rIns="24889" bIns="24889" anchor="ctr">
            <a:spAutoFit/>
          </a:bodyPr>
          <a:lstStyle/>
          <a:p>
            <a:pPr defTabSz="582436">
              <a:defRPr b="0" sz="1400">
                <a:latin typeface="Avenir Next Condensed Regular"/>
                <a:ea typeface="Avenir Next Condensed Regular"/>
                <a:cs typeface="Avenir Next Condensed Regular"/>
                <a:sym typeface="Avenir Next Condensed Regular"/>
              </a:defRPr>
            </a:pPr>
            <a:r>
              <a:t>Département de Théologie.</a:t>
            </a:r>
            <a:r>
              <a:rPr i="1"/>
              <a:t>s</a:t>
            </a:r>
          </a:p>
        </p:txBody>
      </p:sp>
      <p:pic>
        <p:nvPicPr>
          <p:cNvPr id="198" name="Ligne Ligne" descr="Ligne Ligne"/>
          <p:cNvPicPr>
            <a:picLocks noChangeAspect="0"/>
          </p:cNvPicPr>
          <p:nvPr/>
        </p:nvPicPr>
        <p:blipFill>
          <a:blip r:embed="rId2">
            <a:extLst/>
          </a:blip>
          <a:stretch>
            <a:fillRect/>
          </a:stretch>
        </p:blipFill>
        <p:spPr>
          <a:xfrm>
            <a:off x="1451650" y="9362045"/>
            <a:ext cx="10812700" cy="12701"/>
          </a:xfrm>
          <a:prstGeom prst="rect">
            <a:avLst/>
          </a:prstGeom>
        </p:spPr>
      </p:pic>
      <p:sp>
        <p:nvSpPr>
          <p:cNvPr id="200" name="Plan"/>
          <p:cNvSpPr/>
          <p:nvPr/>
        </p:nvSpPr>
        <p:spPr>
          <a:xfrm>
            <a:off x="12171031" y="309690"/>
            <a:ext cx="1124956" cy="291080"/>
          </a:xfrm>
          <a:prstGeom prst="rect">
            <a:avLst/>
          </a:prstGeom>
          <a:gradFill>
            <a:gsLst>
              <a:gs pos="0">
                <a:srgbClr val="000000"/>
              </a:gs>
              <a:gs pos="74535">
                <a:srgbClr val="616262"/>
              </a:gs>
              <a:gs pos="100000">
                <a:srgbClr val="C1C3C3"/>
              </a:gs>
            </a:gsLst>
          </a:gradFill>
          <a:ln w="3175">
            <a:miter lim="400000"/>
          </a:ln>
          <a:extLst>
            <a:ext uri="{C572A759-6A51-4108-AA02-DFA0A04FC94B}">
              <ma14:wrappingTextBoxFlag xmlns:ma14="http://schemas.microsoft.com/office/mac/drawingml/2011/main" val="1"/>
            </a:ext>
          </a:extLst>
        </p:spPr>
        <p:txBody>
          <a:bodyPr lIns="24889" tIns="24889" rIns="24889" bIns="24889" anchor="ctr"/>
          <a:lstStyle>
            <a:lvl1pPr marL="1595606" indent="-1595606" algn="r" defTabSz="304904">
              <a:tabLst>
                <a:tab pos="647700" algn="l"/>
                <a:tab pos="1219200" algn="l"/>
              </a:tabLst>
              <a:defRPr sz="1800">
                <a:solidFill>
                  <a:schemeClr val="accent1">
                    <a:lumOff val="13529"/>
                  </a:schemeClr>
                </a:solidFill>
                <a:effectLst>
                  <a:outerShdw sx="100000" sy="100000" kx="0" ky="0" algn="b" rotWithShape="0" blurRad="25400" dist="23998" dir="2700000">
                    <a:srgbClr val="000000">
                      <a:alpha val="31034"/>
                    </a:srgbClr>
                  </a:outerShdw>
                </a:effectLst>
                <a:latin typeface="Optima"/>
                <a:ea typeface="Optima"/>
                <a:cs typeface="Optima"/>
                <a:sym typeface="Optima"/>
              </a:defRPr>
            </a:lvl1pPr>
          </a:lstStyle>
          <a:p>
            <a:pPr/>
            <a:r>
              <a:t>Plan</a:t>
            </a:r>
          </a:p>
        </p:txBody>
      </p:sp>
      <p:sp>
        <p:nvSpPr>
          <p:cNvPr id="201" name="A - L’anthropologie biblique…"/>
          <p:cNvSpPr txBox="1"/>
          <p:nvPr/>
        </p:nvSpPr>
        <p:spPr>
          <a:xfrm>
            <a:off x="9539013" y="309690"/>
            <a:ext cx="3756974" cy="2160000"/>
          </a:xfrm>
          <a:prstGeom prst="rect">
            <a:avLst/>
          </a:prstGeom>
          <a:ln w="3175">
            <a:miter lim="400000"/>
          </a:ln>
          <a:effectLst>
            <a:outerShdw sx="100000" sy="100000" kx="0" ky="0" algn="b" rotWithShape="0" blurRad="0" dist="0" dir="2700000">
              <a:srgbClr val="A9A9A9"/>
            </a:outerShdw>
          </a:effectLst>
          <a:extLst>
            <a:ext uri="{C572A759-6A51-4108-AA02-DFA0A04FC94B}">
              <ma14:wrappingTextBoxFlag xmlns:ma14="http://schemas.microsoft.com/office/mac/drawingml/2011/main" val="1"/>
            </a:ext>
          </a:extLst>
        </p:spPr>
        <p:txBody>
          <a:bodyPr lIns="24889" tIns="24889" rIns="24889" bIns="24889"/>
          <a:lstStyle/>
          <a:p>
            <a:pPr marL="775637" indent="-751561" algn="l" defTabSz="238620">
              <a:tabLst>
                <a:tab pos="330200" algn="r"/>
                <a:tab pos="508000" algn="l"/>
              </a:tabLst>
              <a:defRPr sz="1600">
                <a:solidFill>
                  <a:srgbClr val="FFBB05"/>
                </a:solidFill>
                <a:latin typeface="+mj-lt"/>
                <a:ea typeface="+mj-ea"/>
                <a:cs typeface="+mj-cs"/>
                <a:sym typeface="Arial Narrow"/>
              </a:defRPr>
            </a:pPr>
          </a:p>
          <a:p>
            <a:pPr marL="775637" indent="-751561" defTabSz="238620">
              <a:tabLst>
                <a:tab pos="330200" algn="r"/>
                <a:tab pos="508000" algn="l"/>
              </a:tabLst>
              <a:defRPr sz="1600">
                <a:solidFill>
                  <a:srgbClr val="FFBB05"/>
                </a:solidFill>
                <a:latin typeface="+mj-lt"/>
                <a:ea typeface="+mj-ea"/>
                <a:cs typeface="+mj-cs"/>
                <a:sym typeface="Arial Narrow"/>
              </a:defRPr>
            </a:pPr>
            <a:r>
              <a:t>A - L’anthropologie biblique</a:t>
            </a:r>
          </a:p>
          <a:p>
            <a:pPr marL="775637" indent="-751561" algn="l" defTabSz="238620">
              <a:tabLst>
                <a:tab pos="330200" algn="r"/>
                <a:tab pos="508000" algn="l"/>
              </a:tabLst>
              <a:defRPr sz="1600">
                <a:solidFill>
                  <a:schemeClr val="accent5"/>
                </a:solidFill>
                <a:latin typeface="+mj-lt"/>
                <a:ea typeface="+mj-ea"/>
                <a:cs typeface="+mj-cs"/>
                <a:sym typeface="Arial Narrow"/>
              </a:defRPr>
            </a:pPr>
            <a:r>
              <a:t>	I - 	L’être humain biblique</a:t>
            </a:r>
          </a:p>
          <a:p>
            <a:pPr marL="775637" indent="-751561" algn="l" defTabSz="238620">
              <a:tabLst>
                <a:tab pos="330200" algn="r"/>
                <a:tab pos="508000" algn="l"/>
              </a:tabLst>
              <a:defRPr sz="1600">
                <a:solidFill>
                  <a:srgbClr val="FFBB05"/>
                </a:solidFill>
                <a:latin typeface="+mj-lt"/>
                <a:ea typeface="+mj-ea"/>
                <a:cs typeface="+mj-cs"/>
                <a:sym typeface="Arial Narrow"/>
              </a:defRPr>
            </a:pPr>
            <a:r>
              <a:t>		1. Souffle et chair</a:t>
            </a:r>
          </a:p>
          <a:p>
            <a:pPr marL="775637" indent="-751561" algn="l" defTabSz="238620">
              <a:tabLst>
                <a:tab pos="330200" algn="r"/>
                <a:tab pos="508000" algn="l"/>
              </a:tabLst>
              <a:defRPr sz="1600">
                <a:solidFill>
                  <a:srgbClr val="FFBB05"/>
                </a:solidFill>
                <a:latin typeface="+mj-lt"/>
                <a:ea typeface="+mj-ea"/>
                <a:cs typeface="+mj-cs"/>
                <a:sym typeface="Arial Narrow"/>
              </a:defRPr>
            </a:pPr>
            <a:r>
              <a:t>		2. « À l’image de Dieu et selon sa ressemblance » (Gn 1, 26)</a:t>
            </a:r>
          </a:p>
          <a:p>
            <a:pPr marL="775637" indent="-751561" algn="l" defTabSz="238620">
              <a:tabLst>
                <a:tab pos="330200" algn="r"/>
                <a:tab pos="508000" algn="l"/>
              </a:tabLst>
              <a:defRPr sz="1600">
                <a:solidFill>
                  <a:srgbClr val="FFBB05"/>
                </a:solidFill>
                <a:latin typeface="+mj-lt"/>
                <a:ea typeface="+mj-ea"/>
                <a:cs typeface="+mj-cs"/>
                <a:sym typeface="Arial Narrow"/>
              </a:defRPr>
            </a:pPr>
            <a:r>
              <a:t>		3. Le péché et ses incidences</a:t>
            </a:r>
          </a:p>
          <a:p>
            <a:pPr marL="775637" indent="-751561" algn="l" defTabSz="238620">
              <a:tabLst>
                <a:tab pos="330200" algn="r"/>
                <a:tab pos="508000" algn="l"/>
              </a:tabLst>
              <a:defRPr sz="1600">
                <a:solidFill>
                  <a:srgbClr val="FFBB05"/>
                </a:solidFill>
                <a:latin typeface="+mj-lt"/>
                <a:ea typeface="+mj-ea"/>
                <a:cs typeface="+mj-cs"/>
                <a:sym typeface="Arial Narrow"/>
              </a:defRPr>
            </a:pPr>
            <a:r>
              <a:t>	II - 	Le « style de vie » d’Israël</a:t>
            </a:r>
          </a:p>
          <a:p>
            <a:pPr marL="775637" indent="-751561" algn="l" defTabSz="238620">
              <a:tabLst>
                <a:tab pos="330200" algn="r"/>
                <a:tab pos="508000" algn="l"/>
              </a:tabLst>
              <a:defRPr sz="1600">
                <a:solidFill>
                  <a:srgbClr val="FFBB05"/>
                </a:solidFill>
                <a:latin typeface="+mj-lt"/>
                <a:ea typeface="+mj-ea"/>
                <a:cs typeface="+mj-cs"/>
                <a:sym typeface="Arial Narrow"/>
              </a:defRPr>
            </a:pPr>
            <a:r>
              <a:t>	III - 	La perspective du Nouveau Testament</a:t>
            </a:r>
          </a:p>
        </p:txBody>
      </p:sp>
      <p:pic>
        <p:nvPicPr>
          <p:cNvPr id="202" name="pasted-image.tiff" descr="pasted-image.tiff"/>
          <p:cNvPicPr>
            <a:picLocks noChangeAspect="1"/>
          </p:cNvPicPr>
          <p:nvPr/>
        </p:nvPicPr>
        <p:blipFill>
          <a:blip r:embed="rId3">
            <a:extLst/>
          </a:blip>
          <a:stretch>
            <a:fillRect/>
          </a:stretch>
        </p:blipFill>
        <p:spPr>
          <a:xfrm>
            <a:off x="672608" y="317351"/>
            <a:ext cx="2140561" cy="475201"/>
          </a:xfrm>
          <a:prstGeom prst="rect">
            <a:avLst/>
          </a:prstGeom>
          <a:ln w="3175">
            <a:miter lim="400000"/>
          </a:ln>
        </p:spPr>
      </p:pic>
    </p:spTree>
  </p:cSld>
  <p:clrMapOvr>
    <a:masterClrMapping/>
  </p:clrMapOvr>
  <mc:AlternateContent xmlns:mc="http://schemas.openxmlformats.org/markup-compatibility/2006">
    <mc:Choice xmlns:p14="http://schemas.microsoft.com/office/powerpoint/2010/main" Requires="p14">
      <p:transition spd="slow" advClick="1" p14:dur="1500">
        <p:fade/>
      </p:transition>
    </mc:Choice>
    <mc:Fallback>
      <p:transition spd="slow">
        <p:fade/>
      </p:transition>
    </mc:Fallback>
  </mc:AlternateContent>
</p:sld>
</file>

<file path=ppt/theme/theme1.xml><?xml version="1.0" encoding="utf-8"?>
<a:theme xmlns:a="http://schemas.openxmlformats.org/drawingml/2006/main" xmlns:r="http://schemas.openxmlformats.org/officeDocument/2006/relationships" name="Black">
  <a:themeElements>
    <a:clrScheme name="Black">
      <a:dk1>
        <a:srgbClr val="000000"/>
      </a:dk1>
      <a:lt1>
        <a:srgbClr val="FFFFFF"/>
      </a:lt1>
      <a:dk2>
        <a:srgbClr val="434343"/>
      </a:dk2>
      <a:lt2>
        <a:srgbClr val="A9A9A9"/>
      </a:lt2>
      <a:accent1>
        <a:srgbClr val="0076BA"/>
      </a:accent1>
      <a:accent2>
        <a:srgbClr val="00A89D"/>
      </a:accent2>
      <a:accent3>
        <a:srgbClr val="1DB100"/>
      </a:accent3>
      <a:accent4>
        <a:srgbClr val="F8BA00"/>
      </a:accent4>
      <a:accent5>
        <a:srgbClr val="EE220C"/>
      </a:accent5>
      <a:accent6>
        <a:srgbClr val="CB297B"/>
      </a:accent6>
      <a:hlink>
        <a:srgbClr val="0000FF"/>
      </a:hlink>
      <a:folHlink>
        <a:srgbClr val="FF00FF"/>
      </a:folHlink>
    </a:clrScheme>
    <a:fontScheme name="Black">
      <a:majorFont>
        <a:latin typeface="Arial Narrow"/>
        <a:ea typeface="Arial Narrow"/>
        <a:cs typeface="Arial Narrow"/>
      </a:majorFont>
      <a:minorFont>
        <a:latin typeface="Helvetica Neue"/>
        <a:ea typeface="Helvetica Neue"/>
        <a:cs typeface="Helvetica Neue"/>
      </a:minorFont>
    </a:fontScheme>
    <a:fmtScheme name="Black">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lumOff val="13529"/>
          </a:schemeClr>
        </a:solidFill>
        <a:ln w="3175" cap="flat">
          <a:noFill/>
          <a:miter lim="400000"/>
        </a:ln>
        <a:effectLst/>
        <a:sp3d/>
      </a:spPr>
      <a:bodyPr rot="0" spcFirstLastPara="1" vertOverflow="overflow" horzOverflow="overflow" vert="horz" wrap="square" lIns="26513" tIns="26513" rIns="26513" bIns="26513" numCol="1" spcCol="38100" rtlCol="0" anchor="ctr" upright="0">
        <a:spAutoFit/>
      </a:bodyPr>
      <a:lstStyle>
        <a:defPPr marL="0" marR="0" indent="0" algn="ctr" defTabSz="582436" rtl="0" fontAlgn="auto" latinLnBrk="0" hangingPunct="0">
          <a:lnSpc>
            <a:spcPct val="100000"/>
          </a:lnSpc>
          <a:spcBef>
            <a:spcPts val="0"/>
          </a:spcBef>
          <a:spcAft>
            <a:spcPts val="0"/>
          </a:spcAft>
          <a:buClrTx/>
          <a:buSzTx/>
          <a:buFontTx/>
          <a:buNone/>
          <a:tabLst/>
          <a:defRPr b="0" baseline="0" cap="none" i="0" spc="0" strike="noStrike" sz="2000" u="none" kumimoji="0" normalizeH="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12700" cap="flat">
          <a:solidFill>
            <a:srgbClr val="FFFFFF"/>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3175" cap="flat">
          <a:noFill/>
          <a:miter lim="400000"/>
        </a:ln>
        <a:effectLst/>
        <a:sp3d/>
      </a:spPr>
      <a:bodyPr rot="0" spcFirstLastPara="1" vertOverflow="overflow" horzOverflow="overflow" vert="horz" wrap="square" lIns="26513" tIns="26513" rIns="26513" bIns="26513" numCol="1" spcCol="38100" rtlCol="0" anchor="ctr" upright="0">
        <a:spAutoFit/>
      </a:bodyPr>
      <a:lstStyle>
        <a:defPPr marL="0" marR="0" indent="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Black">
  <a:themeElements>
    <a:clrScheme name="Black">
      <a:dk1>
        <a:srgbClr val="000000"/>
      </a:dk1>
      <a:lt1>
        <a:srgbClr val="FFFFFF"/>
      </a:lt1>
      <a:dk2>
        <a:srgbClr val="434343"/>
      </a:dk2>
      <a:lt2>
        <a:srgbClr val="A9A9A9"/>
      </a:lt2>
      <a:accent1>
        <a:srgbClr val="0076BA"/>
      </a:accent1>
      <a:accent2>
        <a:srgbClr val="00A89D"/>
      </a:accent2>
      <a:accent3>
        <a:srgbClr val="1DB100"/>
      </a:accent3>
      <a:accent4>
        <a:srgbClr val="F8BA00"/>
      </a:accent4>
      <a:accent5>
        <a:srgbClr val="EE220C"/>
      </a:accent5>
      <a:accent6>
        <a:srgbClr val="CB297B"/>
      </a:accent6>
      <a:hlink>
        <a:srgbClr val="0000FF"/>
      </a:hlink>
      <a:folHlink>
        <a:srgbClr val="FF00FF"/>
      </a:folHlink>
    </a:clrScheme>
    <a:fontScheme name="Black">
      <a:majorFont>
        <a:latin typeface="Arial Narrow"/>
        <a:ea typeface="Arial Narrow"/>
        <a:cs typeface="Arial Narrow"/>
      </a:majorFont>
      <a:minorFont>
        <a:latin typeface="Helvetica Neue"/>
        <a:ea typeface="Helvetica Neue"/>
        <a:cs typeface="Helvetica Neue"/>
      </a:minorFont>
    </a:fontScheme>
    <a:fmtScheme name="Black">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lumOff val="13529"/>
          </a:schemeClr>
        </a:solidFill>
        <a:ln w="3175" cap="flat">
          <a:noFill/>
          <a:miter lim="400000"/>
        </a:ln>
        <a:effectLst/>
        <a:sp3d/>
      </a:spPr>
      <a:bodyPr rot="0" spcFirstLastPara="1" vertOverflow="overflow" horzOverflow="overflow" vert="horz" wrap="square" lIns="26513" tIns="26513" rIns="26513" bIns="26513" numCol="1" spcCol="38100" rtlCol="0" anchor="ctr" upright="0">
        <a:spAutoFit/>
      </a:bodyPr>
      <a:lstStyle>
        <a:defPPr marL="0" marR="0" indent="0" algn="ctr" defTabSz="582436" rtl="0" fontAlgn="auto" latinLnBrk="0" hangingPunct="0">
          <a:lnSpc>
            <a:spcPct val="100000"/>
          </a:lnSpc>
          <a:spcBef>
            <a:spcPts val="0"/>
          </a:spcBef>
          <a:spcAft>
            <a:spcPts val="0"/>
          </a:spcAft>
          <a:buClrTx/>
          <a:buSzTx/>
          <a:buFontTx/>
          <a:buNone/>
          <a:tabLst/>
          <a:defRPr b="0" baseline="0" cap="none" i="0" spc="0" strike="noStrike" sz="2000" u="none" kumimoji="0" normalizeH="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12700" cap="flat">
          <a:solidFill>
            <a:srgbClr val="FFFFFF"/>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3175" cap="flat">
          <a:noFill/>
          <a:miter lim="400000"/>
        </a:ln>
        <a:effectLst/>
        <a:sp3d/>
      </a:spPr>
      <a:bodyPr rot="0" spcFirstLastPara="1" vertOverflow="overflow" horzOverflow="overflow" vert="horz" wrap="square" lIns="26513" tIns="26513" rIns="26513" bIns="26513" numCol="1" spcCol="38100" rtlCol="0" anchor="ctr" upright="0">
        <a:spAutoFit/>
      </a:bodyPr>
      <a:lstStyle>
        <a:defPPr marL="0" marR="0" indent="0" algn="ctr" defTabSz="582436" rtl="0" fontAlgn="auto" latinLnBrk="0" hangingPunct="0">
          <a:lnSpc>
            <a:spcPct val="100000"/>
          </a:lnSpc>
          <a:spcBef>
            <a:spcPts val="0"/>
          </a:spcBef>
          <a:spcAft>
            <a:spcPts val="0"/>
          </a:spcAft>
          <a:buClrTx/>
          <a:buSzTx/>
          <a:buFontTx/>
          <a:buNone/>
          <a:tabLst/>
          <a:defRPr b="1" baseline="0" cap="none" i="0" spc="0" strike="noStrike" sz="2000" u="none" kumimoji="0" normalizeH="0">
            <a:ln>
              <a:noFill/>
            </a:ln>
            <a:solidFill>
              <a:srgbClr val="FFFFFF"/>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