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archive.wikiwix.com/cache/?url=http%3A%2F%2Flivres-mystiques.com%2FpartieTEXTES%2FStIrenee%2Firenee_de_lyon.html"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www.gregoiredenysse.com/?page_id=21"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1"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C - L’anthropologie des « Pères de l’Église »</a:t>
            </a:r>
          </a:p>
        </p:txBody>
      </p:sp>
      <p:sp>
        <p:nvSpPr>
          <p:cNvPr id="132"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4"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noter que fondamentalement Grégoire emploie les notions d’image et de ressemblance quasi indistinctement</a:t>
            </a: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est une image de la beauté de Dieu et de sa royauté (Ch V)</a:t>
            </a:r>
          </a:p>
          <a:p>
            <a:pPr marL="1595606" indent="-1595606" algn="l" defTabSz="238620">
              <a:spcBef>
                <a:spcPts val="400"/>
              </a:spcBef>
              <a:tabLst>
                <a:tab pos="647700" algn="l"/>
                <a:tab pos="1219200" algn="l"/>
              </a:tabLst>
              <a:defRPr sz="2200">
                <a:latin typeface="+mn-lt"/>
                <a:ea typeface="+mn-ea"/>
                <a:cs typeface="+mn-cs"/>
                <a:sym typeface="Helvetica Neue"/>
              </a:defRPr>
            </a:pPr>
            <a:r>
              <a:t>	- mais la notion d’image et de ressemblance sont constituées par des notions éthiques : pureté, liberté spirituelle (</a:t>
            </a:r>
            <a:r>
              <a:rPr i="1"/>
              <a:t>apatheia</a:t>
            </a:r>
            <a:r>
              <a:t>), béatitude, éloignement du péché au chapitre V, vertu et liberté au chapitre XVI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est intéressant de noter aussi que pour Grégoire, la nature humaine est un mystère, puisqu’elle est à l’image de Dieu (Ch XI)</a:t>
            </a:r>
          </a:p>
        </p:txBody>
      </p:sp>
      <p:sp>
        <p:nvSpPr>
          <p:cNvPr id="20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1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a) Un dualisme anthropologique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fondamentalement il s’inscrit dans un dualisme anthropologique : âme et corps ne forment pas une unité indissociable</a:t>
            </a:r>
          </a:p>
          <a:p>
            <a:pPr marL="1595606" indent="-1595606" algn="l" defTabSz="238620">
              <a:spcBef>
                <a:spcPts val="400"/>
              </a:spcBef>
              <a:tabLst>
                <a:tab pos="647700" algn="l"/>
                <a:tab pos="1219200" algn="l"/>
              </a:tabLst>
              <a:defRPr sz="2200">
                <a:latin typeface="+mn-lt"/>
                <a:ea typeface="+mn-ea"/>
                <a:cs typeface="+mn-cs"/>
                <a:sym typeface="Helvetica Neue"/>
              </a:defRPr>
            </a:pPr>
            <a:r>
              <a:t>- l’être humain est une sorte de composé du monde spirituel, image de la divinité et du monde animal, d’où provient le corps, qui ne peut être à l’image de Dieu (Ch VIII)</a:t>
            </a:r>
          </a:p>
          <a:p>
            <a:pPr marL="1595606" indent="-1595606" algn="l" defTabSz="238620">
              <a:spcBef>
                <a:spcPts val="400"/>
              </a:spcBef>
              <a:tabLst>
                <a:tab pos="647700" algn="l"/>
                <a:tab pos="1219200" algn="l"/>
              </a:tabLst>
              <a:defRPr sz="2200">
                <a:latin typeface="+mn-lt"/>
                <a:ea typeface="+mn-ea"/>
                <a:cs typeface="+mn-cs"/>
                <a:sym typeface="Helvetica Neue"/>
              </a:defRPr>
            </a:pPr>
            <a:r>
              <a:t>- même s’il reprend la triple distinction de l’âme (végétative, sensitive et spirituelle), familière aux Grecs, seule l’âme humaine mérite, à strictement parler, cette appellation (Ch XV)</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l’âme est présentée à l’aide de la métaphore du miroir : </a:t>
            </a:r>
          </a:p>
          <a:p>
            <a:pPr marL="1595606" indent="-1595606" algn="l" defTabSz="238620">
              <a:spcBef>
                <a:spcPts val="400"/>
              </a:spcBef>
              <a:tabLst>
                <a:tab pos="647700" algn="l"/>
                <a:tab pos="1219200" algn="l"/>
              </a:tabLst>
              <a:defRPr sz="2200">
                <a:latin typeface="+mn-lt"/>
                <a:ea typeface="+mn-ea"/>
                <a:cs typeface="+mn-cs"/>
                <a:sym typeface="Helvetica Neue"/>
              </a:defRPr>
            </a:pPr>
            <a:r>
              <a:t>	- l’esprit est un miroir de la beauté de Dieu, et la matière reçoit sa beauté de l’esprit comme un « miroir de miroir », </a:t>
            </a:r>
          </a:p>
          <a:p>
            <a:pPr marL="1595606" indent="-1595606" algn="l" defTabSz="238620">
              <a:spcBef>
                <a:spcPts val="400"/>
              </a:spcBef>
              <a:tabLst>
                <a:tab pos="647700" algn="l"/>
                <a:tab pos="1219200" algn="l"/>
              </a:tabLst>
              <a:defRPr sz="2200">
                <a:latin typeface="+mn-lt"/>
                <a:ea typeface="+mn-ea"/>
                <a:cs typeface="+mn-cs"/>
                <a:sym typeface="Helvetica Neue"/>
              </a:defRPr>
            </a:pPr>
            <a:r>
              <a:t>	- et si l’esprit se détourne de la beauté de Dieu pour se tourner vers la matière, il en est défiguré par la laideur et le mal (Ch V)</a:t>
            </a:r>
          </a:p>
        </p:txBody>
      </p:sp>
      <p:sp>
        <p:nvSpPr>
          <p:cNvPr id="21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2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a) Un dualisme anthropologique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corps est présenté avec la métaphore de l’instrument de musique (Ch XII)</a:t>
            </a:r>
          </a:p>
          <a:p>
            <a:pPr marL="1595606" indent="-1595606" algn="l" defTabSz="238620">
              <a:spcBef>
                <a:spcPts val="400"/>
              </a:spcBef>
              <a:tabLst>
                <a:tab pos="647700" algn="l"/>
                <a:tab pos="1219200" algn="l"/>
              </a:tabLst>
              <a:defRPr sz="2200">
                <a:latin typeface="+mn-lt"/>
                <a:ea typeface="+mn-ea"/>
                <a:cs typeface="+mn-cs"/>
                <a:sym typeface="Helvetica Neue"/>
              </a:defRPr>
            </a:pPr>
            <a:r>
              <a:t>	- il est aussi ce qui provient de l’animalité en l’être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les passions (</a:t>
            </a:r>
            <a:r>
              <a:rPr i="1"/>
              <a:t>pathè</a:t>
            </a:r>
            <a:r>
              <a:t>) et leur déchaînement après le péché abaissent l’être humain vers l’animalité (Ch XVIII)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sexualité est le point où son dualisme s’exprime le plus clairement : </a:t>
            </a:r>
          </a:p>
          <a:p>
            <a:pPr marL="1595606" indent="-1595606" algn="l" defTabSz="238620">
              <a:spcBef>
                <a:spcPts val="400"/>
              </a:spcBef>
              <a:tabLst>
                <a:tab pos="647700" algn="l"/>
                <a:tab pos="1219200" algn="l"/>
              </a:tabLst>
              <a:defRPr sz="2200">
                <a:latin typeface="+mn-lt"/>
                <a:ea typeface="+mn-ea"/>
                <a:cs typeface="+mn-cs"/>
                <a:sym typeface="Helvetica Neue"/>
              </a:defRPr>
            </a:pPr>
            <a:r>
              <a:t>	- le mode de procréation mettant en œuvre la sexualité est propre à la condition de péché </a:t>
            </a:r>
          </a:p>
          <a:p>
            <a:pPr marL="1595606" indent="-1595606" algn="l" defTabSz="238620">
              <a:spcBef>
                <a:spcPts val="400"/>
              </a:spcBef>
              <a:tabLst>
                <a:tab pos="647700" algn="l"/>
                <a:tab pos="1219200" algn="l"/>
              </a:tabLst>
              <a:defRPr sz="2200">
                <a:latin typeface="+mn-lt"/>
                <a:ea typeface="+mn-ea"/>
                <a:cs typeface="+mn-cs"/>
                <a:sym typeface="Helvetica Neue"/>
              </a:defRPr>
            </a:pPr>
            <a:r>
              <a:t>	- dans la mesure où la béatitude finale sera une condition sans le mariage, semblable à celle des anges dans les cieux (cf. Lc 20, </a:t>
            </a:r>
            <a:r>
              <a:rPr sz="1000"/>
              <a:t>35-36</a:t>
            </a:r>
            <a:r>
              <a:t>), la condition initiale devait aussi être celle-là et donc connaître un mode de procréation indépendant de la sexualité (Ch XVII)</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2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3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b) Élaboration d’une anthropologie </a:t>
            </a:r>
            <a:r>
              <a:rPr i="1"/>
              <a:t>chrétienne</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dire que du dualisme de Grégoire qu’il n’est pas absolu comme chez Platon, mais qu’il donne sa propre version d’un dualisme en fonction des exigences de l’Écriture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le repère à sa façon de penser la triple distinction des âmes en lien avec l’anthropologie évoquée par Paul en 1 Thess 5, </a:t>
            </a:r>
            <a:r>
              <a:rPr sz="1800"/>
              <a:t>23</a:t>
            </a:r>
            <a:r>
              <a:rPr sz="1000"/>
              <a:t> </a:t>
            </a:r>
            <a:r>
              <a:t>:</a:t>
            </a:r>
          </a:p>
        </p:txBody>
      </p:sp>
      <p:sp>
        <p:nvSpPr>
          <p:cNvPr id="23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4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540384" indent="-540384" algn="just" defTabSz="238125">
              <a:tabLst>
                <a:tab pos="355600" algn="l"/>
              </a:tabLst>
              <a:defRPr b="0" sz="1200">
                <a:solidFill>
                  <a:srgbClr val="000000"/>
                </a:solidFill>
                <a:latin typeface="Palatino"/>
                <a:ea typeface="Palatino"/>
                <a:cs typeface="Palatino"/>
                <a:sym typeface="Palatino"/>
              </a:defRPr>
            </a:pPr>
          </a:p>
          <a:p>
            <a:pPr marL="1439999" indent="0" algn="just" defTabSz="238620">
              <a:tabLst/>
              <a:defRPr sz="2100">
                <a:solidFill>
                  <a:srgbClr val="9DE8EB"/>
                </a:solidFill>
                <a:latin typeface="+mj-lt"/>
                <a:ea typeface="+mj-ea"/>
                <a:cs typeface="+mj-cs"/>
                <a:sym typeface="Arial Narrow"/>
              </a:defRPr>
            </a:pPr>
            <a:r>
              <a:t>Pour désigner la partie nutritive, il [Paul] dit le « corps » ; par « âme », il entend la partie sensitive ; par « esprit », la partie intellectuelle (1 Thess 5, 23). De la même manière, le Seigneur dans l’Évangile enseigne au scribe que l’amour de Dieu vient avant tout commandement et qu’il doit s’exercer par tout le cœur, toute l’âme et toute la pensée. Là aussi l’Écriture semble faire la même distinction (Matt. 22, 37 ; Marc, 12, 30 ; Luc, 10, 27) ; elle parle de « cœur » pour désigner l’ensemble corporel, d’ « âme » pour ce qui est intermédiaire entre le corps et l’esprit et d’ « esprit » pour la nature supérieure, la faculté de comprendre et d’agir. De là viennent les trois distinctions que l’Apôtre établit dans les principes qui inspirent notre action : il appelle l’un « charnel », celui qui ne voit que le ventre et le plaisir ; l’autre est l′« animal », intermédiaire entre la vertu et le vice, supérieur au second, sans appartenir tout à fait au premier ; enfin le dernier est le « spirituel », qui consiste en la perfection de la vie selon Dieu. C’est pourquoi il dit aux Corinthiens, blâmant leur vie de pure jouissance et de soumission aux passions : « Vous êtes charnels et incapables de saisir des doctrines plus élevées » (1 Co 3, 1). Ailleurs, faisant une différence entre le degré du milieu et le degré plus parfait, il dit : « L’homme animal ne comprend pas les choses de l’esprit ; elles sont folie pour lui ; l’homme spirituel au contraire juge de tout et n’est lui-même jugé par personne » (1 Co 12, 16). Comme donc « l’animal » est élevé au-dessus du « charnel », de la même façon le « spirituel » est placé au-dessus de « l’animal ». </a:t>
            </a:r>
          </a:p>
          <a:p>
            <a:pPr marL="1439999" indent="0" algn="r" defTabSz="238620">
              <a:tabLst/>
              <a:defRPr sz="2100">
                <a:solidFill>
                  <a:srgbClr val="9DE8EB"/>
                </a:solidFill>
                <a:latin typeface="+mj-lt"/>
                <a:ea typeface="+mj-ea"/>
                <a:cs typeface="+mj-cs"/>
                <a:sym typeface="Arial Narrow"/>
              </a:defRPr>
            </a:pPr>
            <a:r>
              <a:t>(Grégoire de Nysse, </a:t>
            </a:r>
            <a:r>
              <a:rPr i="1"/>
              <a:t>La Création de l’homme</a:t>
            </a:r>
            <a:r>
              <a:t>, trad. Jean Laplace, </a:t>
            </a:r>
          </a:p>
          <a:p>
            <a:pPr marL="1439999" indent="0" algn="r" defTabSz="238620">
              <a:tabLst/>
              <a:defRPr sz="2100">
                <a:solidFill>
                  <a:srgbClr val="9DE8EB"/>
                </a:solidFill>
                <a:latin typeface="+mj-lt"/>
                <a:ea typeface="+mj-ea"/>
                <a:cs typeface="+mj-cs"/>
                <a:sym typeface="Arial Narrow"/>
              </a:defRPr>
            </a:pPr>
            <a:r>
              <a:t>Sources chrétiennes 6, Cerf, Paris 1943, ch. VIII. </a:t>
            </a:r>
          </a:p>
          <a:p>
            <a:pPr marL="1439999" indent="0" algn="r" defTabSz="238620">
              <a:tabLst/>
              <a:defRPr sz="2100">
                <a:solidFill>
                  <a:srgbClr val="9DE8EB"/>
                </a:solidFill>
                <a:latin typeface="+mj-lt"/>
                <a:ea typeface="+mj-ea"/>
                <a:cs typeface="+mj-cs"/>
                <a:sym typeface="Arial Narrow"/>
              </a:defRPr>
            </a:pPr>
            <a:r>
              <a:t>Sources : http://www.gregoiredenysse.com/)</a:t>
            </a:r>
          </a:p>
        </p:txBody>
      </p:sp>
      <p:sp>
        <p:nvSpPr>
          <p:cNvPr id="24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5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apparaît dans le </a:t>
            </a:r>
            <a:r>
              <a:rPr i="1"/>
              <a:t>traité de la création</a:t>
            </a:r>
            <a:r>
              <a:t>, que la question de la résurrection est en bonne partie ce qui pousse Grégoire à proposer ses propres conceptions anthropologiques, pour qu’elles soient cohérentes avec la foi</a:t>
            </a:r>
          </a:p>
          <a:p>
            <a:pPr marL="1595606" indent="-1595606" algn="l" defTabSz="238620">
              <a:spcBef>
                <a:spcPts val="400"/>
              </a:spcBef>
              <a:tabLst>
                <a:tab pos="647700" algn="l"/>
                <a:tab pos="1219200" algn="l"/>
              </a:tabLst>
              <a:defRPr sz="2200">
                <a:latin typeface="+mn-lt"/>
                <a:ea typeface="+mn-ea"/>
                <a:cs typeface="+mn-cs"/>
                <a:sym typeface="Helvetica Neue"/>
              </a:defRPr>
            </a:pPr>
            <a:r>
              <a:t>	- cette question lui interdit de penser le sens de l’existence purement et simplement comme une libération de l’âme par rapport au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Grégoire, la question de l’image doit être pensée en fonction du projet de Dieu dans toute l’œuvre de création (Ch. XVI) : </a:t>
            </a:r>
          </a:p>
          <a:p>
            <a:pPr marL="1595606" indent="-1595606" algn="l" defTabSz="238620">
              <a:spcBef>
                <a:spcPts val="400"/>
              </a:spcBef>
              <a:tabLst>
                <a:tab pos="647700" algn="l"/>
                <a:tab pos="1219200" algn="l"/>
              </a:tabLst>
              <a:defRPr sz="2200">
                <a:latin typeface="+mn-lt"/>
                <a:ea typeface="+mn-ea"/>
                <a:cs typeface="+mn-cs"/>
                <a:sym typeface="Helvetica Neue"/>
              </a:defRPr>
            </a:pPr>
            <a:r>
              <a:t>	- l’humanité est, dans son ensemble, à l’image de Dieu, dans sa « prescience »</a:t>
            </a:r>
          </a:p>
          <a:p>
            <a:pPr marL="1595606" indent="-1595606" algn="l" defTabSz="238620">
              <a:spcBef>
                <a:spcPts val="400"/>
              </a:spcBef>
              <a:tabLst>
                <a:tab pos="647700" algn="l"/>
                <a:tab pos="1219200" algn="l"/>
              </a:tabLst>
              <a:defRPr sz="2200">
                <a:latin typeface="+mn-lt"/>
                <a:ea typeface="+mn-ea"/>
                <a:cs typeface="+mn-cs"/>
                <a:sym typeface="Helvetica Neue"/>
              </a:defRPr>
            </a:pPr>
            <a:r>
              <a:t>	- tous les individus participent de cette condition d’image</a:t>
            </a:r>
          </a:p>
        </p:txBody>
      </p:sp>
      <p:sp>
        <p:nvSpPr>
          <p:cNvPr id="25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6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Quand l’Écriture dit : « Dieu créa l’homme », par l’indétermination de cette formule, elle désigne toute l’humanité. En effet, dans cette création Adam n’est pas nommé, comme l’histoire le fait dans la suite : le nom donné à l’homme créé n’est pas « un tel » ou « un tel », mais celui de l’homme universel. Donc, par la désignation universelle de la nature, nous sommes amenés à supposer quelque chose comme ceci : par la prescience et par la puissance divine, c’est toute l’humanité qui, dans cette première institution, est embrassée. (…)</a:t>
            </a:r>
          </a:p>
          <a:p>
            <a:pPr marL="1439999" indent="0" algn="just" defTabSz="238620">
              <a:tabLst/>
              <a:defRPr sz="2100">
                <a:solidFill>
                  <a:srgbClr val="9DE8EB"/>
                </a:solidFill>
                <a:latin typeface="+mj-lt"/>
                <a:ea typeface="+mj-ea"/>
                <a:cs typeface="+mj-cs"/>
                <a:sym typeface="Arial Narrow"/>
              </a:defRPr>
            </a:pPr>
            <a:r>
              <a:t>Car ce n’est pas dans une partie de la nature que se trouve l’image, pas plus que la beauté ne réside dans une qualité particulière d’un être, mais c’est sur toute la race que s’étend également cette propriété de l’image. La preuve, c’est que l’esprit habite semblablement chez tous et que tous peuvent exercer leur pensée, leurs décisions ou ces autres activités par lesquelles la nature divine est représentée chez celui qui est à son image. Il n’y a pas de différence entre l’homme qui est apparu lors du premier établissement du monde et celui qui naîtra lors de l’achèvement du tout : tous portent également l’image divine. </a:t>
            </a:r>
          </a:p>
          <a:p>
            <a:pPr marL="1439999" indent="0" algn="r" defTabSz="238620">
              <a:tabLst/>
              <a:defRPr sz="2100">
                <a:solidFill>
                  <a:srgbClr val="9DE8EB"/>
                </a:solidFill>
                <a:latin typeface="+mj-lt"/>
                <a:ea typeface="+mj-ea"/>
                <a:cs typeface="+mj-cs"/>
                <a:sym typeface="Arial Narrow"/>
              </a:defRPr>
            </a:pPr>
            <a:r>
              <a:t>(Ibid, ch. XVI)</a:t>
            </a:r>
          </a:p>
        </p:txBody>
      </p:sp>
      <p:sp>
        <p:nvSpPr>
          <p:cNvPr id="26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c) L’âme et le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relever trois points qui constituent l’originalité de la pensée de Grégoire quant aux relations de l’âme et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l’esprit est diffus dans tout l’être humain (Ch XIV- XV)</a:t>
            </a:r>
          </a:p>
          <a:p>
            <a:pPr marL="1595606" indent="-1595606" algn="l" defTabSz="238620">
              <a:spcBef>
                <a:spcPts val="400"/>
              </a:spcBef>
              <a:tabLst>
                <a:tab pos="647700" algn="l"/>
                <a:tab pos="1219200" algn="l"/>
              </a:tabLst>
              <a:defRPr sz="2200">
                <a:latin typeface="+mn-lt"/>
                <a:ea typeface="+mn-ea"/>
                <a:cs typeface="+mn-cs"/>
                <a:sym typeface="Helvetica Neue"/>
              </a:defRPr>
            </a:pPr>
            <a:r>
              <a:t>	- les activités de l’esprit passent par les sens (Ch X)</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insiste sur le fait qu’il n’y a pas de préexistence de l’un à l’autre : âme et corps sont issus d’un même acte créateur développement simultané (Ch XXVIII-XXIX)</a:t>
            </a:r>
          </a:p>
          <a:p>
            <a:pPr marL="1595606" indent="-1595606" algn="l" defTabSz="238620">
              <a:spcBef>
                <a:spcPts val="400"/>
              </a:spcBef>
              <a:tabLst>
                <a:tab pos="647700" algn="l"/>
                <a:tab pos="1219200" algn="l"/>
              </a:tabLst>
              <a:defRPr sz="2200">
                <a:latin typeface="+mn-lt"/>
                <a:ea typeface="+mn-ea"/>
                <a:cs typeface="+mn-cs"/>
                <a:sym typeface="Helvetica Neue"/>
              </a:defRPr>
            </a:pPr>
            <a:r>
              <a:t>	- au moment du développement embryonnaire, l’âme « tisse » en quelque sorte le corps et les aptitudes de l’une et de l’autre se développement en même temps </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7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De même qu’un homme arrivé à maturité fait paraître au dehors l’activité de l’âme, ainsi dès sa formation, l’action que l’âme exerce est adaptée et mesurée au besoin présent et elle se traduit par ce fait que l’âme se construit pour elle-même, à travers la matière déposée dans le sein maternel, la demeure qui lui convient. Car, selon nous, il est impossible qu’elle s’ajuste à des demeures étrangères, comme il ne peut arriver qu’une empreinte faite dans une cire corresponde ensuite à un autre sceau. En effet, de même que le corps passe progressivement de la petitesse à sa perfection, ainsi l’activité de l’âme se développe et s’accroît en connexion avec le corps. Au temps de la première formation, comme dans une racine cachée en terre, seule apparaît la force d’accroissement et de nutrition. La petitesse du corps qui reçoit cette activité n’en supporte pas davantage. Ensuite, quand la plante vient à la lumière et produit un germe au soleil, fleurit la vie sensitive. Enfin, quand le corps vient à maturité et s’élève à sa taille propre, commence à briller comme un fruit la force de la raison ; mais cela ne se fait pas d’un coup : elle suit avec soin le perfectionnement de l’instrument et elle porte du fruit dans la mesure où le permet la force du corps qui la reçoit.</a:t>
            </a:r>
          </a:p>
          <a:p>
            <a:pPr marL="1439999" indent="0" algn="just" defTabSz="238620">
              <a:tabLst/>
              <a:defRPr sz="2100">
                <a:solidFill>
                  <a:srgbClr val="9DE8EB"/>
                </a:solidFill>
                <a:latin typeface="+mj-lt"/>
                <a:ea typeface="+mj-ea"/>
                <a:cs typeface="+mj-cs"/>
                <a:sym typeface="Arial Narrow"/>
              </a:defRPr>
            </a:pPr>
            <a:r>
              <a:t>Si vous recherchez dans la formation du corps les activités de l’âme, étudiez-vous personnellement, comme dit Moïse, et vous lirez comme en un livre l’histoire des travaux de l’âme. Plus clairement que tout raisonnement, la nature elle-même vous raconte les occupations variées de l’âme dans le corps, lorsqu’elle dispose le tout aussi bien que les parties. Mais il est superflu d’énumérer ce qui nous concerne, comme si nous avions à raconter une merveille qui nous dépasse. Qui donc, s’il se regarde lui-même, a besoin qu’on lui apprenne sa propre nature ? S’il examine sa manière de vivre, s’il apprend comment le corps est adapté à toutes les fonctions de la vie, il peut connaître à quoi travaille la partie « physique » de l’âme, lors de la première formation de notre être.</a:t>
            </a:r>
            <a:r>
              <a:t> (Ibid. Ch. XXIX)</a:t>
            </a:r>
          </a:p>
        </p:txBody>
      </p:sp>
      <p:sp>
        <p:nvSpPr>
          <p:cNvPr id="28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c) L’âme et le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enfin, il existe comme une familiarité entre l’âme et le corps, ou une empreinte laissée dans l’âme par le corps, qui prépare en quelque sorte, la résurrection</a:t>
            </a:r>
          </a:p>
          <a:p>
            <a:pPr marL="1595606" indent="-1595606" algn="l" defTabSz="238620">
              <a:spcBef>
                <a:spcPts val="400"/>
              </a:spcBef>
              <a:tabLst>
                <a:tab pos="647700" algn="l"/>
                <a:tab pos="1219200" algn="l"/>
              </a:tabLst>
              <a:defRPr sz="2200">
                <a:latin typeface="+mn-lt"/>
                <a:ea typeface="+mn-ea"/>
                <a:cs typeface="+mn-cs"/>
                <a:sym typeface="Helvetica Neue"/>
              </a:defRPr>
            </a:pPr>
            <a:r>
              <a:t>	- c’est ainsi qu’il relit le concept de « forme » (</a:t>
            </a:r>
            <a:r>
              <a:rPr i="1"/>
              <a:t>eidos</a:t>
            </a:r>
            <a:r>
              <a:t>) (Ch XXVII)</a:t>
            </a:r>
          </a:p>
          <a:p>
            <a:pPr marL="1595606" indent="-1595606" algn="l" defTabSz="238620">
              <a:spcBef>
                <a:spcPts val="400"/>
              </a:spcBef>
              <a:tabLst>
                <a:tab pos="647700" algn="l"/>
                <a:tab pos="1219200" algn="l"/>
              </a:tabLst>
              <a:defRPr sz="2200">
                <a:latin typeface="+mn-lt"/>
                <a:ea typeface="+mn-ea"/>
                <a:cs typeface="+mn-cs"/>
                <a:sym typeface="Helvetica Neue"/>
              </a:defRPr>
            </a:pPr>
            <a:r>
              <a:t>	- elle lui permet d’envisager la résurrection de la chair</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9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0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L’âme a naturellement en elle une inclination affectueuse pour le corps avec qui elle habite et, à cause de son union avec lui, elle possède une aptitude secrète à reconnaître son familier, comme si naturellement elle conservait quelques marques spéciales, lui permettant, dans cette masse commune, de discerner son bien demeuré sans mélange. Si l’âme tire de nouveau à elle ce qui lui appartient par un lien de parenté, pourquoi interdire à la puissance divine de rassembler les éléments de même famille qui, par une attraction spontanée, se portent d’eux-mêmes vers ce qui est à eux ?</a:t>
            </a:r>
          </a:p>
          <a:p>
            <a:pPr marL="1439999" indent="0" algn="just" defTabSz="238620">
              <a:tabLst/>
              <a:defRPr sz="2100">
                <a:solidFill>
                  <a:srgbClr val="9DE8EB"/>
                </a:solidFill>
                <a:latin typeface="+mj-lt"/>
                <a:ea typeface="+mj-ea"/>
                <a:cs typeface="+mj-cs"/>
                <a:sym typeface="Arial Narrow"/>
              </a:defRPr>
            </a:pPr>
            <a:r>
              <a:t>L’entretien du Christ sur l’Enfer (Lc 16, 19sv) montre que dans l’âme, même après sa séparation, demeurent des marques distinctives du composé que nous étions : alors que les corps sont déposés dans le tombeau, les âmes conservent quelque signe corporel, qui permet de reconnaître Lazare et ne permet pas au riche de rester inconnu. Il n’est donc pas invraisemblable de croire que les corps qui ressuscitent laissent la masse commune pour retourner aux êtres particuliers. Celui qui examine avec plus d’attention notre nature n’aura aucun mal à l’admettre.</a:t>
            </a:r>
          </a:p>
        </p:txBody>
      </p:sp>
      <p:sp>
        <p:nvSpPr>
          <p:cNvPr id="30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1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Notre être, en effet, n’est pas tout entier dans l’écoulement et la transformation. S’il n’avait aucune fixité naturelle, il serait absolument incompréhensible. En réalité, il est plus exact de dire qu’une partie de notre être demeure, tandis que l’autre est soumise à l’altération. Notre corps devient autre, quand il grandit ou diminue, et il revêt, comme des vêtements, des âges successifs. Mais à travers ce mouvement demeure inchangée la « forme » (eidos) propre de notre être : celle-ci ne perd pas les caractères une fois reçus de la nature, mais demeure visible avec ses caractéristiques particulières, malgré toutes les modifications corporelles. Sans doute il faut mettre à part le changement produit par la maladie, qui affecte l′« aspect extérieur » (eidos) ; alors le masque de la maladie déforme cet « aspect » et prend sa place. Mais par la pensée on peut enlever ce masque et imaginer ce qui arriva pour Naaman le Syrien (2 R 5, 1 sv) et pour les lépreux dont l’Évangile (Lc 17, 12) raconte l’histoire. Alors à nouveau, l′« aspect » que nous voilait la maladie, la santé nous le rend avec ses caractères propres.</a:t>
            </a:r>
            <a:r>
              <a:t> (Ibid. Ch. XXVII)</a:t>
            </a:r>
          </a:p>
        </p:txBody>
      </p:sp>
      <p:sp>
        <p:nvSpPr>
          <p:cNvPr id="31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2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c) L’âme et le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ainsi, le travail de Grégoire de Nysse est particulièrement intéressant à observer quant à l’élaboration d’une pensée anthropologique qui, marquée initialement par une certaine tendance philosophique dualiste, cherche une cohérence avec la foi, et donne la priorité aux données de la Révélation </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2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3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8"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L’auteur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traité « De la création de l’homme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33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4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3" name="Cercle"/>
          <p:cNvSpPr/>
          <p:nvPr/>
        </p:nvSpPr>
        <p:spPr>
          <a:xfrm>
            <a:off x="1107888" y="1450174"/>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6"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L’auteur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Éléments d’anthropologie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4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3"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né à Thagaste en 354, il fait ses études de grammaire et de rhétorique à Carthage – il sera professeur de rhétorique dans un premier temps, notamment à Rome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première conversion le fait se tourner vers le manichéisme, dont il revient, et qu’il va combattre, ainsi que le pélagianisme ou le donatisme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connaît la persévérance de sa mère, Monique, pour qu’il se convertisse au christianisme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Milan il fréquente des cercles philosophiques platoniciens mais également l’évêque de Milan, Ambroise, auprès de qui il se convertit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est baptisé en 387.</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5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6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3"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revenu à Thagaste en 388, il est rapidement nommé évêque</a:t>
            </a:r>
          </a:p>
          <a:p>
            <a:pPr marL="1595606" indent="-1595606" algn="l" defTabSz="238620">
              <a:spcBef>
                <a:spcPts val="400"/>
              </a:spcBef>
              <a:tabLst>
                <a:tab pos="647700" algn="l"/>
                <a:tab pos="1219200" algn="l"/>
              </a:tabLst>
              <a:defRPr sz="2200">
                <a:latin typeface="+mn-lt"/>
                <a:ea typeface="+mn-ea"/>
                <a:cs typeface="+mn-cs"/>
                <a:sym typeface="Helvetica Neue"/>
              </a:defRPr>
            </a:pPr>
            <a:r>
              <a:t>- à partir de 391 il fréquente Hippone et en 395 il est nommé évêque d’Hippone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là il fonde un monastère et institue une forme de vie canoniale : les chanoines, dont il écrit la règle </a:t>
            </a:r>
          </a:p>
          <a:p>
            <a:pPr marL="1595606" indent="-1595606" algn="l" defTabSz="238620">
              <a:spcBef>
                <a:spcPts val="400"/>
              </a:spcBef>
              <a:tabLst>
                <a:tab pos="647700" algn="l"/>
                <a:tab pos="1219200" algn="l"/>
              </a:tabLst>
              <a:defRPr sz="2200">
                <a:latin typeface="+mn-lt"/>
                <a:ea typeface="+mn-ea"/>
                <a:cs typeface="+mn-cs"/>
                <a:sym typeface="Helvetica Neue"/>
              </a:defRPr>
            </a:pPr>
            <a:r>
              <a:t>	- son activité de prédication, d’écriture, de théologien est à son comble durant cette période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meurt en 430 à Hippone</a:t>
            </a:r>
          </a:p>
        </p:txBody>
      </p:sp>
      <p:sp>
        <p:nvSpPr>
          <p:cNvPr id="36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7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3"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deux thèmes de l’anthropologie d’Augustin sont ici sélectionnés : </a:t>
            </a:r>
          </a:p>
          <a:p>
            <a:pPr marL="1595606" indent="-1595606" algn="l" defTabSz="238620">
              <a:spcBef>
                <a:spcPts val="400"/>
              </a:spcBef>
              <a:tabLst>
                <a:tab pos="647700" algn="l"/>
                <a:tab pos="1219200" algn="l"/>
              </a:tabLst>
              <a:defRPr sz="2200">
                <a:latin typeface="+mn-lt"/>
                <a:ea typeface="+mn-ea"/>
                <a:cs typeface="+mn-cs"/>
                <a:sym typeface="Helvetica Neue"/>
              </a:defRPr>
            </a:pPr>
            <a:r>
              <a:t>	- le thème du désir</a:t>
            </a:r>
          </a:p>
          <a:p>
            <a:pPr marL="1595606" indent="-1595606" algn="l" defTabSz="238620">
              <a:spcBef>
                <a:spcPts val="400"/>
              </a:spcBef>
              <a:tabLst>
                <a:tab pos="647700" algn="l"/>
                <a:tab pos="1219200" algn="l"/>
              </a:tabLst>
              <a:defRPr sz="2200">
                <a:latin typeface="+mn-lt"/>
                <a:ea typeface="+mn-ea"/>
                <a:cs typeface="+mn-cs"/>
                <a:sym typeface="Helvetica Neue"/>
              </a:defRPr>
            </a:pPr>
            <a:r>
              <a:t>	- le thème de l’image de Dieu, qu’il formule : « la Trinité dans l’homme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a) Les « Confessions » : le désir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Augustin pose que le désir de Dieu traverse l’être humain, et que tant qu’il est dans le péché, il est un tourment pour l’être humain : </a:t>
            </a:r>
          </a:p>
          <a:p>
            <a:pPr marL="1595606" indent="-1595606" algn="l" defTabSz="238620">
              <a:spcBef>
                <a:spcPts val="400"/>
              </a:spcBef>
              <a:tabLst>
                <a:tab pos="647700" algn="l"/>
                <a:tab pos="1219200" algn="l"/>
              </a:tabLst>
              <a:defRPr sz="2200">
                <a:latin typeface="+mn-lt"/>
                <a:ea typeface="+mn-ea"/>
                <a:cs typeface="+mn-cs"/>
                <a:sym typeface="Helvetica Neue"/>
              </a:defRPr>
            </a:pPr>
            <a:r>
              <a:t>	- celui-ci se porte vers les choses créées, les plaisirs, la jouissance esthétique, le prestige, mais il n’en sera jamais comblé</a:t>
            </a:r>
          </a:p>
          <a:p>
            <a:pPr marL="1595606" indent="-1595606" algn="l" defTabSz="238620">
              <a:spcBef>
                <a:spcPts val="400"/>
              </a:spcBef>
              <a:tabLst>
                <a:tab pos="647700" algn="l"/>
                <a:tab pos="1219200" algn="l"/>
              </a:tabLst>
              <a:defRPr sz="2200">
                <a:latin typeface="+mn-lt"/>
                <a:ea typeface="+mn-ea"/>
                <a:cs typeface="+mn-cs"/>
                <a:sym typeface="Helvetica Neue"/>
              </a:defRPr>
            </a:pPr>
            <a:r>
              <a:t>	- Dieu seul peut correspondre au désir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Saint Augustin, </a:t>
            </a:r>
            <a:r>
              <a:rPr i="1"/>
              <a:t>Les confessions</a:t>
            </a:r>
            <a:r>
              <a:t>, Paris, Garnier-Flammarion, 2018</a:t>
            </a:r>
          </a:p>
        </p:txBody>
      </p:sp>
      <p:sp>
        <p:nvSpPr>
          <p:cNvPr id="37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8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3"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au livre IV, Augustin évoque le décès de son meilleur ami, et son désarroi devient en quelque sorte le signe du désarroi de l’humanité qui n’est pas ancrée en Dieu </a:t>
            </a:r>
          </a:p>
          <a:p>
            <a:pPr marL="1595606" indent="-1595606" algn="l" defTabSz="238620">
              <a:spcBef>
                <a:spcPts val="400"/>
              </a:spcBef>
              <a:tabLst>
                <a:tab pos="647700" algn="l"/>
                <a:tab pos="1219200" algn="l"/>
              </a:tabLst>
              <a:defRPr sz="2200">
                <a:latin typeface="+mn-lt"/>
                <a:ea typeface="+mn-ea"/>
                <a:cs typeface="+mn-cs"/>
                <a:sym typeface="Helvetica Neue"/>
              </a:defRPr>
            </a:pPr>
            <a:r>
              <a:t>	- on peut repérer deux mouvements ou deux thématiques dans ce texte : </a:t>
            </a:r>
          </a:p>
          <a:p>
            <a:pPr marL="1595606" indent="-1595606" algn="l" defTabSz="238620">
              <a:spcBef>
                <a:spcPts val="400"/>
              </a:spcBef>
              <a:tabLst>
                <a:tab pos="647700" algn="l"/>
                <a:tab pos="1219200" algn="l"/>
              </a:tabLst>
              <a:defRPr sz="2200">
                <a:latin typeface="+mn-lt"/>
                <a:ea typeface="+mn-ea"/>
                <a:cs typeface="+mn-cs"/>
                <a:sym typeface="Helvetica Neue"/>
              </a:defRPr>
            </a:pPr>
            <a:r>
              <a:t>	- d’une part la vie présente est sous le signe de ce qui est partiel et morcelé, charnel et insatisfaisant tandis que Dieu est du côté du tout et de l’unité, du repos </a:t>
            </a:r>
          </a:p>
          <a:p>
            <a:pPr marL="1595606" indent="-1595606" algn="l" defTabSz="238620">
              <a:spcBef>
                <a:spcPts val="400"/>
              </a:spcBef>
              <a:tabLst>
                <a:tab pos="647700" algn="l"/>
                <a:tab pos="1219200" algn="l"/>
              </a:tabLst>
              <a:defRPr sz="2200">
                <a:latin typeface="+mn-lt"/>
                <a:ea typeface="+mn-ea"/>
                <a:cs typeface="+mn-cs"/>
                <a:sym typeface="Helvetica Neue"/>
              </a:defRPr>
            </a:pPr>
            <a:r>
              <a:t>	- d’autre part, sur la fin du texte, une dialectique du monter et descendre à partir de la considération de l’incarnation du Verbe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texte illustre ce climat d’aspiration à Dieu, de volonté de détachement de la création, en particulier de l’incarnation et ses contraintes</a:t>
            </a:r>
          </a:p>
          <a:p>
            <a:pPr marL="1595606" indent="-1595606" algn="l" defTabSz="238620">
              <a:spcBef>
                <a:spcPts val="400"/>
              </a:spcBef>
              <a:tabLst>
                <a:tab pos="647700" algn="l"/>
                <a:tab pos="1219200" algn="l"/>
              </a:tabLst>
              <a:defRPr sz="2200">
                <a:latin typeface="+mn-lt"/>
                <a:ea typeface="+mn-ea"/>
                <a:cs typeface="+mn-cs"/>
                <a:sym typeface="Helvetica Neue"/>
              </a:defRPr>
            </a:pPr>
            <a:r>
              <a:t>	[voir le texte 8, 1.]</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8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9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3"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b) La « Trinité dans l’homme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sur la question de l’image et de la ressemblance, Augustin cherche de multiples correspondances ou analogies entre l’être humain et la Trinité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trois sont les plus connues : </a:t>
            </a:r>
          </a:p>
          <a:p>
            <a:pPr marL="1595606" indent="-1595606" algn="l" defTabSz="238620">
              <a:spcBef>
                <a:spcPts val="400"/>
              </a:spcBef>
              <a:tabLst>
                <a:tab pos="647700" algn="l"/>
                <a:tab pos="1219200" algn="l"/>
              </a:tabLst>
              <a:defRPr sz="2200">
                <a:latin typeface="+mn-lt"/>
                <a:ea typeface="+mn-ea"/>
                <a:cs typeface="+mn-cs"/>
                <a:sym typeface="Helvetica Neue"/>
              </a:defRPr>
            </a:pPr>
            <a:r>
              <a:t>	- l’aimant, l’amour et l’objet aimé (</a:t>
            </a:r>
            <a:r>
              <a:rPr i="1"/>
              <a:t>De Trinitate</a:t>
            </a:r>
            <a:r>
              <a:t>, L. IX)</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Quand donc, moi qui me livre à cette étude, j’aime quelque chose, je découvre trois termes : moi, la chose que j’aime et l’amour. En effet, je n’aime pas l’amour si je ne l’aime pas comme aimant ; car il n’y a pas d’amour là où rien n’est aimé. Il y a donc trois choses : celui qui aime, l’objet aimé et l’amour. </a:t>
            </a:r>
          </a:p>
          <a:p>
            <a:pPr marL="1439999" indent="0" algn="r" defTabSz="238620">
              <a:tabLst/>
              <a:defRPr sz="2100">
                <a:solidFill>
                  <a:srgbClr val="9DE8EB"/>
                </a:solidFill>
                <a:latin typeface="+mj-lt"/>
                <a:ea typeface="+mj-ea"/>
                <a:cs typeface="+mj-cs"/>
                <a:sym typeface="Arial Narrow"/>
              </a:defRPr>
            </a:pPr>
            <a:r>
              <a:t>(Saint Augustin, </a:t>
            </a:r>
            <a:r>
              <a:rPr i="1"/>
              <a:t>De la Trinité</a:t>
            </a:r>
            <a:r>
              <a:t>, Trad. : M. Devoille, Bar-le-Duc, 1868,  L. IX, Ch. 2</a:t>
            </a:r>
          </a:p>
          <a:p>
            <a:pPr marL="1439999" indent="0" algn="r" defTabSz="238620">
              <a:tabLst/>
              <a:defRPr sz="2100">
                <a:solidFill>
                  <a:srgbClr val="9DE8EB"/>
                </a:solidFill>
                <a:latin typeface="+mj-lt"/>
                <a:ea typeface="+mj-ea"/>
                <a:cs typeface="+mj-cs"/>
                <a:sym typeface="Arial Narrow"/>
              </a:defRPr>
            </a:pPr>
            <a:r>
              <a:t>Source : http://www.abbaye-saint-benoit.ch/saints/augustin/trinite/)</a:t>
            </a:r>
          </a:p>
          <a:p>
            <a:pPr marL="1439999" indent="0" algn="just" defTabSz="238620">
              <a:tabLst/>
              <a:defRPr sz="2100">
                <a:solidFill>
                  <a:srgbClr val="9DE8EB"/>
                </a:solidFill>
                <a:latin typeface="+mj-lt"/>
                <a:ea typeface="+mj-ea"/>
                <a:cs typeface="+mj-cs"/>
                <a:sym typeface="Arial Narrow"/>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9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0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4"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l’anthropologie des Pères dépend en bonne partie de leur sensibilité philosophique héritée du monde grec – étant pour la plupart des érudits – car celle-ci conditionne leur lecture et leur réception de l’Écriture.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littérature sur ce sujet étant surabondante, on fait le choix ici de s’intéresser à trois figures éminentes : Grégoire de Nysse, Augustin d’Hippone et Irénée ce Lyon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t>
            </a:r>
          </a:p>
        </p:txBody>
      </p:sp>
      <p:sp>
        <p:nvSpPr>
          <p:cNvPr id="145"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0" name="C - L’anthropologie des « Pères de l’Église »…"/>
          <p:cNvSpPr txBox="1"/>
          <p:nvPr/>
        </p:nvSpPr>
        <p:spPr>
          <a:xfrm>
            <a:off x="953256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3"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b) La « Trinité dans l’homme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l’âme, la connaissance et l’amour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 quand l’âme se connaît et s’aime, la trinité reste : âme, amour, connaissance ; il n’y a ni mélange ni confusion ; bien que chacune de ces choses soit distincte en elle-même, et que toutes soient réciproquement dans toutes, soit chacune en deux, soit deux dans chacune. Ainsi toutes sont dans toutes. </a:t>
            </a:r>
          </a:p>
          <a:p>
            <a:pPr marL="1439999" indent="0" algn="r" defTabSz="238620">
              <a:tabLst/>
              <a:defRPr sz="2100">
                <a:solidFill>
                  <a:srgbClr val="9DE8EB"/>
                </a:solidFill>
                <a:latin typeface="+mj-lt"/>
                <a:ea typeface="+mj-ea"/>
                <a:cs typeface="+mj-cs"/>
                <a:sym typeface="Arial Narrow"/>
              </a:defRPr>
            </a:pPr>
            <a:r>
              <a:t>(Ibid., L. IX, Ch. 5)</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mémoire, l’intelligence et la volonté </a:t>
            </a:r>
          </a:p>
          <a:p>
            <a:pPr marL="540384" indent="-540384" algn="just" defTabSz="238125">
              <a:tabLst>
                <a:tab pos="355600" algn="l"/>
              </a:tabLst>
              <a:defRPr b="0" sz="1200">
                <a:solidFill>
                  <a:srgbClr val="000000"/>
                </a:solidFill>
                <a:latin typeface="Palatino"/>
                <a:ea typeface="Palatino"/>
                <a:cs typeface="Palatino"/>
                <a:sym typeface="Palatino"/>
              </a:defRPr>
            </a:pPr>
          </a:p>
          <a:p>
            <a:pPr marL="1439999" indent="0" algn="just" defTabSz="238620">
              <a:tabLst/>
              <a:defRPr sz="2100">
                <a:solidFill>
                  <a:srgbClr val="9DE8EB"/>
                </a:solidFill>
                <a:latin typeface="+mj-lt"/>
                <a:ea typeface="+mj-ea"/>
                <a:cs typeface="+mj-cs"/>
                <a:sym typeface="Arial Narrow"/>
              </a:defRPr>
            </a:pPr>
            <a:r>
              <a:t>En étudiant l’âme dans sa mémoire, son intelligence et sa volonté, nous avons trouvé que puisqu’elle embrasse toujours sa propre connaissance et sa propre volonté, elle embrasse en même temps sa mémoire, son intelligence et son amour, bien qu’elle ne se croie pas toujours dégagée d’éléments étrangers.</a:t>
            </a:r>
          </a:p>
          <a:p>
            <a:pPr marL="1439999" indent="0" algn="r" defTabSz="238620">
              <a:tabLst/>
              <a:defRPr sz="2100">
                <a:solidFill>
                  <a:srgbClr val="9DE8EB"/>
                </a:solidFill>
                <a:latin typeface="+mj-lt"/>
                <a:ea typeface="+mj-ea"/>
                <a:cs typeface="+mj-cs"/>
                <a:sym typeface="Arial Narrow"/>
              </a:defRPr>
            </a:pPr>
            <a:r>
              <a:t>(Ibid., L. XI, Ch. 12)</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40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1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3"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b) La « Trinité dans l’homme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mais dans ce dernier livre, il multiplie les analogies entre la Trinité et les activités humaines :</a:t>
            </a:r>
          </a:p>
          <a:p>
            <a:pPr marL="1595606" indent="-1595606" algn="l" defTabSz="238620">
              <a:spcBef>
                <a:spcPts val="400"/>
              </a:spcBef>
              <a:tabLst>
                <a:tab pos="647700" algn="l"/>
                <a:tab pos="1219200" algn="l"/>
              </a:tabLst>
              <a:defRPr sz="2200">
                <a:latin typeface="+mn-lt"/>
                <a:ea typeface="+mn-ea"/>
                <a:cs typeface="+mn-cs"/>
                <a:sym typeface="Helvetica Neue"/>
              </a:defRPr>
            </a:pPr>
            <a:r>
              <a:t>- il recherche l’image de la Trinité dans «  l’homme extérieur » (ch 1°)</a:t>
            </a:r>
          </a:p>
          <a:p>
            <a:pPr marL="1595606" indent="-1595606" algn="l" defTabSz="238620">
              <a:spcBef>
                <a:spcPts val="400"/>
              </a:spcBef>
              <a:tabLst>
                <a:tab pos="647700" algn="l"/>
                <a:tab pos="1219200" algn="l"/>
              </a:tabLst>
              <a:defRPr sz="2200">
                <a:latin typeface="+mn-lt"/>
                <a:ea typeface="+mn-ea"/>
                <a:cs typeface="+mn-cs"/>
                <a:sym typeface="Helvetica Neue"/>
              </a:defRPr>
            </a:pPr>
            <a:r>
              <a:t>	- par exemple, concernant la vision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Ainsi donc ces trois choses : le corps visible, la vision même, et l’intention qui les unit l’un à l’autre, sont très faciles à distinguer, non seulement par leur caractère particulier, mais par la différence de leurs natures. » (Ibid., Ch II)</a:t>
            </a:r>
          </a:p>
          <a:p>
            <a:pPr marL="540384" indent="0" algn="just" defTabSz="238125">
              <a:tabLst/>
              <a:defRPr b="0" i="1" sz="1000">
                <a:solidFill>
                  <a:srgbClr val="275D90"/>
                </a:solidFill>
                <a:latin typeface="Helvetica"/>
                <a:ea typeface="Helvetica"/>
                <a:cs typeface="Helvetica"/>
                <a:sym typeface="Helvetica"/>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dans la pensée, ensuite : la mémoire, la vision intérieure et la volonté qui les unit (Ch. III)</a:t>
            </a:r>
          </a:p>
          <a:p>
            <a:pPr marL="1595606" indent="-1595606" algn="l" defTabSz="238620">
              <a:spcBef>
                <a:spcPts val="400"/>
              </a:spcBef>
              <a:tabLst>
                <a:tab pos="647700" algn="l"/>
                <a:tab pos="1219200" algn="l"/>
              </a:tabLst>
              <a:defRPr sz="2200">
                <a:latin typeface="+mn-lt"/>
                <a:ea typeface="+mn-ea"/>
                <a:cs typeface="+mn-cs"/>
                <a:sym typeface="Helvetica Neue"/>
              </a:defRPr>
            </a:pPr>
            <a:r>
              <a:t>	- dans la mémoire, enfin, les trois éléments sont : les images de la mémoire, vision intérieure de l’âme et la volonté de les joindre (Ch. VII)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Documentation :</a:t>
            </a:r>
          </a:p>
          <a:p>
            <a:pPr marL="1439999" indent="0" algn="just" defTabSz="238620">
              <a:tabLst/>
              <a:defRPr sz="2100">
                <a:latin typeface="+mj-lt"/>
                <a:ea typeface="+mj-ea"/>
                <a:cs typeface="+mj-cs"/>
                <a:sym typeface="Arial Narrow"/>
              </a:defRPr>
            </a:pPr>
            <a:r>
              <a:t>Marie-Anne Vannier, </a:t>
            </a:r>
            <a:r>
              <a:rPr i="1"/>
              <a:t>Saint Augustin</a:t>
            </a:r>
            <a:r>
              <a:t> </a:t>
            </a:r>
            <a:r>
              <a:rPr i="1"/>
              <a:t>ou la conversion en acte</a:t>
            </a:r>
            <a:r>
              <a:t>, Sagesses éternelles, Médicis-Entrelacs,Paris, 2011.</a:t>
            </a:r>
          </a:p>
        </p:txBody>
      </p:sp>
      <p:sp>
        <p:nvSpPr>
          <p:cNvPr id="41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9"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3"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L’auteur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Éléments d’anthropologie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2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0"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L’auteur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Éléments d’anthropologie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7"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Irénée naît vers 130 à Smyrne (actuelle Ismir) dans une famille chrétienne</a:t>
            </a:r>
          </a:p>
          <a:p>
            <a:pPr marL="1595606" indent="-1595606" algn="l" defTabSz="238620">
              <a:spcBef>
                <a:spcPts val="400"/>
              </a:spcBef>
              <a:tabLst>
                <a:tab pos="647700" algn="l"/>
                <a:tab pos="1219200" algn="l"/>
              </a:tabLst>
              <a:defRPr sz="2200">
                <a:latin typeface="+mn-lt"/>
                <a:ea typeface="+mn-ea"/>
                <a:cs typeface="+mn-cs"/>
                <a:sym typeface="Helvetica Neue"/>
              </a:defRPr>
            </a:pPr>
            <a:r>
              <a:t>	- il est enseigné par Polycarpe, lui-même disciple de Jean l’évangéliste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arrive à Lyon vers 175 et est nommé évêque de Lyon en 177</a:t>
            </a:r>
          </a:p>
          <a:p>
            <a:pPr marL="1595606" indent="-1595606" algn="l" defTabSz="238620">
              <a:spcBef>
                <a:spcPts val="400"/>
              </a:spcBef>
              <a:tabLst>
                <a:tab pos="647700" algn="l"/>
                <a:tab pos="1219200" algn="l"/>
              </a:tabLst>
              <a:defRPr sz="2200">
                <a:latin typeface="+mn-lt"/>
                <a:ea typeface="+mn-ea"/>
                <a:cs typeface="+mn-cs"/>
                <a:sym typeface="Helvetica Neue"/>
              </a:defRPr>
            </a:pPr>
            <a:r>
              <a:t>- il est à l’origine d’une activité missionnaire importante en Gaule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son maître ouvrage est l’</a:t>
            </a:r>
            <a:r>
              <a:rPr i="1"/>
              <a:t>Adversus haereses</a:t>
            </a:r>
            <a:r>
              <a:t> (</a:t>
            </a:r>
            <a:r>
              <a:rPr i="1"/>
              <a:t>Contre les hérésies. Dénonciation et réfutation de la gnose au nom menteur</a:t>
            </a:r>
            <a:r>
              <a:t>) : un texte qui veut </a:t>
            </a:r>
          </a:p>
          <a:p>
            <a:pPr marL="1595606" indent="-1595606" algn="l" defTabSz="238620">
              <a:spcBef>
                <a:spcPts val="400"/>
              </a:spcBef>
              <a:tabLst>
                <a:tab pos="647700" algn="l"/>
                <a:tab pos="1219200" algn="l"/>
              </a:tabLst>
              <a:defRPr sz="2200">
                <a:latin typeface="+mn-lt"/>
                <a:ea typeface="+mn-ea"/>
                <a:cs typeface="+mn-cs"/>
                <a:sym typeface="Helvetica Neue"/>
              </a:defRPr>
            </a:pPr>
            <a:r>
              <a:t>	- exposer ce qu’est la foi chrétienne </a:t>
            </a:r>
          </a:p>
          <a:p>
            <a:pPr marL="1595606" indent="-1595606" algn="l" defTabSz="238620">
              <a:spcBef>
                <a:spcPts val="400"/>
              </a:spcBef>
              <a:tabLst>
                <a:tab pos="647700" algn="l"/>
                <a:tab pos="1219200" algn="l"/>
              </a:tabLst>
              <a:defRPr sz="2200">
                <a:latin typeface="+mn-lt"/>
                <a:ea typeface="+mn-ea"/>
                <a:cs typeface="+mn-cs"/>
                <a:sym typeface="Helvetica Neue"/>
              </a:defRPr>
            </a:pPr>
            <a:r>
              <a:t>	- réfuter des pensées appelées gnostiques (qui ramènent le salut à l’acquisition d’une connaissance, et ont une conception assez désincarnée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lui doit les attributions des évangiles à des personnes dont le nom figure dans le Nouveau Testament (Matthieu, Marc, Luc, Jean) (AH, L. III)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meurt, semble-t-il, au cours d’une persécution vers 202</a:t>
            </a:r>
          </a:p>
        </p:txBody>
      </p:sp>
      <p:sp>
        <p:nvSpPr>
          <p:cNvPr id="43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4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7"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Ainsi Matthieu publia-t-il chez les Hébreux, dans leur propre langue, une forme écrite d'Evangile, à l'époque où Pierre et Paul évangélisaient Rome et y fondaient l'Eglise. Après la mort de ces derniers, Marc, le disciple et l'interprète de Pierre, nous transmit lui aussi par écrit ce que prêchait Pierre. De son côté, Luc, le compagnon de Paul, consigna en un livre l'Évangile que prêchait celui-ci. Puis Jean, le disciple du Seigneur, celui-là même qui avait reposé sur sa poitrine, publia lui aussi l'Évangile, tandis qu'il séjournait à Éphèse, en Asie. </a:t>
            </a:r>
            <a:br>
              <a:rPr b="0">
                <a:latin typeface="Arial Unicode MS"/>
                <a:ea typeface="Arial Unicode MS"/>
                <a:cs typeface="Arial Unicode MS"/>
                <a:sym typeface="Arial Unicode MS"/>
              </a:rPr>
            </a:br>
            <a:r>
              <a:t>Et tous ceux-là nous ont transmis l'enseignement suivant : un seul Dieu, Créateur du ciel et de la terre, qui fut prêché par la Loi et les prophètes, et un seul Christ, Fils de Dieu. Si donc quelqu'un leur refuse son assentiment, il méprise ceux qui ont eu part au Seigneur, méprise aussi le Seigneur lui-même, méprise enfin le Père ; il se condamne lui-même, parce qu'il résiste et s'oppose à son salut, — ce que font précisément tous les hérétiques. (AH, L. III, prélim.)</a:t>
            </a:r>
          </a:p>
        </p:txBody>
      </p:sp>
      <p:sp>
        <p:nvSpPr>
          <p:cNvPr id="44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4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5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5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7"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citation d’Irénée, parmi les plus célèbres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Car la gloire de Dieu c'est l'homme vivant, et la vie de l'homme c'est la vision de Dieu : si déjà la révélation de Dieu par la création procure la vie à tous les êtres qui vivent sur la terre, combien plus la manifestation du Père par le Verbe procure-t-elle la vie à ceux qui voient Dieu !  (AH, L III, II, 1)</a:t>
            </a: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Documetation : texte de l’Adversus hæreses :</a:t>
            </a:r>
          </a:p>
          <a:p>
            <a:pPr marL="1439999" indent="0" algn="just" defTabSz="238620">
              <a:tabLst/>
              <a:defRPr sz="2100">
                <a:latin typeface="+mj-lt"/>
                <a:ea typeface="+mj-ea"/>
                <a:cs typeface="+mj-cs"/>
                <a:sym typeface="Arial Narrow"/>
              </a:defRPr>
            </a:pPr>
            <a:r>
              <a:rPr u="sng">
                <a:hlinkClick r:id="rId2" invalidUrl="" action="" tgtFrame="" tooltip="" history="1" highlightClick="0" endSnd="0"/>
              </a:rPr>
              <a:t>http://archive.wikiwix.com/cache/?url=http%3A%2F%2Flivres-mystiques.com%2FpartieTEXTES%2FStIrenee%2Firenee_de_lyon.html</a:t>
            </a:r>
            <a:r>
              <a:t>, consulté le 31.03.2006.</a:t>
            </a:r>
          </a:p>
        </p:txBody>
      </p:sp>
      <p:sp>
        <p:nvSpPr>
          <p:cNvPr id="45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5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0"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46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6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64"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7"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a:t>
            </a:r>
            <a:r>
              <a:rPr i="1"/>
              <a:t>Adversus hæreses</a:t>
            </a:r>
            <a:r>
              <a:t> (Contre les hérésies) Irénée s’emploie à réfuter des courants de pensée gnostiques,  notamment la gnose valentinienne, héritière du néo-platonisme et le marcionisme (pensée qui invalide totalement le Premier Testament)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montre donc</a:t>
            </a:r>
          </a:p>
          <a:p>
            <a:pPr marL="1595606" indent="-1595606" algn="l" defTabSz="238620">
              <a:spcBef>
                <a:spcPts val="400"/>
              </a:spcBef>
              <a:tabLst>
                <a:tab pos="647700" algn="l"/>
                <a:tab pos="1219200" algn="l"/>
              </a:tabLst>
              <a:defRPr sz="2200">
                <a:latin typeface="+mn-lt"/>
                <a:ea typeface="+mn-ea"/>
                <a:cs typeface="+mn-cs"/>
                <a:sym typeface="Helvetica Neue"/>
              </a:defRPr>
            </a:pPr>
            <a:r>
              <a:t>	- la réalité et le caractère bon de la création voulue par Dieu - y compris dans sa dimension matérielle, tirée de la terre</a:t>
            </a:r>
          </a:p>
          <a:p>
            <a:pPr marL="1595606" indent="-1595606" algn="l" defTabSz="238620">
              <a:spcBef>
                <a:spcPts val="400"/>
              </a:spcBef>
              <a:tabLst>
                <a:tab pos="647700" algn="l"/>
                <a:tab pos="1219200" algn="l"/>
              </a:tabLst>
              <a:defRPr sz="2200">
                <a:latin typeface="+mn-lt"/>
                <a:ea typeface="+mn-ea"/>
                <a:cs typeface="+mn-cs"/>
                <a:sym typeface="Helvetica Neue"/>
              </a:defRPr>
            </a:pPr>
            <a:r>
              <a:t>	- il développe amplement la notion d’ « image et ressemblance de Dieu »</a:t>
            </a:r>
          </a:p>
          <a:p>
            <a:pPr marL="1595606" indent="-1595606" algn="l" defTabSz="238620">
              <a:spcBef>
                <a:spcPts val="400"/>
              </a:spcBef>
              <a:tabLst>
                <a:tab pos="647700" algn="l"/>
                <a:tab pos="1219200" algn="l"/>
              </a:tabLst>
              <a:defRPr sz="2200">
                <a:latin typeface="+mn-lt"/>
                <a:ea typeface="+mn-ea"/>
                <a:cs typeface="+mn-cs"/>
                <a:sym typeface="Helvetica Neue"/>
              </a:defRPr>
            </a:pPr>
            <a:r>
              <a:t>	- il insiste sur la réalité de l’incarnation du Verbe de Dieu pour le salut de l’humanité (L. III, II)</a:t>
            </a:r>
          </a:p>
          <a:p>
            <a:pPr marL="1595606" indent="-1595606" algn="l" defTabSz="238620">
              <a:spcBef>
                <a:spcPts val="400"/>
              </a:spcBef>
              <a:tabLst>
                <a:tab pos="647700" algn="l"/>
                <a:tab pos="1219200" algn="l"/>
              </a:tabLst>
              <a:defRPr sz="2200">
                <a:latin typeface="+mn-lt"/>
                <a:ea typeface="+mn-ea"/>
                <a:cs typeface="+mn-cs"/>
                <a:sym typeface="Helvetica Neue"/>
              </a:defRPr>
            </a:pPr>
            <a:r>
              <a:t>	- et il développe l’idée que c’est le Verbe incarné qui est le modèle de l’être humain : cela ne se révèle qu’au moment de l’incarnation </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46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6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7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7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7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7"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l’acte créateur, Dieu le Père crée l’être humain en le « façonnant » avec ses deux « mains » que sont le Fils et l’Esprit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Car l'homme est un mélange d'âme et de chair, et d'une chair formée selon la ressemblance de Dieu et modelée par les Mains de celui-ci, c'est-à-dire par le Fils et l'Esprit, auxquels il a dit : « Faisons l'homme. »</a:t>
            </a:r>
          </a:p>
          <a:p>
            <a:pPr marL="1439999" indent="0" algn="r" defTabSz="238620">
              <a:tabLst/>
              <a:defRPr sz="2100">
                <a:solidFill>
                  <a:srgbClr val="9DE8EB"/>
                </a:solidFill>
                <a:latin typeface="+mj-lt"/>
                <a:ea typeface="+mj-ea"/>
                <a:cs typeface="+mj-cs"/>
                <a:sym typeface="Arial Narrow"/>
              </a:defRPr>
            </a:pPr>
            <a:r>
              <a:t>(L IV, Préf.)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d’où sa contestation des « valentiniens » portés à relativiser l'incarnation</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Ils s'égarent donc, les disciples de Valentin, lorsqu'ils prétendent que l'homme n'a pas été modelé au moyen de cette terre, mais à l'aide de la « matière fluide et inconsistante ». Car il est clair que la terre avec laquelle le Seigneur remodela les yeux de l'aveugle-né [Jn 9, 1-7] était aussi celle avec laquelle l'homme avait été modelé à l'origine. Il n'eût pas été logique de modeler les yeux avec une matière, et le reste du corps avec une autre : tout comme il ne serait pas logique que quelqu'un eût modelé le corps, et un autre les yeux. Mais Celui qui avait modelé Adam au commencement et à qui le Père avait dit : « Faisons l'homme à notre image et à notre ressemblance », Celui-là même, s'étant manifesté aux hommes à la fin des temps, remodela les yeux de celui qui, issu d'Adam, était né aveugle. (L V, II, 1)</a:t>
            </a:r>
          </a:p>
        </p:txBody>
      </p:sp>
      <p:sp>
        <p:nvSpPr>
          <p:cNvPr id="47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8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8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87"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Si donc, d'une façon précise, a été montrée la Main de Dieu par laquelle fut modelé Adam et par laquelle nous avons été modelés à notre tour, s'il n'y a qu'un seul et même Père dont la Voix est présente, du commencement à la fin, à l'ouvrage par elle modelé, et si enfin la substance de cet ouvrage modelé que nous sommes a été clairement indiquée dans l'Évangile, il ne faut plus chercher d'autre Père que celui-là, ni d'autre substance de cet ouvrage modelé que celle que nous avons déjà dite et que le Seigneur a montrée, ni d'autre Main de Dieu que celle qui, du commencement à la fin, nous modèle, nous ajuste en vue de la vie, est présente à son ouvrage et le parfait à l'image et à la ressemblance de Dieu.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La vérité de tout cela apparut lorsque le Verbe de Dieu se fit homme, se rendant semblable à l'homme et rendant l'homme semblable à lui, pour que, par la ressemblance avec le Fils, l'homme devienne précieux aux yeux du Père. Dans les temps antérieurs, en effet, on disait bien que l'homme avait été fait à l'image de Dieu, mais cela n'apparaissait pas, car le Verbe était encore invisible, lui à l'image de qui l'homme avait été fait : c'est d'ailleurs pour ce motif que la ressemblance s'était facilement perdue. Mais, lorsque le Verbe de Dieu se fit chair, il confirma l'une et l'autre : il fit apparaître l'image dans toute sa vérité, en devenant lui-même cela même qu'était son image, et il rétablit la ressemblance de façon stable, en rendant l'homme pleinement semblable au Père invisible par le moyen du Verbe dorénavant visible. (L V, II, 1)</a:t>
            </a:r>
          </a:p>
        </p:txBody>
      </p:sp>
      <p:sp>
        <p:nvSpPr>
          <p:cNvPr id="48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8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9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9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9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4"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1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5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7"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par conséquent il défend aussi la résurrection de la chair et la destinée éternelle de l’être humain (L. V)</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considère que l’être humain est créé libre, mais enfant ; il a besoin de croître et de s’exercer, de travailler sur soi pour répondre à sa mission d’être à l’image de Dieu et selon sa ressemblance (L. III)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 faisant il inverse les perspectives que l'on pourrait adopter habituellement : </a:t>
            </a:r>
          </a:p>
          <a:p>
            <a:pPr marL="1595606" indent="-1595606" algn="l" defTabSz="238620">
              <a:spcBef>
                <a:spcPts val="400"/>
              </a:spcBef>
              <a:tabLst>
                <a:tab pos="647700" algn="l"/>
                <a:tab pos="1219200" algn="l"/>
              </a:tabLst>
              <a:defRPr sz="2200">
                <a:latin typeface="+mn-lt"/>
                <a:ea typeface="+mn-ea"/>
                <a:cs typeface="+mn-cs"/>
                <a:sym typeface="Helvetica Neue"/>
              </a:defRPr>
            </a:pPr>
            <a:r>
              <a:t>		- le Verbe de Dieu n'a pas assumé une humanité qui a préexisté à son incarnation</a:t>
            </a:r>
          </a:p>
          <a:p>
            <a:pPr marL="1595606" indent="-1595606" algn="l" defTabSz="238620">
              <a:spcBef>
                <a:spcPts val="400"/>
              </a:spcBef>
              <a:tabLst>
                <a:tab pos="647700" algn="l"/>
                <a:tab pos="1219200" algn="l"/>
              </a:tabLst>
              <a:defRPr sz="2200">
                <a:latin typeface="+mn-lt"/>
                <a:ea typeface="+mn-ea"/>
                <a:cs typeface="+mn-cs"/>
                <a:sym typeface="Helvetica Neue"/>
              </a:defRPr>
            </a:pPr>
            <a:r>
              <a:t>		- mais l'incarnation a révélé le modèle sur lequel Dieu a créé l’humanité</a:t>
            </a:r>
          </a:p>
        </p:txBody>
      </p:sp>
      <p:sp>
        <p:nvSpPr>
          <p:cNvPr id="49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9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0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0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07"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Ici, l'on objectera peut-être : Eh quoi? Dieu n'eut-il pu faire l'homme parfait dès le commencement ? — Qu'on sache donc que pour Dieu, qui est depuis toujours identique à lui-même et qui est incréé, tout est possible, à ne considérer que lui. Mais les êtres produits, du fait qu'ils reçoivent subséquemment leur commencement d'existence, sont nécessairement inférieurs à leur Auteur. Impossible, en effet, que soient incréés des êtres nouvellement produits. Or, du fait qu'ils ne sont pas incréés, ils sont inférieurs à ce qui est parfait : car, du fait qu'ils sont nouvellement venus à l'existence, ils sont de petits enfants, et, du fait qu'ils sont de petits enfants, ils ne sont ni accoutumés ni exercés à la conduite parfaite. De même, en effet, qu'une mère peut donner une nourriture parfaite à son nouveau-né, mais que celui-ci est encore incapable de recevoir une nourriture au-dessus de son âge, ainsi Dieu pouvait, quant à lui, donner dès le commencement la perfection à l'homme, mais l'homme était incapable de la recevoir, car il n'était qu'un petit enfant. Et c'est pourquoi aussi notre Seigneur, dans les derniers temps, lorsqu'il récapitula en lui toutes choses, vint à nous, non tel qu'il le pouvait, mais tel que nous étions capables de le voir : il pouvait, en effet, venir à nous dans son inexprimable gloire, mais nous n'étions pas encore capables de porter la grandeur de sa gloire. Aussi, comme à de petits enfants, le Pain parfait du Père se donna-t-il à nous sous forme de lait — ce fut sa venue comme homme —, afin que, nourris pour ainsi dire à la mamelle de sa chair et accoutumés par une telle lactation à manger et à boire le Verbe de Dieu, nous puissions garder en nous-mêmes le Pain de l'immortalité qui est l'Esprit du Père. (L IV, III, 2) </a:t>
            </a:r>
          </a:p>
        </p:txBody>
      </p:sp>
      <p:sp>
        <p:nvSpPr>
          <p:cNvPr id="50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0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1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1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1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17" name="2. Éléments d’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Éléments d’anthropologie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Et c'est pourquoi Paul dit aux Corinthiens : « Je vous ai donné du lait à boire, non de la nourriture solide, car vous ne pouviez pas encore la supporter. » Ce qui veut dire : Vous avez bien été instruits de la venue du Seigneur comme homme, mais l'Esprit du Père ne repose pas encore sur vous à cause de votre faiblesse. « Car, poursuit-il, dès lors qu'il y a parmi vous de la jalousie, de la discorde et des disputes, n'êtes-vous pas charnels et ne vous conduisez-vous pas selon l'homme ? » Autant dire que l'Esprit du Père n'était pas encore avec eux à cause de leur imperfection et de la faiblesse de leur conduite.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Quant à l'homme, il fallait qu'il vînt d'abord à l'existence, qu'étant venu à l'existence il grandît, qu'ayant grandi il devînt adulte, qu'étant devenu adulte il se multipliât, que s'étant multiplié il prît des forces, qu'ayant pris des forces il fût glorifié, et enfin qu'ayant été glorifié il vît son Seigneur : car c'est Dieu qui doit être vu un jour, et la vision de Dieu procure l'incorruptibilité, « et l'incorruptibilité fait être près de Dieu ».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Ainsi fallait-il que d'abord apparût cette nature, qu'ensuite ce qui est mortel fût vaincu et englouti par l'immortalité, et ce qui est corruptible, par l'incorruptibilité, et que l'homme devînt ainsi à l'image et à la ressemblance de Dieu, après avoir reçu la connaissance du bien et du mal.(L. IV, III, 2)</a:t>
            </a:r>
          </a:p>
        </p:txBody>
      </p:sp>
      <p:sp>
        <p:nvSpPr>
          <p:cNvPr id="51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1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2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23"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Éléments d’anthropologie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2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27"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L’auteur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Éléments d’anthropologie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5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3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34"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p:txBody>
      </p:sp>
      <p:sp>
        <p:nvSpPr>
          <p:cNvPr id="53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3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3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41" name="Conclus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Conclusion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 Pères de l’Église » sont des théologiens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ils sont mis au défi de penser la foi</a:t>
            </a:r>
          </a:p>
          <a:p>
            <a:pPr marL="1595606" indent="-1595606" algn="l" defTabSz="238620">
              <a:spcBef>
                <a:spcPts val="400"/>
              </a:spcBef>
              <a:tabLst>
                <a:tab pos="647700" algn="l"/>
                <a:tab pos="1219200" algn="l"/>
              </a:tabLst>
              <a:defRPr sz="2200">
                <a:latin typeface="+mn-lt"/>
                <a:ea typeface="+mn-ea"/>
                <a:cs typeface="+mn-cs"/>
                <a:sym typeface="Helvetica Neue"/>
              </a:defRPr>
            </a:pPr>
            <a:r>
              <a:t>	- dans un contexte social et culturel qui dans un premier temps leur est hostile : donc ils cherchent des arguments pour démonter la plausibilité de la foi (apologétique)</a:t>
            </a:r>
          </a:p>
          <a:p>
            <a:pPr marL="1595606" indent="-1595606" algn="l" defTabSz="238620">
              <a:spcBef>
                <a:spcPts val="400"/>
              </a:spcBef>
              <a:tabLst>
                <a:tab pos="647700" algn="l"/>
                <a:tab pos="1219200" algn="l"/>
              </a:tabLst>
              <a:defRPr sz="2200">
                <a:latin typeface="+mn-lt"/>
                <a:ea typeface="+mn-ea"/>
                <a:cs typeface="+mn-cs"/>
                <a:sym typeface="Helvetica Neue"/>
              </a:defRPr>
            </a:pPr>
            <a:r>
              <a:t>	- ils considèrent que la foi chrétienne est un aboutissement du judaïsme et cherchent à le montrer aussi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leur référence est le Nouveau Testament </a:t>
            </a:r>
          </a:p>
          <a:p>
            <a:pPr marL="1595606" indent="-1595606" algn="l" defTabSz="238620">
              <a:spcBef>
                <a:spcPts val="400"/>
              </a:spcBef>
              <a:tabLst>
                <a:tab pos="647700" algn="l"/>
                <a:tab pos="1219200" algn="l"/>
              </a:tabLst>
              <a:defRPr sz="2200">
                <a:latin typeface="+mn-lt"/>
                <a:ea typeface="+mn-ea"/>
                <a:cs typeface="+mn-cs"/>
                <a:sym typeface="Helvetica Neue"/>
              </a:defRPr>
            </a:pPr>
            <a:r>
              <a:t>	- sur le plan anthropologique </a:t>
            </a:r>
          </a:p>
          <a:p>
            <a:pPr marL="1595606" indent="-1595606" algn="l" defTabSz="238620">
              <a:spcBef>
                <a:spcPts val="400"/>
              </a:spcBef>
              <a:tabLst>
                <a:tab pos="647700" algn="l"/>
                <a:tab pos="1219200" algn="l"/>
              </a:tabLst>
              <a:defRPr sz="2200">
                <a:latin typeface="+mn-lt"/>
                <a:ea typeface="+mn-ea"/>
                <a:cs typeface="+mn-cs"/>
                <a:sym typeface="Helvetica Neue"/>
              </a:defRPr>
            </a:pPr>
            <a:r>
              <a:t>		- aussi bien l’anthropologie du Premier Testament que la foi en l’Incarnation du Verbe leur interdit pour eux une dépréciation de la matière et du corps</a:t>
            </a:r>
          </a:p>
          <a:p>
            <a:pPr marL="1595606" indent="-1595606" algn="l" defTabSz="238620">
              <a:spcBef>
                <a:spcPts val="400"/>
              </a:spcBef>
              <a:tabLst>
                <a:tab pos="647700" algn="l"/>
                <a:tab pos="1219200" algn="l"/>
              </a:tabLst>
              <a:defRPr sz="2200">
                <a:latin typeface="+mn-lt"/>
                <a:ea typeface="+mn-ea"/>
                <a:cs typeface="+mn-cs"/>
                <a:sym typeface="Helvetica Neue"/>
              </a:defRPr>
            </a:pPr>
            <a:r>
              <a:t>		- toutefois il faut qu’ils pensent les relations entre « l’âme » et « le corps »</a:t>
            </a:r>
          </a:p>
          <a:p>
            <a:pPr marL="1595606" indent="-1595606" algn="l" defTabSz="238620">
              <a:spcBef>
                <a:spcPts val="400"/>
              </a:spcBef>
              <a:tabLst>
                <a:tab pos="647700" algn="l"/>
                <a:tab pos="1219200" algn="l"/>
              </a:tabLst>
              <a:defRPr sz="2200">
                <a:latin typeface="+mn-lt"/>
                <a:ea typeface="+mn-ea"/>
                <a:cs typeface="+mn-cs"/>
                <a:sym typeface="Helvetica Neue"/>
              </a:defRPr>
            </a:pPr>
            <a:r>
              <a:t>		- la spécificité de l’humain est son « âme spirituelle » qui se caractérise par l’intelligence, la volonté et la mémoire, ouvertes à l’universel</a:t>
            </a:r>
          </a:p>
          <a:p>
            <a:pPr marL="1595606" indent="-1595606" algn="l" defTabSz="238620">
              <a:spcBef>
                <a:spcPts val="400"/>
              </a:spcBef>
              <a:tabLst>
                <a:tab pos="647700" algn="l"/>
                <a:tab pos="1219200" algn="l"/>
              </a:tabLst>
              <a:defRPr sz="2200">
                <a:latin typeface="+mn-lt"/>
                <a:ea typeface="+mn-ea"/>
                <a:cs typeface="+mn-cs"/>
                <a:sym typeface="Helvetica Neue"/>
              </a:defRPr>
            </a:pPr>
            <a:r>
              <a:t>		- toute élaboration anthropologique est une sorte de développement de ce que signifie être  « à l’image et selon la ressemblance de Dieu »</a:t>
            </a:r>
          </a:p>
        </p:txBody>
      </p:sp>
      <p:sp>
        <p:nvSpPr>
          <p:cNvPr id="54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4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7"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51"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p:txBody>
      </p:sp>
      <p:sp>
        <p:nvSpPr>
          <p:cNvPr id="55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5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61" name="C - L’anthropologie des « Pères de l’Églis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C - L’anthropologie des « Pères de l’Église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	I - 	Grégoire de Nysse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L’auteur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traité « De la création de l’homme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Augustin d’Hippone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Irénée de Lyon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16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6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8"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Grégoire est né vers 331-335 dans le Pont, dans une famille qui compte 9 enfants</a:t>
            </a:r>
          </a:p>
          <a:p>
            <a:pPr marL="1595606" indent="-1595606" algn="l" defTabSz="238620">
              <a:spcBef>
                <a:spcPts val="400"/>
              </a:spcBef>
              <a:tabLst>
                <a:tab pos="647700" algn="l"/>
                <a:tab pos="1219200" algn="l"/>
              </a:tabLst>
              <a:defRPr sz="2200">
                <a:latin typeface="+mn-lt"/>
                <a:ea typeface="+mn-ea"/>
                <a:cs typeface="+mn-cs"/>
                <a:sym typeface="Helvetica Neue"/>
              </a:defRPr>
            </a:pPr>
            <a:r>
              <a:t>- trois de ses frères et sœurs ont tenu un grand rôle dans sa vie :</a:t>
            </a:r>
          </a:p>
          <a:p>
            <a:pPr marL="1595606" indent="-1595606" algn="l" defTabSz="238620">
              <a:spcBef>
                <a:spcPts val="400"/>
              </a:spcBef>
              <a:tabLst>
                <a:tab pos="647700" algn="l"/>
                <a:tab pos="1219200" algn="l"/>
              </a:tabLst>
              <a:defRPr sz="2200">
                <a:latin typeface="+mn-lt"/>
                <a:ea typeface="+mn-ea"/>
                <a:cs typeface="+mn-cs"/>
                <a:sym typeface="Helvetica Neue"/>
              </a:defRPr>
            </a:pPr>
            <a:r>
              <a:t>	- Basile, cadet, né vers 329 – qui deviendra évêque de Césarée en 370</a:t>
            </a:r>
          </a:p>
          <a:p>
            <a:pPr marL="1595606" indent="-1595606" algn="l" defTabSz="238620">
              <a:spcBef>
                <a:spcPts val="400"/>
              </a:spcBef>
              <a:tabLst>
                <a:tab pos="647700" algn="l"/>
                <a:tab pos="1219200" algn="l"/>
              </a:tabLst>
              <a:defRPr sz="2200">
                <a:latin typeface="+mn-lt"/>
                <a:ea typeface="+mn-ea"/>
                <a:cs typeface="+mn-cs"/>
                <a:sym typeface="Helvetica Neue"/>
              </a:defRPr>
            </a:pPr>
            <a:r>
              <a:t>	- Macrine, sœur ainée, qui reprend la famille à la mort de son père Basile, en 341 ; à la fin de sa vie, elle se retire avec sa mère Emmélie dans un monastère</a:t>
            </a:r>
          </a:p>
          <a:p>
            <a:pPr marL="1595606" indent="-1595606" algn="l" defTabSz="238620">
              <a:spcBef>
                <a:spcPts val="400"/>
              </a:spcBef>
              <a:tabLst>
                <a:tab pos="647700" algn="l"/>
                <a:tab pos="1219200" algn="l"/>
              </a:tabLst>
              <a:defRPr sz="2200">
                <a:latin typeface="+mn-lt"/>
                <a:ea typeface="+mn-ea"/>
                <a:cs typeface="+mn-cs"/>
                <a:sym typeface="Helvetica Neue"/>
              </a:defRPr>
            </a:pPr>
            <a:r>
              <a:t>	- Pierre, le benjamin (né vers 341) – qui deviendra évêque de Sébastée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fait des études de rhétorique comme son père et est en contact avec Platon, les Stoïciens et les néoplatoniciens </a:t>
            </a:r>
          </a:p>
          <a:p>
            <a:pPr marL="1595606" indent="-1595606" algn="l" defTabSz="238620">
              <a:spcBef>
                <a:spcPts val="400"/>
              </a:spcBef>
              <a:tabLst>
                <a:tab pos="647700" algn="l"/>
                <a:tab pos="1219200" algn="l"/>
              </a:tabLst>
              <a:defRPr sz="2200">
                <a:latin typeface="+mn-lt"/>
                <a:ea typeface="+mn-ea"/>
                <a:cs typeface="+mn-cs"/>
                <a:sym typeface="Helvetica Neue"/>
              </a:defRPr>
            </a:pPr>
            <a:r>
              <a:t>- du côté des auteurs chrétiens, il fréquente ceux de l’école d’Alexandrie (Philon, Origène)</a:t>
            </a:r>
          </a:p>
          <a:p>
            <a:pPr marL="1595606" indent="-1595606" algn="l" defTabSz="238620">
              <a:spcBef>
                <a:spcPts val="400"/>
              </a:spcBef>
              <a:tabLst>
                <a:tab pos="647700" algn="l"/>
                <a:tab pos="1219200" algn="l"/>
              </a:tabLst>
              <a:defRPr sz="2200">
                <a:latin typeface="+mn-lt"/>
                <a:ea typeface="+mn-ea"/>
                <a:cs typeface="+mn-cs"/>
                <a:sym typeface="Helvetica Neue"/>
              </a:defRPr>
            </a:pPr>
            <a:r>
              <a:t>- pendant un temps il est lecteur de l’Église, et, de ce fait fréquente aussi l’Écriture mais il préfère la rhétorique et quitte le lectorat</a:t>
            </a:r>
          </a:p>
        </p:txBody>
      </p:sp>
      <p:sp>
        <p:nvSpPr>
          <p:cNvPr id="16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7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78"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372, Basile le nomme de force évêque de Nysse</a:t>
            </a:r>
          </a:p>
          <a:p>
            <a:pPr marL="1595606" indent="-1595606" algn="l" defTabSz="238620">
              <a:spcBef>
                <a:spcPts val="400"/>
              </a:spcBef>
              <a:tabLst>
                <a:tab pos="647700" algn="l"/>
                <a:tab pos="1219200" algn="l"/>
              </a:tabLst>
              <a:defRPr sz="2200">
                <a:latin typeface="+mn-lt"/>
                <a:ea typeface="+mn-ea"/>
                <a:cs typeface="+mn-cs"/>
                <a:sym typeface="Helvetica Neue"/>
              </a:defRPr>
            </a:pPr>
            <a:r>
              <a:t>- il n’est cependant pas homme à exercer le pouvoir ; on l’accuse de dilapider les biens de l’Église si bien qu’il finit par être démis de sa charge en 375 par un synode, ce qui l’oblige à fuir et s’exiler jusqu’en 377</a:t>
            </a:r>
          </a:p>
          <a:p>
            <a:pPr marL="1595606" indent="-1595606" algn="l" defTabSz="238620">
              <a:spcBef>
                <a:spcPts val="400"/>
              </a:spcBef>
              <a:tabLst>
                <a:tab pos="647700" algn="l"/>
                <a:tab pos="1219200" algn="l"/>
              </a:tabLst>
              <a:defRPr sz="2200">
                <a:latin typeface="+mn-lt"/>
                <a:ea typeface="+mn-ea"/>
                <a:cs typeface="+mn-cs"/>
                <a:sym typeface="Helvetica Neue"/>
              </a:defRPr>
            </a:pPr>
            <a:r>
              <a:t>- à la mort de l’empereur Valens il peut revenir à Nysse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377 ou 378 la mort de Basile semble constituer pour lui une forme de libération puisqu’à partir de là, il peut donner toute sa mesure :</a:t>
            </a:r>
          </a:p>
          <a:p>
            <a:pPr marL="1595606" indent="-1595606" algn="l" defTabSz="238620">
              <a:spcBef>
                <a:spcPts val="400"/>
              </a:spcBef>
              <a:tabLst>
                <a:tab pos="647700" algn="l"/>
                <a:tab pos="1219200" algn="l"/>
              </a:tabLst>
              <a:defRPr sz="2200">
                <a:latin typeface="+mn-lt"/>
                <a:ea typeface="+mn-ea"/>
                <a:cs typeface="+mn-cs"/>
                <a:sym typeface="Helvetica Neue"/>
              </a:defRPr>
            </a:pPr>
            <a:r>
              <a:t>	- dans des crises provoquées par des querelles théologiques entre orthodoxie et hérésie</a:t>
            </a:r>
          </a:p>
          <a:p>
            <a:pPr marL="1595606" indent="-1595606" algn="l" defTabSz="238620">
              <a:spcBef>
                <a:spcPts val="400"/>
              </a:spcBef>
              <a:tabLst>
                <a:tab pos="647700" algn="l"/>
                <a:tab pos="1219200" algn="l"/>
              </a:tabLst>
              <a:defRPr sz="2200">
                <a:latin typeface="+mn-lt"/>
                <a:ea typeface="+mn-ea"/>
                <a:cs typeface="+mn-cs"/>
                <a:sym typeface="Helvetica Neue"/>
              </a:defRPr>
            </a:pPr>
            <a:r>
              <a:t>	- au concile de Constantinople, où joue un grand rôle et d’où émane le symbole de Nicée-Constantinople ; lui-même en sort avec une réputation de garant de l’orthodoxie</a:t>
            </a:r>
          </a:p>
        </p:txBody>
      </p:sp>
      <p:sp>
        <p:nvSpPr>
          <p:cNvPr id="17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8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8" name="1. L’au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L’auteur.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10 dernières années de sa vie sont peu connues, il écrit beaucoup</a:t>
            </a:r>
          </a:p>
          <a:p>
            <a:pPr marL="1595606" indent="-1595606" algn="l" defTabSz="238620">
              <a:spcBef>
                <a:spcPts val="400"/>
              </a:spcBef>
              <a:tabLst>
                <a:tab pos="647700" algn="l"/>
                <a:tab pos="1219200" algn="l"/>
              </a:tabLst>
              <a:defRPr sz="2200">
                <a:latin typeface="+mn-lt"/>
                <a:ea typeface="+mn-ea"/>
                <a:cs typeface="+mn-cs"/>
                <a:sym typeface="Helvetica Neue"/>
              </a:defRPr>
            </a:pPr>
            <a:r>
              <a:t>- il meurt sans doute en 395</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Documentation : </a:t>
            </a:r>
          </a:p>
          <a:p>
            <a:pPr marL="1439999" indent="0" algn="just" defTabSz="238620">
              <a:tabLst/>
              <a:defRPr sz="2100">
                <a:latin typeface="+mj-lt"/>
                <a:ea typeface="+mj-ea"/>
                <a:cs typeface="+mj-cs"/>
                <a:sym typeface="Arial Narrow"/>
              </a:defRPr>
            </a:pPr>
            <a:r>
              <a:t>Albert Fandos, Biographie de Grégoire de Nysse, </a:t>
            </a:r>
            <a:r>
              <a:rPr u="sng">
                <a:solidFill>
                  <a:srgbClr val="0433FF"/>
                </a:solidFill>
                <a:hlinkClick r:id="rId2" invalidUrl="" action="" tgtFrame="" tooltip="" history="1" highlightClick="0" endSnd="0"/>
              </a:rPr>
              <a:t>http://www.gregoiredenysse.com/?page_id=21</a:t>
            </a:r>
            <a:r>
              <a:rPr u="sng">
                <a:solidFill>
                  <a:srgbClr val="0433FF"/>
                </a:solidFill>
              </a:rPr>
              <a:t> </a:t>
            </a:r>
            <a:r>
              <a:t> (consulté le 27 octobre 2013)</a:t>
            </a:r>
            <a:endParaRPr u="sng">
              <a:solidFill>
                <a:srgbClr val="0433FF"/>
              </a:solidFill>
            </a:endParaRPr>
          </a:p>
          <a:p>
            <a:pPr marL="1439999" indent="0" algn="just" defTabSz="238620">
              <a:tabLst/>
              <a:defRPr sz="2100">
                <a:latin typeface="+mj-lt"/>
                <a:ea typeface="+mj-ea"/>
                <a:cs typeface="+mj-cs"/>
                <a:sym typeface="Arial Narrow"/>
              </a:defRPr>
            </a:pPr>
            <a:r>
              <a:t>Mariette Canévet, art. </a:t>
            </a:r>
            <a:r>
              <a:rPr i="1"/>
              <a:t>Grégoire de Nysse</a:t>
            </a:r>
            <a:r>
              <a:t>, in Dictionnaire de Spiritualité, Beauchesne, Paris 1967.</a:t>
            </a:r>
          </a:p>
        </p:txBody>
      </p:sp>
      <p:sp>
        <p:nvSpPr>
          <p:cNvPr id="18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1"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19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95"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8" name="2. Le traité De la création de l’h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a:t>
            </a:r>
            <a:r>
              <a:rPr i="1"/>
              <a:t>De la création de l’homme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traité comporte 30 chapitres, dans lesquelles il traite plusieurs problématiques, notamment la question de l’image de Dieu, qui est le thème central autour duquel il décline les autres thématiques, en particulier le statut du corps par rapport à cette image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note chez Grégoire de Nysse une volonté claire d’harmoniser l’Écriture et la philosophie, mais avec une priorité donnée au contenu de la foi</a:t>
            </a:r>
          </a:p>
          <a:p>
            <a:pPr marL="1595606" indent="-1595606" algn="l" defTabSz="238620">
              <a:spcBef>
                <a:spcPts val="400"/>
              </a:spcBef>
              <a:tabLst>
                <a:tab pos="647700" algn="l"/>
                <a:tab pos="1219200" algn="l"/>
              </a:tabLst>
              <a:defRPr sz="2200">
                <a:latin typeface="+mn-lt"/>
                <a:ea typeface="+mn-ea"/>
                <a:cs typeface="+mn-cs"/>
                <a:sym typeface="Helvetica Neue"/>
              </a:defRPr>
            </a:pPr>
            <a:r>
              <a:t>	- pour cela, il se démarque par exemple des Stoïciens ou des philosophes néo-platoniciens, voire de penseurs chrétiens – Grégoire distingue bien ses propres opinions des contenus de la Révélation (cf. Ch XVI)</a:t>
            </a:r>
          </a:p>
        </p:txBody>
      </p:sp>
      <p:sp>
        <p:nvSpPr>
          <p:cNvPr id="19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04" name="C - L’anthropologie des « Pères de l’Église »…"/>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C - L’anthropologie des « Pères de l’Église »</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Grégoire de Nysse </a:t>
            </a:r>
          </a:p>
          <a:p>
            <a:pPr marL="775637" indent="-751561" algn="l" defTabSz="238620">
              <a:tabLst>
                <a:tab pos="330200" algn="r"/>
                <a:tab pos="508000" algn="l"/>
              </a:tabLst>
              <a:defRPr sz="1600">
                <a:solidFill>
                  <a:srgbClr val="FFBB05"/>
                </a:solidFill>
                <a:latin typeface="+mj-lt"/>
                <a:ea typeface="+mj-ea"/>
                <a:cs typeface="+mj-cs"/>
                <a:sym typeface="Arial Narrow"/>
              </a:defRPr>
            </a:pPr>
            <a:r>
              <a:t>		1. L’auteur.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a:t>
            </a:r>
            <a:r>
              <a:rPr i="1"/>
              <a:t>De la création de l’homme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Augustin d’Hippone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Irénée de Lyon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0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