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Ref idx="minor">
          <a:srgbClr val="FFFFFF"/>
        </a:fontRef>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Ref idx="minor">
          <a:srgbClr val="FFFFFF"/>
        </a:fontRef>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Ref idx="minor">
          <a:srgbClr val="FFFFFF"/>
        </a:fontRef>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Helvetica Neue Medium"/>
                <a:ea typeface="Helvetica Neue Medium"/>
                <a:cs typeface="Helvetica Neue Medium"/>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marL="0" indent="0" defTabSz="582436">
              <a:tabLst/>
              <a:defRPr b="0" sz="5800">
                <a:solidFill>
                  <a:srgbClr val="FFFFFF"/>
                </a:solidFill>
                <a:latin typeface="Helvetica Neue Medium"/>
                <a:ea typeface="Helvetica Neue Medium"/>
                <a:cs typeface="Helvetica Neue Medium"/>
                <a:sym typeface="Helvetica Neue Medium"/>
              </a:defRPr>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1pPr>
      <a:lvl2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2pPr>
      <a:lvl3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3pPr>
      <a:lvl4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4pPr>
      <a:lvl5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5pPr>
      <a:lvl6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6pPr>
      <a:lvl7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7pPr>
      <a:lvl8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8pPr>
      <a:lvl9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png"/><Relationship Id="rId3" Type="http://schemas.openxmlformats.org/officeDocument/2006/relationships/image" Target="../media/image1.png"/></Relationships>

</file>

<file path=ppt/slides/_rels/slide3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png"/><Relationship Id="rId3"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png"/><Relationship Id="rId3" Type="http://schemas.openxmlformats.org/officeDocument/2006/relationships/image" Target="../media/image1.png"/></Relationships>

</file>

<file path=ppt/slides/_rels/slide4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png"/><Relationship Id="rId3" Type="http://schemas.openxmlformats.org/officeDocument/2006/relationships/image" Target="../media/image1.png"/></Relationships>

</file>

<file path=ppt/slides/_rels/slide4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png"/><Relationship Id="rId3" Type="http://schemas.openxmlformats.org/officeDocument/2006/relationships/image" Target="../media/image1.png"/></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2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31" name="Licence de Théologie…"/>
          <p:cNvSpPr txBox="1"/>
          <p:nvPr>
            <p:ph type="title"/>
          </p:nvPr>
        </p:nvSpPr>
        <p:spPr>
          <a:xfrm>
            <a:off x="420014" y="1800000"/>
            <a:ext cx="12875973" cy="7430400"/>
          </a:xfrm>
          <a:prstGeom prst="rect">
            <a:avLst/>
          </a:prstGeom>
          <a:effectLst>
            <a:outerShdw sx="100000" sy="100000" kx="0" ky="0" algn="b" rotWithShape="0" blurRad="0" dist="0" dir="2700000">
              <a:srgbClr val="A9A9A9"/>
            </a:outerShdw>
          </a:effectLst>
        </p:spPr>
        <p:txBody>
          <a:bodyPr anchor="ctr">
            <a:noAutofit/>
          </a:bodyPr>
          <a:lstStyle/>
          <a:p>
            <a:pPr defTabSz="238620">
              <a:defRPr sz="3000"/>
            </a:pPr>
            <a:r>
              <a:t>Licence de Théologie </a:t>
            </a:r>
          </a:p>
          <a:p>
            <a:pPr defTabSz="238620">
              <a:defRPr i="1" sz="3000"/>
            </a:pPr>
          </a:p>
          <a:p>
            <a:pPr defTabSz="238620">
              <a:defRPr i="1" sz="3000"/>
            </a:pPr>
            <a:r>
              <a:t>UE 101 - EC2</a:t>
            </a:r>
          </a:p>
          <a:p>
            <a:pPr defTabSz="238620">
              <a:defRPr i="1" sz="3000"/>
            </a:pPr>
          </a:p>
          <a:p>
            <a:pPr defTabSz="238620">
              <a:defRPr i="1" sz="3000"/>
            </a:pPr>
            <a:r>
              <a:t>Anthropologie</a:t>
            </a:r>
          </a:p>
          <a:p>
            <a:pPr defTabSz="238620">
              <a:defRPr i="1" sz="3000"/>
            </a:pPr>
          </a:p>
          <a:p>
            <a:pPr defTabSz="238620">
              <a:defRPr sz="3000"/>
            </a:pPr>
            <a:r>
              <a:t>~</a:t>
            </a:r>
          </a:p>
          <a:p>
            <a:pPr defTabSz="238620">
              <a:defRPr sz="3000"/>
            </a:pPr>
          </a:p>
          <a:p>
            <a:pPr defTabSz="238620">
              <a:defRPr sz="3000">
                <a:solidFill>
                  <a:schemeClr val="accent4">
                    <a:hueOff val="468000"/>
                    <a:satOff val="-4761"/>
                    <a:lumOff val="10196"/>
                  </a:schemeClr>
                </a:solidFill>
              </a:defRPr>
            </a:pPr>
            <a:r>
              <a:t>D - L’anthropologie du Coran</a:t>
            </a:r>
          </a:p>
        </p:txBody>
      </p:sp>
      <p:sp>
        <p:nvSpPr>
          <p:cNvPr id="132" name="Fabien Faul"/>
          <p:cNvSpPr txBox="1"/>
          <p:nvPr/>
        </p:nvSpPr>
        <p:spPr>
          <a:xfrm>
            <a:off x="11911567" y="1204372"/>
            <a:ext cx="1384419" cy="383228"/>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1595606" indent="-1595606" algn="l" defTabSz="238620">
              <a:spcBef>
                <a:spcPts val="600"/>
              </a:spcBef>
              <a:tabLst>
                <a:tab pos="647700" algn="l"/>
                <a:tab pos="1219200" algn="l"/>
              </a:tabLst>
              <a:defRPr sz="2200">
                <a:solidFill>
                  <a:srgbClr val="FFFDB2"/>
                </a:solidFill>
                <a:latin typeface="+mj-lt"/>
                <a:ea typeface="+mj-ea"/>
                <a:cs typeface="+mj-cs"/>
                <a:sym typeface="Arial Narrow"/>
              </a:defRPr>
            </a:pPr>
            <a:r>
              <a:t>Fabien </a:t>
            </a:r>
            <a:r>
              <a:rPr cap="small"/>
              <a:t>Faul</a:t>
            </a:r>
          </a:p>
        </p:txBody>
      </p:sp>
      <p:pic>
        <p:nvPicPr>
          <p:cNvPr id="13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34" name="Contrat 2024-2028"/>
          <p:cNvSpPr/>
          <p:nvPr/>
        </p:nvSpPr>
        <p:spPr>
          <a:xfrm>
            <a:off x="794593" y="1282701"/>
            <a:ext cx="1896590" cy="304899"/>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defTabSz="304904">
              <a:tabLst>
                <a:tab pos="647700" algn="l"/>
                <a:tab pos="1219200" algn="l"/>
              </a:tabLst>
              <a:defRPr sz="1600">
                <a:solidFill>
                  <a:srgbClr val="00C4FF"/>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Contrat 2024-2028</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05" name="- le Coran ne précise pas vraiment comment l’être humain est créé…"/>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Coran ne précise pas vraiment comment l’être humain est créé</a:t>
            </a:r>
          </a:p>
          <a:p>
            <a:pPr marL="1595606" indent="-1595606" algn="l" defTabSz="238620">
              <a:spcBef>
                <a:spcPts val="400"/>
              </a:spcBef>
              <a:tabLst>
                <a:tab pos="647700" algn="l"/>
                <a:tab pos="1219200" algn="l"/>
              </a:tabLst>
              <a:defRPr sz="2200">
                <a:latin typeface="+mn-lt"/>
                <a:ea typeface="+mn-ea"/>
                <a:cs typeface="+mn-cs"/>
                <a:sym typeface="Helvetica Neue"/>
              </a:defRPr>
            </a:pPr>
            <a:r>
              <a:t>	- il reprend certaines données bibliques (création en 6 jours, à partir de l’argile, au paradis, et avec le bannissement du paradis) mais sans les développer</a:t>
            </a:r>
          </a:p>
          <a:p>
            <a:pPr marL="1595606" indent="-1595606" algn="l" defTabSz="238620">
              <a:spcBef>
                <a:spcPts val="400"/>
              </a:spcBef>
              <a:tabLst>
                <a:tab pos="647700" algn="l"/>
                <a:tab pos="1219200" algn="l"/>
              </a:tabLst>
              <a:defRPr sz="2200">
                <a:latin typeface="+mn-lt"/>
                <a:ea typeface="+mn-ea"/>
                <a:cs typeface="+mn-cs"/>
                <a:sym typeface="Helvetica Neue"/>
              </a:defRPr>
            </a:pPr>
            <a:r>
              <a:t>	- la pointe des textes est dans la proclamation de la toute-puissance et de l’omniscience de Dieu et l'exhortation à la reconnaître, c’est-à-dire lui faire allégeance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l’être humain est « vicaire » de Dieu sur la terre, ou « lieutenant »</a:t>
            </a:r>
          </a:p>
          <a:p>
            <a:pPr marL="1595606" indent="-1595606" algn="l" defTabSz="238620">
              <a:spcBef>
                <a:spcPts val="400"/>
              </a:spcBef>
              <a:tabLst>
                <a:tab pos="647700" algn="l"/>
                <a:tab pos="1219200" algn="l"/>
              </a:tabLst>
              <a:defRPr sz="2200">
                <a:latin typeface="+mn-lt"/>
                <a:ea typeface="+mn-ea"/>
                <a:cs typeface="+mn-cs"/>
                <a:sym typeface="Helvetica Neue"/>
              </a:defRPr>
            </a:pPr>
            <a:r>
              <a:t>	- il est créé supérieur aux anges, par décret de Dieu</a:t>
            </a:r>
          </a:p>
          <a:p>
            <a:pPr marL="1595606" indent="-1595606" algn="l" defTabSz="238620">
              <a:spcBef>
                <a:spcPts val="400"/>
              </a:spcBef>
              <a:tabLst>
                <a:tab pos="647700" algn="l"/>
                <a:tab pos="1219200" algn="l"/>
              </a:tabLst>
              <a:defRPr sz="2200">
                <a:latin typeface="+mn-lt"/>
                <a:ea typeface="+mn-ea"/>
                <a:cs typeface="+mn-cs"/>
                <a:sym typeface="Helvetica Neue"/>
              </a:defRPr>
            </a:pPr>
            <a:r>
              <a:t>	- seul le diable refuse d’adorer - il est donc l’ennemi de l’être humain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citer 3 sourates qui parlent de la création : les S. 57, 2 et 38</a:t>
            </a:r>
          </a:p>
        </p:txBody>
      </p:sp>
      <p:sp>
        <p:nvSpPr>
          <p:cNvPr id="20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0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0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11" name="D - L’anthropologie du Coran…"/>
          <p:cNvSpPr txBox="1"/>
          <p:nvPr/>
        </p:nvSpPr>
        <p:spPr>
          <a:xfrm>
            <a:off x="9532563" y="309690"/>
            <a:ext cx="3756974" cy="231908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Dieu, le Créateur et Seigneur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L’être humain, « vicaire »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condition humaine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1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15" name="1. Dieu, le Créateur et Seign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Dieu, le Créateur et Seigneur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seigneurie de Dieu, comme Créateur, se traduit par sa toute-puissance et son omniscience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57</a:t>
            </a:r>
          </a:p>
          <a:p>
            <a:pPr marL="1439999" indent="0" algn="just" defTabSz="238620">
              <a:tabLst/>
              <a:defRPr sz="2100">
                <a:solidFill>
                  <a:srgbClr val="9DE8EB"/>
                </a:solidFill>
                <a:latin typeface="+mj-lt"/>
                <a:ea typeface="+mj-ea"/>
                <a:cs typeface="+mj-cs"/>
                <a:sym typeface="Arial Narrow"/>
              </a:defRPr>
            </a:pPr>
            <a:r>
              <a:t>1. Tout ce qui est dans les cieux et la terre glorifie Allah. Et c'est Lui le Puissant, le Sage.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2. A Lui appartient la souveraineté des cieux et de la terre. Il fait vivre et il fait mourir, et Il est Omnipotent.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3. C'est Lui le Premier et le Dernier, l'Apparent et le Caché et Il est Omniscient.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4. C'est Lui qui a créé les cieux et la terre en six jours puis Il S'est établi sur le Trône ; Il sait ce qui pénètre dans la terre et ce qui en sort, et ce qui descend du ciel et ce qui y monte, et Il est avec vous où que vous soyez. Et Allah observe parfaitement ce que vous faites.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5. A Lui appartient la souveraineté des cieux et de la terre. Et à Allah tout est ramené.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6. Il fait pénétrer la nuit dans le jour et fait pénétrer le jour dans la nuit, et Il sait parfaitement le contenu des poitrines.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7. Croyez en Allah et en Son Messager, et dépensez de ce dont Il vous a donné la lieutenance. Ceux d'entre vous croient et dépensent [pour la cause d'Allah] auront une grande récompense.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endParaRPr sz="1200">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100">
                <a:latin typeface="+mn-lt"/>
                <a:ea typeface="+mn-ea"/>
                <a:cs typeface="+mn-cs"/>
                <a:sym typeface="Helvetica Neue"/>
              </a:defRPr>
            </a:pPr>
            <a:r>
              <a:t>	Sources pour la traduction du Coran : http://islamfrance.free.fr/</a:t>
            </a:r>
            <a:r>
              <a:rPr>
                <a:solidFill>
                  <a:srgbClr val="000000"/>
                </a:solidFill>
                <a:latin typeface="Times Roman"/>
                <a:ea typeface="Times Roman"/>
                <a:cs typeface="Times Roman"/>
                <a:sym typeface="Times Roman"/>
              </a:rPr>
              <a:t> </a:t>
            </a:r>
            <a:endParaRPr>
              <a:solidFill>
                <a:srgbClr val="000000"/>
              </a:solidFill>
              <a:latin typeface="Times Roman"/>
              <a:ea typeface="Times Roman"/>
              <a:cs typeface="Times Roman"/>
              <a:sym typeface="Times Roman"/>
            </a:endParaRPr>
          </a:p>
          <a:p>
            <a:pPr marL="1595606" indent="-1595606" algn="l" defTabSz="238620">
              <a:spcBef>
                <a:spcPts val="400"/>
              </a:spcBef>
              <a:tabLst>
                <a:tab pos="647700" algn="l"/>
                <a:tab pos="1219200" algn="l"/>
              </a:tabLst>
              <a:defRPr sz="2200">
                <a:latin typeface="+mn-lt"/>
                <a:ea typeface="+mn-ea"/>
                <a:cs typeface="+mn-cs"/>
                <a:sym typeface="Helvetica Neue"/>
              </a:defRPr>
            </a:pPr>
            <a:r>
              <a:t>		http://fr.groups.yahoo.com/group/ebooksgratuit</a:t>
            </a:r>
            <a:r>
              <a:rPr sz="2100"/>
              <a:t>s  (textes et documents libres de droits)</a:t>
            </a:r>
          </a:p>
        </p:txBody>
      </p:sp>
      <p:sp>
        <p:nvSpPr>
          <p:cNvPr id="21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1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2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21" name="D - L’anthropologie du Coran…"/>
          <p:cNvSpPr txBox="1"/>
          <p:nvPr/>
        </p:nvSpPr>
        <p:spPr>
          <a:xfrm>
            <a:off x="9532563" y="309690"/>
            <a:ext cx="3756974" cy="231908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Dieu, le Créateur et Seigneur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L’être humain, « vicaire »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condition humaine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2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25" name="1. Dieu, le Créateur et Seign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Dieu, le Créateur et Seigneur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création de l’être humain est évoquée à la sourate 23, avec la métaphore de la procréation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23</a:t>
            </a:r>
          </a:p>
          <a:p>
            <a:pPr marL="1439999" indent="0" algn="just" defTabSz="238620">
              <a:tabLst/>
              <a:defRPr sz="2100">
                <a:solidFill>
                  <a:srgbClr val="9DE8EB"/>
                </a:solidFill>
                <a:latin typeface="+mj-lt"/>
                <a:ea typeface="+mj-ea"/>
                <a:cs typeface="+mj-cs"/>
                <a:sym typeface="Arial Narrow"/>
              </a:defRPr>
            </a:pPr>
            <a:r>
              <a:t>12. Nous avons certes créé l'homme d'un extrait d'argile,  </a:t>
            </a:r>
          </a:p>
          <a:p>
            <a:pPr marL="1439999" indent="0" algn="just" defTabSz="238620">
              <a:tabLst/>
              <a:defRPr sz="2100">
                <a:solidFill>
                  <a:srgbClr val="9DE8EB"/>
                </a:solidFill>
                <a:latin typeface="+mj-lt"/>
                <a:ea typeface="+mj-ea"/>
                <a:cs typeface="+mj-cs"/>
                <a:sym typeface="Arial Narrow"/>
              </a:defRPr>
            </a:pPr>
            <a:r>
              <a:t>13. puis Nous en fîmes une goutte de sperme dans un reposoir solide.</a:t>
            </a:r>
          </a:p>
          <a:p>
            <a:pPr marL="1439999" indent="0" algn="just" defTabSz="238620">
              <a:tabLst/>
              <a:defRPr sz="2100">
                <a:solidFill>
                  <a:srgbClr val="9DE8EB"/>
                </a:solidFill>
                <a:latin typeface="+mj-lt"/>
                <a:ea typeface="+mj-ea"/>
                <a:cs typeface="+mj-cs"/>
                <a:sym typeface="Arial Narrow"/>
              </a:defRPr>
            </a:pPr>
            <a:r>
              <a:t>14. Ensuite, Nous avons fait du sperme une adhérence ; et de l'adhérence Nous avons créé un embryon ; puis, de cet embryon Nous avons créé des os et Nous avons revêtu les os de chair. Ensuite, Nous l'avons transformé en une tout autre création. Gloire à Allah le Meilleur des créateurs !</a:t>
            </a:r>
          </a:p>
          <a:p>
            <a:pPr marL="1439999" indent="0" algn="just" defTabSz="238620">
              <a:tabLst/>
              <a:defRPr sz="2100">
                <a:solidFill>
                  <a:srgbClr val="9DE8EB"/>
                </a:solidFill>
                <a:latin typeface="+mj-lt"/>
                <a:ea typeface="+mj-ea"/>
                <a:cs typeface="+mj-cs"/>
                <a:sym typeface="Arial Narrow"/>
              </a:defRPr>
            </a:pPr>
            <a:r>
              <a:t>15. Et puis, après cela vous mourrez.</a:t>
            </a:r>
          </a:p>
          <a:p>
            <a:pPr marL="1439999" indent="0" algn="just" defTabSz="238620">
              <a:tabLst/>
              <a:defRPr sz="2100">
                <a:solidFill>
                  <a:srgbClr val="9DE8EB"/>
                </a:solidFill>
                <a:latin typeface="+mj-lt"/>
                <a:ea typeface="+mj-ea"/>
                <a:cs typeface="+mj-cs"/>
                <a:sym typeface="Arial Narrow"/>
              </a:defRPr>
            </a:pPr>
            <a:r>
              <a:t>16. Et puis au Jour de la Résurrection vous serez ressuscités.</a:t>
            </a:r>
          </a:p>
          <a:p>
            <a:pPr marL="1439999" indent="0" algn="just" defTabSz="238620">
              <a:tabLst/>
              <a:defRPr sz="2100">
                <a:solidFill>
                  <a:srgbClr val="9DE8EB"/>
                </a:solidFill>
                <a:latin typeface="+mj-lt"/>
                <a:ea typeface="+mj-ea"/>
                <a:cs typeface="+mj-cs"/>
                <a:sym typeface="Arial Narrow"/>
              </a:defRPr>
            </a:pPr>
            <a:r>
              <a:t>17. Nous avons créé, au-dessus de vous, sept cieux. Et Nous ne sommes pas inattentifs à la création.</a:t>
            </a:r>
          </a:p>
          <a:p>
            <a:pPr marL="1439999" indent="0" algn="just" defTabSz="238620">
              <a:tabLst/>
              <a:defRPr sz="2100">
                <a:solidFill>
                  <a:srgbClr val="9DE8EB"/>
                </a:solidFill>
                <a:latin typeface="+mj-lt"/>
                <a:ea typeface="+mj-ea"/>
                <a:cs typeface="+mj-cs"/>
                <a:sym typeface="Arial Narrow"/>
              </a:defRPr>
            </a:pPr>
            <a:r>
              <a:t>18. Et Nous avons fait descendre l'eau du ciel avec mesure. Puis Nous l'avons maintenue dans la terre, cependant que Nous sommes bien Capable de la faire disparaître.</a:t>
            </a:r>
          </a:p>
          <a:p>
            <a:pPr marL="1439999" indent="0" algn="just" defTabSz="238620">
              <a:tabLst/>
              <a:defRPr sz="2100">
                <a:solidFill>
                  <a:srgbClr val="9DE8EB"/>
                </a:solidFill>
                <a:latin typeface="+mj-lt"/>
                <a:ea typeface="+mj-ea"/>
                <a:cs typeface="+mj-cs"/>
                <a:sym typeface="Arial Narrow"/>
              </a:defRPr>
            </a:pPr>
            <a:r>
              <a:t>19. Avec elle, Nous avons produit pour vous des jardins de palmiers et de vignes, dans lesquels vous avez des fruits abondants et desquels vous mangez, </a:t>
            </a:r>
          </a:p>
          <a:p>
            <a:pPr marL="1439999" indent="0" algn="just" defTabSz="238620">
              <a:tabLst/>
              <a:defRPr sz="2100">
                <a:solidFill>
                  <a:srgbClr val="9DE8EB"/>
                </a:solidFill>
                <a:latin typeface="+mj-lt"/>
                <a:ea typeface="+mj-ea"/>
                <a:cs typeface="+mj-cs"/>
                <a:sym typeface="Arial Narrow"/>
              </a:defRPr>
            </a:pPr>
            <a:r>
              <a:t>20. ainsi qu'un arbre (l'olivier) qui pousse au Mont Sinai, en produisant l'huile servant à oindre et où les mangeurs trempent leur pain.</a:t>
            </a:r>
          </a:p>
        </p:txBody>
      </p:sp>
      <p:sp>
        <p:nvSpPr>
          <p:cNvPr id="22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2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3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31" name="D - L’anthropologie du Coran…"/>
          <p:cNvSpPr txBox="1"/>
          <p:nvPr/>
        </p:nvSpPr>
        <p:spPr>
          <a:xfrm>
            <a:off x="9532563" y="309690"/>
            <a:ext cx="3756974" cy="231908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Dieu, le Créateur et Seigneur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L’être humain, « vicaire »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condition humaine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3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35" name="2. L’être humain, un « vicaire », supérieur aux ang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L’être humain, un « vicaire », supérieur aux anges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supériorité des humains parce que Dieu leur révèle les noms de toutes choses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2</a:t>
            </a:r>
          </a:p>
          <a:p>
            <a:pPr marL="1439999" indent="0" algn="just" defTabSz="238620">
              <a:tabLst/>
              <a:defRPr sz="2100">
                <a:solidFill>
                  <a:srgbClr val="9DE8EB"/>
                </a:solidFill>
                <a:latin typeface="+mj-lt"/>
                <a:ea typeface="+mj-ea"/>
                <a:cs typeface="+mj-cs"/>
                <a:sym typeface="Arial Narrow"/>
              </a:defRPr>
            </a:pPr>
            <a:r>
              <a:t>30. Lorsque Ton Seigneur confia aux Anges : « Je vais établir sur la terre un vicaire [“Khalifat”]. Ils dirent : « Vas-Tu y désigner un qui y mettra le désordre et répandra le sang, quand nous sommes là à Te sanctifier et à Te glorifier ? » - Il dit : « En vérité, Je sais ce que vous ne savez pas ! ».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31. Et Il apprit à Adam tous les noms (de toutes choses), puis Il les présenta aux Anges et dit : « Informez-Moi des noms de ceux-là, si vous êtes véridiques ! » [dans votre prétention que vous êtes plus méritants qu’Adam].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32. - Ils dirent : « Gloire à Toi ! Nous n'avons de savoir que ce que Tu nous a appris. Certes c'est Toi l'Omniscient, le Sage ».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33. - Il dit : « Ô Adam, informe-les de ces noms ! » Puis quand celui-ci les eut informés de ces noms, Allah dit : « Ne vous ai-Je pas dit que Je connais les mystères des cieux et de la terre, et que Je sais ce que vous divulguez et ce que vous cachez ?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34. Et lorsque Nous demandâmes aux Anges de se prosterner devant Adam, ils se prosternèrent à l'exception d'Iblis qui refusa, s'enfla d'orgueil et fut parmi les infidèles. </a:t>
            </a:r>
          </a:p>
        </p:txBody>
      </p:sp>
      <p:sp>
        <p:nvSpPr>
          <p:cNvPr id="23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3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4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41" name="D - L’anthropologie du Coran…"/>
          <p:cNvSpPr txBox="1"/>
          <p:nvPr/>
        </p:nvSpPr>
        <p:spPr>
          <a:xfrm>
            <a:off x="9532563" y="309690"/>
            <a:ext cx="3756974" cy="231908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Dieu, le Créateur et Seigneur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L’être humain, « vicaire »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condition humaine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4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45" name="2. L’être humain, un « vicaire », supérieur aux ang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L’être humain, un « vicaire », supérieur aux anges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perte du paradis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2</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35. Et Nous dîmes : « ô Adam, habite le Paradis toi et ton épouse, et nourrissez-vous-en de partout à votre guise ; mais n'approchez pas de l'arbre que voici : sinon vous seriez du nombre des injustes ».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36. Peu de temps après, Satan les fit glisser de là et les fit sortir du lieu où ils étaient. Et Nous dîmes : « Descendez (du Paradis) ; ennemis les uns des autres. Et pour vous il y aura une demeure sur la terre, et un usufruit pour un temps ».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37. Puis Adam reçut de son Seigneur des paroles, et Allah agréa son repentir car c'est Lui certes, le Repentant, le Miséricordieux.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38. Nous dîmes : « Descendez d'ici, vous tous ! Toutes les fois que Je vous enverrai un guide, ceux qui [le] suivront n'auront rien à craindre et ne seront point affligés ». </a:t>
            </a:r>
          </a:p>
        </p:txBody>
      </p:sp>
      <p:sp>
        <p:nvSpPr>
          <p:cNvPr id="24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4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5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51" name="D - L’anthropologie du Coran…"/>
          <p:cNvSpPr txBox="1"/>
          <p:nvPr/>
        </p:nvSpPr>
        <p:spPr>
          <a:xfrm>
            <a:off x="9532563" y="309690"/>
            <a:ext cx="3756974" cy="231908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Dieu, le Créateur et Seigneur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L’être humain, « vicaire »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condition humaine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5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55" name="2. L’être humain, un « vicaire », supérieur aux ang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L’être humain, un « vicaire », supérieur aux anges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l’orgueil du diable pour des raisons « ontologiques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38</a:t>
            </a:r>
          </a:p>
          <a:p>
            <a:pPr marL="1439999" indent="0" algn="just" defTabSz="238620">
              <a:tabLst/>
              <a:defRPr sz="2100">
                <a:solidFill>
                  <a:srgbClr val="9DE8EB"/>
                </a:solidFill>
                <a:latin typeface="+mj-lt"/>
                <a:ea typeface="+mj-ea"/>
                <a:cs typeface="+mj-cs"/>
                <a:sym typeface="Arial Narrow"/>
              </a:defRPr>
            </a:pPr>
            <a:r>
              <a:t>71. Quand ton Seigneur dit aux Anges : « Je vais créer d'argile un être humain.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72. Quand Je l'aurai bien formé et lui aurai insufflé de Mon Esprit, jetez-vous devant lui, prosternés ».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73. Alors tous les Anges se prosternèrent,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74. à l'exception d'Iblis qui s'enfla d'orgueil et fut du nombre des infidèles.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75. (Allah) lui dit : « ô Iblis, qui t'a empêché de te prosterner devant ce que J'ai créé de Mes mains ? T'enfles-tu d'orgueil ou te considères- tu parmi les hauts placés ?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76. « Je suis meilleur que lui, dit [Iblis,] Tu m'as créé de feu et tu l'as créé d’argile ».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77. (Allah) dit : « Sors d'ici, te voilà banni ;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78. et sur toi sera ma malédiction jusqu'au jour de la Rétribution ».</a:t>
            </a:r>
            <a:endParaRPr sz="1200">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diable constitue donc la figure de l'ennemi par excellence, qui marque la condition humaine mais dont l’action constitue aussi une épreuve pour la fidélité à Dieu, des croyants</a:t>
            </a:r>
          </a:p>
        </p:txBody>
      </p:sp>
      <p:sp>
        <p:nvSpPr>
          <p:cNvPr id="25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5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5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6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61" name="D - L’anthropologie du Coran…"/>
          <p:cNvSpPr txBox="1"/>
          <p:nvPr/>
        </p:nvSpPr>
        <p:spPr>
          <a:xfrm>
            <a:off x="9532563" y="309690"/>
            <a:ext cx="3756974" cy="231908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Dieu, le Créateur et Seigneur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L’être humain, « vicaire »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condition humaine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6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65" name="3. La condition humain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condition humaine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l’être humain est doté d’une intelligence, mais cette intelligence est faite pour reconnaître la divinité, l'unicité et la tout-puissance de Dieu, qui se manifeste dans la création</a:t>
            </a:r>
          </a:p>
          <a:p>
            <a:pPr marL="1595606" indent="-1595606" algn="l" defTabSz="238620">
              <a:spcBef>
                <a:spcPts val="400"/>
              </a:spcBef>
              <a:tabLst>
                <a:tab pos="647700" algn="l"/>
                <a:tab pos="1219200" algn="l"/>
              </a:tabLst>
              <a:defRPr sz="2200">
                <a:latin typeface="+mn-lt"/>
                <a:ea typeface="+mn-ea"/>
                <a:cs typeface="+mn-cs"/>
                <a:sym typeface="Helvetica Neue"/>
              </a:defRPr>
            </a:pPr>
            <a:r>
              <a:t>	- par conséquent, la création est aussi un livre dans lequel on peut lire et reconnaître l'existence et la toute-puissance de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l'islam se présente comme une religion naturelle</a:t>
            </a:r>
          </a:p>
          <a:p>
            <a:pPr marL="1595606" indent="-1595606" algn="l" defTabSz="238620">
              <a:spcBef>
                <a:spcPts val="400"/>
              </a:spcBef>
              <a:tabLst>
                <a:tab pos="647700" algn="l"/>
                <a:tab pos="1219200" algn="l"/>
              </a:tabLst>
              <a:defRPr sz="2200">
                <a:latin typeface="+mn-lt"/>
                <a:ea typeface="+mn-ea"/>
                <a:cs typeface="+mn-cs"/>
                <a:sym typeface="Helvetica Neue"/>
              </a:defRPr>
            </a:pPr>
            <a:r>
              <a:t>	- dans sa condition de créature, l’humanité est « vicaire » de Dieu</a:t>
            </a:r>
          </a:p>
          <a:p>
            <a:pPr marL="1595606" indent="-1595606" algn="l" defTabSz="238620">
              <a:spcBef>
                <a:spcPts val="400"/>
              </a:spcBef>
              <a:tabLst>
                <a:tab pos="647700" algn="l"/>
                <a:tab pos="1219200" algn="l"/>
              </a:tabLst>
              <a:defRPr sz="2200">
                <a:latin typeface="+mn-lt"/>
                <a:ea typeface="+mn-ea"/>
                <a:cs typeface="+mn-cs"/>
                <a:sym typeface="Helvetica Neue"/>
              </a:defRPr>
            </a:pPr>
            <a:r>
              <a:t>	- elle est dévoyée, mais Dieu lui vient en aide par les prophètes divers</a:t>
            </a:r>
          </a:p>
          <a:p>
            <a:pPr marL="1595606" indent="-1595606" algn="l" defTabSz="238620">
              <a:spcBef>
                <a:spcPts val="400"/>
              </a:spcBef>
              <a:tabLst>
                <a:tab pos="647700" algn="l"/>
                <a:tab pos="1219200" algn="l"/>
              </a:tabLst>
              <a:defRPr sz="2200">
                <a:latin typeface="+mn-lt"/>
                <a:ea typeface="+mn-ea"/>
                <a:cs typeface="+mn-cs"/>
                <a:sym typeface="Helvetica Neue"/>
              </a:defRPr>
            </a:pPr>
            <a:r>
              <a:t>	- et finalement Mahomet est « le » Prophète par qui la vérité de la condition humaine est révélée et par qui l'humanité peut vivre se responsabilité initiale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pour cette raison, il n’y a pas beaucoup de « surnaturel » dans le Coran (manifestations de Dieu, miracles…)</a:t>
            </a:r>
          </a:p>
        </p:txBody>
      </p:sp>
      <p:sp>
        <p:nvSpPr>
          <p:cNvPr id="26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6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6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71" name="D - L’anthropologie du Coran…"/>
          <p:cNvSpPr txBox="1"/>
          <p:nvPr/>
        </p:nvSpPr>
        <p:spPr>
          <a:xfrm>
            <a:off x="9532563" y="309690"/>
            <a:ext cx="3756974" cy="231908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Dieu, le Créateur et Seigneur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L’être humain, « vicaire »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condition humaine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7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75" name="3. La condition humain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condition humaine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une orientation fondamentale vers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30</a:t>
            </a:r>
          </a:p>
          <a:p>
            <a:pPr marL="1439999" indent="0" algn="just" defTabSz="238620">
              <a:tabLst/>
              <a:defRPr sz="2100">
                <a:solidFill>
                  <a:srgbClr val="9DE8EB"/>
                </a:solidFill>
                <a:latin typeface="+mj-lt"/>
                <a:ea typeface="+mj-ea"/>
                <a:cs typeface="+mj-cs"/>
                <a:sym typeface="Arial Narrow"/>
              </a:defRPr>
            </a:pPr>
            <a:r>
              <a:t>30. Dirige tout ton être vers la religion exclusivement [pour Allah], telle est la nature qu'Allah a originellement donnée aux hommes - pas de changement à la création d'Allah -. Voilà la religion de droiture ; mais la plupart des gens ne savent pas. </a:t>
            </a:r>
            <a:endParaRPr sz="1200">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endParaRPr sz="1200">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mission humaine de reconnaître Dieu et de lui être soumis est appelée un « dépôt » : la responsabilité que Dieu a déposée dans l’humanité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33 </a:t>
            </a:r>
          </a:p>
          <a:p>
            <a:pPr marL="1439999" indent="0" algn="just" defTabSz="238620">
              <a:tabLst/>
              <a:defRPr sz="2100">
                <a:solidFill>
                  <a:srgbClr val="9DE8EB"/>
                </a:solidFill>
                <a:latin typeface="+mj-lt"/>
                <a:ea typeface="+mj-ea"/>
                <a:cs typeface="+mj-cs"/>
                <a:sym typeface="Arial Narrow"/>
              </a:defRPr>
            </a:pPr>
            <a:r>
              <a:t>72. Nous avions proposé aux cieux, à la terre et aux montagnes la responsabilité [de porter les charges de faire le bien et d'éviter le mal].</a:t>
            </a:r>
          </a:p>
          <a:p>
            <a:pPr marL="1439999" indent="0" algn="just" defTabSz="238620">
              <a:tabLst/>
              <a:defRPr sz="2100">
                <a:solidFill>
                  <a:srgbClr val="9DE8EB"/>
                </a:solidFill>
                <a:latin typeface="+mj-lt"/>
                <a:ea typeface="+mj-ea"/>
                <a:cs typeface="+mj-cs"/>
                <a:sym typeface="Arial Narrow"/>
              </a:defRPr>
            </a:pPr>
            <a:r>
              <a:t>Ils ont refusé de la porter et en ont eu peur, alors que l'homme s'en est chargé ; car il est très injuste [envers lui-même] et très ignorant. </a:t>
            </a:r>
          </a:p>
        </p:txBody>
      </p:sp>
      <p:sp>
        <p:nvSpPr>
          <p:cNvPr id="27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7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8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81" name="D - L’anthropologie du Coran…"/>
          <p:cNvSpPr txBox="1"/>
          <p:nvPr/>
        </p:nvSpPr>
        <p:spPr>
          <a:xfrm>
            <a:off x="9532563" y="309690"/>
            <a:ext cx="3756974" cy="231908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Dieu, le Créateur et Seigneur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L’être humain, « vicaire »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condition humaine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8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85" name="3. La condition humain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condition humaine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le Coran, l’être humain n'est pas créé à l’image de Dieu (on en trouve une mention dans un hadith et cet aspect est davantage développé dans la tradition soufie)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n'y a pas non plus de « péché originel » qui affecterait l’humanité : </a:t>
            </a:r>
          </a:p>
          <a:p>
            <a:pPr marL="1595606" indent="-1595606" algn="l" defTabSz="238620">
              <a:spcBef>
                <a:spcPts val="400"/>
              </a:spcBef>
              <a:tabLst>
                <a:tab pos="647700" algn="l"/>
                <a:tab pos="1219200" algn="l"/>
              </a:tabLst>
              <a:defRPr sz="2200">
                <a:latin typeface="+mn-lt"/>
                <a:ea typeface="+mn-ea"/>
                <a:cs typeface="+mn-cs"/>
                <a:sym typeface="Helvetica Neue"/>
              </a:defRPr>
            </a:pPr>
            <a:r>
              <a:t>	- tout être humain vient au monde dans la même situation face à Dieu, avec l’enjeu de faire tout ce qu'il faut durant sa vie pour être sauvé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cet enjeu est la responsabilité de l’être humain</a:t>
            </a:r>
          </a:p>
          <a:p>
            <a:pPr marL="1595606" indent="-1595606" algn="l" defTabSz="238620">
              <a:spcBef>
                <a:spcPts val="400"/>
              </a:spcBef>
              <a:tabLst>
                <a:tab pos="647700" algn="l"/>
                <a:tab pos="1219200" algn="l"/>
              </a:tabLst>
              <a:defRPr sz="2200">
                <a:latin typeface="+mn-lt"/>
                <a:ea typeface="+mn-ea"/>
                <a:cs typeface="+mn-cs"/>
                <a:sym typeface="Helvetica Neue"/>
              </a:defRPr>
            </a:pPr>
            <a:r>
              <a:t>	- d’où la présentation du sens de l’existence humain avec l’image des deux voies : le salut ou la damnation, le choix du bien ou du mal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l’orgueil est fondamentalement dans le refus de reconnaître Dieu pour ce qu’il est, et c'est ce qui vaut à l’être humain la damnation </a:t>
            </a:r>
          </a:p>
          <a:p>
            <a:pPr marL="1595606" indent="-1595606" algn="l" defTabSz="238620">
              <a:spcBef>
                <a:spcPts val="400"/>
              </a:spcBef>
              <a:tabLst>
                <a:tab pos="647700" algn="l"/>
                <a:tab pos="1219200" algn="l"/>
              </a:tabLst>
              <a:defRPr sz="2200">
                <a:latin typeface="+mn-lt"/>
                <a:ea typeface="+mn-ea"/>
                <a:cs typeface="+mn-cs"/>
                <a:sym typeface="Helvetica Neue"/>
              </a:defRPr>
            </a:pPr>
            <a:endParaRPr sz="1200">
              <a:latin typeface="Times New Roman"/>
              <a:ea typeface="Times New Roman"/>
              <a:cs typeface="Times New Roman"/>
              <a:sym typeface="Times New Roman"/>
            </a:endParaRPr>
          </a:p>
        </p:txBody>
      </p:sp>
      <p:sp>
        <p:nvSpPr>
          <p:cNvPr id="28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8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9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91" name="D - L’anthropologie du Coran…"/>
          <p:cNvSpPr txBox="1"/>
          <p:nvPr/>
        </p:nvSpPr>
        <p:spPr>
          <a:xfrm>
            <a:off x="9532563" y="309690"/>
            <a:ext cx="3756974" cy="231908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Dieu, le Créateur et Seigneur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L’être humain, « vicaire »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condition humaine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9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5" name="3. La condition humain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condition humaine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lorsqu’il est question de la miséricorde de Dieu et de sa clémence, le Coran désigne l’aide que Dieu veut apporter à l’humanité pour qu’elle soit sauvée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et le Coran incite à retrouver une attitude naturelle de contemplation du monde</a:t>
            </a:r>
          </a:p>
          <a:p>
            <a:pPr marL="1595606" indent="-1595606" algn="l" defTabSz="238620">
              <a:spcBef>
                <a:spcPts val="400"/>
              </a:spcBef>
              <a:tabLst>
                <a:tab pos="647700" algn="l"/>
                <a:tab pos="1219200" algn="l"/>
              </a:tabLst>
              <a:defRPr sz="2200">
                <a:latin typeface="+mn-lt"/>
                <a:ea typeface="+mn-ea"/>
                <a:cs typeface="+mn-cs"/>
                <a:sym typeface="Helvetica Neue"/>
              </a:defRPr>
            </a:pPr>
            <a:r>
              <a:t>		(à partir, par exemple de l'impossibilité de maîtriser les processus biologiques de la vie)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mais cela suppose aussi l’allégeance de l’être humain à l'autorité de Dieu, par la pratique des préceptes musulmans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endParaRPr sz="1200">
              <a:latin typeface="Times New Roman"/>
              <a:ea typeface="Times New Roman"/>
              <a:cs typeface="Times New Roman"/>
              <a:sym typeface="Times New Roman"/>
            </a:endParaRPr>
          </a:p>
        </p:txBody>
      </p:sp>
      <p:sp>
        <p:nvSpPr>
          <p:cNvPr id="29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9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01" name="D - L’anthropologie du Coran…"/>
          <p:cNvSpPr txBox="1"/>
          <p:nvPr/>
        </p:nvSpPr>
        <p:spPr>
          <a:xfrm>
            <a:off x="9532563" y="309690"/>
            <a:ext cx="3756974" cy="231908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1. Dieu, le Créateur et Seigneur</a:t>
            </a:r>
          </a:p>
          <a:p>
            <a:pPr marL="775637" indent="-751561" algn="l" defTabSz="238620">
              <a:tabLst>
                <a:tab pos="330200" algn="r"/>
                <a:tab pos="508000" algn="l"/>
              </a:tabLst>
              <a:defRPr sz="1600">
                <a:solidFill>
                  <a:srgbClr val="FFBB05"/>
                </a:solidFill>
                <a:latin typeface="+mj-lt"/>
                <a:ea typeface="+mj-ea"/>
                <a:cs typeface="+mj-cs"/>
                <a:sym typeface="Arial Narrow"/>
              </a:defRPr>
            </a:pPr>
            <a:r>
              <a:t>		2. L’être humain, « vicaire »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condition humaine</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0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37" name="D - L’anthropologie du Cora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D - L’anthropologie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 création et la mission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jugement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Synthèse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3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4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05" name="D - L’anthropologie du Cora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D - L’anthropologie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 - 	La création et la mission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Dieu, le Créateur et Seigneur</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L’être humain, un « vicaire », supérieur aux anges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La condition humaine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jugement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Synthèse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30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0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0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12" name="D - L’anthropologie du Cora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D - L’anthropologie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 création et la mission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Le jugement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 justice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La responsabilité individuelle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Synthèse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31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1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1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19" name="1. La justice de Dieu…"/>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 justice de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jugement final occupe donc une place centrale dans l’islam</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est un bilan des bonnes actions et des mauvaises actions</a:t>
            </a:r>
          </a:p>
          <a:p>
            <a:pPr marL="1595606" indent="-1595606" algn="l" defTabSz="238620">
              <a:spcBef>
                <a:spcPts val="400"/>
              </a:spcBef>
              <a:tabLst>
                <a:tab pos="647700" algn="l"/>
                <a:tab pos="1219200" algn="l"/>
              </a:tabLst>
              <a:defRPr sz="2200">
                <a:latin typeface="+mn-lt"/>
                <a:ea typeface="+mn-ea"/>
                <a:cs typeface="+mn-cs"/>
                <a:sym typeface="Helvetica Neue"/>
              </a:defRPr>
            </a:pPr>
            <a:r>
              <a:t>	- d’où la thématique classique de la « pesée des âmes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35</a:t>
            </a:r>
          </a:p>
          <a:p>
            <a:pPr marL="1439999" indent="0" algn="just" defTabSz="238620">
              <a:tabLst/>
              <a:defRPr sz="2100">
                <a:solidFill>
                  <a:srgbClr val="9DE8EB"/>
                </a:solidFill>
                <a:latin typeface="+mj-lt"/>
                <a:ea typeface="+mj-ea"/>
                <a:cs typeface="+mj-cs"/>
                <a:sym typeface="Arial Narrow"/>
              </a:defRPr>
            </a:pPr>
            <a:r>
              <a:t>8. Et la pesée, ce jour-là, sera équitable. Donc, celui dont les bonnes actions pèseront lourd...Voilà ceux qui réussiront !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9. Et quand à celui dont les bonnes actions pèseront léger...Voilà ceux qui auront causé la perte de leurs âmes parce qu'ils étaient injustes envers Nos enseignements. </a:t>
            </a:r>
            <a:endParaRPr sz="1200">
              <a:latin typeface="Times Roman"/>
              <a:ea typeface="Times Roman"/>
              <a:cs typeface="Times Roman"/>
              <a:sym typeface="Times Roman"/>
            </a:endParaRPr>
          </a:p>
          <a:p>
            <a:pPr marL="0" indent="0" algn="l" defTabSz="457200">
              <a:lnSpc>
                <a:spcPts val="4900"/>
              </a:lnSpc>
              <a:spcBef>
                <a:spcPts val="1200"/>
              </a:spcBef>
              <a:tabLst/>
              <a:defRPr b="0" sz="2133">
                <a:solidFill>
                  <a:srgbClr val="000000"/>
                </a:solidFill>
                <a:latin typeface="Georgia"/>
                <a:ea typeface="Georgia"/>
                <a:cs typeface="Georgia"/>
                <a:sym typeface="Georgia"/>
              </a:defRPr>
            </a:pPr>
          </a:p>
        </p:txBody>
      </p:sp>
      <p:sp>
        <p:nvSpPr>
          <p:cNvPr id="32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2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2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25"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justice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responsabilité individuelle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2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29" name="1. La justice de Dieu…"/>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 justice de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pour qui ne reconnaît pas cette autorité de Dieu, le jugement sera implacable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16</a:t>
            </a:r>
          </a:p>
          <a:p>
            <a:pPr marL="1439999" indent="0" algn="just" defTabSz="238620">
              <a:tabLst/>
              <a:defRPr sz="2100">
                <a:solidFill>
                  <a:srgbClr val="9DE8EB"/>
                </a:solidFill>
                <a:latin typeface="+mj-lt"/>
                <a:ea typeface="+mj-ea"/>
                <a:cs typeface="+mj-cs"/>
                <a:sym typeface="Arial Narrow"/>
              </a:defRPr>
            </a:pPr>
            <a:r>
              <a:t>10. C'est Lui qui, du ciel, a fait descendre de l'eau qui vous sert de boisson et grâce à laquelle poussent des plantes dont vous nourrissez vos troupeaux.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11. D'elle, Il fait pousser pour vous, les cultures, les oliviers, les palmiers, les vignes et aussi toutes sortes de fruits. Voilà bien là une preuve pour des gens qui réfléchissent.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12. Pour vous, Il a assujetti la nuit et le jour ; le soleil et la lune. Et à Son ordre sont assujetties les étoiles. Voilà bien là des preuves pour des gens qui raisonnent.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13. Ce qu'Il a créé pour vous sur la terre a des couleurs diverses. Voilà bien là une preuve pour des gens qui se rappellent.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14. Et c'est Lui qui a assujetti la mer afin que vous en mangiez une chair fraîche, et que vous en retiriez des parures que vous portez. Et tu vois les bateaux fendre la mer avec bruit, pour que vous partiez en quête de Sa grâce et afin que vous soyez reconnaissants.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15. Et Il a implanté des montagnes immobiles dans la terre afin qu'elle ne branle pas en vous emportant avec elle de même que des rivières et des sentiers, pour que vous vous guidiez,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16. ainsi que des points de repère. Et au moyen des étoiles [les gens] se guident.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17. Celui qui crée est-il semblable à celui qui ne crée rien ? Ne vous souvenez-vous pas ?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18. Et si vous comptez les bienfaits d'Allah, vous ne saurez pas les dénombrer. Car Allah est Pardonneur, et Miséricordieux. </a:t>
            </a:r>
            <a:endParaRPr sz="1200">
              <a:latin typeface="Times New Roman"/>
              <a:ea typeface="Times New Roman"/>
              <a:cs typeface="Times New Roman"/>
              <a:sym typeface="Times New Roman"/>
            </a:endParaRPr>
          </a:p>
        </p:txBody>
      </p:sp>
      <p:sp>
        <p:nvSpPr>
          <p:cNvPr id="33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3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3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5"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justice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responsabilité individuelle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3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39" name="1. La justice de Dieu…"/>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 justice de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16</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19. Et Allah sait ce que vous cachez et ce que vous divulguez.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20. Et ceux qu'ils invoquent en dehors d'Allah ne créent rien, et ils sont eux-mêmes créés.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21. Ils sont morts, et non pas vivants, et ils ne savent pas quand ils seront ressuscités.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22. Votre Dieu est un Dieu unique. Ceux qui ne croient pas en l'au-delà leurs cœurs nient (l'unicité d'Allah) et ils sont remplis d'orgueil.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23. Nul doute qu'Allah sait ce qu'ils cachent et ce qu'ils divulguent. Et assurément Il n'aime pas les orgueilleux.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24. Et lorsqu'on leur dit : « Qu'est-ce que votre Seigneur a fait descendre ? » Ils disent : « Des légendes anciennes !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25. Qu'ils portent donc, au Jour de la Résurrection, tous les fardeaux de leurs propres oeuvres ainsi qu'une partie de fardeaux de ceux qu'ils égarent, sans le savoir ; combien est mauvais [le fardeau] qu'ils portent ! </a:t>
            </a:r>
            <a:endParaRPr sz="1200">
              <a:latin typeface="Times Roman"/>
              <a:ea typeface="Times Roman"/>
              <a:cs typeface="Times Roman"/>
              <a:sym typeface="Times Roman"/>
            </a:endParaRPr>
          </a:p>
        </p:txBody>
      </p:sp>
      <p:sp>
        <p:nvSpPr>
          <p:cNvPr id="34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4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4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45"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justice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responsabilité individuelle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4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49" name="2. La responsabilité individuell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responsabilité individuelle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chaque personne est responsable pour elle-même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35</a:t>
            </a:r>
          </a:p>
          <a:p>
            <a:pPr marL="1439999" indent="0" algn="just" defTabSz="238620">
              <a:tabLst/>
              <a:defRPr sz="2100">
                <a:solidFill>
                  <a:srgbClr val="9DE8EB"/>
                </a:solidFill>
                <a:latin typeface="+mj-lt"/>
                <a:ea typeface="+mj-ea"/>
                <a:cs typeface="+mj-cs"/>
                <a:sym typeface="Arial Narrow"/>
              </a:defRPr>
            </a:pPr>
            <a:r>
              <a:t>18. Or, personne ne portera le fardeau de l'autrui. Et si une âme surchargée [de péchés] appelle à l'aide, rien de sa charge ne sera supporté par une autre même si c'est un proche parent. Tu n'avertis en fait, que ceux qui craignent leur Seigneur malgré qu'ils ne Le voient pas, et qui accomplissent la </a:t>
            </a:r>
            <a:r>
              <a:rPr i="1"/>
              <a:t>Salat</a:t>
            </a:r>
            <a:r>
              <a:t>. Et quiconque se purifie, ne se purifie que pour lui-même, et vers Allah est la destination. </a:t>
            </a:r>
            <a:endParaRPr sz="1200">
              <a:latin typeface="Times Roman"/>
              <a:ea typeface="Times Roman"/>
              <a:cs typeface="Times Roman"/>
              <a:sym typeface="Times Roman"/>
            </a:endParaRPr>
          </a:p>
          <a:p>
            <a:pPr marL="1595606" indent="-1595606" algn="l" defTabSz="238620">
              <a:spcBef>
                <a:spcPts val="400"/>
              </a:spcBef>
              <a:tabLst>
                <a:tab pos="647700" algn="l"/>
                <a:tab pos="1219200" algn="l"/>
              </a:tabLst>
              <a:defRPr sz="2200">
                <a:latin typeface="+mn-lt"/>
                <a:ea typeface="+mn-ea"/>
                <a:cs typeface="+mn-cs"/>
                <a:sym typeface="Helvetica Neue"/>
              </a:defRPr>
            </a:pPr>
            <a:endParaRPr sz="1200">
              <a:latin typeface="Times Roman"/>
              <a:ea typeface="Times Roman"/>
              <a:cs typeface="Times Roman"/>
              <a:sym typeface="Times Roman"/>
            </a:endParaR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n'y a donc pas d’intercession pour que Dieu pardonne à des proches pour qui on voudrait prier</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5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5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5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55"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justice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responsabilité individuelle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5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59" name="2. La responsabilité individuell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responsabilité individuelle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Coran multiplie les avertissements pour dire que rien n’échappe à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1</a:t>
            </a:r>
          </a:p>
          <a:p>
            <a:pPr marL="1439999" indent="0" algn="just" defTabSz="238620">
              <a:tabLst/>
              <a:defRPr sz="2100">
                <a:solidFill>
                  <a:srgbClr val="9DE8EB"/>
                </a:solidFill>
                <a:latin typeface="+mj-lt"/>
                <a:ea typeface="+mj-ea"/>
                <a:cs typeface="+mj-cs"/>
                <a:sym typeface="Arial Narrow"/>
              </a:defRPr>
            </a:pPr>
            <a:r>
              <a:t>110. Et accomplissez la </a:t>
            </a:r>
            <a:r>
              <a:rPr i="1"/>
              <a:t>Salat</a:t>
            </a:r>
            <a:r>
              <a:t> et acquittez la </a:t>
            </a:r>
            <a:r>
              <a:rPr i="1"/>
              <a:t>Zakat</a:t>
            </a:r>
            <a:r>
              <a:t>. Et tout ce que vous avancez de bien pour vous-mêmes, vous le retrouverez auprès d'Allah, car Allah voit parfaitement ce que vous faites.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S. 41</a:t>
            </a:r>
          </a:p>
          <a:p>
            <a:pPr marL="1439999" indent="0" algn="just" defTabSz="238620">
              <a:tabLst/>
              <a:defRPr sz="2100">
                <a:solidFill>
                  <a:srgbClr val="9DE8EB"/>
                </a:solidFill>
                <a:latin typeface="+mj-lt"/>
                <a:ea typeface="+mj-ea"/>
                <a:cs typeface="+mj-cs"/>
                <a:sym typeface="Arial Narrow"/>
              </a:defRPr>
            </a:pPr>
            <a:r>
              <a:t>19. Et le jour où les ennemis d'Allah seront rassemblés en masse vers le Feu... Puis on les poussera [dans sa direction].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20. Alors, quant ils y seront, leur ouïe, leurs yeux et leurs peaux témoigneront contre eux de ce qu'ils oeuvraient.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21. Ils diront à leur peaux : « Pourquoi avez-vous témoigné contre nous ? » Elles diront : « C'est Allah qui nous a fait parler, Lui qui fait parler toute chose. C'est Lui qui vous a créés une première fois et c'est vers Lui que vous serez retournés ».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22. Vous ne pouvez vous cacher au point que ni votre ouïe, ni vos yeux et ni vos peaux ne puissent témoigner contre vous. Mais vous pensiez qu'Allah ne savait pas beaucoup de ce que vous faisiez.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23. Et c'est cette pensée que vous avez eue de votre Seigneur, qui vous a ruinés, de sorte que vous êtes devenus du nombre des perdants.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24. S'ils endurent, le Feu sera leur lieu de séjour ; et s'ils cherchent à s'excuser, ils ne seront pas excusés. </a:t>
            </a:r>
            <a:endParaRPr sz="1200">
              <a:latin typeface="Times Roman"/>
              <a:ea typeface="Times Roman"/>
              <a:cs typeface="Times Roman"/>
              <a:sym typeface="Times Roman"/>
            </a:endParaRPr>
          </a:p>
        </p:txBody>
      </p:sp>
      <p:sp>
        <p:nvSpPr>
          <p:cNvPr id="36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6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6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65"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justice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responsabilité individuelle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6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69" name="2. La responsabilité individuell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responsabilité individuelle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Coran multiplie les avertissements pour dire que rien n’échappe à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même les anges consignent par écrit les actes des humains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50</a:t>
            </a:r>
          </a:p>
          <a:p>
            <a:pPr marL="1439999" indent="0" algn="just" defTabSz="238620">
              <a:tabLst/>
              <a:defRPr sz="2100">
                <a:solidFill>
                  <a:srgbClr val="9DE8EB"/>
                </a:solidFill>
                <a:latin typeface="+mj-lt"/>
                <a:ea typeface="+mj-ea"/>
                <a:cs typeface="+mj-cs"/>
                <a:sym typeface="Arial Narrow"/>
              </a:defRPr>
            </a:pPr>
            <a:r>
              <a:t>16. Nous avons effectivement créé l'homme et Nous savons ce que son âme lui suggère et Nous sommes plus près de lui que sa veine jugulaire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17. quand les deux recueillants, assis à droite et à gauche, recueillent.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r>
              <a:t>18. Il ne prononce pas une parole sans avoir auprès de lui un observateur prêt à l'inscrire. </a:t>
            </a:r>
            <a:endParaRPr sz="1200">
              <a:latin typeface="Times Roman"/>
              <a:ea typeface="Times Roman"/>
              <a:cs typeface="Times Roman"/>
              <a:sym typeface="Times Roman"/>
            </a:endParaRPr>
          </a:p>
          <a:p>
            <a:pPr marL="1439999" indent="0" algn="just" defTabSz="238620">
              <a:tabLst/>
              <a:defRPr sz="2100">
                <a:solidFill>
                  <a:srgbClr val="9DE8EB"/>
                </a:solidFill>
                <a:latin typeface="+mj-lt"/>
                <a:ea typeface="+mj-ea"/>
                <a:cs typeface="+mj-cs"/>
                <a:sym typeface="Arial Narrow"/>
              </a:defRPr>
            </a:pPr>
            <a:endParaRPr sz="1200">
              <a:latin typeface="Times Roman"/>
              <a:ea typeface="Times Roman"/>
              <a:cs typeface="Times Roman"/>
              <a:sym typeface="Times Roman"/>
            </a:endParaRPr>
          </a:p>
        </p:txBody>
      </p:sp>
      <p:sp>
        <p:nvSpPr>
          <p:cNvPr id="37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7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7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7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75"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justice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responsabilité individuelle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7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79" name="2. La responsabilité individuell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responsabilité individuelle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vue de ce jugement, Dieu met à l'épreuve les personnes, pour vérifier leur fidélité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47, </a:t>
            </a:r>
          </a:p>
          <a:p>
            <a:pPr marL="1439999" indent="0" algn="just" defTabSz="238620">
              <a:tabLst/>
              <a:defRPr sz="2100">
                <a:solidFill>
                  <a:srgbClr val="9DE8EB"/>
                </a:solidFill>
                <a:latin typeface="+mj-lt"/>
                <a:ea typeface="+mj-ea"/>
                <a:cs typeface="+mj-cs"/>
                <a:sym typeface="Arial Narrow"/>
              </a:defRPr>
            </a:pPr>
            <a:r>
              <a:t>31. Nous vous éprouverons certes afin de distinguer ceux d'entre vous qui luttent [pour la cause d'Allah] et qui endurent, et afin d'éprouver [faire apparaître] vos nouvelles.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S. 11, </a:t>
            </a:r>
          </a:p>
          <a:p>
            <a:pPr marL="1439999" indent="0" algn="just" defTabSz="238620">
              <a:tabLst/>
              <a:defRPr sz="2100">
                <a:solidFill>
                  <a:srgbClr val="9DE8EB"/>
                </a:solidFill>
                <a:latin typeface="+mj-lt"/>
                <a:ea typeface="+mj-ea"/>
                <a:cs typeface="+mj-cs"/>
                <a:sym typeface="Arial Narrow"/>
              </a:defRPr>
            </a:pPr>
            <a:r>
              <a:t>7. Et c'est Lui qui a créé les cieux et la terre en six jours, - alors que Son Trône était sur l'eau, - afin d'éprouver lequel de vous agirait le mieux. Et si tu dis : « Vous serez ressuscités après la mort », ceux qui ne croient pas diront : « Ce n'est là qu'une magie évidente ». </a:t>
            </a:r>
          </a:p>
          <a:p>
            <a:pPr marL="1439999" indent="0" algn="just" defTabSz="238620">
              <a:tabLst/>
              <a:defRPr sz="2100">
                <a:solidFill>
                  <a:srgbClr val="9DE8EB"/>
                </a:solidFill>
                <a:latin typeface="+mj-lt"/>
                <a:ea typeface="+mj-ea"/>
                <a:cs typeface="+mj-cs"/>
                <a:sym typeface="Arial Narrow"/>
              </a:defRPr>
            </a:pPr>
            <a:r>
              <a:t> </a:t>
            </a:r>
          </a:p>
        </p:txBody>
      </p:sp>
      <p:sp>
        <p:nvSpPr>
          <p:cNvPr id="38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8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8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8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85"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justice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responsabilité individuelle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8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89" name="2. La responsabilité individuell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responsabilité individuelle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jugement porte également sur la droiture avec laquelle on a cherché à faire du bien, en imitation de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90</a:t>
            </a:r>
          </a:p>
          <a:p>
            <a:pPr marL="1439999" indent="0" algn="just" defTabSz="238620">
              <a:tabLst/>
              <a:defRPr sz="2100">
                <a:solidFill>
                  <a:srgbClr val="9DE8EB"/>
                </a:solidFill>
                <a:latin typeface="+mj-lt"/>
                <a:ea typeface="+mj-ea"/>
                <a:cs typeface="+mj-cs"/>
                <a:sym typeface="Arial Narrow"/>
              </a:defRPr>
            </a:pPr>
            <a:r>
              <a:t>4. Nous avons, certes, créé l'homme pour une vie de lutte.</a:t>
            </a:r>
            <a:br/>
            <a:r>
              <a:t>5. Pense-t-il que personne ne pourra rien contre lui ?</a:t>
            </a:r>
            <a:br/>
            <a:r>
              <a:t>6. Il dit : « J'ai gaspillé beaucoup de biens ».</a:t>
            </a:r>
            <a:br/>
            <a:r>
              <a:t>7. Pense-t-il que nul ne l'a vu ?</a:t>
            </a:r>
            <a:br/>
            <a:r>
              <a:t>8. Ne lui avons Nous pas assigné deux yeux,</a:t>
            </a:r>
            <a:br/>
            <a:r>
              <a:t>9. et une langue et deux lèvres ?</a:t>
            </a:r>
            <a:br/>
            <a:r>
              <a:t>10. Ne l'avons-Nous pas guidé aux deux voies.</a:t>
            </a:r>
            <a:br/>
            <a:r>
              <a:t>11. Or, il ne s'engage pas dans la voie difficile !</a:t>
            </a:r>
            <a:br/>
            <a:r>
              <a:t>12. Et qui te dira ce qu'est la voie difficile ?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r>
              <a:t>13. C'est délier un joug [affranchir un esclave], </a:t>
            </a:r>
            <a:br>
              <a:rPr sz="1200">
                <a:latin typeface="Times New Roman"/>
                <a:ea typeface="Times New Roman"/>
                <a:cs typeface="Times New Roman"/>
                <a:sym typeface="Times New Roman"/>
              </a:rPr>
            </a:br>
            <a:r>
              <a:t>14. ou nourrir, en un jour de famine, </a:t>
            </a:r>
            <a:br/>
            <a:r>
              <a:t>15. un orphelin proche parent</a:t>
            </a:r>
            <a:br/>
            <a:r>
              <a:t>16. ou un pauvre dans le dénuement. </a:t>
            </a:r>
            <a:endParaRPr sz="1200">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9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9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9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9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95"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justice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responsabilité individuelle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9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44" name="Introduct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Introduction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Coran est évidemment la référence principale de l'anthropologie musulmane </a:t>
            </a:r>
          </a:p>
          <a:p>
            <a:pPr marL="1595606" indent="-1595606" algn="l" defTabSz="238620">
              <a:spcBef>
                <a:spcPts val="400"/>
              </a:spcBef>
              <a:tabLst>
                <a:tab pos="647700" algn="l"/>
                <a:tab pos="1219200" algn="l"/>
              </a:tabLst>
              <a:defRPr sz="2200">
                <a:latin typeface="+mn-lt"/>
                <a:ea typeface="+mn-ea"/>
                <a:cs typeface="+mn-cs"/>
                <a:sym typeface="Helvetica Neue"/>
              </a:defRPr>
            </a:pPr>
            <a:r>
              <a:t>	- avec pour partie les hadiths (paroles de Mahomet, recueillies dans une multiplicité de recueils plus ou moins valorisés selon les traditions)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l'approche du Coran n’est pas une approche spéculative qui voudrait préciser des concepts philosophiques désignant l’être humain et il ne l’est absolument pas en ce qui concerne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toutefois l’anthropologie coranique repose entièrement sur la situation de l’être humain face à Dieu : ce que J. Jomier qualifie de « religion de situation » par opposition à une « religion de participation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r>
              <a:t>Référence : </a:t>
            </a:r>
          </a:p>
          <a:p>
            <a:pPr marL="1439999" indent="0" algn="just" defTabSz="238620">
              <a:tabLst/>
              <a:defRPr sz="2100">
                <a:latin typeface="+mj-lt"/>
                <a:ea typeface="+mj-ea"/>
                <a:cs typeface="+mj-cs"/>
                <a:sym typeface="Arial Narrow"/>
              </a:defRPr>
            </a:pPr>
            <a:r>
              <a:t>Jacques </a:t>
            </a:r>
            <a:r>
              <a:rPr cap="small"/>
              <a:t>Jomier</a:t>
            </a:r>
            <a:r>
              <a:t>, </a:t>
            </a:r>
            <a:r>
              <a:rPr i="1"/>
              <a:t>Dieu et l’homme dans le Coran. L’aspect religieux de la nature humaine joint à l’obéissance au Prophète de l’islam</a:t>
            </a:r>
            <a:r>
              <a:t>, Paris, Cerf, 1996.</a:t>
            </a:r>
          </a:p>
        </p:txBody>
      </p:sp>
      <p:sp>
        <p:nvSpPr>
          <p:cNvPr id="145"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4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4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4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50"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5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99" name="2. La responsabilité individuell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responsabilité individuelle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par ailleurs, le Prophète est aussi le modèle par excellence à imiter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S. 33</a:t>
            </a:r>
          </a:p>
          <a:p>
            <a:pPr marL="1439999" indent="0" algn="just" defTabSz="238620">
              <a:tabLst/>
              <a:defRPr sz="2100">
                <a:solidFill>
                  <a:srgbClr val="9DE8EB"/>
                </a:solidFill>
                <a:latin typeface="+mj-lt"/>
                <a:ea typeface="+mj-ea"/>
                <a:cs typeface="+mj-cs"/>
                <a:sym typeface="Arial Narrow"/>
              </a:defRPr>
            </a:pPr>
            <a:r>
              <a:t>21. En effet, vous avez dans le Messager d'Allah un excellent modèle [à suivre], pour quiconque espère en Allah et au Jour dernier et invoque Allah fréquemment. </a:t>
            </a:r>
            <a:endParaRPr sz="1200">
              <a:latin typeface="Times Roman"/>
              <a:ea typeface="Times Roman"/>
              <a:cs typeface="Times Roman"/>
              <a:sym typeface="Times Roman"/>
            </a:endParaRPr>
          </a:p>
        </p:txBody>
      </p:sp>
      <p:sp>
        <p:nvSpPr>
          <p:cNvPr id="40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0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0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0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05"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justice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responsabilité individuelle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0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09" name="2. La responsabilité individuell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responsabilité individuelle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remarquer que certains actes bons compensent les actes mauvais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S. 11</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114. Et accomplis la </a:t>
            </a:r>
            <a:r>
              <a:rPr i="1"/>
              <a:t>Salat</a:t>
            </a:r>
            <a:r>
              <a:t> aux deux extrémités du jour et à certaines heures de nuit. Les bonnes oeuvres dissipent les mauvaises. Cela est une exhortation pour ceux qui réfléchissent. </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p>
        </p:txBody>
      </p:sp>
      <p:sp>
        <p:nvSpPr>
          <p:cNvPr id="41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1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1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5"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justice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responsabilité individuelle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1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9" name="D - L’anthropologie du Cora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D - L’anthropologie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 création et la mission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Le jugement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 justice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La responsabilité individuelle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Synthèse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42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2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26" name="D - L’anthropologie du Cora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D - L’anthropologie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 création et la mission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jugement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Synthèse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Une vision globale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La dimension de « théologie naturelle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Le statut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42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3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33" name="1. Une vision global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Une vision globale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Comment regarder cette anthropologie coranique ? Il est d’abord manifeste qu’elle présente un aspect très classique dont l’essentiel se retrouve dans les grandes religions monothéistes. L’homme est une créature de Dieu qui a tout reçu de celui qui lui a donné l’être. Sa conception, sa formation dans le sein de sa mère, sa naissance sont évoquées en soulignant l’activité prodigieuse de la nature, en appelant à réfléchir à ce qui est un signe de la puissance, de la sagesse et de la miséricorde de Dieu. L’homme, créé de faiblesse, devient fort avant de retomber dans la décrépitude et de mourir ou encore de mourir sans passer par une telle étape. Tout homme goûtera la mort mais Dieu le ressuscitera au dernier jour. Sa destinée est de vivre éternellement, soit dans le bonheur du paradis, soit dans les tourments de l’enfer.</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Que dire de ses facultés ? Elles lui ont été données par Dieu qui l’a créé harmonieusement et a soufflé en lui de son esprit (</a:t>
            </a:r>
            <a:r>
              <a:rPr i="1"/>
              <a:t>min rûhi</a:t>
            </a:r>
            <a:r>
              <a:t>). Il n’est pas enseigné dans le Coran que l’homme ait été créé à l’image de Dieu, comme le formule explicitement le livre de la Genèse. Seul un hadîth en parle sans que cette idée ait exercé une grosse influence en dehors des cercles soufis. À l’opposé, l’idée que l’homme doit s’inspirer, dans son action, des attributs divins, miséricorde, pardon, etc., est très répandue et doit ce succès à la dévotion aux noms divins et à plusieurs suggestions du Coran. Dieu a soufflé de son esprit : il semble bien qu’il s’agisse là surtout de la vie que Dieu a insufflée en Adam, mais d’une vie supérieure à la vie ordinaire, celle à laquelle correspond le terme </a:t>
            </a:r>
            <a:r>
              <a:rPr i="1"/>
              <a:t>nafs</a:t>
            </a:r>
            <a:r>
              <a:t>. (J. Jomier, p. 145-146)</a:t>
            </a:r>
          </a:p>
        </p:txBody>
      </p:sp>
      <p:sp>
        <p:nvSpPr>
          <p:cNvPr id="43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3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3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3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39" name="D - L’anthropologie du Coran…"/>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vision globale</a:t>
            </a:r>
          </a:p>
          <a:p>
            <a:pPr marL="775637" indent="-751561" algn="l" defTabSz="238620">
              <a:tabLst>
                <a:tab pos="330200" algn="r"/>
                <a:tab pos="508000" algn="l"/>
              </a:tabLst>
              <a:defRPr sz="1600">
                <a:solidFill>
                  <a:srgbClr val="FFBB05"/>
                </a:solidFill>
                <a:latin typeface="+mj-lt"/>
                <a:ea typeface="+mj-ea"/>
                <a:cs typeface="+mj-cs"/>
                <a:sym typeface="Arial Narrow"/>
              </a:defRPr>
            </a:pPr>
            <a:r>
              <a:t>		2. « théologie naturelle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statut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4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43" name="2. La dimension de « théologie naturell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dimension de « théologie naturelle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[Car] l’islam, il faut le répéter, est plus qu’une simple théologie naturelle. Suivant le dogme musulman, c’est une théologie naturelle rappelée et ravivée par une révélation, incarnée pourrait-on dire dans une religion positive avec reconnaissance d’un Envoyé de Dieu à qui la communauté doit obéir et d’un livre sacré, le Coran, qui est l’âme d’un « code de vie ». Aussi le fidèle devra-t-il en bien des cas admettre la vérité d’affirmations dogmatiques ou d’exigences disciplinaires parce qu’elles émanent d’autorités en lesquelles il a foi. Il est loin du rationalisme : c’est une connaissance du type psychologique de la croyance, c'est-à-dire une obéissance de l’intelligence, sous la motion de la volonté, à une parole qui se présente comme révélation de Dieu. (J. Jomier, p. 172)</a:t>
            </a:r>
          </a:p>
        </p:txBody>
      </p:sp>
      <p:sp>
        <p:nvSpPr>
          <p:cNvPr id="44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4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4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4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49" name="D - L’anthropologie du Coran…"/>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vision globale</a:t>
            </a:r>
          </a:p>
          <a:p>
            <a:pPr marL="775637" indent="-751561" algn="l" defTabSz="238620">
              <a:tabLst>
                <a:tab pos="330200" algn="r"/>
                <a:tab pos="508000" algn="l"/>
              </a:tabLst>
              <a:defRPr sz="1600">
                <a:solidFill>
                  <a:srgbClr val="FFBB05"/>
                </a:solidFill>
                <a:latin typeface="+mj-lt"/>
                <a:ea typeface="+mj-ea"/>
                <a:cs typeface="+mj-cs"/>
                <a:sym typeface="Arial Narrow"/>
              </a:defRPr>
            </a:pPr>
            <a:r>
              <a:t>		2. « théologie naturelle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statut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5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53" name="2. La dimension de « théologie naturelle »…"/>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dimension de « théologie naturelle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Ainsi se dégage l’idée que Dieu est le Seigneur de l’Univers, tout-puissant, infiniment bon et miséricordieux. Il guide les hommes par ses envoyés et ses messages révélés autour desquels les croyants se regroupent en communautés. L’obéissance est leur premier devoir ; obéir au Prophète-Envoyé, c’est obéir à Dieu et les fidèles aiment obéir aux ordres de Dieu. Un paradis de délices est promis comme récompense de leur fidélité. La grandeur de Dieu est celle d’un tel Seigneur, mais elle dépasse infiniment toutes les idées que l’homme, ou n’importe quelle intelligence créée pourrait s’en faire. Dieu est plus grand que tout. </a:t>
            </a:r>
          </a:p>
          <a:p>
            <a:pPr marL="1439999" indent="0" algn="r" defTabSz="238620">
              <a:tabLst/>
              <a:defRPr sz="2100">
                <a:solidFill>
                  <a:srgbClr val="9DE8EB"/>
                </a:solidFill>
                <a:latin typeface="+mj-lt"/>
                <a:ea typeface="+mj-ea"/>
                <a:cs typeface="+mj-cs"/>
                <a:sym typeface="Arial Narrow"/>
              </a:defRPr>
            </a:pPr>
            <a:r>
              <a:t>(J. Jomier, p. 194)</a:t>
            </a:r>
          </a:p>
        </p:txBody>
      </p:sp>
      <p:sp>
        <p:nvSpPr>
          <p:cNvPr id="45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5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5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5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59" name="D - L’anthropologie du Coran…"/>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vision globale</a:t>
            </a:r>
          </a:p>
          <a:p>
            <a:pPr marL="775637" indent="-751561" algn="l" defTabSz="238620">
              <a:tabLst>
                <a:tab pos="330200" algn="r"/>
                <a:tab pos="508000" algn="l"/>
              </a:tabLst>
              <a:defRPr sz="1600">
                <a:solidFill>
                  <a:srgbClr val="FFBB05"/>
                </a:solidFill>
                <a:latin typeface="+mj-lt"/>
                <a:ea typeface="+mj-ea"/>
                <a:cs typeface="+mj-cs"/>
                <a:sym typeface="Arial Narrow"/>
              </a:defRPr>
            </a:pPr>
            <a:r>
              <a:t>		2. « théologie naturelle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statut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6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63" name="3. Le statut du Cora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 statut du Coran</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Le rôle de médiation que joue le Coran entre Dieu et l’homme peut revêtir un double aspect, soit qu’il s’agisse du contenu du Livre lui-même, soit qu’il s’agisse du fait que le musulman croyant songe à son origine divine. Le contenu lui-même peut être pris à un double point de vue. Ou bien en premier lieu, il éclaire seulement le fidèle sur des vérités de théologie naturelle qu’en théorie, la raison seule pourrait parvenir à découvrir par ses seules forces. Mais en fait la faiblesse de l’intelligence, l’obstacle des passions, les multiples occupations qui absorbent les humains, les dispositions corporelles qui ne sont pas toujours favorables, la hargne de certains contre tout ce qui n’est pas matériellement vérifiable empêchent la majorité des hommes d’y voir clair. Les textes du Coran se présentent sous cet aspect comme un rappel de vérités naturelles : ils jouent le rôle d’un guide. </a:t>
            </a:r>
          </a:p>
          <a:p>
            <a:pPr marL="1439999" indent="0" algn="just" defTabSz="238620">
              <a:tabLst/>
              <a:defRPr sz="2100">
                <a:solidFill>
                  <a:srgbClr val="9DE8EB"/>
                </a:solidFill>
                <a:latin typeface="+mj-lt"/>
                <a:ea typeface="+mj-ea"/>
                <a:cs typeface="+mj-cs"/>
                <a:sym typeface="Arial Narrow"/>
              </a:defRPr>
            </a:pPr>
            <a:r>
              <a:t>Ou bien en second lieu, il s’agit de décisions positives prises au nom de l’autorité. En ce cas, le code de vie est reçu comme autant d’ordres de Dieu ou de rappels d’interventions divines dans l’histoire du passé. Ces textes sont des ordres à recevoir dans la foi. Le Coran, dans ces domaines, exerce vraiment un rôle de médiation et le dogme musulman enseigne que c’est par lui, à travers lui que Dieu exerce son action de guide. Et de même dans le domaine de la théologie naturelle, c’est aussi par le Coran, à travers le Coran que Dieu éclaire l’intelligence naturelle. D’où l’importance du Coran pour affermir la certitude du croyant, pour cimenter l’union de la communauté musulmane ; Il fait prendre aux fidèles conscience de la certitude naturelle ; celle-ci est doublement forte, de par la force de la raison et de par la force de la foi.</a:t>
            </a:r>
          </a:p>
          <a:p>
            <a:pPr marL="1439999" indent="0" algn="just" defTabSz="238620">
              <a:tabLst/>
              <a:defRPr sz="2100">
                <a:solidFill>
                  <a:srgbClr val="9DE8EB"/>
                </a:solidFill>
                <a:latin typeface="+mj-lt"/>
                <a:ea typeface="+mj-ea"/>
                <a:cs typeface="+mj-cs"/>
                <a:sym typeface="Arial Narrow"/>
              </a:defRPr>
            </a:pPr>
          </a:p>
        </p:txBody>
      </p:sp>
      <p:sp>
        <p:nvSpPr>
          <p:cNvPr id="46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6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6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6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69" name="D - L’anthropologie du Coran…"/>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vision globale</a:t>
            </a:r>
          </a:p>
          <a:p>
            <a:pPr marL="775637" indent="-751561" algn="l" defTabSz="238620">
              <a:tabLst>
                <a:tab pos="330200" algn="r"/>
                <a:tab pos="508000" algn="l"/>
              </a:tabLst>
              <a:defRPr sz="1600">
                <a:solidFill>
                  <a:srgbClr val="FFBB05"/>
                </a:solidFill>
                <a:latin typeface="+mj-lt"/>
                <a:ea typeface="+mj-ea"/>
                <a:cs typeface="+mj-cs"/>
                <a:sym typeface="Arial Narrow"/>
              </a:defRPr>
            </a:pPr>
            <a:r>
              <a:t>		2. « théologie naturelle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statut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7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73" name="3. Le statut du Cora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 statut du Coran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Quant à l’obéissance et à la discipline du code de vie, la foi dans le Coran leur donne le caractère d’une réponse à des ordres de Dieu. Cette médiation du Coran tenu pour la parole de Dieu est à la base de la foi musulmane : c’est en lui seul que se trouvent les lettres de créance du Prophète de l’islam. De même que c’est en lui que le musulman trouve la base de son apologétique.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En outre, de par la foi en son origine divine que nourrit le musulman, le Coran joue un rôle capital dans sa vie. Il ne s’agit plus alors du contenu des idées qu’il renferme, ni des ordres qu’il donne mais de son existence même. Chaque verset du Coran est tenu pour un signe miraculeux qui renvoie à une réalité plus haute. Non seulement Dieu a créé l’univers et le maintient dans l’existence mais encore il se penche sur les êtres doués d’intelligence et de volonté pour les aider à bien agir. À la reconnaissance d’Émile découvrant grâce au Vicaire savoyard ce que toute la nature doit à Dieu s’ajoute un autre genre de reconnaissance, celle de l’homme faible, touché par la très grande miséricorde de Dieu intervenant dans sa vie. D’où un sens plus étoffé de la présence de Dieu. (J. Jomier, p. 212-213)</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p:txBody>
      </p:sp>
      <p:sp>
        <p:nvSpPr>
          <p:cNvPr id="474"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475" name="pasted-image.pdf" descr="pasted-image.pdf"/>
          <p:cNvPicPr>
            <a:picLocks noChangeAspect="1"/>
          </p:cNvPicPr>
          <p:nvPr/>
        </p:nvPicPr>
        <p:blipFill>
          <a:blip r:embed="rId2">
            <a:extLst/>
          </a:blip>
          <a:stretch>
            <a:fillRect/>
          </a:stretch>
        </p:blipFill>
        <p:spPr>
          <a:xfrm>
            <a:off x="420014" y="309690"/>
            <a:ext cx="2645748" cy="475953"/>
          </a:xfrm>
          <a:prstGeom prst="rect">
            <a:avLst/>
          </a:prstGeom>
          <a:ln w="3175">
            <a:miter lim="400000"/>
          </a:ln>
        </p:spPr>
      </p:pic>
      <p:sp>
        <p:nvSpPr>
          <p:cNvPr id="47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77"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
        <p:nvSpPr>
          <p:cNvPr id="47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80" name="D - L’anthropologie du Coran…"/>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vision globale</a:t>
            </a:r>
          </a:p>
          <a:p>
            <a:pPr marL="775637" indent="-751561" algn="l" defTabSz="238620">
              <a:tabLst>
                <a:tab pos="330200" algn="r"/>
                <a:tab pos="508000" algn="l"/>
              </a:tabLst>
              <a:defRPr sz="1600">
                <a:solidFill>
                  <a:srgbClr val="FFBB05"/>
                </a:solidFill>
                <a:latin typeface="+mj-lt"/>
                <a:ea typeface="+mj-ea"/>
                <a:cs typeface="+mj-cs"/>
                <a:sym typeface="Arial Narrow"/>
              </a:defRPr>
            </a:pPr>
            <a:r>
              <a:t>		2. « théologie naturelle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statut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83" name="D - L’anthropologie du Cora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D - L’anthropologie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 création et la mission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jugement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Synthèse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Une vision globale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La dimension de « théologie naturelle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Le statut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pic>
        <p:nvPicPr>
          <p:cNvPr id="484" name="pasted-image.pdf" descr="pasted-image.pdf"/>
          <p:cNvPicPr>
            <a:picLocks noChangeAspect="1"/>
          </p:cNvPicPr>
          <p:nvPr/>
        </p:nvPicPr>
        <p:blipFill>
          <a:blip r:embed="rId2">
            <a:extLst/>
          </a:blip>
          <a:stretch>
            <a:fillRect/>
          </a:stretch>
        </p:blipFill>
        <p:spPr>
          <a:xfrm>
            <a:off x="420014" y="309690"/>
            <a:ext cx="2645748" cy="475953"/>
          </a:xfrm>
          <a:prstGeom prst="rect">
            <a:avLst/>
          </a:prstGeom>
          <a:ln w="3175">
            <a:miter lim="400000"/>
          </a:ln>
        </p:spPr>
      </p:pic>
      <p:sp>
        <p:nvSpPr>
          <p:cNvPr id="48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86"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54" name="D - L’anthropologie du Cora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D - L’anthropologie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 création et la mission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jugement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Synthèse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5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5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5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90" name="D - L’anthropologie du Cora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D - L’anthropologie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 création et la mission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jugement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Synthèse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Conclusion</a:t>
            </a:r>
            <a:r>
              <a:t> </a:t>
            </a:r>
          </a:p>
        </p:txBody>
      </p:sp>
      <p:pic>
        <p:nvPicPr>
          <p:cNvPr id="491" name="pasted-image.pdf" descr="pasted-image.pdf"/>
          <p:cNvPicPr>
            <a:picLocks noChangeAspect="1"/>
          </p:cNvPicPr>
          <p:nvPr/>
        </p:nvPicPr>
        <p:blipFill>
          <a:blip r:embed="rId2">
            <a:extLst/>
          </a:blip>
          <a:stretch>
            <a:fillRect/>
          </a:stretch>
        </p:blipFill>
        <p:spPr>
          <a:xfrm>
            <a:off x="420014" y="309690"/>
            <a:ext cx="2645748" cy="475953"/>
          </a:xfrm>
          <a:prstGeom prst="rect">
            <a:avLst/>
          </a:prstGeom>
          <a:ln w="3175">
            <a:miter lim="400000"/>
          </a:ln>
        </p:spPr>
      </p:pic>
      <p:sp>
        <p:nvSpPr>
          <p:cNvPr id="49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93"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97" name="Conclus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Conclusion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tant que religion, l’islam est un système de croyances sur Dieu et sur l'être humain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dimension éthique de cette croyance est prégnante et déterminante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donc la perspective d'un enseignement anthropologique n’est pas un souci dont témoigne le Coran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celui-ci se présente une forte dimension parénétique - c'est-à-dire d’exhortation - à la fidélité à la foi, et à la pratique</a:t>
            </a:r>
          </a:p>
        </p:txBody>
      </p:sp>
      <p:sp>
        <p:nvSpPr>
          <p:cNvPr id="49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499" name="pasted-image.pdf" descr="pasted-image.pdf"/>
          <p:cNvPicPr>
            <a:picLocks noChangeAspect="1"/>
          </p:cNvPicPr>
          <p:nvPr/>
        </p:nvPicPr>
        <p:blipFill>
          <a:blip r:embed="rId2">
            <a:extLst/>
          </a:blip>
          <a:stretch>
            <a:fillRect/>
          </a:stretch>
        </p:blipFill>
        <p:spPr>
          <a:xfrm>
            <a:off x="420014" y="309690"/>
            <a:ext cx="2645748" cy="475953"/>
          </a:xfrm>
          <a:prstGeom prst="rect">
            <a:avLst/>
          </a:prstGeom>
          <a:ln w="3175">
            <a:miter lim="400000"/>
          </a:ln>
        </p:spPr>
      </p:pic>
      <p:sp>
        <p:nvSpPr>
          <p:cNvPr id="50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01"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
        <p:nvSpPr>
          <p:cNvPr id="50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04" name="D - L’anthropologie du Coran…"/>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Conclusion</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07" name="D - L’anthropologie du Cora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D - L’anthropologie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 création et la mission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jugement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Synthèse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pic>
        <p:nvPicPr>
          <p:cNvPr id="508" name="pasted-image.pdf" descr="pasted-image.pdf"/>
          <p:cNvPicPr>
            <a:picLocks noChangeAspect="1"/>
          </p:cNvPicPr>
          <p:nvPr/>
        </p:nvPicPr>
        <p:blipFill>
          <a:blip r:embed="rId2">
            <a:extLst/>
          </a:blip>
          <a:stretch>
            <a:fillRect/>
          </a:stretch>
        </p:blipFill>
        <p:spPr>
          <a:xfrm>
            <a:off x="420014" y="309690"/>
            <a:ext cx="2645748" cy="475953"/>
          </a:xfrm>
          <a:prstGeom prst="rect">
            <a:avLst/>
          </a:prstGeom>
          <a:ln w="3175">
            <a:miter lim="400000"/>
          </a:ln>
        </p:spPr>
      </p:pic>
      <p:sp>
        <p:nvSpPr>
          <p:cNvPr id="50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10"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61" name="- tout l’islam repose sur la soumission de l’être humain, comme créature, à Dieu, le créat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tout l’islam repose sur la soumission de l’être humain, comme créature, à Dieu, le créateur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distingue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croyance (6 points)</a:t>
            </a:r>
          </a:p>
          <a:p>
            <a:pPr marL="1595606" indent="-1595606" algn="l" defTabSz="238620">
              <a:spcBef>
                <a:spcPts val="400"/>
              </a:spcBef>
              <a:tabLst>
                <a:tab pos="647700" algn="l"/>
                <a:tab pos="1219200" algn="l"/>
              </a:tabLst>
              <a:defRPr sz="2200">
                <a:latin typeface="+mn-lt"/>
                <a:ea typeface="+mn-ea"/>
                <a:cs typeface="+mn-cs"/>
                <a:sym typeface="Helvetica Neue"/>
              </a:defRPr>
            </a:pPr>
            <a:r>
              <a:t>		- la pratique (5 pratiques)</a:t>
            </a:r>
          </a:p>
          <a:p>
            <a:pPr marL="1595606" indent="-1595606" algn="l" defTabSz="238620">
              <a:spcBef>
                <a:spcPts val="400"/>
              </a:spcBef>
              <a:tabLst>
                <a:tab pos="647700" algn="l"/>
                <a:tab pos="1219200" algn="l"/>
              </a:tabLst>
              <a:defRPr sz="2200">
                <a:latin typeface="+mn-lt"/>
                <a:ea typeface="+mn-ea"/>
                <a:cs typeface="+mn-cs"/>
                <a:sym typeface="Helvetica Neue"/>
              </a:defRPr>
            </a:pPr>
            <a:r>
              <a:t>		- le « bon comportement » : l'éthique cohérente avec le Coran, dont Mahomet est le modèle</a:t>
            </a:r>
          </a:p>
        </p:txBody>
      </p:sp>
      <p:sp>
        <p:nvSpPr>
          <p:cNvPr id="162"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6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6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6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67"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6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71" name="La croyanc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La croyance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elle se résume à 6 points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l’unicité de Dieu</a:t>
            </a:r>
          </a:p>
          <a:p>
            <a:pPr marL="1595606" indent="-1595606" algn="l" defTabSz="238620">
              <a:spcBef>
                <a:spcPts val="400"/>
              </a:spcBef>
              <a:tabLst>
                <a:tab pos="647700" algn="l"/>
                <a:tab pos="1219200" algn="l"/>
              </a:tabLst>
              <a:defRPr sz="2200">
                <a:latin typeface="+mn-lt"/>
                <a:ea typeface="+mn-ea"/>
                <a:cs typeface="+mn-cs"/>
                <a:sym typeface="Helvetica Neue"/>
              </a:defRPr>
            </a:pPr>
            <a:r>
              <a:t>		- l’existence des anges</a:t>
            </a:r>
          </a:p>
          <a:p>
            <a:pPr marL="1595606" indent="-1595606" algn="l" defTabSz="238620">
              <a:spcBef>
                <a:spcPts val="400"/>
              </a:spcBef>
              <a:tabLst>
                <a:tab pos="647700" algn="l"/>
                <a:tab pos="1219200" algn="l"/>
              </a:tabLst>
              <a:defRPr sz="2200">
                <a:latin typeface="+mn-lt"/>
                <a:ea typeface="+mn-ea"/>
                <a:cs typeface="+mn-cs"/>
                <a:sym typeface="Helvetica Neue"/>
              </a:defRPr>
            </a:pPr>
            <a:r>
              <a:t>		- l’envoi des prophètes, dont Mahomet est le dernier</a:t>
            </a:r>
          </a:p>
          <a:p>
            <a:pPr marL="1595606" indent="-1595606" algn="l" defTabSz="238620">
              <a:spcBef>
                <a:spcPts val="400"/>
              </a:spcBef>
              <a:tabLst>
                <a:tab pos="647700" algn="l"/>
                <a:tab pos="1219200" algn="l"/>
              </a:tabLst>
              <a:defRPr sz="2200">
                <a:latin typeface="+mn-lt"/>
                <a:ea typeface="+mn-ea"/>
                <a:cs typeface="+mn-cs"/>
                <a:sym typeface="Helvetica Neue"/>
              </a:defRPr>
            </a:pPr>
            <a:r>
              <a:t>		- l’existence des livres dont Dieu est l’auteur : la Torah à Moïse, l’Évangile à Jésus, le Coran à Mahomet</a:t>
            </a:r>
          </a:p>
          <a:p>
            <a:pPr marL="1595606" indent="-1595606" algn="l" defTabSz="238620">
              <a:spcBef>
                <a:spcPts val="400"/>
              </a:spcBef>
              <a:tabLst>
                <a:tab pos="647700" algn="l"/>
                <a:tab pos="1219200" algn="l"/>
              </a:tabLst>
              <a:defRPr sz="2200">
                <a:latin typeface="+mn-lt"/>
                <a:ea typeface="+mn-ea"/>
                <a:cs typeface="+mn-cs"/>
                <a:sym typeface="Helvetica Neue"/>
              </a:defRPr>
            </a:pPr>
            <a:r>
              <a:t>		- le jugement dernier de Dieu</a:t>
            </a:r>
          </a:p>
          <a:p>
            <a:pPr marL="1595606" indent="-1595606" algn="l" defTabSz="238620">
              <a:spcBef>
                <a:spcPts val="400"/>
              </a:spcBef>
              <a:tabLst>
                <a:tab pos="647700" algn="l"/>
                <a:tab pos="1219200" algn="l"/>
              </a:tabLst>
              <a:defRPr sz="2200">
                <a:latin typeface="+mn-lt"/>
                <a:ea typeface="+mn-ea"/>
                <a:cs typeface="+mn-cs"/>
                <a:sym typeface="Helvetica Neue"/>
              </a:defRPr>
            </a:pPr>
            <a:r>
              <a:t>		- le destin, bon ou mauvais</a:t>
            </a:r>
          </a:p>
        </p:txBody>
      </p:sp>
      <p:sp>
        <p:nvSpPr>
          <p:cNvPr id="172"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7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7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7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77"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7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81" name="La prat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La pratique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soumission à Dieu se traduit par la pratique des préceptes du Coran qui sont résumés dans l'énumération des 5 piliers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confession de l’unicité de Dieu et de la mission de Mohamet, comme Prophète (</a:t>
            </a:r>
            <a:r>
              <a:rPr i="1"/>
              <a:t>shahada</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- 5 prières quotidiennes (</a:t>
            </a:r>
            <a:r>
              <a:rPr i="1"/>
              <a:t>salat</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l’aumône (</a:t>
            </a:r>
            <a:r>
              <a:rPr i="1"/>
              <a:t>zakat</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l’observance du jeûne du ramadan (</a:t>
            </a:r>
            <a:r>
              <a:rPr i="1"/>
              <a:t>saoum</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le pèlerinage à la Mecque une fois dans sa vie (</a:t>
            </a:r>
            <a:r>
              <a:rPr i="1"/>
              <a:t>hadjj</a:t>
            </a:r>
            <a:r>
              <a:t>)</a:t>
            </a:r>
          </a:p>
        </p:txBody>
      </p:sp>
      <p:sp>
        <p:nvSpPr>
          <p:cNvPr id="182"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8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87" name="D - L’anthropologie du Coran…"/>
          <p:cNvSpPr txBox="1"/>
          <p:nvPr/>
        </p:nvSpPr>
        <p:spPr>
          <a:xfrm>
            <a:off x="9532563" y="309690"/>
            <a:ext cx="3756974" cy="2168846"/>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D - L’anthropologie du Coran</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La création et la mission de l’humain</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jugement final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Synthèses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8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91" name="D - L’anthropologie du Cora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D - L’anthropologie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La création et la mission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jugement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Synthèse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9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9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9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98" name="D - L’anthropologie du Coran…"/>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D - L’anthropologie du Coran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 - 	La création et la mission de l’être humain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Dieu, le Créateur et Seigneur</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L’être humain, un « vicaire », supérieur aux anges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La condition humaine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jugement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Synthèse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9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0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20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