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fr.wikisource.org/wiki/Contre_Eutych%C3%A8s" TargetMode="External"/><Relationship Id="rId3" Type="http://schemas.openxmlformats.org/officeDocument/2006/relationships/image" Target="../media/image1.png"/><Relationship Id="rId4" Type="http://schemas.openxmlformats.org/officeDocument/2006/relationships/image" Target="../media/image1.tif"/></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2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1" name="Licence de Théologie…"/>
          <p:cNvSpPr txBox="1"/>
          <p:nvPr>
            <p:ph type="title"/>
          </p:nvPr>
        </p:nvSpPr>
        <p:spPr>
          <a:xfrm>
            <a:off x="420014" y="1800000"/>
            <a:ext cx="12875973" cy="7430400"/>
          </a:xfrm>
          <a:prstGeom prst="rect">
            <a:avLst/>
          </a:prstGeom>
          <a:effectLst>
            <a:outerShdw sx="100000" sy="100000" kx="0" ky="0" algn="b" rotWithShape="0" blurRad="0" dist="0" dir="2700000">
              <a:srgbClr val="A9A9A9"/>
            </a:outerShdw>
          </a:effectLst>
        </p:spPr>
        <p:txBody>
          <a:bodyPr anchor="ctr">
            <a:noAutofit/>
          </a:bodyPr>
          <a:lstStyle/>
          <a:p>
            <a:pPr defTabSz="238620">
              <a:defRPr sz="3000"/>
            </a:pPr>
            <a:r>
              <a:t>Licence de Théologie </a:t>
            </a:r>
          </a:p>
          <a:p>
            <a:pPr defTabSz="238620">
              <a:defRPr i="1" sz="3000"/>
            </a:pPr>
          </a:p>
          <a:p>
            <a:pPr defTabSz="238620">
              <a:defRPr i="1" sz="3000"/>
            </a:pPr>
            <a:r>
              <a:t>UE 101 - EC2</a:t>
            </a:r>
          </a:p>
          <a:p>
            <a:pPr defTabSz="238620">
              <a:defRPr i="1" sz="3000"/>
            </a:pPr>
          </a:p>
          <a:p>
            <a:pPr defTabSz="238620">
              <a:defRPr i="1" sz="3000"/>
            </a:pPr>
            <a:r>
              <a:t>Anthropologie</a:t>
            </a:r>
          </a:p>
          <a:p>
            <a:pPr defTabSz="238620">
              <a:defRPr i="1" sz="3000"/>
            </a:pPr>
          </a:p>
          <a:p>
            <a:pPr defTabSz="238620">
              <a:defRPr sz="3000"/>
            </a:pPr>
            <a:r>
              <a:t>~</a:t>
            </a:r>
          </a:p>
          <a:p>
            <a:pPr defTabSz="238620">
              <a:defRPr sz="3000"/>
            </a:pPr>
          </a:p>
          <a:p>
            <a:pPr defTabSz="238620">
              <a:defRPr sz="3000">
                <a:solidFill>
                  <a:schemeClr val="accent4">
                    <a:hueOff val="468000"/>
                    <a:satOff val="-4761"/>
                    <a:lumOff val="10196"/>
                  </a:schemeClr>
                </a:solidFill>
              </a:defRPr>
            </a:pPr>
            <a:r>
              <a:t>E - L’anthropologie médiévale de Thomas d’Aquin</a:t>
            </a:r>
          </a:p>
          <a:p>
            <a:pPr defTabSz="238620">
              <a:defRPr sz="3000">
                <a:solidFill>
                  <a:schemeClr val="accent4">
                    <a:hueOff val="468000"/>
                    <a:satOff val="-4761"/>
                    <a:lumOff val="10196"/>
                  </a:schemeClr>
                </a:solidFill>
              </a:defRPr>
            </a:pPr>
            <a:r>
              <a:t>(1225-1274)</a:t>
            </a:r>
          </a:p>
        </p:txBody>
      </p:sp>
      <p:sp>
        <p:nvSpPr>
          <p:cNvPr id="132" name="Fabien Faul"/>
          <p:cNvSpPr txBox="1"/>
          <p:nvPr/>
        </p:nvSpPr>
        <p:spPr>
          <a:xfrm>
            <a:off x="11911567" y="1204372"/>
            <a:ext cx="1384419" cy="383228"/>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1595606" indent="-1595606" algn="l" defTabSz="238620">
              <a:spcBef>
                <a:spcPts val="600"/>
              </a:spcBef>
              <a:tabLst>
                <a:tab pos="647700" algn="l"/>
                <a:tab pos="1219200" algn="l"/>
              </a:tabLst>
              <a:defRPr sz="2200">
                <a:solidFill>
                  <a:srgbClr val="FFFDB2"/>
                </a:solidFill>
                <a:latin typeface="+mj-lt"/>
                <a:ea typeface="+mj-ea"/>
                <a:cs typeface="+mj-cs"/>
                <a:sym typeface="Arial Narrow"/>
              </a:defRPr>
            </a:pPr>
            <a:r>
              <a:t>Fabien </a:t>
            </a:r>
            <a:r>
              <a:rPr cap="small"/>
              <a:t>Faul</a:t>
            </a:r>
          </a:p>
        </p:txBody>
      </p:sp>
      <p:pic>
        <p:nvPicPr>
          <p:cNvPr id="1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34" name="Contrat 2024-2028"/>
          <p:cNvSpPr/>
          <p:nvPr/>
        </p:nvSpPr>
        <p:spPr>
          <a:xfrm>
            <a:off x="794593" y="1282701"/>
            <a:ext cx="1896590" cy="304899"/>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defTabSz="304904">
              <a:tabLst>
                <a:tab pos="647700" algn="l"/>
                <a:tab pos="1219200" algn="l"/>
              </a:tabLst>
              <a:defRPr sz="1600">
                <a:solidFill>
                  <a:srgbClr val="00C4FF"/>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Contrat 2024-2028</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08" name="2. La structure de la S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structure de la </a:t>
            </a:r>
            <a:r>
              <a:rPr i="1"/>
              <a:t>Somme</a:t>
            </a:r>
          </a:p>
          <a:p>
            <a:pPr marL="1595606" indent="-1595606" algn="l" defTabSz="238620">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chaque partie est composée de </a:t>
            </a:r>
            <a:r>
              <a:rPr i="1"/>
              <a:t>questions </a:t>
            </a:r>
            <a:r>
              <a:t>autour de thèmes successifs</a:t>
            </a:r>
            <a:endParaRPr i="1"/>
          </a:p>
          <a:p>
            <a:pPr marL="1595606" indent="-1595606" algn="l" defTabSz="238620">
              <a:spcBef>
                <a:spcPts val="400"/>
              </a:spcBef>
              <a:tabLst>
                <a:tab pos="647700" algn="l"/>
                <a:tab pos="1219200" algn="l"/>
              </a:tabLst>
              <a:defRPr sz="2200">
                <a:latin typeface="+mn-lt"/>
                <a:ea typeface="+mn-ea"/>
                <a:cs typeface="+mn-cs"/>
                <a:sym typeface="Helvetica Neue"/>
              </a:defRPr>
            </a:pP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r>
              <a:t>- chaque question est composée d’</a:t>
            </a:r>
            <a:r>
              <a:rPr i="1"/>
              <a:t>articles</a:t>
            </a:r>
            <a:r>
              <a:t>, formulés chacun sous forme de questions également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chaque article est composé de quatre temps :</a:t>
            </a:r>
          </a:p>
          <a:p>
            <a:pPr marL="1595606" indent="-1595606" algn="l" defTabSz="238620">
              <a:spcBef>
                <a:spcPts val="400"/>
              </a:spcBef>
              <a:tabLst>
                <a:tab pos="647700" algn="l"/>
                <a:tab pos="1219200" algn="l"/>
              </a:tabLst>
              <a:defRPr sz="2200">
                <a:latin typeface="+mn-lt"/>
                <a:ea typeface="+mn-ea"/>
                <a:cs typeface="+mn-cs"/>
                <a:sym typeface="Helvetica Neue"/>
              </a:defRPr>
            </a:pPr>
            <a:r>
              <a:t>	- une série d’objections à la réponse qu’il donnera à sa question (</a:t>
            </a:r>
            <a:r>
              <a:rPr i="1"/>
              <a:t>videtur quod non</a:t>
            </a:r>
            <a:r>
              <a:rPr>
                <a:latin typeface="Times New Roman"/>
                <a:ea typeface="Times New Roman"/>
                <a:cs typeface="Times New Roman"/>
                <a:sym typeface="Times New Roman"/>
              </a:rPr>
              <a:t> </a:t>
            </a:r>
            <a:r>
              <a:t>: il semble que non)</a:t>
            </a:r>
          </a:p>
          <a:p>
            <a:pPr marL="1595606" indent="-1595606" algn="l" defTabSz="238620">
              <a:spcBef>
                <a:spcPts val="400"/>
              </a:spcBef>
              <a:tabLst>
                <a:tab pos="647700" algn="l"/>
                <a:tab pos="1219200" algn="l"/>
              </a:tabLst>
              <a:defRPr sz="2200">
                <a:latin typeface="+mn-lt"/>
                <a:ea typeface="+mn-ea"/>
                <a:cs typeface="+mn-cs"/>
                <a:sym typeface="Helvetica Neue"/>
              </a:defRPr>
            </a:pPr>
            <a:r>
              <a:t>	- un argument contraire aux objections – le pivot de son raisonnement (</a:t>
            </a:r>
            <a:r>
              <a:rPr i="1"/>
              <a:t>sed contra est</a:t>
            </a:r>
            <a:r>
              <a:rPr>
                <a:latin typeface="Times New Roman"/>
                <a:ea typeface="Times New Roman"/>
                <a:cs typeface="Times New Roman"/>
                <a:sym typeface="Times New Roman"/>
              </a:rPr>
              <a:t> </a:t>
            </a:r>
            <a:r>
              <a:t>: mais contre [ces objections], il se trouve que …)</a:t>
            </a:r>
          </a:p>
          <a:p>
            <a:pPr marL="1595606" indent="-1595606" algn="l" defTabSz="238620">
              <a:spcBef>
                <a:spcPts val="400"/>
              </a:spcBef>
              <a:tabLst>
                <a:tab pos="647700" algn="l"/>
                <a:tab pos="1219200" algn="l"/>
              </a:tabLst>
              <a:defRPr sz="2200">
                <a:latin typeface="+mn-lt"/>
                <a:ea typeface="+mn-ea"/>
                <a:cs typeface="+mn-cs"/>
                <a:sym typeface="Helvetica Neue"/>
              </a:defRPr>
            </a:pPr>
            <a:r>
              <a:t>	- la réponse de Thomas (</a:t>
            </a:r>
            <a:r>
              <a:rPr i="1"/>
              <a:t>respondeo </a:t>
            </a:r>
            <a:r>
              <a:t>: je réponds)</a:t>
            </a:r>
          </a:p>
          <a:p>
            <a:pPr marL="1595606" indent="-1595606" algn="l" defTabSz="238620">
              <a:spcBef>
                <a:spcPts val="400"/>
              </a:spcBef>
              <a:tabLst>
                <a:tab pos="647700" algn="l"/>
                <a:tab pos="1219200" algn="l"/>
              </a:tabLst>
              <a:defRPr sz="2200">
                <a:latin typeface="+mn-lt"/>
                <a:ea typeface="+mn-ea"/>
                <a:cs typeface="+mn-cs"/>
                <a:sym typeface="Helvetica Neue"/>
              </a:defRPr>
            </a:pPr>
            <a:r>
              <a:t>	- les réponses aux objections (</a:t>
            </a:r>
            <a:r>
              <a:rPr i="1"/>
              <a:t>ad 1</a:t>
            </a:r>
            <a:r>
              <a:rPr baseline="31999" i="1"/>
              <a:t>um</a:t>
            </a:r>
            <a:r>
              <a:rPr>
                <a:latin typeface="Times New Roman"/>
                <a:ea typeface="Times New Roman"/>
                <a:cs typeface="Times New Roman"/>
                <a:sym typeface="Times New Roman"/>
              </a:rPr>
              <a:t> </a:t>
            </a:r>
            <a:r>
              <a:t>: concernant la première …)</a:t>
            </a:r>
          </a:p>
        </p:txBody>
      </p:sp>
      <p:sp>
        <p:nvSpPr>
          <p:cNvPr id="20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14"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biographie sommaire</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structure de la </a:t>
            </a:r>
            <a:r>
              <a:rPr i="1"/>
              <a:t>Somme </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partie « anthropologie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1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8" name="3. La partie « anthropologie » de la Somme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partie « anthropologie » de la </a:t>
            </a:r>
            <a:r>
              <a:rPr i="1"/>
              <a:t>Somme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fait de pouvoir repérer une partie plus spécialement anthropologique dans la </a:t>
            </a:r>
            <a:r>
              <a:rPr i="1"/>
              <a:t>Somme</a:t>
            </a:r>
            <a:r>
              <a:t> ne veut pas dire qu’il ne donne pas d’enseignement anthropologique ailleurs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mais d’un point de vue logique toute la </a:t>
            </a:r>
            <a:r>
              <a:rPr i="1"/>
              <a:t>Somme</a:t>
            </a:r>
            <a:r>
              <a:t> est cohérente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retrouvera les mêmes principes et fondements de ses réflexions chaque fois qu’il aura des considérations anthropologiques (de même pour des considérations éthiques ou autres)</a:t>
            </a:r>
          </a:p>
        </p:txBody>
      </p:sp>
      <p:sp>
        <p:nvSpPr>
          <p:cNvPr id="21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2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24"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biographie sommaire</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structure de la </a:t>
            </a:r>
            <a:r>
              <a:rPr i="1"/>
              <a:t>Somme </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partie « anthropologie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2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8" name="3. La partie « anthropologie » de la Somme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partie « anthropologie » de la </a:t>
            </a:r>
            <a:r>
              <a:rPr i="1"/>
              <a:t>Somme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dire que la partie « anthropologie » se trouve </a:t>
            </a:r>
          </a:p>
          <a:p>
            <a:pPr marL="1595606" indent="-1595606" algn="l" defTabSz="238620">
              <a:spcBef>
                <a:spcPts val="400"/>
              </a:spcBef>
              <a:tabLst>
                <a:tab pos="647700" algn="l"/>
                <a:tab pos="1219200" algn="l"/>
              </a:tabLst>
              <a:defRPr sz="2200">
                <a:latin typeface="+mn-lt"/>
                <a:ea typeface="+mn-ea"/>
                <a:cs typeface="+mn-cs"/>
                <a:sym typeface="Helvetica Neue"/>
              </a:defRPr>
            </a:pPr>
            <a:r>
              <a:t>	- dans la première partie de la Somme, </a:t>
            </a:r>
          </a:p>
          <a:p>
            <a:pPr marL="1595606" indent="-1595606" algn="l" defTabSz="238620">
              <a:spcBef>
                <a:spcPts val="400"/>
              </a:spcBef>
              <a:tabLst>
                <a:tab pos="647700" algn="l"/>
                <a:tab pos="1219200" algn="l"/>
              </a:tabLst>
              <a:defRPr sz="2200">
                <a:latin typeface="+mn-lt"/>
                <a:ea typeface="+mn-ea"/>
                <a:cs typeface="+mn-cs"/>
                <a:sym typeface="Helvetica Neue"/>
              </a:defRPr>
            </a:pPr>
            <a:r>
              <a:t>	- les questions 75 à 102</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progression thématique est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l’essence de l’âme (q. 75) </a:t>
            </a:r>
          </a:p>
          <a:p>
            <a:pPr marL="1595606" indent="-1595606" algn="l" defTabSz="238620">
              <a:spcBef>
                <a:spcPts val="400"/>
              </a:spcBef>
              <a:tabLst>
                <a:tab pos="647700" algn="l"/>
                <a:tab pos="1219200" algn="l"/>
              </a:tabLst>
              <a:defRPr sz="2200">
                <a:latin typeface="+mn-lt"/>
                <a:ea typeface="+mn-ea"/>
                <a:cs typeface="+mn-cs"/>
                <a:sym typeface="Helvetica Neue"/>
              </a:defRPr>
            </a:pPr>
            <a:r>
              <a:t>	- l’union de l’âme et du corps (q. 76)</a:t>
            </a:r>
          </a:p>
          <a:p>
            <a:pPr marL="1595606" indent="-1595606" algn="l" defTabSz="238620">
              <a:spcBef>
                <a:spcPts val="400"/>
              </a:spcBef>
              <a:tabLst>
                <a:tab pos="647700" algn="l"/>
                <a:tab pos="1219200" algn="l"/>
              </a:tabLst>
              <a:defRPr sz="2200">
                <a:latin typeface="+mn-lt"/>
                <a:ea typeface="+mn-ea"/>
                <a:cs typeface="+mn-cs"/>
                <a:sym typeface="Helvetica Neue"/>
              </a:defRPr>
            </a:pPr>
            <a:r>
              <a:t>	- les puissances de l'âme (qq 77-83) : ses facultés (infrahumaines et humaines)</a:t>
            </a:r>
          </a:p>
          <a:p>
            <a:pPr marL="1595606" indent="-1595606" algn="l" defTabSz="238620">
              <a:spcBef>
                <a:spcPts val="400"/>
              </a:spcBef>
              <a:tabLst>
                <a:tab pos="647700" algn="l"/>
                <a:tab pos="1219200" algn="l"/>
              </a:tabLst>
              <a:defRPr sz="2200">
                <a:latin typeface="+mn-lt"/>
                <a:ea typeface="+mn-ea"/>
                <a:cs typeface="+mn-cs"/>
                <a:sym typeface="Helvetica Neue"/>
              </a:defRPr>
            </a:pPr>
            <a:r>
              <a:t>		- en particulier la théorie de la connaissance (qq 84-89) </a:t>
            </a:r>
          </a:p>
          <a:p>
            <a:pPr marL="1595606" indent="-1595606" algn="l" defTabSz="238620">
              <a:spcBef>
                <a:spcPts val="400"/>
              </a:spcBef>
              <a:tabLst>
                <a:tab pos="647700" algn="l"/>
                <a:tab pos="1219200" algn="l"/>
              </a:tabLst>
              <a:defRPr sz="2200">
                <a:latin typeface="+mn-lt"/>
                <a:ea typeface="+mn-ea"/>
                <a:cs typeface="+mn-cs"/>
                <a:sym typeface="Helvetica Neue"/>
              </a:defRPr>
            </a:pPr>
            <a:r>
              <a:t>	- la création de l'être humain (qq 90-102)</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2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3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4"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biographie sommaire</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structure de la </a:t>
            </a:r>
            <a:r>
              <a:rPr i="1"/>
              <a:t>Somme </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partie « anthropologie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3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38" name="3. La partie « anthropologie » de la Somme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partie « anthropologie » de la </a:t>
            </a:r>
            <a:r>
              <a:rPr i="1"/>
              <a:t>Somme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concernant les « puissances »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l’essence de l’âme (q. 75) </a:t>
            </a:r>
          </a:p>
          <a:p>
            <a:pPr marL="1595606" indent="-1595606" algn="l" defTabSz="238620">
              <a:spcBef>
                <a:spcPts val="400"/>
              </a:spcBef>
              <a:tabLst>
                <a:tab pos="647700" algn="l"/>
                <a:tab pos="1219200" algn="l"/>
              </a:tabLst>
              <a:defRPr sz="2200">
                <a:latin typeface="+mn-lt"/>
                <a:ea typeface="+mn-ea"/>
                <a:cs typeface="+mn-cs"/>
                <a:sym typeface="Helvetica Neue"/>
              </a:defRPr>
            </a:pPr>
            <a:r>
              <a:t>- l’union de l’âme et du corps (q. 76)</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les puissances de l'âme (qq 77-83) :</a:t>
            </a: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 les puissances non spirituelles (q. 78)</a:t>
            </a: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 les puissances non sensibles (les sens externes : a 5 ; les sens internes : a 4 : le sens commun, l'imaginative, l'estimative, la mémoire)</a:t>
            </a: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 les puissances intellectuelles (q. 79) ; a 8 : raison et intelligence (« Raisonner, c'est aller d'un objet d'intelligence à un autre, en vue de saisir la vérité intelligible »)</a:t>
            </a: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 les puissances appétitives (qq 80-83) : en général, « définition » (q. 80) ; la sensibilité (q. 81) ; la volonté (q. 82) ; le libre arbitre (q. 83)</a:t>
            </a: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 en particulier la théorie de la connaissance (qq 84-89)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création de l'être humain (qq 90-102)</a:t>
            </a:r>
          </a:p>
        </p:txBody>
      </p:sp>
      <p:sp>
        <p:nvSpPr>
          <p:cNvPr id="23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44"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biographie sommaire</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structure de la </a:t>
            </a:r>
            <a:r>
              <a:rPr i="1"/>
              <a:t>Somme </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partie « anthropologie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4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8" name="3. La partie « anthropologie » de la Somme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partie « anthropologie » de la </a:t>
            </a:r>
            <a:r>
              <a:rPr i="1"/>
              <a:t>Somme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concernant la création de l’être humain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l’essence de l’âme (q. 75) </a:t>
            </a:r>
          </a:p>
          <a:p>
            <a:pPr marL="1595606" indent="-1595606" algn="l" defTabSz="238620">
              <a:spcBef>
                <a:spcPts val="400"/>
              </a:spcBef>
              <a:tabLst>
                <a:tab pos="647700" algn="l"/>
                <a:tab pos="1219200" algn="l"/>
              </a:tabLst>
              <a:defRPr sz="2200">
                <a:latin typeface="+mn-lt"/>
                <a:ea typeface="+mn-ea"/>
                <a:cs typeface="+mn-cs"/>
                <a:sym typeface="Helvetica Neue"/>
              </a:defRPr>
            </a:pPr>
            <a:r>
              <a:t>- l’union de l’âme et du corps (q. 76)</a:t>
            </a:r>
          </a:p>
          <a:p>
            <a:pPr marL="1595606" indent="-1595606" algn="l" defTabSz="238620">
              <a:spcBef>
                <a:spcPts val="400"/>
              </a:spcBef>
              <a:tabLst>
                <a:tab pos="647700" algn="l"/>
                <a:tab pos="1219200" algn="l"/>
              </a:tabLst>
              <a:defRPr sz="2200">
                <a:latin typeface="+mn-lt"/>
                <a:ea typeface="+mn-ea"/>
                <a:cs typeface="+mn-cs"/>
                <a:sym typeface="Helvetica Neue"/>
              </a:defRPr>
            </a:pPr>
            <a:r>
              <a:t>- les puissances de l'âme (q. 77-83)</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la création de l'être humain (qq 90-102)</a:t>
            </a: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 les origines de l’être humain (q. 90) </a:t>
            </a: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 l'âme humaine et sa création (q. 91)</a:t>
            </a: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 la femme (q. 92)</a:t>
            </a: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 l’image de Dieu chez l’homme (q. 93)</a:t>
            </a: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	- la condition originelle, la procréation, la condition originelle des enfants, le paradis (qq 94-102)</a:t>
            </a:r>
          </a:p>
        </p:txBody>
      </p:sp>
      <p:sp>
        <p:nvSpPr>
          <p:cNvPr id="24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4"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biographie sommaire</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structure de la </a:t>
            </a:r>
            <a:r>
              <a:rPr i="1"/>
              <a:t>Somme </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partie « anthropologie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5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8" name="E - L’anthropologie médiévale de Thomas d’Aqu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E - L’anthropologie médiévale de Thomas d’Aquin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L’auteur et son œuvre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Une biographie sommaire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La structure de la </a:t>
            </a:r>
            <a:r>
              <a:rPr i="1"/>
              <a:t>Somme théologique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 partie « anthropologie » de la </a:t>
            </a:r>
            <a:r>
              <a:rPr i="1"/>
              <a:t>Somme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 constitution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L’être humain à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25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26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65" name="E - L’anthropologie médiévale de Thomas d’Aqu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E - L’anthropologie médiévale de Thomas d’Aquin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L’auteur et son œuvre </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La constitution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L’âme comme « forme » du corps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Les « puissances » de l’âme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Les activités spécifiquement humaines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L’être humain à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26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26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2" name="1. L’âme, « forme » du corp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L’âme, « forme » du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cette notion, reprise directement d’Aristote, est affirmée à la q. 76, a. 1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540384" indent="-540384" algn="just" defTabSz="449580">
              <a:tabLst>
                <a:tab pos="355600" algn="l"/>
              </a:tabLst>
              <a:defRPr b="0" sz="1200">
                <a:solidFill>
                  <a:srgbClr val="000000"/>
                </a:solidFill>
                <a:latin typeface="Palatino"/>
                <a:ea typeface="Palatino"/>
                <a:cs typeface="Palatino"/>
                <a:sym typeface="Palatino"/>
              </a:defRPr>
            </a:pPr>
          </a:p>
          <a:p>
            <a:pPr marL="1439999" indent="0" algn="just" defTabSz="238620">
              <a:tabLst/>
              <a:defRPr sz="2100">
                <a:solidFill>
                  <a:srgbClr val="9DE8EB"/>
                </a:solidFill>
                <a:latin typeface="+mj-lt"/>
                <a:ea typeface="+mj-ea"/>
                <a:cs typeface="+mj-cs"/>
                <a:sym typeface="Arial Narrow"/>
              </a:defRPr>
            </a:pPr>
            <a:r>
              <a:t>Or le principe immédiat de la vie du corps, c'est l'âme. Et comme la vie se révèle par des activités qui varient selon le degré d'être des vivants, le principe immédiat de chacune des activités vitales en eux, c'est l'âme. L'âme est le principe qui nous fait nous développer physiquement, sentir, nous mouvoir dans l'espace, et pareillement penser. Ce principe de notre pensée, qu'on l'appelle intelligence ou âme intellectuelle, est donc la forme du corps. Telle est la démonstration d'Aristote.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r>
              <a:t>Sources des citations de la </a:t>
            </a:r>
            <a:r>
              <a:rPr i="1"/>
              <a:t>Somme</a:t>
            </a:r>
            <a:r>
              <a:t> :</a:t>
            </a:r>
          </a:p>
          <a:p>
            <a:pPr marL="1439999" indent="0" algn="just" defTabSz="238620">
              <a:tabLst/>
              <a:defRPr sz="2100">
                <a:latin typeface="+mj-lt"/>
                <a:ea typeface="+mj-ea"/>
                <a:cs typeface="+mj-cs"/>
                <a:sym typeface="Arial Narrow"/>
              </a:defRPr>
            </a:pPr>
            <a:r>
              <a:t>Édition numérique, Bibliothèque des éditions du Cerf, Paris 1984 ; http://docteurangelique.free.fr/index.html</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7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7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7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2" name="1. L’âme, « forme » du corp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L’âme, « forme » du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 8 : l'âme est dans toutes les parties du  corps</a:t>
            </a:r>
          </a:p>
          <a:p>
            <a:pPr marL="1595606" indent="-1595606" algn="l" defTabSz="238620">
              <a:spcBef>
                <a:spcPts val="400"/>
              </a:spcBef>
              <a:tabLst>
                <a:tab pos="647700" algn="l"/>
                <a:tab pos="1219200" algn="l"/>
              </a:tabLst>
              <a:defRPr sz="2200">
                <a:latin typeface="+mn-lt"/>
                <a:ea typeface="+mn-ea"/>
                <a:cs typeface="+mn-cs"/>
                <a:sym typeface="Helvetica Neue"/>
              </a:defRPr>
            </a:pPr>
            <a:r>
              <a:t>	- il le démontre avec une dissertation sur les relations du tout et de la partie (un exemple de son style de raisonnement)</a:t>
            </a:r>
          </a:p>
          <a:p>
            <a:pPr marL="540384" indent="-540384" algn="just" defTabSz="449580">
              <a:tabLst>
                <a:tab pos="355600" algn="l"/>
              </a:tabLst>
              <a:defRPr b="0" sz="1200">
                <a:solidFill>
                  <a:srgbClr val="000000"/>
                </a:solidFill>
                <a:uFill>
                  <a:solidFill>
                    <a:srgbClr val="000000"/>
                  </a:solidFill>
                </a:uFill>
                <a:latin typeface="Times New Roman"/>
                <a:ea typeface="Times New Roman"/>
                <a:cs typeface="Times New Roman"/>
                <a:sym typeface="Times New Roman"/>
              </a:defRPr>
            </a:pPr>
          </a:p>
          <a:p>
            <a:pPr marL="540384" indent="-540384" algn="just" defTabSz="449580">
              <a:tabLst>
                <a:tab pos="355600" algn="l"/>
              </a:tabLst>
              <a:defRPr b="0" sz="1200">
                <a:solidFill>
                  <a:srgbClr val="000000"/>
                </a:solidFill>
                <a:uFill>
                  <a:solidFill>
                    <a:srgbClr val="000000"/>
                  </a:solidFill>
                </a:uFill>
                <a:latin typeface="Times New Roman"/>
                <a:ea typeface="Times New Roman"/>
                <a:cs typeface="Times New Roman"/>
                <a:sym typeface="Times New Roman"/>
              </a:defRPr>
            </a:pPr>
          </a:p>
          <a:p>
            <a:pPr marL="1439999" indent="0" algn="just" defTabSz="238620">
              <a:tabLst/>
              <a:defRPr sz="2100">
                <a:solidFill>
                  <a:srgbClr val="9DE8EB"/>
                </a:solidFill>
                <a:latin typeface="+mj-lt"/>
                <a:ea typeface="+mj-ea"/>
                <a:cs typeface="+mj-cs"/>
                <a:sym typeface="Arial Narrow"/>
              </a:defRPr>
            </a:pPr>
            <a:r>
              <a:t>Mais du fait que l'âme est unie au corps comme sa forme, elle doit se trouver dans tout le corps et dans chacune de ses parties, car elle n'est pas une forme accidentelle, mais substantielle. Or, la forme substantielle constitue non seulement la perfection du tout, mais encore de chaque partie. Le tout étant en effet composé de parties, lorsque la forme d'un tout ne donne pas l'être aux diverses parties du corps, elle consiste en un simple assemblage ou ordre de parties, comme l'est par exemple la forme d'une maison. Mais une telle forme est accidentelle, tandis que l'âme est une forme substantielle ; elle doit donc être la forme et l'acte non seulement du tout, mais encore de chacune des parties.</a:t>
            </a:r>
          </a:p>
          <a:p>
            <a:pPr marL="1439999" indent="0" algn="just" defTabSz="238620">
              <a:tabLst/>
              <a:defRPr sz="2100">
                <a:solidFill>
                  <a:srgbClr val="9DE8EB"/>
                </a:solidFill>
                <a:latin typeface="+mj-lt"/>
                <a:ea typeface="+mj-ea"/>
                <a:cs typeface="+mj-cs"/>
                <a:sym typeface="Arial Narrow"/>
              </a:defRPr>
            </a:pPr>
            <a:r>
              <a:t>(…)</a:t>
            </a:r>
          </a:p>
          <a:p>
            <a:pPr marL="1439999" indent="0" algn="just" defTabSz="238620">
              <a:tabLst/>
              <a:defRPr sz="2100">
                <a:solidFill>
                  <a:srgbClr val="9DE8EB"/>
                </a:solidFill>
                <a:latin typeface="+mj-lt"/>
                <a:ea typeface="+mj-ea"/>
                <a:cs typeface="+mj-cs"/>
                <a:sym typeface="Arial Narrow"/>
              </a:defRPr>
            </a:pPr>
            <a:r>
              <a:t>Un indice, c'est que nulle partie du corps n'a d'activité lorsqu'il n'y a plus d'âme ; et cependant tout ce qui possède les caractères d'une espèce doit garder l'activité propre à cette espèce. Mais l'acte doit se trouver dans le sujet qu'il actue ; l'âme doit donc être dans tout le corps, et dans chacune de ses parties. </a:t>
            </a:r>
          </a:p>
          <a:p>
            <a:pPr marL="1439999" indent="0" algn="r" defTabSz="238620">
              <a:tabLst/>
              <a:defRPr sz="2100">
                <a:solidFill>
                  <a:srgbClr val="9DE8EB"/>
                </a:solidFill>
                <a:latin typeface="+mj-lt"/>
                <a:ea typeface="+mj-ea"/>
                <a:cs typeface="+mj-cs"/>
                <a:sym typeface="Arial Narrow"/>
              </a:defRPr>
            </a:pPr>
            <a:r>
              <a:t>(I</a:t>
            </a:r>
            <a:r>
              <a:rPr baseline="31999"/>
              <a:t>a</a:t>
            </a:r>
            <a:r>
              <a:t>, q. 76, a. 8)</a:t>
            </a:r>
          </a:p>
          <a:p>
            <a:pPr marL="1439999" indent="0" algn="just" defTabSz="238620">
              <a:tabLst/>
              <a:defRPr sz="2100">
                <a:solidFill>
                  <a:srgbClr val="9DE8EB"/>
                </a:solidFill>
                <a:latin typeface="+mj-lt"/>
                <a:ea typeface="+mj-ea"/>
                <a:cs typeface="+mj-cs"/>
                <a:sym typeface="Arial Narrow"/>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pensée d’Aristote permet donc à Thomas d’éviter un dualisme strict qui opposerait le corps et l’âme</a:t>
            </a:r>
          </a:p>
        </p:txBody>
      </p:sp>
      <p:sp>
        <p:nvSpPr>
          <p:cNvPr id="28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8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8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2" name="2. Les « puissances » de l’â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Les « puissances » de l’âme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la q. 77, a. 3, il définit ce qu’il appelle « puissance de l’âme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une puissance est distinguée et spécifiée par son activité, ou son opération</a:t>
            </a: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La puissance comme telle est ordonnée à l'acte. La nature de la puissance doit donc être déterminée d'après l'acte auquel elle s'ordonne. Les puissances se diversifieront donc selon que se diversifient les actes. Or la raison formelle d'un acte se diversifiera selon que se diversifie la raison formelle de son objet.</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Ce n'est donc pas n'importe quelle différence dans les objets qui est principe de distinction des puissances de l'âme, mais une différence affectant cela même à quoi la puissance est de soi ordonnée. </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9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9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9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9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37" name="E - L’anthropologie médiévale de Thomas d’Aqu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E - L’anthropologie médiévale de Thomas d’Aquin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L’auteur et son œuvre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 constitution de l’être humain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L'être humain à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2" name="2. Les « puissances » de l’â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Les « puissances » de l’âme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question de l’article 8 est : les puissances demeurent-elles après la mort ?</a:t>
            </a:r>
          </a:p>
          <a:p>
            <a:pPr marL="1595606" indent="-1595606" algn="l" defTabSz="238620">
              <a:spcBef>
                <a:spcPts val="400"/>
              </a:spcBef>
              <a:tabLst>
                <a:tab pos="647700" algn="l"/>
                <a:tab pos="1219200" algn="l"/>
              </a:tabLst>
              <a:defRPr sz="2200">
                <a:latin typeface="+mn-lt"/>
                <a:ea typeface="+mn-ea"/>
                <a:cs typeface="+mn-cs"/>
                <a:sym typeface="Helvetica Neue"/>
              </a:defRPr>
            </a:pPr>
            <a:r>
              <a:t>	- la réponse est intéressante notamment parce qu’il formule ici une synthèse de son anthropologie </a:t>
            </a:r>
          </a:p>
          <a:p>
            <a:pPr marL="1595606" indent="-1595606" algn="l" defTabSz="238620">
              <a:spcBef>
                <a:spcPts val="400"/>
              </a:spcBef>
              <a:tabLst>
                <a:tab pos="647700" algn="l"/>
                <a:tab pos="1219200" algn="l"/>
              </a:tabLst>
              <a:defRPr sz="2200">
                <a:latin typeface="+mn-lt"/>
                <a:ea typeface="+mn-ea"/>
                <a:cs typeface="+mn-cs"/>
                <a:sym typeface="Helvetica Neue"/>
              </a:defRPr>
            </a:pPr>
            <a:r>
              <a:t>	- en faisant allusion aux types d’âmes été en définissant l’être humain à partir de l'intelligence et de la volonté liées à l'âme humaine exclusivement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L'âme est le seul principe de toutes ses puissances, on l'a déjà dit. Mais certaines n'ont pas d'autre sujet que l'âme : telles l'intelligence et la volonté. Ces facultés demeurent donc nécessairement dans l'âme, une fois le corps détruit. D'autres ont pour sujet le composé humain : ainsi toutes les puissances de l'âme sensitive et végétative. Or, le sujet étant détruit, l'accident ne peut persister. Aussi, lorsque le composé se désagrège, ces puissances ne demeurent pas sous un mode actuel, mais seulement virtuel ; elle sont dans l'âme comme dans leur principe et leur racine. </a:t>
            </a:r>
          </a:p>
          <a:p>
            <a:pPr marL="1439999" indent="0" algn="just" defTabSz="238620">
              <a:tabLst/>
              <a:defRPr sz="2100">
                <a:solidFill>
                  <a:srgbClr val="9DE8EB"/>
                </a:solidFill>
                <a:latin typeface="+mj-lt"/>
                <a:ea typeface="+mj-ea"/>
                <a:cs typeface="+mj-cs"/>
                <a:sym typeface="Arial Narrow"/>
              </a:defRPr>
            </a:pPr>
            <a:r>
              <a:t>Il est donc faux d'affirmer, comme certains, que ces puissances demeurent dans l'âme même lorsque le corps est détruit. Et encore plus faux que les actes de ces puissances demeurent dans l'âme séparée, car ces puissances n'ont d'activité qu'au moyen d'organes corporels. (I</a:t>
            </a:r>
            <a:r>
              <a:rPr baseline="31999"/>
              <a:t>a</a:t>
            </a:r>
            <a:r>
              <a:t>, q. 77, a. 8)</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0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0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0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la mesure où l’intellect et la volonté sont les facultés rationnelles spécifiques de l’âme humaine, leur activités sont aussi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traite donc de l’activité intellectuelle (q. 79)</a:t>
            </a:r>
          </a:p>
          <a:p>
            <a:pPr marL="1595606" indent="-1595606" algn="l" defTabSz="238620">
              <a:spcBef>
                <a:spcPts val="400"/>
              </a:spcBef>
              <a:tabLst>
                <a:tab pos="647700" algn="l"/>
                <a:tab pos="1219200" algn="l"/>
              </a:tabLst>
              <a:defRPr sz="2200">
                <a:latin typeface="+mn-lt"/>
                <a:ea typeface="+mn-ea"/>
                <a:cs typeface="+mn-cs"/>
                <a:sym typeface="Helvetica Neue"/>
              </a:defRPr>
            </a:pPr>
            <a:r>
              <a:t>	- et des activités liées à la volonté (q. 80-83)</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toujours en considérant que l’âme humaine intègre les fonctions de l’âme animale :</a:t>
            </a:r>
          </a:p>
          <a:p>
            <a:pPr marL="1595606" indent="-1595606" algn="l" defTabSz="238620">
              <a:spcBef>
                <a:spcPts val="400"/>
              </a:spcBef>
              <a:tabLst>
                <a:tab pos="647700" algn="l"/>
                <a:tab pos="1219200" algn="l"/>
              </a:tabLst>
              <a:defRPr sz="2200">
                <a:latin typeface="+mn-lt"/>
                <a:ea typeface="+mn-ea"/>
                <a:cs typeface="+mn-cs"/>
                <a:sym typeface="Helvetica Neue"/>
              </a:defRPr>
            </a:pPr>
            <a:r>
              <a:t>		- qu’il y a une forme de connaissance animale (représentation, mémoire) mais que la rationalité est le propre de l’être humain</a:t>
            </a:r>
          </a:p>
          <a:p>
            <a:pPr marL="1595606" indent="-1595606" algn="l" defTabSz="238620">
              <a:spcBef>
                <a:spcPts val="400"/>
              </a:spcBef>
              <a:tabLst>
                <a:tab pos="647700" algn="l"/>
                <a:tab pos="1219200" algn="l"/>
              </a:tabLst>
              <a:defRPr sz="2200">
                <a:latin typeface="+mn-lt"/>
                <a:ea typeface="+mn-ea"/>
                <a:cs typeface="+mn-cs"/>
                <a:sym typeface="Helvetica Neue"/>
              </a:defRPr>
            </a:pPr>
            <a:r>
              <a:t>		- et de même qu’il y a une forme de volonté animale, reposant sur l’irascible et le concupiscible (agressivité et désir), mais que la volonté au plan rationnel est le propre de l’être humain</a:t>
            </a:r>
          </a:p>
          <a:p>
            <a:pPr marL="1595606" indent="-1595606" algn="l" defTabSz="238620">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le propre de l’être humain est de vivre à partir de sa rationalité, c'est-à-dire de gouverner tout ce qui le constitue avec une connaissance du vrai et une recherche du bien</a:t>
            </a:r>
          </a:p>
        </p:txBody>
      </p:sp>
      <p:sp>
        <p:nvSpPr>
          <p:cNvPr id="31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1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1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1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2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question 79 traite de l’intelligence humaine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la définit comme passive, puisqu’elle reçoit du monde la vérité (a. 2)</a:t>
            </a:r>
          </a:p>
          <a:p>
            <a:pPr marL="1595606" indent="-1595606" algn="l" defTabSz="238620">
              <a:spcBef>
                <a:spcPts val="400"/>
              </a:spcBef>
              <a:tabLst>
                <a:tab pos="647700" algn="l"/>
                <a:tab pos="1219200" algn="l"/>
              </a:tabLst>
              <a:defRPr sz="2200">
                <a:latin typeface="+mn-lt"/>
                <a:ea typeface="+mn-ea"/>
                <a:cs typeface="+mn-cs"/>
                <a:sym typeface="Helvetica Neue"/>
              </a:defRPr>
            </a:pPr>
            <a:r>
              <a:t>	- mais aussi comme active, puisque la connaissance consiste à abstraire (</a:t>
            </a:r>
            <a:r>
              <a:rPr i="1"/>
              <a:t>retirer à partir de</a:t>
            </a:r>
            <a:r>
              <a:t>) les concepts, de la réalité matérielle (a. 3)</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l’a. 8, donne une distinction claire entre raison et intelligence : en tant que ce sont des actes, il y a réception passive du côté de l'intelligence et </a:t>
            </a:r>
            <a:r>
              <a:rPr i="1"/>
              <a:t>raisonnement</a:t>
            </a:r>
            <a:r>
              <a:t>, du côté de la raison</a:t>
            </a:r>
          </a:p>
          <a:p>
            <a:pPr marL="540384" indent="-540384" algn="just" defTabSz="449580">
              <a:tabLst>
                <a:tab pos="355600" algn="l"/>
              </a:tabLst>
              <a:defRPr b="0" sz="1200">
                <a:solidFill>
                  <a:srgbClr val="000000"/>
                </a:solidFill>
                <a:uFill>
                  <a:solidFill>
                    <a:srgbClr val="000000"/>
                  </a:solidFill>
                </a:uFill>
                <a:latin typeface="Palatino"/>
                <a:ea typeface="Palatino"/>
                <a:cs typeface="Palatino"/>
                <a:sym typeface="Palatino"/>
              </a:defRPr>
            </a:pPr>
          </a:p>
          <a:p>
            <a:pPr marL="1439999" indent="0" algn="just" defTabSz="238620">
              <a:tabLst/>
              <a:defRPr sz="2100">
                <a:solidFill>
                  <a:srgbClr val="9DE8EB"/>
                </a:solidFill>
                <a:latin typeface="+mj-lt"/>
                <a:ea typeface="+mj-ea"/>
                <a:cs typeface="+mj-cs"/>
                <a:sym typeface="Arial Narrow"/>
              </a:defRPr>
            </a:pPr>
            <a:r>
              <a:t>La raison et l'intelligence ne peuvent être dans l'homme des puissances différentes. On le verra clairement si l'on considère l'acte de l'une et de l'autre. Faire acte d'intelligence, c'est simplement saisir la vérité intelligible. Raisonner, c'est aller d'un objet d'intelligence à un autre, en vue de saisir la vérité intelligible.</a:t>
            </a:r>
          </a:p>
          <a:p>
            <a:pPr marL="1439999" indent="0" algn="r" defTabSz="238620">
              <a:tabLst/>
              <a:defRPr sz="2100">
                <a:solidFill>
                  <a:srgbClr val="9DE8EB"/>
                </a:solidFill>
                <a:latin typeface="+mj-lt"/>
                <a:ea typeface="+mj-ea"/>
                <a:cs typeface="+mj-cs"/>
                <a:sym typeface="Arial Narrow"/>
              </a:defRPr>
            </a:pPr>
            <a:r>
              <a:t>(I</a:t>
            </a:r>
            <a:r>
              <a:rPr baseline="31999"/>
              <a:t>a</a:t>
            </a:r>
            <a:r>
              <a:t>, q. 79, a. 8)</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2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2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2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3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l’a. 12 il traite de la la </a:t>
            </a:r>
            <a:r>
              <a:rPr i="1"/>
              <a:t>syndérèse</a:t>
            </a:r>
            <a:r>
              <a:t> </a:t>
            </a:r>
          </a:p>
          <a:p>
            <a:pPr marL="1595606" indent="-1595606" algn="l" defTabSz="238620">
              <a:spcBef>
                <a:spcPts val="400"/>
              </a:spcBef>
              <a:tabLst>
                <a:tab pos="647700" algn="l"/>
                <a:tab pos="1219200" algn="l"/>
              </a:tabLst>
              <a:defRPr sz="2200">
                <a:latin typeface="+mn-lt"/>
                <a:ea typeface="+mn-ea"/>
                <a:cs typeface="+mn-cs"/>
                <a:sym typeface="Helvetica Neue"/>
              </a:defRPr>
            </a:pPr>
            <a:r>
              <a:t>	- on l’appelle aussi conscience (au sens de conscience morale), et parfois, dans le langage contemporain « conscience fondamentale »</a:t>
            </a:r>
          </a:p>
          <a:p>
            <a:pPr marL="1595606" indent="-1595606" algn="l" defTabSz="238620">
              <a:spcBef>
                <a:spcPts val="400"/>
              </a:spcBef>
              <a:tabLst>
                <a:tab pos="647700" algn="l"/>
                <a:tab pos="1219200" algn="l"/>
              </a:tabLst>
              <a:defRPr sz="2200">
                <a:latin typeface="+mn-lt"/>
                <a:ea typeface="+mn-ea"/>
                <a:cs typeface="+mn-cs"/>
                <a:sym typeface="Helvetica Neue"/>
              </a:defRPr>
            </a:pPr>
            <a:r>
              <a:t>	- elle consiste simplement dans le fait de vouloir spontanément faire le bien et éviter le mal (sans précisions sur ce qui est bon ou mauvais)</a:t>
            </a:r>
          </a:p>
          <a:p>
            <a:pPr marL="1595606" indent="-1595606" algn="l" defTabSz="238620">
              <a:spcBef>
                <a:spcPts val="400"/>
              </a:spcBef>
              <a:tabLst>
                <a:tab pos="647700" algn="l"/>
                <a:tab pos="1219200" algn="l"/>
              </a:tabLst>
              <a:defRPr sz="2200">
                <a:latin typeface="+mn-lt"/>
                <a:ea typeface="+mn-ea"/>
                <a:cs typeface="+mn-cs"/>
                <a:sym typeface="Helvetica Neue"/>
              </a:defRPr>
            </a:pPr>
            <a:r>
              <a:t>	- elle est une activité de la raison, un habitus naturel qui vise à faire le bien et éviter le mal.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La syndérèse n'est pas une puissance, mais un habitus. (…)</a:t>
            </a:r>
          </a:p>
          <a:p>
            <a:pPr marL="1439999" indent="0" algn="just" defTabSz="238620">
              <a:tabLst/>
              <a:defRPr sz="2100">
                <a:solidFill>
                  <a:srgbClr val="9DE8EB"/>
                </a:solidFill>
                <a:latin typeface="+mj-lt"/>
                <a:ea typeface="+mj-ea"/>
                <a:cs typeface="+mj-cs"/>
                <a:sym typeface="Arial Narrow"/>
              </a:defRPr>
            </a:pPr>
            <a:r>
              <a:t>Or, les premiers principes spéculatifs qui sont naturellement en nous n'appartiennent pas à une puissance spéciale, mais à un habitus spécial qui est appelé « l'intelligence des principes ». De même, les principes pratiques que nous possédons par nature ne relèvent pas d'une puissance spéciale, mais d'un habitus naturel distinct, que nous nommons syndérèse. C'est pourquoi l'on dit que la syndérèse incite au bien, et proteste contre le mal, lorsque nous nous mettons, à l'aide des premiers principes pratiques, à la recherche de ce qu'il faut faire, et que nous jugeons ce que nous avons trouvé. Il est donc clair que la syndérèse n'est pas une puissance, mais un habitus naturel. (I</a:t>
            </a:r>
            <a:r>
              <a:rPr baseline="31999"/>
              <a:t>a</a:t>
            </a:r>
            <a:r>
              <a:t>, q. 79, a. 12)</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on se souvient que le qualificatif de </a:t>
            </a:r>
            <a:r>
              <a:rPr i="1"/>
              <a:t>naturel</a:t>
            </a:r>
            <a:r>
              <a:t> désigne </a:t>
            </a:r>
            <a:r>
              <a:rPr i="1"/>
              <a:t>ce qui est inhérent à la nature humaine</a:t>
            </a:r>
          </a:p>
        </p:txBody>
      </p:sp>
      <p:sp>
        <p:nvSpPr>
          <p:cNvPr id="33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3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3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3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questions 80 à 83 traitent la question de l’</a:t>
            </a:r>
            <a:r>
              <a:rPr i="1"/>
              <a:t>appétition</a:t>
            </a:r>
            <a:r>
              <a:t> : </a:t>
            </a:r>
          </a:p>
          <a:p>
            <a:pPr marL="1595606" indent="-1595606" algn="l" defTabSz="238620">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c’est le mot général qui désigne la faculté de désirer quelque chose</a:t>
            </a:r>
          </a:p>
          <a:p>
            <a:pPr lvl="2" marL="1595606" indent="-1595606" algn="l">
              <a:spcBef>
                <a:spcPts val="400"/>
              </a:spcBef>
              <a:tabLst>
                <a:tab pos="647700" algn="l"/>
                <a:tab pos="1219200" algn="l"/>
              </a:tabLst>
              <a:defRPr sz="2200">
                <a:latin typeface="+mn-lt"/>
                <a:ea typeface="+mn-ea"/>
                <a:cs typeface="+mn-cs"/>
                <a:sym typeface="Helvetica Neue"/>
              </a:defRPr>
            </a:pPr>
            <a:r>
              <a:t>	- en d’autres mots, d’être attirée par quelque chose qui devient son but</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cette appétition est une aptitude de l’âme, quelle qu’elle soit :</a:t>
            </a:r>
          </a:p>
          <a:p>
            <a:pPr lvl="2" marL="1595606" indent="-1595606" algn="l">
              <a:spcBef>
                <a:spcPts val="400"/>
              </a:spcBef>
              <a:tabLst>
                <a:tab pos="647700" algn="l"/>
                <a:tab pos="1219200" algn="l"/>
              </a:tabLst>
              <a:defRPr sz="2200">
                <a:latin typeface="+mn-lt"/>
                <a:ea typeface="+mn-ea"/>
                <a:cs typeface="+mn-cs"/>
                <a:sym typeface="Helvetica Neue"/>
              </a:defRPr>
            </a:pPr>
            <a:r>
              <a:t>		- donc de l’âme animale sous la forme du concupiscible</a:t>
            </a:r>
          </a:p>
          <a:p>
            <a:pPr lvl="2" marL="1595606" indent="-1595606" algn="l">
              <a:spcBef>
                <a:spcPts val="400"/>
              </a:spcBef>
              <a:tabLst>
                <a:tab pos="647700" algn="l"/>
                <a:tab pos="1219200" algn="l"/>
              </a:tabLst>
              <a:defRPr sz="2200">
                <a:latin typeface="+mn-lt"/>
                <a:ea typeface="+mn-ea"/>
                <a:cs typeface="+mn-cs"/>
                <a:sym typeface="Helvetica Neue"/>
              </a:defRPr>
            </a:pPr>
            <a:r>
              <a:t>		- et de l’âme humaine sous la forme de la volonté</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Thomas utilise la notion aristotélicienne d’ « inclination naturelle » pour désigne le mouvement qui porte une faculté vers son objet</a:t>
            </a:r>
          </a:p>
          <a:p>
            <a:pPr lvl="2" marL="1595606" indent="-1595606" algn="l">
              <a:spcBef>
                <a:spcPts val="400"/>
              </a:spcBef>
              <a:tabLst>
                <a:tab pos="647700" algn="l"/>
                <a:tab pos="1219200" algn="l"/>
              </a:tabLst>
              <a:defRPr sz="2200">
                <a:latin typeface="+mn-lt"/>
                <a:ea typeface="+mn-ea"/>
                <a:cs typeface="+mn-cs"/>
                <a:sym typeface="Helvetica Neue"/>
              </a:defRPr>
            </a:pPr>
            <a:r>
              <a:t>		- l’intelligence humaine est ainsi « structurellement » orientée vers la connaissance du vrai</a:t>
            </a:r>
          </a:p>
          <a:p>
            <a:pPr lvl="2" marL="1595606" indent="-1595606" algn="l">
              <a:spcBef>
                <a:spcPts val="400"/>
              </a:spcBef>
              <a:tabLst>
                <a:tab pos="647700" algn="l"/>
                <a:tab pos="1219200" algn="l"/>
              </a:tabLst>
              <a:defRPr sz="2200">
                <a:latin typeface="+mn-lt"/>
                <a:ea typeface="+mn-ea"/>
                <a:cs typeface="+mn-cs"/>
                <a:sym typeface="Helvetica Neue"/>
              </a:defRPr>
            </a:pPr>
            <a:r>
              <a:t>		- la volonté humaine est « structurellement » orientée vers le désir du bien</a:t>
            </a:r>
          </a:p>
        </p:txBody>
      </p:sp>
      <p:sp>
        <p:nvSpPr>
          <p:cNvPr id="34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4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4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4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la question 81, il est question de la sensibilité, c'est-à-dire l’âme animale, dite aussi « sensitive » </a:t>
            </a:r>
          </a:p>
          <a:p>
            <a:pPr marL="1595606" indent="-1595606" algn="l" defTabSz="238620">
              <a:spcBef>
                <a:spcPts val="400"/>
              </a:spcBef>
              <a:tabLst>
                <a:tab pos="647700" algn="l"/>
                <a:tab pos="1219200" algn="l"/>
              </a:tabLst>
              <a:defRPr sz="2200">
                <a:latin typeface="+mn-lt"/>
                <a:ea typeface="+mn-ea"/>
                <a:cs typeface="+mn-cs"/>
                <a:sym typeface="Helvetica Neue"/>
              </a:defRPr>
            </a:pPr>
            <a:r>
              <a:t>	- la sensibilité est constituée par l’irascible (agressivité) et le concupiscible (attirance)</a:t>
            </a:r>
          </a:p>
          <a:p>
            <a:pPr marL="1595606" indent="-1595606" algn="l" defTabSz="238620">
              <a:spcBef>
                <a:spcPts val="400"/>
              </a:spcBef>
              <a:tabLst>
                <a:tab pos="647700" algn="l"/>
                <a:tab pos="1219200" algn="l"/>
              </a:tabLst>
              <a:defRPr sz="2200">
                <a:latin typeface="+mn-lt"/>
                <a:ea typeface="+mn-ea"/>
                <a:cs typeface="+mn-cs"/>
                <a:sym typeface="Helvetica Neue"/>
              </a:defRPr>
            </a:pPr>
            <a:r>
              <a:t>	- il précise à l’article 3 qu’en ce qui concerne l’âme humaine, l'irascible et le concupiscible sont gouvernés par la raison et la  volonté – principalement la raison</a:t>
            </a:r>
          </a:p>
          <a:p>
            <a:pPr marL="540384" indent="-540384" algn="just" defTabSz="449580">
              <a:tabLst>
                <a:tab pos="355600" algn="l"/>
              </a:tabLst>
              <a:defRPr b="0" sz="1000">
                <a:solidFill>
                  <a:srgbClr val="000000"/>
                </a:solidFill>
                <a:uFill>
                  <a:solidFill>
                    <a:srgbClr val="000000"/>
                  </a:solidFill>
                </a:uFill>
                <a:latin typeface="Helvetica"/>
                <a:ea typeface="Helvetica"/>
                <a:cs typeface="Helvetica"/>
                <a:sym typeface="Helvetica"/>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Irascible et concupiscible obéissent à la partie supérieure de l'âme, qui comprend raison et volonté, de deux manières, c'est-à-dire quant à la raison et quant à la volonté. Ils obéissent à la raison dans leur activité même. En voici le motif : l'appétit sensible chez les animaux reçoit naturellement son mouvement de l'estimative ; par exemple, la brebis a peur parce qu’elle estime le loup son ennemi. Au lieu de l'estimative, il y a chez l'homme, nous l'avons déjà dit, la cogitative, que certains philosophes nomment raison particulière, parce qu’elle opère des synthèses de représentations individuelles. Aussi l'appétit sensible de l'homme est-il, par nature, mis en mouvement par elle. Mais la raison particulière reçoit naturellement, chez l'homme, son mouvement et sa direction de la raison universelle ; c'est pourquoi, dans le raisonnement syllogistique, on tire de propositions universelles des conclusions particulières. Il s'ensuit évidemment que la raison universelle commande à l'appétit sensible qui se divise en concupiscible et irascible, et que cet appétit lui obéit. (I</a:t>
            </a:r>
            <a:r>
              <a:rPr baseline="31999"/>
              <a:t>a</a:t>
            </a:r>
            <a:r>
              <a:t>, q. 81, a. 3)</a:t>
            </a:r>
          </a:p>
        </p:txBody>
      </p:sp>
      <p:sp>
        <p:nvSpPr>
          <p:cNvPr id="35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5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5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question 82 traite de la volonté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considère que l’intelligence est supérieure à la volonté (a. 2) puisqu’elle connaît le bien et le discerne comme tel avant que la volonté ne se décide pour le bien</a:t>
            </a:r>
          </a:p>
          <a:p>
            <a:pPr marL="1595606" indent="-1595606" algn="l" defTabSz="238620">
              <a:spcBef>
                <a:spcPts val="400"/>
              </a:spcBef>
              <a:tabLst>
                <a:tab pos="647700" algn="l"/>
                <a:tab pos="1219200" algn="l"/>
              </a:tabLst>
              <a:defRPr sz="2200">
                <a:latin typeface="+mn-lt"/>
                <a:ea typeface="+mn-ea"/>
                <a:cs typeface="+mn-cs"/>
                <a:sym typeface="Helvetica Neue"/>
              </a:defRPr>
            </a:pPr>
            <a:r>
              <a:t>	- on a appelé cette conception, l’ « intellectualisme » de Thomas d’Aquin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y a eu sur ce point une controverse avec les théologiens franciscains :</a:t>
            </a:r>
          </a:p>
          <a:p>
            <a:pPr marL="1595606" indent="-1595606" algn="l" defTabSz="238620">
              <a:spcBef>
                <a:spcPts val="400"/>
              </a:spcBef>
              <a:tabLst>
                <a:tab pos="647700" algn="l"/>
                <a:tab pos="1219200" algn="l"/>
              </a:tabLst>
              <a:defRPr sz="2200">
                <a:latin typeface="+mn-lt"/>
                <a:ea typeface="+mn-ea"/>
                <a:cs typeface="+mn-cs"/>
                <a:sym typeface="Helvetica Neue"/>
              </a:defRPr>
            </a:pPr>
            <a:r>
              <a:t>		- si l’intellect est supérieur à la volonté, cela veut dire que l’activité de l’intellect, la connaissance, est supérieure à l’activité de la volonté, l’amour</a:t>
            </a:r>
          </a:p>
          <a:p>
            <a:pPr marL="1595606" indent="-1595606" algn="l" defTabSz="238620">
              <a:spcBef>
                <a:spcPts val="400"/>
              </a:spcBef>
              <a:tabLst>
                <a:tab pos="647700" algn="l"/>
                <a:tab pos="1219200" algn="l"/>
              </a:tabLst>
              <a:defRPr sz="2200">
                <a:latin typeface="+mn-lt"/>
                <a:ea typeface="+mn-ea"/>
                <a:cs typeface="+mn-cs"/>
                <a:sym typeface="Helvetica Neue"/>
              </a:defRPr>
            </a:pPr>
            <a:r>
              <a:t>		- les franciscains considèrent qu’aimer Dieu est plus important que le connaître, et que donc il y a une supériorité de la volonté sur l’intelligence, quant à leur activité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pour Thomas d’Aquin la béatitude céleste est une activité de contemplation de Dieu, c'est-à-dire une activité de l’intelligence (cf. I</a:t>
            </a:r>
            <a:r>
              <a:rPr baseline="31999"/>
              <a:t>a </a:t>
            </a:r>
            <a:r>
              <a:t>II</a:t>
            </a:r>
            <a:r>
              <a:rPr baseline="31999"/>
              <a:t>æ</a:t>
            </a:r>
            <a:r>
              <a:t>, q. 3, a. 8)</a:t>
            </a:r>
          </a:p>
          <a:p>
            <a:pPr marL="1595606" indent="-1595606" algn="l" defTabSz="238620">
              <a:spcBef>
                <a:spcPts val="400"/>
              </a:spcBef>
              <a:tabLst>
                <a:tab pos="647700" algn="l"/>
                <a:tab pos="1219200" algn="l"/>
              </a:tabLst>
              <a:defRPr sz="2200">
                <a:latin typeface="+mn-lt"/>
                <a:ea typeface="+mn-ea"/>
                <a:cs typeface="+mn-cs"/>
                <a:sym typeface="Helvetica Neue"/>
              </a:defRPr>
            </a:pPr>
            <a:r>
              <a:t>		- et pour les franciscains la béatitude céleste est un amour de Dieu, donc une activité de la volonté (cf. 1 Co)</a:t>
            </a:r>
          </a:p>
          <a:p>
            <a:pPr lvl="2" marL="1439999" indent="0" algn="just">
              <a:tabLst/>
              <a:defRPr sz="2100">
                <a:solidFill>
                  <a:srgbClr val="9DE8EB"/>
                </a:solidFill>
                <a:latin typeface="+mj-lt"/>
                <a:ea typeface="+mj-ea"/>
                <a:cs typeface="+mj-cs"/>
                <a:sym typeface="Arial Narrow"/>
              </a:defRPr>
            </a:pPr>
            <a:r>
              <a:t>Maintenant, donc, demeurent la foi, l’espérance et la charité, mais la plus grande est la charité (1 Co 13, 13).</a:t>
            </a:r>
          </a:p>
        </p:txBody>
      </p:sp>
      <p:sp>
        <p:nvSpPr>
          <p:cNvPr id="36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6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6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la question 82, article 4, il se demande si la volonté peut exercer une causalité sur l’intelligence</a:t>
            </a: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pour Thomas, l'intelligence meut la volonté comme une cause finale – et cette cause est la plus importante</a:t>
            </a:r>
          </a:p>
          <a:p>
            <a:pPr marL="1595606" indent="-1595606" algn="l" defTabSz="238620">
              <a:spcBef>
                <a:spcPts val="400"/>
              </a:spcBef>
              <a:tabLst>
                <a:tab pos="647700" algn="l"/>
                <a:tab pos="1219200" algn="l"/>
              </a:tabLst>
              <a:defRPr sz="2200">
                <a:latin typeface="+mn-lt"/>
                <a:ea typeface="+mn-ea"/>
                <a:cs typeface="+mn-cs"/>
                <a:sym typeface="Helvetica Neue"/>
              </a:defRPr>
            </a:pPr>
            <a:r>
              <a:t>	- accessoirement, la volonté est susceptible de mouvoir l'intelligence comme elle le fait de toutes les puissances sensibles (mais non les puissances végétatives) au titre de cause efficiente (lorsque, par exemple, la volonté suscite l’effort intellectuel)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Il y a deux manières de causer le mouvement. La première comme le fait une fin : on dit en effet que la cause finale meut la cause efficiente. C'est ainsi que l'intelligence meut la volonté ; car le bien connu est l'objet de la volonté, et la meut à titre de fin. La seconde manière de mouvoir est celle de l'agent ; de même que le principe d'altération meut ce qui est altéré, le principe d'impulsion meut ce qui est mis en branle. </a:t>
            </a:r>
          </a:p>
          <a:p>
            <a:pPr marL="1439999" indent="0" algn="just" defTabSz="238620">
              <a:tabLst/>
              <a:defRPr sz="2100">
                <a:solidFill>
                  <a:srgbClr val="9DE8EB"/>
                </a:solidFill>
                <a:latin typeface="+mj-lt"/>
                <a:ea typeface="+mj-ea"/>
                <a:cs typeface="+mj-cs"/>
                <a:sym typeface="Arial Narrow"/>
              </a:defRPr>
            </a:pPr>
            <a:r>
              <a:t>Et c'est ainsi que la volonté meut l'intelligence, et toutes les facultés de l'âme, comme dit S. Anselme. (…)</a:t>
            </a:r>
          </a:p>
          <a:p>
            <a:pPr marL="1439999" indent="0" algn="just" defTabSz="238620">
              <a:tabLst/>
              <a:defRPr sz="2100">
                <a:solidFill>
                  <a:srgbClr val="9DE8EB"/>
                </a:solidFill>
                <a:latin typeface="+mj-lt"/>
                <a:ea typeface="+mj-ea"/>
                <a:cs typeface="+mj-cs"/>
                <a:sym typeface="Arial Narrow"/>
              </a:defRPr>
            </a:pPr>
            <a:r>
              <a:t>… l'objet de la volonté est le bien et la fin pris en général. Chacune des autres puissances a rapport à un bien propre qui lui convient, par exemple, la vue tend à percevoir la couleur, l'intelligence à connaître la vérité. Et c'est pourquoi la volonté, à la manière d'une cause efficiente, met en activité toutes les facultés de l'âme, à l'exception des puissances végétatives, qui ne sont pas soumises à notre décision. (I</a:t>
            </a:r>
            <a:r>
              <a:rPr baseline="31999"/>
              <a:t>a</a:t>
            </a:r>
            <a:r>
              <a:t>, q. 82, a. 4)</a:t>
            </a:r>
          </a:p>
        </p:txBody>
      </p:sp>
      <p:sp>
        <p:nvSpPr>
          <p:cNvPr id="37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7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7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question 83 porte sur le libre arbitre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à l'article 1, Thomas établit pour commencer que l'être humain est doté de libre arbitre parce qu'il agit à partir de sa capacité de juger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[Cependant] ce jugement n'est pas l'effet d'un instinct naturel s'appliquant à une action particulière, mais d'un rapprochement de données opéré par la raison ; c'est pourquoi l'homme agit selon un jugement libre, car il a la faculté de se porter à divers objets. En effet, dans le domaine du contingent, la raison peut suivre des directions opposées, comme on le voit dans les syllogismes dialectiques et les arguments de la rhétorique. Or, les actions particulières sont contingentes ; par suite le jugement rationnel qui porte sur elles peut aller dans un sens ou dans un autre, et n'est pas déterminé à une seule chose. En conséquence, il est nécessaire que l'homme ait le libre arbitre, par le fait même qu'il est doué de raison. (I</a:t>
            </a:r>
            <a:r>
              <a:rPr baseline="31999"/>
              <a:t>a</a:t>
            </a:r>
            <a:r>
              <a:t>, q. 83, a. 1)</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8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8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8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l’article 4 de la q. 83 est intéressant car il donne un bon exemple aussi du raisonnement et de l’anthropologie de Thomas d’Aquin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question porte sur le libre arbitre et sa relation à la volonté (</a:t>
            </a:r>
            <a:r>
              <a:rPr i="1"/>
              <a:t>le libre arbitre est-il la même puissance que la volonté ?</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répond que la relation entre volonté et libre-arbitre est analogue à celle de l'intelligence et de la raison : </a:t>
            </a:r>
          </a:p>
          <a:p>
            <a:pPr marL="1595606" indent="-1595606" algn="l" defTabSz="238620">
              <a:spcBef>
                <a:spcPts val="400"/>
              </a:spcBef>
              <a:tabLst>
                <a:tab pos="647700" algn="l"/>
                <a:tab pos="1219200" algn="l"/>
              </a:tabLst>
              <a:defRPr sz="2200">
                <a:latin typeface="+mn-lt"/>
                <a:ea typeface="+mn-ea"/>
                <a:cs typeface="+mn-cs"/>
                <a:sym typeface="Helvetica Neue"/>
              </a:defRPr>
            </a:pPr>
            <a:r>
              <a:t>	- la volonté est l'appétit simple de quelque chose de bon comme l'intelligence la perception d'une connaissance</a:t>
            </a:r>
          </a:p>
          <a:p>
            <a:pPr marL="1595606" indent="-1595606" algn="l" defTabSz="238620">
              <a:spcBef>
                <a:spcPts val="400"/>
              </a:spcBef>
              <a:tabLst>
                <a:tab pos="647700" algn="l"/>
                <a:tab pos="1219200" algn="l"/>
              </a:tabLst>
              <a:defRPr sz="2200">
                <a:latin typeface="+mn-lt"/>
                <a:ea typeface="+mn-ea"/>
                <a:cs typeface="+mn-cs"/>
                <a:sym typeface="Helvetica Neue"/>
              </a:defRPr>
            </a:pPr>
            <a:r>
              <a:t>	- la raison est une connaissance qui va d’une chose à une autre par le raisonnement</a:t>
            </a:r>
          </a:p>
          <a:p>
            <a:pPr marL="1595606" indent="-1595606" algn="l" defTabSz="238620">
              <a:spcBef>
                <a:spcPts val="400"/>
              </a:spcBef>
              <a:tabLst>
                <a:tab pos="647700" algn="l"/>
                <a:tab pos="1219200" algn="l"/>
              </a:tabLst>
              <a:defRPr sz="2200">
                <a:latin typeface="+mn-lt"/>
                <a:ea typeface="+mn-ea"/>
                <a:cs typeface="+mn-cs"/>
                <a:sym typeface="Helvetica Neue"/>
              </a:defRPr>
            </a:pPr>
            <a:r>
              <a:t>	- le libre-arbitre, qui définit le </a:t>
            </a:r>
            <a:r>
              <a:rPr i="1"/>
              <a:t>choix,</a:t>
            </a:r>
            <a:r>
              <a:t> c’est vouloir une chose pour en obtenir une autre</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9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9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9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44" name="Introduct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Introduction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lvl="1" marL="1595606" indent="-1595606" algn="l">
              <a:spcBef>
                <a:spcPts val="400"/>
              </a:spcBef>
              <a:tabLst>
                <a:tab pos="647700" algn="l"/>
                <a:tab pos="1219200" algn="l"/>
              </a:tabLst>
              <a:defRPr sz="2200">
                <a:latin typeface="+mn-lt"/>
                <a:ea typeface="+mn-ea"/>
                <a:cs typeface="+mn-cs"/>
                <a:sym typeface="Helvetica Neue"/>
              </a:defRPr>
            </a:pPr>
            <a:r>
              <a:t>- dire « anthropologie médiévale » est une généralisation</a:t>
            </a:r>
          </a:p>
          <a:p>
            <a:pPr lvl="1" marL="1595606" indent="-1595606" algn="l">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Thomas d’Aquin (1225-1274) est considéré comme le plus grand théologien du Moyen-Âge, le plus représentatif, mais il se situe dans une lignée intellectuelle particulière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alors que la plupart des auteurs médiévaux sont augustiniens (ex : l’abbaye de Saint Victor près de Reims), Thomas d’Aquin, héritier de son maître Albert le Grand est aristotélicien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se sert donc des concepts d’Aristote pour exprimer la théologie chrétienne, quitte à transformer ces concepts pour les besoins de la théologie</a:t>
            </a:r>
          </a:p>
        </p:txBody>
      </p:sp>
      <p:sp>
        <p:nvSpPr>
          <p:cNvPr id="145"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4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4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4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50"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5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parallélisme de l’intelligence et de la volonté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Les puissances appétitives doivent correspondre aux puissances cognitives, on l'a déjà dit. Le rapport qu'on trouve, dans la faculté intellectuelle de connaître, entre l'intelligence et la raison, se trouve dans l'appétit, entre la volonté et le libre arbitre, qui n'est rien d'autre que le pouvoir de choisir. Et cela est clair par la relation qu'il y a entre les objets et les actes de ces facultés. Faire acte d'intelligence implique la simple saisie de quelque chose. C'est pourquoi l'on dit justement que les principes sont saisis par l'intelligence lorsqu'ils sont connus par eux-mêmes, sans inférence. Raisonner, c'est passer d'une connaissance à une autre. Aussi, à proprement parler, nous raisonnons à propos des conclusions, qui se font connaître à partir des principes. Il en va de même dans l'appétit : vouloir implique le simple appétit de quelque chose. Par suite, la volonté a pour objet la fin, laquelle est désirée pour elle-même. Choisir, c'est vouloir une chose pour en obtenir une autre. Aussi le choix a-t-il pour objet les moyens qui conduisent à la fin. (I</a:t>
            </a:r>
            <a:r>
              <a:rPr baseline="31999"/>
              <a:t>a</a:t>
            </a:r>
            <a:r>
              <a:t>, q. 83, a. 4)</a:t>
            </a:r>
          </a:p>
          <a:p>
            <a:pPr marL="1439999" indent="0" algn="just" defTabSz="238620">
              <a:tabLst/>
              <a:defRPr sz="2100">
                <a:solidFill>
                  <a:srgbClr val="9DE8EB"/>
                </a:solidFill>
                <a:latin typeface="+mj-lt"/>
                <a:ea typeface="+mj-ea"/>
                <a:cs typeface="+mj-cs"/>
                <a:sym typeface="Arial Narrow"/>
              </a:defRPr>
            </a:p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40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0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0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12" name="3. Les activités spécifiquement humain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Les activités spécifiquement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a ici un exemple d’une sensibilité globale de Thomas d’Aquin, qui s’enracine dans sa théologie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dans la mesure où il veut montrer que le monde dont il parle, et l’être humain en particulier sont des créatures de Dieu et qu’à ce titre, ce sont des réalités bonnes ou très bonnes, </a:t>
            </a:r>
          </a:p>
          <a:p>
            <a:pPr marL="1595606" indent="-1595606" algn="l" defTabSz="238620">
              <a:spcBef>
                <a:spcPts val="400"/>
              </a:spcBef>
              <a:tabLst>
                <a:tab pos="647700" algn="l"/>
                <a:tab pos="1219200" algn="l"/>
              </a:tabLst>
              <a:defRPr sz="2200">
                <a:latin typeface="+mn-lt"/>
                <a:ea typeface="+mn-ea"/>
                <a:cs typeface="+mn-cs"/>
                <a:sym typeface="Helvetica Neue"/>
              </a:defRPr>
            </a:pPr>
            <a:r>
              <a:t>		- il veut en montrer l’harmonie, par les parallélismes ou des symétries</a:t>
            </a:r>
          </a:p>
          <a:p>
            <a:pPr marL="1595606" indent="-1595606" algn="l" defTabSz="238620">
              <a:spcBef>
                <a:spcPts val="400"/>
              </a:spcBef>
              <a:tabLst>
                <a:tab pos="647700" algn="l"/>
                <a:tab pos="1219200" algn="l"/>
              </a:tabLst>
              <a:defRPr sz="2200">
                <a:latin typeface="+mn-lt"/>
                <a:ea typeface="+mn-ea"/>
                <a:cs typeface="+mn-cs"/>
                <a:sym typeface="Helvetica Neue"/>
              </a:defRPr>
            </a:pPr>
            <a:r>
              <a:t>		- c’est ainsi que les facultés rationnelles, intelligence et volonté sont présentées de manière très symétriques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les deux sont traversées par une inclination naturelle,</a:t>
            </a:r>
          </a:p>
          <a:p>
            <a:pPr marL="1595606" indent="-1595606" algn="l" defTabSz="238620">
              <a:spcBef>
                <a:spcPts val="400"/>
              </a:spcBef>
              <a:tabLst>
                <a:tab pos="647700" algn="l"/>
                <a:tab pos="1219200" algn="l"/>
              </a:tabLst>
              <a:defRPr sz="2200">
                <a:latin typeface="+mn-lt"/>
                <a:ea typeface="+mn-ea"/>
                <a:cs typeface="+mn-cs"/>
                <a:sym typeface="Helvetica Neue"/>
              </a:defRPr>
            </a:pPr>
            <a:r>
              <a:t>		- les deux ayant des activités que l’on peut décrire de manière analogique</a:t>
            </a:r>
          </a:p>
          <a:p>
            <a:pPr marL="1595606" indent="-1595606" algn="l" defTabSz="238620">
              <a:spcBef>
                <a:spcPts val="400"/>
              </a:spcBef>
              <a:tabLst>
                <a:tab pos="647700" algn="l"/>
                <a:tab pos="1219200" algn="l"/>
              </a:tabLst>
              <a:defRPr sz="2200">
                <a:latin typeface="+mn-lt"/>
                <a:ea typeface="+mn-ea"/>
                <a:cs typeface="+mn-cs"/>
                <a:sym typeface="Helvetica Neue"/>
              </a:defRPr>
            </a:pPr>
            <a:r>
              <a:t>			comme c’est le cas ici entre le libre-arbitre et la raison</a:t>
            </a:r>
          </a:p>
        </p:txBody>
      </p:sp>
      <p:sp>
        <p:nvSpPr>
          <p:cNvPr id="41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1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1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8"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L’âme, « forme » du corps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Les « puissances » de l’âme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Les activité spécif. humaines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1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2" name="E - L’anthropologie médiévale de Thomas d’Aqu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E - L’anthropologie médiévale de Thomas d’Aquin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L’auteur et son œuvre </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La constitution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L’âme comme « forme » du corps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Les « puissances » de l’âme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Les activités spécifiquement humaines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L’être humain à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42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2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9" name="E - L’anthropologie médiévale de Thomas d’Aqu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E - L’anthropologie médiévale de Thomas d’Aquin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L’auteur et son œuvre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 constitution de l’être humain</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L’être humain à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Définition de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Les différences entre image et ressemblance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 notion de « personne »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43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36" name="1. Définition de l’image de Dieu…"/>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Définition de l’image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tout être humain est à l'image de Dieu car constitué d’une nature intellectuelle, puisque Dieu se connaît et s’aime lui-même</a:t>
            </a:r>
          </a:p>
          <a:p>
            <a:pPr marL="1595606" indent="-1595606" algn="l" defTabSz="238620">
              <a:spcBef>
                <a:spcPts val="400"/>
              </a:spcBef>
              <a:tabLst>
                <a:tab pos="647700" algn="l"/>
                <a:tab pos="1219200" algn="l"/>
              </a:tabLst>
              <a:defRPr sz="2200">
                <a:latin typeface="+mn-lt"/>
                <a:ea typeface="+mn-ea"/>
                <a:cs typeface="+mn-cs"/>
                <a:sym typeface="Helvetica Neue"/>
              </a:defRPr>
            </a:pPr>
            <a:r>
              <a:t>	- l'image de Dieu se vérifie selon trois degrés : </a:t>
            </a:r>
          </a:p>
          <a:p>
            <a:pPr marL="1595606" indent="-1595606" algn="l" defTabSz="238620">
              <a:spcBef>
                <a:spcPts val="400"/>
              </a:spcBef>
              <a:tabLst>
                <a:tab pos="647700" algn="l"/>
                <a:tab pos="1219200" algn="l"/>
              </a:tabLst>
              <a:defRPr sz="2200">
                <a:latin typeface="+mn-lt"/>
                <a:ea typeface="+mn-ea"/>
                <a:cs typeface="+mn-cs"/>
                <a:sym typeface="Helvetica Neue"/>
              </a:defRPr>
            </a:pPr>
            <a:r>
              <a:t>		- le désir de connaître Dieu (au plan « naturel »)</a:t>
            </a:r>
          </a:p>
          <a:p>
            <a:pPr marL="1595606" indent="-1595606" algn="l" defTabSz="238620">
              <a:spcBef>
                <a:spcPts val="400"/>
              </a:spcBef>
              <a:tabLst>
                <a:tab pos="647700" algn="l"/>
                <a:tab pos="1219200" algn="l"/>
              </a:tabLst>
              <a:defRPr sz="2200">
                <a:latin typeface="+mn-lt"/>
                <a:ea typeface="+mn-ea"/>
                <a:cs typeface="+mn-cs"/>
                <a:sym typeface="Helvetica Neue"/>
              </a:defRPr>
            </a:pPr>
            <a:r>
              <a:t>		- la mise en présence de Dieu par la « grâce » (au plan théologique)</a:t>
            </a:r>
          </a:p>
          <a:p>
            <a:pPr marL="1595606" indent="-1595606" algn="l" defTabSz="238620">
              <a:spcBef>
                <a:spcPts val="400"/>
              </a:spcBef>
              <a:tabLst>
                <a:tab pos="647700" algn="l"/>
                <a:tab pos="1219200" algn="l"/>
              </a:tabLst>
              <a:defRPr sz="2200">
                <a:latin typeface="+mn-lt"/>
                <a:ea typeface="+mn-ea"/>
                <a:cs typeface="+mn-cs"/>
                <a:sym typeface="Helvetica Neue"/>
              </a:defRPr>
            </a:pPr>
            <a:r>
              <a:t>		- le fait de connaître Dieu et l'aimer, en acte</a:t>
            </a:r>
          </a:p>
          <a:p>
            <a:pPr marL="540384" indent="-540384" algn="just" defTabSz="449580">
              <a:tabLst>
                <a:tab pos="355600" algn="l"/>
              </a:tabLst>
              <a:defRPr b="0" sz="1200">
                <a:solidFill>
                  <a:srgbClr val="000000"/>
                </a:solidFill>
                <a:uFill>
                  <a:solidFill>
                    <a:srgbClr val="000000"/>
                  </a:solidFill>
                </a:uFill>
                <a:latin typeface="Palatino"/>
                <a:ea typeface="Palatino"/>
                <a:cs typeface="Palatino"/>
                <a:sym typeface="Palatino"/>
              </a:defRPr>
            </a:pPr>
          </a:p>
          <a:p>
            <a:pPr marL="1439999" indent="0" algn="just" defTabSz="238620">
              <a:tabLst/>
              <a:defRPr sz="2100">
                <a:solidFill>
                  <a:srgbClr val="9DE8EB"/>
                </a:solidFill>
                <a:latin typeface="+mj-lt"/>
                <a:ea typeface="+mj-ea"/>
                <a:cs typeface="+mj-cs"/>
                <a:sym typeface="Arial Narrow"/>
              </a:defRPr>
            </a:pPr>
            <a:r>
              <a:t>Puisque c'est en vertu de sa nature intellectuelle que l'homme est dit exister à l'image de Dieu, le trait par lequel il sera le plus à l'image de Dieu sera celui par lequel la nature intellectuelle peut le plus imiter Dieu. Or la nature intellectuelle imite Dieu surtout en ce que Dieu se connaît et s'aime lui-même. </a:t>
            </a:r>
          </a:p>
          <a:p>
            <a:pPr marL="1439999" indent="0" algn="just" defTabSz="238620">
              <a:tabLst/>
              <a:defRPr sz="2100">
                <a:solidFill>
                  <a:srgbClr val="9DE8EB"/>
                </a:solidFill>
                <a:latin typeface="+mj-lt"/>
                <a:ea typeface="+mj-ea"/>
                <a:cs typeface="+mj-cs"/>
                <a:sym typeface="Arial Narrow"/>
              </a:defRPr>
            </a:pPr>
            <a:r>
              <a:t>L'image de Dieu dans l'homme pourra donc se vérifier selon trois degrés. D'abord, en ce que l'homme a une aptitude naturelle à connaître et à aimer Dieu ; cette aptitude réside dans la nature même de l'âme spirituelle, laquelle est commune à tous les hommes. Deuxièmement, en ce que l'homme connaît et aime Dieu en acte ou par habitus, quoique de façon imparfaite ; c'est l'image par conformité de grâce. Troisièmement, en ce que l'homme connaît et aime Dieu en acte et de façon parfaite ; c'est ainsi qu'on rejoint l'image selon la ressemblance de gloire. (I</a:t>
            </a:r>
            <a:r>
              <a:rPr baseline="31999"/>
              <a:t>a</a:t>
            </a:r>
            <a:r>
              <a:t>, q. 93, a. 4)</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remarque ici la dimension théologique de cette anthropologie</a:t>
            </a:r>
          </a:p>
        </p:txBody>
      </p:sp>
      <p:sp>
        <p:nvSpPr>
          <p:cNvPr id="43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4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42"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1. Définition de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Diff entre image et ressemblance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notion de « personne » </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4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46" name="1. Définition de l’image de Dieu…"/>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Définition de l’image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l’article 8 de la question 93, </a:t>
            </a:r>
            <a:r>
              <a:t>il cite Augustin avec la triade intelligence, mémoire, volonté pour reprendre l’idée que l’âme humaine est à l’image de la Trinité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540384" indent="-540384" algn="just" defTabSz="449580">
              <a:tabLst>
                <a:tab pos="355600" algn="l"/>
              </a:tabLst>
              <a:defRPr b="0" sz="1200">
                <a:solidFill>
                  <a:srgbClr val="000000"/>
                </a:solidFill>
                <a:uFill>
                  <a:solidFill>
                    <a:srgbClr val="000000"/>
                  </a:solidFill>
                </a:uFill>
                <a:latin typeface="Palatino"/>
                <a:ea typeface="Palatino"/>
                <a:cs typeface="Palatino"/>
                <a:sym typeface="Palatino"/>
              </a:defRPr>
            </a:pPr>
          </a:p>
          <a:p>
            <a:pPr marL="1439999" indent="0" algn="just" defTabSz="238620">
              <a:tabLst/>
              <a:defRPr sz="2100">
                <a:solidFill>
                  <a:srgbClr val="9DE8EB"/>
                </a:solidFill>
                <a:latin typeface="+mj-lt"/>
                <a:ea typeface="+mj-ea"/>
                <a:cs typeface="+mj-cs"/>
                <a:sym typeface="Arial Narrow"/>
              </a:defRPr>
            </a:pPr>
            <a:r>
              <a:t>Comme on l'a dit plus haut, l'image implique une ressemblance qui aboutisse à représenter de quelque façon les traits spécifiques du modèle. Il faut par conséquent que l'image de la Trinité dans l'âme se découvre par quelque chose qui représente les Personnes divines d'une représentation spécifique, autant que cela est possible à la créature. Or les Personnes divines, on l'a dit, se distinguent selon la procession du Verbe à partir de celui qui le profère, et la procession de l'Amour à partir de l'un et de l'autre. D'autre part, le Verbe de Dieu nait de Dieu selon la connaissance qu'il a de lui-même, et l'Amour procède de Dieu selon qu'il s'aime lui-même. Or, il est manifeste que la diversité des objets entraîne une diversité spécifique dans le verbe et l'amour ; en effet, le verbe conçu dans le cœur de l'homme au sujet d'une pierre ou d'un cheval n'est pas de même espèce, non plus que l'amour. Donc l'image divine chez l'homme se réalise par le verbe qui est conçu à partir de la connaissance de Dieu et de l'amour qui en dérive. Et ainsi il y a image de Dieu dans l'âme en tant qu'elle se porte ou qu'elle est capable de se porter vers Dieu.</a:t>
            </a:r>
          </a:p>
        </p:txBody>
      </p:sp>
      <p:sp>
        <p:nvSpPr>
          <p:cNvPr id="44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4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4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5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52"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1. Définition de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Diff entre image et ressemblance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notion de « personne » </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5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56" name="1. Définition de l’image de Dieu…"/>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Définition de l’image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Or l'esprit peut se porter vers quelque chose de deux façons : de façon directe et immédiate ou de façon indirecte et médiate. Ainsi, lorsque quelqu'un voit l'image d'un homme dans un miroir, on dit qu'il se porte vers l'homme lui-même. Et c'est pourquoi S. Augustin écrit : « L'esprit a souvenir, intelligence et amour de lui-même ; si nous voyons cela, nous voyons une trinité, qui certes n'est pas encore Dieu, mais déjà image de Dieu. » Mais il en est ainsi non parce que l'esprit se porte sur lui-même en s'arrêtant à soi, mais pour autant qu'il est capable ultérieurement de se porter vers Dieu (I</a:t>
            </a:r>
            <a:r>
              <a:rPr baseline="31999"/>
              <a:t>a</a:t>
            </a:r>
            <a:r>
              <a:t>, q. 93, a. 8)</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soi, donc, la capacité humaine de connaître le monde par des concepts (</a:t>
            </a:r>
            <a:r>
              <a:rPr i="1"/>
              <a:t>le verbe conçu dans le cœur de l’homme</a:t>
            </a:r>
            <a:r>
              <a:t>) est déjà ce qui fait que l’être humain est à l’image de Dieu, </a:t>
            </a:r>
          </a:p>
          <a:p>
            <a:pPr marL="1595606" indent="-1595606" algn="l" defTabSz="238620">
              <a:spcBef>
                <a:spcPts val="400"/>
              </a:spcBef>
              <a:tabLst>
                <a:tab pos="647700" algn="l"/>
                <a:tab pos="1219200" algn="l"/>
              </a:tabLst>
              <a:defRPr sz="2200">
                <a:latin typeface="+mn-lt"/>
                <a:ea typeface="+mn-ea"/>
                <a:cs typeface="+mn-cs"/>
                <a:sym typeface="Helvetica Neue"/>
              </a:defRPr>
            </a:pPr>
            <a:r>
              <a:t>		- mais l’image de Dieu est véritablement dans la capacité humaine de connaître Dieu et de l’aimer en vertu de cette capacité de connaissance du monde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on s’aperçoit Thomas s’appuie sur la citation d’Augustin pour étayer l’idée que l’image de Dieu est dans le fait de connaître Dieu</a:t>
            </a:r>
          </a:p>
        </p:txBody>
      </p:sp>
      <p:sp>
        <p:nvSpPr>
          <p:cNvPr id="45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5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5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6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62"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1. Définition de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Diff entre image et ressemblance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notion de « personne » </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6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66" name="2. La différence entre l’image et la ressemblanc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différence entre l’image et la ressemblance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l’article 9 de la même question traite de </a:t>
            </a:r>
            <a:r>
              <a:t>la différence entre image et ressemblance</a:t>
            </a: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Thomas distingue la ressemblance de deux points de vue :</a:t>
            </a:r>
          </a:p>
          <a:p>
            <a:pPr marL="1595606" indent="-1595606" algn="l" defTabSz="238620">
              <a:spcBef>
                <a:spcPts val="400"/>
              </a:spcBef>
              <a:tabLst>
                <a:tab pos="647700" algn="l"/>
                <a:tab pos="1219200" algn="l"/>
              </a:tabLst>
              <a:defRPr sz="2200">
                <a:latin typeface="+mn-lt"/>
                <a:ea typeface="+mn-ea"/>
                <a:cs typeface="+mn-cs"/>
                <a:sym typeface="Helvetica Neue"/>
              </a:defRPr>
            </a:pPr>
            <a:r>
              <a:t>		- soit l'antériorité du modèle</a:t>
            </a:r>
          </a:p>
          <a:p>
            <a:pPr marL="1595606" indent="-1595606" algn="l" defTabSz="238620">
              <a:spcBef>
                <a:spcPts val="400"/>
              </a:spcBef>
              <a:tabLst>
                <a:tab pos="647700" algn="l"/>
                <a:tab pos="1219200" algn="l"/>
              </a:tabLst>
              <a:defRPr sz="2200">
                <a:latin typeface="+mn-lt"/>
                <a:ea typeface="+mn-ea"/>
                <a:cs typeface="+mn-cs"/>
                <a:sym typeface="Helvetica Neue"/>
              </a:defRPr>
            </a:pPr>
            <a:r>
              <a:t>		- soit du point de vue de la perfection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du point de vue de l'antériorité, c'est l'incorruptibilité de l'âme qui fait la ressemblance, mais cette notion de corruptibilité ou d’incorruptibilité n’est pas spécifique à l’âme humaine, elle est une notion plus générale</a:t>
            </a:r>
          </a:p>
          <a:p>
            <a:pPr marL="1595606" indent="-1595606" algn="l" defTabSz="238620">
              <a:spcBef>
                <a:spcPts val="400"/>
              </a:spcBef>
              <a:tabLst>
                <a:tab pos="647700" algn="l"/>
                <a:tab pos="1219200" algn="l"/>
              </a:tabLst>
              <a:defRPr sz="2200">
                <a:latin typeface="+mn-lt"/>
                <a:ea typeface="+mn-ea"/>
                <a:cs typeface="+mn-cs"/>
                <a:sym typeface="Helvetica Neue"/>
              </a:defRPr>
            </a:pPr>
            <a:r>
              <a:t>	- du point de vue de la perfection</a:t>
            </a:r>
          </a:p>
          <a:p>
            <a:pPr marL="1595606" indent="-1595606" algn="l" defTabSz="238620">
              <a:spcBef>
                <a:spcPts val="400"/>
              </a:spcBef>
              <a:tabLst>
                <a:tab pos="647700" algn="l"/>
                <a:tab pos="1219200" algn="l"/>
              </a:tabLst>
              <a:defRPr sz="2200">
                <a:latin typeface="+mn-lt"/>
                <a:ea typeface="+mn-ea"/>
                <a:cs typeface="+mn-cs"/>
                <a:sym typeface="Helvetica Neue"/>
              </a:defRPr>
            </a:pPr>
            <a:r>
              <a:t>		- il met sur le compte de l’image le fait de l‘intelligence, du libre-arbitre et de la maîtrise de soi-même </a:t>
            </a:r>
          </a:p>
          <a:p>
            <a:pPr marL="1595606" indent="-1595606" algn="l" defTabSz="238620">
              <a:spcBef>
                <a:spcPts val="400"/>
              </a:spcBef>
              <a:tabLst>
                <a:tab pos="647700" algn="l"/>
                <a:tab pos="1219200" algn="l"/>
              </a:tabLst>
              <a:defRPr sz="2200">
                <a:latin typeface="+mn-lt"/>
                <a:ea typeface="+mn-ea"/>
                <a:cs typeface="+mn-cs"/>
                <a:sym typeface="Helvetica Neue"/>
              </a:defRPr>
            </a:pPr>
            <a:r>
              <a:t>		- et sur le compte de la ressemblance l'amour de la vertu (qui suppose la grâce, ce qu’il ne précise pas ici)</a:t>
            </a:r>
          </a:p>
          <a:p>
            <a:pPr marL="1595606" indent="-1595606" algn="l" defTabSz="238620">
              <a:spcBef>
                <a:spcPts val="400"/>
              </a:spcBef>
              <a:tabLst>
                <a:tab pos="647700" algn="l"/>
                <a:tab pos="1219200" algn="l"/>
              </a:tabLst>
              <a:defRPr sz="2200">
                <a:latin typeface="+mn-lt"/>
                <a:ea typeface="+mn-ea"/>
                <a:cs typeface="+mn-cs"/>
                <a:sym typeface="Helvetica Neue"/>
              </a:defRPr>
            </a:pPr>
            <a:r>
              <a:t>	- en cohérence avec la pensée des Pères, l’image se situe donc au plan ontologique et la ressemblance au plan éthique</a:t>
            </a:r>
          </a:p>
        </p:txBody>
      </p:sp>
      <p:sp>
        <p:nvSpPr>
          <p:cNvPr id="46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6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6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7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72"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1. Définition de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Diff entre image et ressemblance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notion de « personne » </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7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76" name="2. La différence entre l’image et la ressemblanc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différence entre l’image et la ressemblance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[Pareillement] la ressemblance est considérée comme précédant l'image, en tant qu’elle est plus générale, on l'a dit plus haut. Mais on peut aussi la considérer comme consécutive à l'image en tant qu’elle signifie une perfection de celle-ci ; car nous disons que l'image de quelque chose ressemble, ou non, à ce dont elle est l'image, en tant qu’elle le représente parfaitement, ou non. </a:t>
            </a:r>
          </a:p>
          <a:p>
            <a:pPr marL="1439999" indent="0" algn="just" defTabSz="238620">
              <a:tabLst/>
              <a:defRPr sz="2100">
                <a:solidFill>
                  <a:srgbClr val="9DE8EB"/>
                </a:solidFill>
                <a:latin typeface="+mj-lt"/>
                <a:ea typeface="+mj-ea"/>
                <a:cs typeface="+mj-cs"/>
                <a:sym typeface="Arial Narrow"/>
              </a:defRPr>
            </a:pPr>
            <a:r>
              <a:t>Ainsi donc, il y a deux manières de concevoir la distinction entre ressemblance et image. D'abord, en tant que ressemblance est un attribut antérieur à image et existe en plusieurs autres choses. En ce sens, on parlera de « ressemblance » de Dieu pour des choses qui sont plus communes que les propriétés de la nature intellectuelle. (…) C'est encore en ce sens qu'il dit ailleurs que la ressemblance de Dieu dans l'âme se découvre par son incorruptibilité ; en effet corruptibilité et incorruptibilité sont une distinction de l'être pris en toute son ampleur. </a:t>
            </a:r>
          </a:p>
          <a:p>
            <a:pPr marL="1439999" indent="0" algn="just" defTabSz="238620">
              <a:tabLst/>
              <a:defRPr sz="2100">
                <a:solidFill>
                  <a:srgbClr val="9DE8EB"/>
                </a:solidFill>
                <a:latin typeface="+mj-lt"/>
                <a:ea typeface="+mj-ea"/>
                <a:cs typeface="+mj-cs"/>
                <a:sym typeface="Arial Narrow"/>
              </a:defRPr>
            </a:pPr>
            <a:r>
              <a:t>D'une autre manière on peut concevoir la ressemblance comme signifiant et la précision et la perfection de l'image. C'est en ce sens que S. Jean Damascène écrit : « Être à l’image » signifie « être doué d'intelligence, de libre arbitre et de maîtrise de soi-même », tandis que « être à la ressemblance », c'est posséder, autant que c'est possible à l'homme, la ressemblance de la vertu. C'est encore en référence à ce sens que l'on dit : la ressemblance appartient à l'amour de la vertu ; en effet, il n'y a pas de vertu sans amour de la vertu.</a:t>
            </a:r>
          </a:p>
          <a:p>
            <a:pPr marL="1439999" indent="0" algn="r" defTabSz="238620">
              <a:tabLst/>
              <a:defRPr sz="2100">
                <a:solidFill>
                  <a:srgbClr val="9DE8EB"/>
                </a:solidFill>
                <a:latin typeface="+mj-lt"/>
                <a:ea typeface="+mj-ea"/>
                <a:cs typeface="+mj-cs"/>
                <a:sym typeface="Arial Narrow"/>
              </a:defRPr>
            </a:pPr>
            <a:r>
              <a:t>(I</a:t>
            </a:r>
            <a:r>
              <a:rPr baseline="31999"/>
              <a:t>a</a:t>
            </a:r>
            <a:r>
              <a:t>, q. 93, a. 9)</a:t>
            </a:r>
          </a:p>
        </p:txBody>
      </p:sp>
      <p:sp>
        <p:nvSpPr>
          <p:cNvPr id="47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7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7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8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82"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1. Définition de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Diff entre image et ressemblance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notion de « personne » </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8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86" name="3. La notion de « personn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notion de « personne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notion de personne occupe chez Thomas d’Aquin une place bien moins centrale que dans la pensée contemporaine – du moins du point de vue anthropologique</a:t>
            </a:r>
          </a:p>
          <a:p>
            <a:pPr marL="1595606" indent="-1595606" algn="l" defTabSz="238620">
              <a:spcBef>
                <a:spcPts val="400"/>
              </a:spcBef>
              <a:tabLst>
                <a:tab pos="647700" algn="l"/>
                <a:tab pos="1219200" algn="l"/>
              </a:tabLst>
              <a:defRPr sz="2200">
                <a:latin typeface="+mn-lt"/>
                <a:ea typeface="+mn-ea"/>
                <a:cs typeface="+mn-cs"/>
                <a:sym typeface="Helvetica Neue"/>
              </a:defRPr>
            </a:pPr>
            <a:r>
              <a:t>	- au plan anthropologique c’est la notion de </a:t>
            </a:r>
            <a:r>
              <a:rPr i="1"/>
              <a:t>nature humaine</a:t>
            </a:r>
            <a:r>
              <a:t> qui est centrale chez lui, avec les facultés rationnelles qui caractérisent l’âme spirituelle - c’est le concept anthropologique principal</a:t>
            </a:r>
          </a:p>
          <a:p>
            <a:pPr marL="1595606" indent="-1595606" algn="l" defTabSz="238620">
              <a:spcBef>
                <a:spcPts val="400"/>
              </a:spcBef>
              <a:tabLst>
                <a:tab pos="647700" algn="l"/>
                <a:tab pos="1219200" algn="l"/>
              </a:tabLst>
              <a:defRPr sz="2200">
                <a:latin typeface="+mn-lt"/>
                <a:ea typeface="+mn-ea"/>
                <a:cs typeface="+mn-cs"/>
                <a:sym typeface="Helvetica Neue"/>
              </a:defRPr>
            </a:pPr>
            <a:r>
              <a:t>	- la notion de personne est mise en œuvre dans les parties dogmatiques qui portent sur les personnes divines, notamment la I</a:t>
            </a:r>
            <a:r>
              <a:rPr baseline="31999"/>
              <a:t>a</a:t>
            </a:r>
            <a:r>
              <a:t>, q. 29, sur </a:t>
            </a:r>
            <a:r>
              <a:rPr i="1"/>
              <a:t>les personnes divines</a:t>
            </a:r>
            <a:r>
              <a:t> et dans la III</a:t>
            </a:r>
            <a:r>
              <a:rPr baseline="31999"/>
              <a:t>a</a:t>
            </a:r>
            <a:r>
              <a:t>, q. 2, sur</a:t>
            </a:r>
            <a:r>
              <a:rPr i="1"/>
              <a:t> le mode d’union du Verbe incarné</a:t>
            </a: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la question 29, de la I</a:t>
            </a:r>
            <a:r>
              <a:rPr baseline="31999"/>
              <a:t>a</a:t>
            </a:r>
            <a:r>
              <a:t>, a. 1, il pose une définition </a:t>
            </a:r>
            <a:r>
              <a:t>de la personne</a:t>
            </a:r>
          </a:p>
          <a:p>
            <a:pPr marL="1595606" indent="-1595606" algn="l" defTabSz="238620">
              <a:spcBef>
                <a:spcPts val="400"/>
              </a:spcBef>
              <a:tabLst>
                <a:tab pos="647700" algn="l"/>
                <a:tab pos="1219200" algn="l"/>
              </a:tabLst>
              <a:defRPr sz="2200">
                <a:latin typeface="+mn-lt"/>
                <a:ea typeface="+mn-ea"/>
                <a:cs typeface="+mn-cs"/>
                <a:sym typeface="Helvetica Neue"/>
              </a:defRPr>
            </a:pPr>
            <a:r>
              <a:t>	- avant de traiter la question de savoir si la notion de « personne » est applicable à Dieu, Thomas la définit en général</a:t>
            </a:r>
          </a:p>
          <a:p>
            <a:pPr marL="1595606" indent="-1595606" algn="l" defTabSz="238620">
              <a:spcBef>
                <a:spcPts val="400"/>
              </a:spcBef>
              <a:tabLst>
                <a:tab pos="647700" algn="l"/>
                <a:tab pos="1219200" algn="l"/>
              </a:tabLst>
              <a:defRPr sz="2200">
                <a:latin typeface="+mn-lt"/>
                <a:ea typeface="+mn-ea"/>
                <a:cs typeface="+mn-cs"/>
                <a:sym typeface="Helvetica Neue"/>
              </a:defRPr>
            </a:pPr>
            <a:r>
              <a:t>	- il reprend la définition de Boèce (480-524) dans son traité </a:t>
            </a:r>
            <a:r>
              <a:rPr i="1"/>
              <a:t>Contre Eutychès et Nestorius</a:t>
            </a:r>
            <a:r>
              <a:t>*, ch. III : </a:t>
            </a:r>
            <a:r>
              <a:rPr i="1"/>
              <a:t>naturae rationalis individua substantia</a:t>
            </a:r>
            <a:r>
              <a:t> (substance individuelle d’une nature rationnelle)</a:t>
            </a: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r>
              <a:t>* Voir une traduction du traité sur </a:t>
            </a:r>
            <a:r>
              <a:rPr>
                <a:hlinkClick r:id="rId2" invalidUrl="" action="" tgtFrame="" tooltip="" history="1" highlightClick="0" endSnd="0"/>
              </a:rPr>
              <a:t>http://fr.wikisource.org/wiki/Contre_Eutychès</a:t>
            </a:r>
          </a:p>
        </p:txBody>
      </p:sp>
      <p:sp>
        <p:nvSpPr>
          <p:cNvPr id="48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8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89"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49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92"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1. Définition de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Diff entre image et ressemblance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notion de « personne » </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93" name="pasted-image.tiff" descr="pasted-image.tiff"/>
          <p:cNvPicPr>
            <a:picLocks noChangeAspect="1"/>
          </p:cNvPicPr>
          <p:nvPr/>
        </p:nvPicPr>
        <p:blipFill>
          <a:blip r:embed="rId4">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54" name="Introduct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Introduction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façon de faire de la théologie d’Albert et de Thomas correspond à la « scolastique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méthode développée dans les universités médiévales</a:t>
            </a:r>
          </a:p>
          <a:p>
            <a:pPr marL="1595606" indent="-1595606" algn="l" defTabSz="238620">
              <a:spcBef>
                <a:spcPts val="400"/>
              </a:spcBef>
              <a:tabLst>
                <a:tab pos="647700" algn="l"/>
                <a:tab pos="1219200" algn="l"/>
              </a:tabLst>
              <a:defRPr sz="2200">
                <a:latin typeface="+mn-lt"/>
                <a:ea typeface="+mn-ea"/>
                <a:cs typeface="+mn-cs"/>
                <a:sym typeface="Helvetica Neue"/>
              </a:defRPr>
            </a:pPr>
            <a:r>
              <a:t>	- basée sur la référence aux autorités de la tradition chrétienne (l’Écriture, spécialement Paul, les Pères de l’Église), ainsi les philosophes de l’Antiquité</a:t>
            </a:r>
          </a:p>
          <a:p>
            <a:pPr marL="1595606" indent="-1595606" algn="l" defTabSz="238620">
              <a:spcBef>
                <a:spcPts val="400"/>
              </a:spcBef>
              <a:tabLst>
                <a:tab pos="647700" algn="l"/>
                <a:tab pos="1219200" algn="l"/>
              </a:tabLst>
              <a:defRPr sz="2200">
                <a:latin typeface="+mn-lt"/>
                <a:ea typeface="+mn-ea"/>
                <a:cs typeface="+mn-cs"/>
                <a:sym typeface="Helvetica Neue"/>
              </a:defRPr>
            </a:pPr>
            <a:r>
              <a:t>	- et sur un ouvrage de synthèse : les </a:t>
            </a:r>
            <a:r>
              <a:rPr i="1"/>
              <a:t>Sentences</a:t>
            </a:r>
            <a:r>
              <a:t> (1152) de Pierre </a:t>
            </a:r>
            <a:r>
              <a:rPr cap="small"/>
              <a:t>Lombard</a:t>
            </a:r>
            <a:r>
              <a:t> (v 1100-1160)</a:t>
            </a:r>
          </a:p>
          <a:p>
            <a:pPr marL="1595606" indent="-1595606" algn="l" defTabSz="238620">
              <a:spcBef>
                <a:spcPts val="400"/>
              </a:spcBef>
              <a:tabLst>
                <a:tab pos="647700" algn="l"/>
                <a:tab pos="1219200" algn="l"/>
              </a:tabLst>
              <a:defRPr sz="2200">
                <a:latin typeface="+mn-lt"/>
                <a:ea typeface="+mn-ea"/>
                <a:cs typeface="+mn-cs"/>
                <a:sym typeface="Helvetica Neue"/>
              </a:defRPr>
            </a:pPr>
            <a:r>
              <a:t>	- et la confrontation des arguments puisés dans les sources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Documentation :</a:t>
            </a:r>
          </a:p>
          <a:p>
            <a:pPr marL="1439999" indent="0" algn="just" defTabSz="238620">
              <a:tabLst/>
              <a:defRPr sz="2100">
                <a:latin typeface="+mj-lt"/>
                <a:ea typeface="+mj-ea"/>
                <a:cs typeface="+mj-cs"/>
                <a:sym typeface="Arial Narrow"/>
              </a:defRPr>
            </a:pPr>
            <a:r>
              <a:t>Pierre Lombard, </a:t>
            </a:r>
            <a:r>
              <a:rPr i="1"/>
              <a:t>Les quatre livres des Sentences</a:t>
            </a:r>
            <a:r>
              <a:t>, Sagesses chrétiennes, Paris, Cerf, 2012-2015. </a:t>
            </a:r>
          </a:p>
        </p:txBody>
      </p:sp>
      <p:sp>
        <p:nvSpPr>
          <p:cNvPr id="155"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5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5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5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60"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6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96" name="3. La notion de « personn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notion de « personne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la réponse, il se fonde sur les notions logiques de genre et d’individu : </a:t>
            </a:r>
          </a:p>
          <a:p>
            <a:pPr marL="1595606" indent="-1595606" algn="l" defTabSz="238620">
              <a:spcBef>
                <a:spcPts val="400"/>
              </a:spcBef>
              <a:tabLst>
                <a:tab pos="647700" algn="l"/>
                <a:tab pos="1219200" algn="l"/>
              </a:tabLst>
              <a:defRPr sz="2200">
                <a:latin typeface="+mn-lt"/>
                <a:ea typeface="+mn-ea"/>
                <a:cs typeface="+mn-cs"/>
                <a:sym typeface="Helvetica Neue"/>
              </a:defRPr>
            </a:pPr>
            <a:r>
              <a:t>	- concernant le genre </a:t>
            </a:r>
            <a:r>
              <a:rPr i="1"/>
              <a:t>substance</a:t>
            </a:r>
            <a:r>
              <a:t>, en général, les individus d’une substance sont appelés « hypostases » </a:t>
            </a:r>
          </a:p>
          <a:p>
            <a:pPr marL="1595606" indent="-1595606" algn="l" defTabSz="238620">
              <a:spcBef>
                <a:spcPts val="400"/>
              </a:spcBef>
              <a:tabLst>
                <a:tab pos="647700" algn="l"/>
                <a:tab pos="1219200" algn="l"/>
              </a:tabLst>
              <a:defRPr sz="2200">
                <a:latin typeface="+mn-lt"/>
                <a:ea typeface="+mn-ea"/>
                <a:cs typeface="+mn-cs"/>
                <a:sym typeface="Helvetica Neue"/>
              </a:defRPr>
            </a:pPr>
            <a:r>
              <a:t>	- mais lorsqu’il s’agit de substances rationnelle, (l’humanité), ils portent un nom particulier : « personne » en raison d’une perfection spécifique : leur capacité d’un agir libre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L'universel et le particulier se rencontrent dans tous les genres ; cependant ils se vérifient d'une manière spéciale dans le genre substance. La substance, en effet, est individuée par elle-même ; tandis que les accidents le sont par leur sujet, c'est-à-dire par la substance : on dit « cette » blancheur, dès lors qu'elle est dans « ce » sujet. C'est donc à bon droit qu'on donne aux individus du genre substance un nom spécial : on les nomme « hypostase » ou « substance première ». </a:t>
            </a:r>
          </a:p>
          <a:p>
            <a:pPr marL="1439999" indent="0" algn="just" defTabSz="238620">
              <a:tabLst/>
              <a:defRPr sz="2100">
                <a:solidFill>
                  <a:srgbClr val="9DE8EB"/>
                </a:solidFill>
                <a:latin typeface="+mj-lt"/>
                <a:ea typeface="+mj-ea"/>
                <a:cs typeface="+mj-cs"/>
                <a:sym typeface="Arial Narrow"/>
              </a:defRPr>
            </a:pPr>
            <a:r>
              <a:t>Mais le particulier et l'individu se rencontrent sous un mode encore plus spécial et parfait dans les substances raisonnables, qui ont la maîtrise de leurs actes : elles ne sont pas simplement « agies », comme les autres, elles agissent par elles-mêmes ; or les actions existent dans les singuliers. Aussi, parmi les autres substances, les individus de nature raisonnable ont-ils un nom spécial, celui de « personne ». Et voilà pourquoi, dans la définition ci-dessus, on dit : « La substance individuelle », puisque « personne » signifie le singulier du genre substance ; et l'on ajoute « de nature raisonnable », en tant qu'elle signifie le singulier dans les substances raisonnables. (I</a:t>
            </a:r>
            <a:r>
              <a:rPr baseline="31999"/>
              <a:t>a</a:t>
            </a:r>
            <a:r>
              <a:t>, q. 29, a. 1)</a:t>
            </a:r>
          </a:p>
        </p:txBody>
      </p:sp>
      <p:sp>
        <p:nvSpPr>
          <p:cNvPr id="49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9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9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0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02"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1. Définition de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Diff entre image et ressemblance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notion de « personne » </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0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06" name="3. La notion de « personn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notion de « personne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defTabSz="238620">
              <a:spcBef>
                <a:spcPts val="400"/>
              </a:spcBef>
              <a:tabLst>
                <a:tab pos="647700" algn="l"/>
                <a:tab pos="1219200" algn="l"/>
              </a:tabLst>
              <a:defRPr i="1" sz="2200">
                <a:latin typeface="+mn-lt"/>
                <a:ea typeface="+mn-ea"/>
                <a:cs typeface="+mn-cs"/>
                <a:sym typeface="Helvetica Neue"/>
              </a:defRPr>
            </a:pPr>
            <a:r>
              <a:t>substance individuelle d’une nature rationnelle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si l’on reprend la définition de Boèce selon les catégories aristotéliciennes, on remarque qu’il s’agit bien de l’être humain dont on parle : </a:t>
            </a:r>
            <a:r>
              <a:rPr i="1"/>
              <a:t>nature rationnelle</a:t>
            </a: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on parle de l’individu humain, tel être humain particulier : </a:t>
            </a:r>
            <a:r>
              <a:rPr i="1"/>
              <a:t>substance individuelle</a:t>
            </a: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et en employant le mot </a:t>
            </a:r>
            <a:r>
              <a:rPr i="1"/>
              <a:t>substance</a:t>
            </a:r>
            <a:r>
              <a:t>, qui désigne ce qui existe par soi-même, la définition suggère que la personne est dans le caractère radicalement unique, original, de chaque être humain, en tant qu’il est une version à part entière de la nature humaine</a:t>
            </a:r>
          </a:p>
          <a:p>
            <a:pPr marL="1595606" indent="-1595606" algn="l" defTabSz="238620">
              <a:spcBef>
                <a:spcPts val="400"/>
              </a:spcBef>
              <a:tabLst>
                <a:tab pos="647700" algn="l"/>
                <a:tab pos="1219200" algn="l"/>
              </a:tabLst>
              <a:defRPr sz="2200">
                <a:latin typeface="+mn-lt"/>
                <a:ea typeface="+mn-ea"/>
                <a:cs typeface="+mn-cs"/>
                <a:sym typeface="Helvetica Neue"/>
              </a:defRPr>
            </a:pPr>
            <a:r>
              <a:t>	- là où, dans les autres espèces, les animaux, chaque individu « est agi » par l’espèce dont il est issu, et que son action vise à la perpétuation de l’espèce, l’être humain est capable d’agir libre : il est un sommet, une fin en soi, ou une finalité réalisée, de l’existence de l’humanité – c’est la personne</a:t>
            </a:r>
          </a:p>
        </p:txBody>
      </p:sp>
      <p:sp>
        <p:nvSpPr>
          <p:cNvPr id="50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0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0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1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12"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1. Définition de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Diff entre image et ressemblance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notion de « personne » </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1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1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16" name="3. La notion de « personn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notion de « personne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r>
              <a:t>- on peut remarquer aussi que cette définition rend indissociable le fait d’être un être humain et le fait d’être une personne </a:t>
            </a:r>
          </a:p>
          <a:p>
            <a:pPr marL="1595606" indent="-1595606" algn="l" defTabSz="238620">
              <a:spcBef>
                <a:spcPts val="400"/>
              </a:spcBef>
              <a:tabLst>
                <a:tab pos="647700" algn="l"/>
                <a:tab pos="1219200" algn="l"/>
              </a:tabLst>
              <a:defRPr sz="2200">
                <a:latin typeface="+mn-lt"/>
                <a:ea typeface="+mn-ea"/>
                <a:cs typeface="+mn-cs"/>
                <a:sym typeface="Helvetica Neue"/>
              </a:defRPr>
            </a:pPr>
            <a:r>
              <a:t>	- cette conception est liée à des notions philosophiques, logiques et métaphysiques, reçues d’Aristote, et n’entendent pas définir la personne à partir d’observations empiriques (donc des caractéristiques descriptibles)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cette non-dissociation de la notion de personne et d’humanité perdure jusqu’au XX°-XXI° siècle où l’on observe des tendances à les dissocier</a:t>
            </a:r>
          </a:p>
        </p:txBody>
      </p:sp>
      <p:sp>
        <p:nvSpPr>
          <p:cNvPr id="51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1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1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2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22"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1. Définition de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Diff entre image et ressemblance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notion de « personne » </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2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26" name="3. La notion de « personn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notion de « personne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l’époque contemporaine, cette notion de personne sera envisagée davantage à partir d’une approche empirique, de l’observation extérieure de ce qui fait la spécificité humaine et également par l’observation « intérieure » du psychisme humain</a:t>
            </a:r>
          </a:p>
          <a:p>
            <a:pPr marL="1595606" indent="-1595606" algn="l" defTabSz="238620">
              <a:spcBef>
                <a:spcPts val="400"/>
              </a:spcBef>
              <a:tabLst>
                <a:tab pos="647700" algn="l"/>
                <a:tab pos="1219200" algn="l"/>
              </a:tabLst>
              <a:defRPr sz="2200">
                <a:latin typeface="+mn-lt"/>
                <a:ea typeface="+mn-ea"/>
                <a:cs typeface="+mn-cs"/>
                <a:sym typeface="Helvetica Neue"/>
              </a:defRPr>
            </a:pPr>
            <a:r>
              <a:t>	- par conséquent la personne sera définie essentiellement à partir de la pensée, de la conscience de soi, des relations humaines conscientes, de l’altérité expérimentée, etc. </a:t>
            </a:r>
          </a:p>
          <a:p>
            <a:pPr marL="1595606" indent="-1595606" algn="l" defTabSz="238620">
              <a:spcBef>
                <a:spcPts val="400"/>
              </a:spcBef>
              <a:tabLst>
                <a:tab pos="647700" algn="l"/>
                <a:tab pos="1219200" algn="l"/>
              </a:tabLst>
              <a:defRPr sz="2200">
                <a:latin typeface="+mn-lt"/>
                <a:ea typeface="+mn-ea"/>
                <a:cs typeface="+mn-cs"/>
                <a:sym typeface="Helvetica Neue"/>
              </a:defRPr>
            </a:pPr>
            <a:r>
              <a:t>		- c'est-à-dire de l’expérience de soi comme </a:t>
            </a:r>
            <a:r>
              <a:rPr i="1"/>
              <a:t>sujet</a:t>
            </a:r>
          </a:p>
          <a:p>
            <a:pPr marL="1595606" indent="-1595606" algn="l" defTabSz="238620">
              <a:spcBef>
                <a:spcPts val="400"/>
              </a:spcBef>
              <a:tabLst>
                <a:tab pos="647700" algn="l"/>
                <a:tab pos="1219200" algn="l"/>
              </a:tabLst>
              <a:defRPr sz="2200">
                <a:latin typeface="+mn-lt"/>
                <a:ea typeface="+mn-ea"/>
                <a:cs typeface="+mn-cs"/>
                <a:sym typeface="Helvetica Neue"/>
              </a:defRPr>
            </a:pPr>
            <a:r>
              <a:t>	- tout ceci fait en sorte que la notion de personne est mise en œuvre dans le langage courant avec de réelles ambivalences, si ce n’est un flou manifeste </a:t>
            </a:r>
          </a:p>
          <a:p>
            <a:pPr marL="1595606" indent="-1595606" algn="l" defTabSz="238620">
              <a:spcBef>
                <a:spcPts val="400"/>
              </a:spcBef>
              <a:tabLst>
                <a:tab pos="647700" algn="l"/>
                <a:tab pos="1219200" algn="l"/>
              </a:tabLst>
              <a:defRPr sz="2200">
                <a:latin typeface="+mn-lt"/>
                <a:ea typeface="+mn-ea"/>
                <a:cs typeface="+mn-cs"/>
                <a:sym typeface="Helvetica Neue"/>
              </a:defRPr>
            </a:pPr>
            <a:r>
              <a:t>		- cela se retrouve et n’est pas sans conséquences dans chaque débat de société de type éthique (sur le statut de l’embryon, tout sujet ayant trait au respect de la dignité de la personne, etc)</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52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2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3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32"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1. Définition de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Diff entre image et ressemblance</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notion de « personne » </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36" name="E - L’anthropologie médiévale de Thomas d’Aqu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E - L’anthropologie médiévale de Thomas d’Aquin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L’auteur et son œuvre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 constitution de l’être humain</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L’être humain à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Définition de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Les différences entre image et ressemblance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 notion de « personne »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53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3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54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43" name="E - L’anthropologie médiévale de Thomas d’Aqu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E - L’anthropologie médiévale de Thomas d’Aquin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L’auteur et son œuvre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 constitution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L’être humain à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Conclusion</a:t>
            </a:r>
            <a:r>
              <a:t> </a:t>
            </a:r>
          </a:p>
        </p:txBody>
      </p:sp>
      <p:sp>
        <p:nvSpPr>
          <p:cNvPr id="54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4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54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9"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50" name="Conclus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Conclusion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l’anthropologie de Thomas d’Aquin est celle qui servira de référence dans la théologie de l’Église catholique </a:t>
            </a:r>
          </a:p>
          <a:p>
            <a:pPr marL="1595606" indent="-1595606" algn="l" defTabSz="238620">
              <a:spcBef>
                <a:spcPts val="400"/>
              </a:spcBef>
              <a:tabLst>
                <a:tab pos="647700" algn="l"/>
                <a:tab pos="1219200" algn="l"/>
              </a:tabLst>
              <a:defRPr sz="2200">
                <a:latin typeface="+mn-lt"/>
                <a:ea typeface="+mn-ea"/>
                <a:cs typeface="+mn-cs"/>
                <a:sym typeface="Helvetica Neue"/>
              </a:defRPr>
            </a:pPr>
            <a:r>
              <a:t>		(même si elle n’a pas toujours été reprise avec tout le relief métaphysique que Thomas reprend à Aristote)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concept central est celui de nature humaine</a:t>
            </a:r>
          </a:p>
          <a:p>
            <a:pPr marL="1595606" indent="-1595606" algn="l" defTabSz="238620">
              <a:spcBef>
                <a:spcPts val="400"/>
              </a:spcBef>
              <a:tabLst>
                <a:tab pos="647700" algn="l"/>
                <a:tab pos="1219200" algn="l"/>
              </a:tabLst>
              <a:defRPr sz="2200">
                <a:latin typeface="+mn-lt"/>
                <a:ea typeface="+mn-ea"/>
                <a:cs typeface="+mn-cs"/>
                <a:sym typeface="Helvetica Neue"/>
              </a:defRPr>
            </a:pPr>
            <a:r>
              <a:t>	- avec la notion d’âme rationnelle ou spirituelle, comme </a:t>
            </a:r>
            <a:r>
              <a:rPr i="1"/>
              <a:t>forme</a:t>
            </a:r>
            <a:r>
              <a:t> du corps (principe de structuration et de cohérence</a:t>
            </a:r>
          </a:p>
          <a:p>
            <a:pPr marL="1595606" indent="-1595606" algn="l" defTabSz="238620">
              <a:spcBef>
                <a:spcPts val="400"/>
              </a:spcBef>
              <a:tabLst>
                <a:tab pos="647700" algn="l"/>
                <a:tab pos="1219200" algn="l"/>
              </a:tabLst>
              <a:defRPr sz="2200">
                <a:latin typeface="+mn-lt"/>
                <a:ea typeface="+mn-ea"/>
                <a:cs typeface="+mn-cs"/>
                <a:sym typeface="Helvetica Neue"/>
              </a:defRPr>
            </a:pPr>
            <a:r>
              <a:t>	- l’âme spirituelle se caractérise par deux facultés rationnelles : l’intellect et la volonté </a:t>
            </a:r>
          </a:p>
          <a:p>
            <a:pPr marL="1595606" indent="-1595606" algn="l" defTabSz="238620">
              <a:spcBef>
                <a:spcPts val="400"/>
              </a:spcBef>
              <a:tabLst>
                <a:tab pos="647700" algn="l"/>
                <a:tab pos="1219200" algn="l"/>
              </a:tabLst>
              <a:defRPr sz="2200">
                <a:latin typeface="+mn-lt"/>
                <a:ea typeface="+mn-ea"/>
                <a:cs typeface="+mn-cs"/>
                <a:sym typeface="Helvetica Neue"/>
              </a:defRPr>
            </a:pPr>
            <a:r>
              <a:t>		- l’intellect étant incliné par lui-même (« naturellement ») à la connaissance du vrai</a:t>
            </a:r>
          </a:p>
          <a:p>
            <a:pPr marL="1595606" indent="-1595606" algn="l" defTabSz="238620">
              <a:spcBef>
                <a:spcPts val="400"/>
              </a:spcBef>
              <a:tabLst>
                <a:tab pos="647700" algn="l"/>
                <a:tab pos="1219200" algn="l"/>
              </a:tabLst>
              <a:defRPr sz="2200">
                <a:latin typeface="+mn-lt"/>
                <a:ea typeface="+mn-ea"/>
                <a:cs typeface="+mn-cs"/>
                <a:sym typeface="Helvetica Neue"/>
              </a:defRPr>
            </a:pPr>
            <a:r>
              <a:t>		- et la volonté à la possession du bien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(pratiquement, Thomas d’Aquin pense et réfléchit en présentant les deux facultés comme analogues, dans une forme de symétrie avec une antériorité de l’intellect)</a:t>
            </a:r>
          </a:p>
        </p:txBody>
      </p:sp>
      <p:sp>
        <p:nvSpPr>
          <p:cNvPr id="551"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5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5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5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56"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5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9"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60" name="Conclus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Conclusion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cette constitution ontologique est l’</a:t>
            </a:r>
            <a:r>
              <a:rPr i="1"/>
              <a:t>image</a:t>
            </a:r>
            <a:r>
              <a:t> de Dieu, puisque Dieu lui-même est pensé à partir des deux activités que sont la connaissance et l’amour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capacité humaine d’agir en vue du bien - de vivre de manière vertueuse - renferme la </a:t>
            </a:r>
            <a:r>
              <a:rPr i="1"/>
              <a:t>ressemblance</a:t>
            </a:r>
          </a:p>
          <a:p>
            <a:pPr marL="1595606" indent="-1595606" algn="l" defTabSz="238620">
              <a:spcBef>
                <a:spcPts val="400"/>
              </a:spcBef>
              <a:tabLst>
                <a:tab pos="647700" algn="l"/>
                <a:tab pos="1219200" algn="l"/>
              </a:tabLst>
              <a:defRPr sz="2200">
                <a:latin typeface="+mn-lt"/>
                <a:ea typeface="+mn-ea"/>
                <a:cs typeface="+mn-cs"/>
                <a:sym typeface="Helvetica Neue"/>
              </a:defRPr>
            </a:pPr>
            <a:r>
              <a:t>		- celle-ci est perdue par le péché mais retrouvée dans l’accueil du salut (ou de la « grâce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notion de personne est dans le fait que chaque être humain individuel </a:t>
            </a:r>
            <a:r>
              <a:rPr i="1"/>
              <a:t>est</a:t>
            </a:r>
            <a:r>
              <a:t> (au sens le plus fort) une manière unique d’être un être humain</a:t>
            </a:r>
          </a:p>
          <a:p>
            <a:pPr marL="1595606" indent="-1595606" algn="l" defTabSz="238620">
              <a:spcBef>
                <a:spcPts val="400"/>
              </a:spcBef>
              <a:tabLst>
                <a:tab pos="647700" algn="l"/>
                <a:tab pos="1219200" algn="l"/>
              </a:tabLst>
              <a:defRPr sz="2200">
                <a:latin typeface="+mn-lt"/>
                <a:ea typeface="+mn-ea"/>
                <a:cs typeface="+mn-cs"/>
                <a:sym typeface="Helvetica Neue"/>
              </a:defRPr>
            </a:pPr>
            <a:r>
              <a:t>	- la notion de personne n’est pas indexée chez Thomas à une philosophie du sujet (c'est-à-dire une capacité de se percevoir soi-même comme quelqu’un), comme elle le sera à l’époque moderne</a:t>
            </a:r>
          </a:p>
        </p:txBody>
      </p:sp>
      <p:sp>
        <p:nvSpPr>
          <p:cNvPr id="561"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6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6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6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66"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6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70" name="E - L’anthropologie médiévale de Thomas d’Aqu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E - L’anthropologie médiévale de Thomas d’Aquin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L’auteur et son œuvre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 constitution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L’être humain à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57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7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57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64" name="E - L’anthropologie médiévale de Thomas d’Aqu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E - L’anthropologie médiévale de Thomas d’Aquin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L’auteur et son œuvre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 constitution de l’être humain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L'être humain à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6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6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6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71" name="E - L’anthropologie médiévale de Thomas d’Aqu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E - L’anthropologie médiévale de Thomas d’Aquin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L’auteur et son œuvre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Une biographie sommaire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La structure de la </a:t>
            </a:r>
            <a:r>
              <a:rPr i="1"/>
              <a:t>Somme théologique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 partie « anthropologie » de la </a:t>
            </a:r>
            <a:r>
              <a:rPr i="1"/>
              <a:t>Somme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 constitution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L’être humain à l’image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7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7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7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78" name="1. Une biographie sommair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Une biographie sommaire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lvl="1" marL="1595606" indent="-1595606" algn="l">
              <a:spcBef>
                <a:spcPts val="400"/>
              </a:spcBef>
              <a:tabLst>
                <a:tab pos="647700" algn="l"/>
                <a:tab pos="1219200" algn="l"/>
              </a:tabLst>
              <a:defRPr sz="2200">
                <a:latin typeface="+mn-lt"/>
                <a:ea typeface="+mn-ea"/>
                <a:cs typeface="+mn-cs"/>
                <a:sym typeface="Helvetica Neue"/>
              </a:defRPr>
            </a:pPr>
            <a:r>
              <a:t>- Thomas d’Aquin naît vers 1224-25 au château de Roccasecca (Royaume Sicile)</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il apprend à lire et écrire et reçoit une formation religieuse à l’abbaye du Mont Cassin (durant 8-9 ans) puis à Naples où il entre chez les Dominicains en 1244</a:t>
            </a:r>
          </a:p>
          <a:p>
            <a:pPr lvl="2" marL="1595606" indent="-1595606" algn="l">
              <a:spcBef>
                <a:spcPts val="400"/>
              </a:spcBef>
              <a:tabLst>
                <a:tab pos="647700" algn="l"/>
                <a:tab pos="1219200" algn="l"/>
              </a:tabLst>
              <a:defRPr sz="2200">
                <a:latin typeface="+mn-lt"/>
                <a:ea typeface="+mn-ea"/>
                <a:cs typeface="+mn-cs"/>
                <a:sym typeface="Helvetica Neue"/>
              </a:defRPr>
            </a:pPr>
            <a:r>
              <a:t>- de 1245 à 1248 il étudie la théologie à Paris où il fait la connaissance d’Albert le Grand qu’il suit à Cologne de 1248 à 1252</a:t>
            </a:r>
          </a:p>
          <a:p>
            <a:pPr lvl="2" marL="1595606" indent="-1595606" algn="l">
              <a:spcBef>
                <a:spcPts val="400"/>
              </a:spcBef>
              <a:tabLst>
                <a:tab pos="647700" algn="l"/>
                <a:tab pos="1219200" algn="l"/>
              </a:tabLst>
              <a:defRPr sz="2200">
                <a:latin typeface="+mn-lt"/>
                <a:ea typeface="+mn-ea"/>
                <a:cs typeface="+mn-cs"/>
                <a:sym typeface="Helvetica Neue"/>
              </a:defRPr>
            </a:pPr>
            <a:r>
              <a:t>- il revient à Paris pour terminer la formation théologique, rédige son commentaire des </a:t>
            </a:r>
            <a:r>
              <a:rPr i="1"/>
              <a:t>Sentences</a:t>
            </a:r>
            <a:r>
              <a:t> de 1254 à 1256 et commence à enseigner en 1256</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en 1258 il est envoyé enseigner en Italie (Orvietto puis Rome de 1265 à 1268)</a:t>
            </a:r>
          </a:p>
          <a:p>
            <a:pPr lvl="2" marL="1595606" indent="-1595606" algn="l">
              <a:spcBef>
                <a:spcPts val="400"/>
              </a:spcBef>
              <a:tabLst>
                <a:tab pos="647700" algn="l"/>
                <a:tab pos="1219200" algn="l"/>
              </a:tabLst>
              <a:defRPr sz="2200">
                <a:latin typeface="+mn-lt"/>
                <a:ea typeface="+mn-ea"/>
                <a:cs typeface="+mn-cs"/>
                <a:sym typeface="Helvetica Neue"/>
              </a:defRPr>
            </a:pPr>
            <a:r>
              <a:t>- il revient enseigner à Paris (1268-1272) puis est appelé à Naples de 1272 à 1273</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il meurt en 1274 à l’abbaye de Fossanova, alors qu’il est en chemin vers Lyon pour participer au concile</a:t>
            </a:r>
          </a:p>
        </p:txBody>
      </p:sp>
      <p:sp>
        <p:nvSpPr>
          <p:cNvPr id="17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8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84"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biographie sommaire</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structure de la </a:t>
            </a:r>
            <a:r>
              <a:rPr i="1"/>
              <a:t>Somme </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partie « anthropologie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8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88" name="1. Une biographie sommair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Une biographie sommaire</a:t>
            </a:r>
          </a:p>
          <a:p>
            <a:pPr marL="1595606" indent="-1595606" algn="l" defTabSz="238620">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parallèlement à ses enseignements il rédige ses ouvrages : </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des commentaires de livres bibliques (Job, Romains, Cantique…)</a:t>
            </a:r>
          </a:p>
          <a:p>
            <a:pPr lvl="2" marL="1595606" indent="-1595606" algn="l">
              <a:spcBef>
                <a:spcPts val="400"/>
              </a:spcBef>
              <a:tabLst>
                <a:tab pos="647700" algn="l"/>
                <a:tab pos="1219200" algn="l"/>
              </a:tabLst>
              <a:defRPr sz="2200">
                <a:latin typeface="+mn-lt"/>
                <a:ea typeface="+mn-ea"/>
                <a:cs typeface="+mn-cs"/>
                <a:sym typeface="Helvetica Neue"/>
              </a:defRPr>
            </a:pPr>
            <a:r>
              <a:t>		- des traités</a:t>
            </a:r>
          </a:p>
          <a:p>
            <a:pPr lvl="2" marL="1595606" indent="-1595606" algn="l">
              <a:spcBef>
                <a:spcPts val="400"/>
              </a:spcBef>
              <a:tabLst>
                <a:tab pos="647700" algn="l"/>
                <a:tab pos="1219200" algn="l"/>
              </a:tabLst>
              <a:defRPr sz="2200">
                <a:latin typeface="+mn-lt"/>
                <a:ea typeface="+mn-ea"/>
                <a:cs typeface="+mn-cs"/>
                <a:sym typeface="Helvetica Neue"/>
              </a:defRPr>
            </a:pPr>
            <a:r>
              <a:t>		- des commentaires d’Aristote ou de Boèce</a:t>
            </a:r>
          </a:p>
          <a:p>
            <a:pPr lvl="2" marL="1595606" indent="-1595606" algn="l">
              <a:spcBef>
                <a:spcPts val="400"/>
              </a:spcBef>
              <a:tabLst>
                <a:tab pos="647700" algn="l"/>
                <a:tab pos="1219200" algn="l"/>
              </a:tabLst>
              <a:defRPr sz="2200">
                <a:latin typeface="+mn-lt"/>
                <a:ea typeface="+mn-ea"/>
                <a:cs typeface="+mn-cs"/>
                <a:sym typeface="Helvetica Neue"/>
              </a:defRPr>
            </a:pPr>
            <a:r>
              <a:t>		- 2 sommes théologiques dont celle de sa maturité (commencée en 1266) qui n’est pas achevée</a:t>
            </a:r>
          </a:p>
          <a:p>
            <a:pPr lvl="2" marL="1595606" indent="-1595606" algn="l">
              <a:spcBef>
                <a:spcPts val="400"/>
              </a:spcBef>
              <a:tabLst>
                <a:tab pos="647700" algn="l"/>
                <a:tab pos="1219200" algn="l"/>
              </a:tabLst>
              <a:defRPr sz="2200">
                <a:latin typeface="+mn-lt"/>
                <a:ea typeface="+mn-ea"/>
                <a:cs typeface="+mn-cs"/>
                <a:sym typeface="Helvetica Neue"/>
              </a:defRPr>
            </a:pPr>
            <a:r>
              <a:t>		- etc</a:t>
            </a: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il est mêlé à des querelles théologiques contre les séculiers de Paris et avec les franciscains</a:t>
            </a:r>
          </a:p>
        </p:txBody>
      </p:sp>
      <p:sp>
        <p:nvSpPr>
          <p:cNvPr id="18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9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94"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biographie sommaire</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structure de la </a:t>
            </a:r>
            <a:r>
              <a:rPr i="1"/>
              <a:t>Somme </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partie « anthropologie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9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8" name="2. La structure de la Somm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structure de la </a:t>
            </a:r>
            <a:r>
              <a:rPr i="1"/>
              <a:t>Somme</a:t>
            </a:r>
          </a:p>
          <a:p>
            <a:pPr marL="1595606" indent="-1595606" algn="l" defTabSz="238620">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a:t>
            </a:r>
            <a:r>
              <a:rPr i="1"/>
              <a:t>Somme théologique</a:t>
            </a:r>
            <a:r>
              <a:t> comporte 3 parties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création en tant qu’elle provient de Dieu : </a:t>
            </a:r>
            <a:r>
              <a:rPr i="1"/>
              <a:t>I</a:t>
            </a:r>
            <a:r>
              <a:rPr baseline="31999" i="1"/>
              <a:t>a</a:t>
            </a:r>
            <a:r>
              <a:rPr i="1"/>
              <a:t> pars</a:t>
            </a:r>
            <a:r>
              <a:t> (première partie)</a:t>
            </a:r>
          </a:p>
          <a:p>
            <a:pPr marL="1595606" indent="-1595606" algn="l" defTabSz="238620">
              <a:spcBef>
                <a:spcPts val="400"/>
              </a:spcBef>
              <a:tabLst>
                <a:tab pos="647700" algn="l"/>
                <a:tab pos="1219200" algn="l"/>
              </a:tabLst>
              <a:defRPr sz="2200">
                <a:latin typeface="+mn-lt"/>
                <a:ea typeface="+mn-ea"/>
                <a:cs typeface="+mn-cs"/>
                <a:sym typeface="Helvetica Neue"/>
              </a:defRPr>
            </a:pPr>
            <a:r>
              <a:t>	- son retour à Dieu : </a:t>
            </a:r>
          </a:p>
          <a:p>
            <a:pPr marL="1595606" indent="-1595606" algn="l" defTabSz="238620">
              <a:spcBef>
                <a:spcPts val="400"/>
              </a:spcBef>
              <a:tabLst>
                <a:tab pos="647700" algn="l"/>
                <a:tab pos="1219200" algn="l"/>
              </a:tabLst>
              <a:defRPr sz="2200">
                <a:latin typeface="+mn-lt"/>
                <a:ea typeface="+mn-ea"/>
                <a:cs typeface="+mn-cs"/>
                <a:sym typeface="Helvetica Neue"/>
              </a:defRPr>
            </a:pPr>
            <a:r>
              <a:t>		- par l’action humaine : </a:t>
            </a:r>
            <a:r>
              <a:rPr i="1"/>
              <a:t>II</a:t>
            </a:r>
            <a:r>
              <a:rPr baseline="31999" i="1"/>
              <a:t>a</a:t>
            </a:r>
            <a:r>
              <a:rPr i="1"/>
              <a:t> pars</a:t>
            </a:r>
            <a:r>
              <a:t> (deuxième partie)</a:t>
            </a:r>
          </a:p>
          <a:p>
            <a:pPr marL="1595606" indent="-1595606" algn="l" defTabSz="238620">
              <a:spcBef>
                <a:spcPts val="400"/>
              </a:spcBef>
              <a:tabLst>
                <a:tab pos="647700" algn="l"/>
                <a:tab pos="1219200" algn="l"/>
              </a:tabLst>
              <a:defRPr sz="2200">
                <a:latin typeface="+mn-lt"/>
                <a:ea typeface="+mn-ea"/>
                <a:cs typeface="+mn-cs"/>
                <a:sym typeface="Helvetica Neue"/>
              </a:defRPr>
            </a:pPr>
            <a:r>
              <a:t>		- par l’économie du salut : </a:t>
            </a:r>
            <a:r>
              <a:rPr i="1"/>
              <a:t>III</a:t>
            </a:r>
            <a:r>
              <a:rPr baseline="31999" i="1"/>
              <a:t>a</a:t>
            </a:r>
            <a:r>
              <a:rPr i="1"/>
              <a:t> pars</a:t>
            </a:r>
            <a:r>
              <a:t> (troisième partie)</a:t>
            </a:r>
          </a:p>
        </p:txBody>
      </p:sp>
      <p:sp>
        <p:nvSpPr>
          <p:cNvPr id="199"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0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04" name="E - L’anthropologie médiéval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E - L’anthropologie médiévale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L’auteur et son œuvre </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biographie sommaire</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structure de la </a:t>
            </a:r>
            <a:r>
              <a:rPr i="1"/>
              <a:t>Somme </a:t>
            </a:r>
            <a:endParaRPr i="1"/>
          </a:p>
          <a:p>
            <a:pPr marL="775637" indent="-751561" algn="l" defTabSz="238620">
              <a:tabLst>
                <a:tab pos="330200" algn="r"/>
                <a:tab pos="508000" algn="l"/>
              </a:tabLst>
              <a:defRPr sz="1600">
                <a:solidFill>
                  <a:srgbClr val="FFBB05"/>
                </a:solidFill>
                <a:latin typeface="+mj-lt"/>
                <a:ea typeface="+mj-ea"/>
                <a:cs typeface="+mj-cs"/>
                <a:sym typeface="Arial Narrow"/>
              </a:defRPr>
            </a:pPr>
            <a:r>
              <a:t>			3. La partie « anthropologie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La constitution de l’être 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L’être humain à l’image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0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