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 id="279" r:id="rId31"/>
    <p:sldId id="280" r:id="rId32"/>
    <p:sldId id="281" r:id="rId33"/>
    <p:sldId id="282" r:id="rId34"/>
    <p:sldId id="283" r:id="rId35"/>
    <p:sldId id="284" r:id="rId36"/>
    <p:sldId id="285" r:id="rId37"/>
    <p:sldId id="286" r:id="rId38"/>
    <p:sldId id="287" r:id="rId39"/>
    <p:sldId id="288" r:id="rId40"/>
    <p:sldId id="289" r:id="rId41"/>
    <p:sldId id="290" r:id="rId42"/>
    <p:sldId id="291" r:id="rId43"/>
    <p:sldId id="292" r:id="rId44"/>
    <p:sldId id="293" r:id="rId45"/>
    <p:sldId id="294" r:id="rId46"/>
    <p:sldId id="295" r:id="rId47"/>
    <p:sldId id="296" r:id="rId48"/>
    <p:sldId id="297" r:id="rId49"/>
    <p:sldId id="298" r:id="rId50"/>
    <p:sldId id="299" r:id="rId51"/>
    <p:sldId id="300" r:id="rId52"/>
    <p:sldId id="301" r:id="rId53"/>
    <p:sldId id="302" r:id="rId54"/>
    <p:sldId id="303" r:id="rId55"/>
    <p:sldId id="304" r:id="rId56"/>
    <p:sldId id="305" r:id="rId57"/>
    <p:sldId id="306" r:id="rId58"/>
    <p:sldId id="307" r:id="rId59"/>
    <p:sldId id="308" r:id="rId60"/>
    <p:sldId id="309" r:id="rId61"/>
  </p:sldIdLst>
  <p:sldSz cx="13716000" cy="96774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lvl1pPr>
    <a:lvl2pPr marL="0" marR="0" indent="22860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lvl2pPr>
    <a:lvl3pPr marL="0" marR="0" indent="45720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lvl3pPr>
    <a:lvl4pPr marL="0" marR="0" indent="68580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lvl4pPr>
    <a:lvl5pPr marL="0" marR="0" indent="91440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lvl5pPr>
    <a:lvl6pPr marL="0" marR="0" indent="114300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lvl6pPr>
    <a:lvl7pPr marL="0" marR="0" indent="137160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lvl7pPr>
    <a:lvl8pPr marL="0" marR="0" indent="160020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lvl8pPr>
    <a:lvl9pPr marL="0" marR="0" indent="182880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inor">
          <a:srgbClr val="FFFFFF"/>
        </a:fontRef>
        <a:srgbClr val="FFFFFF"/>
      </a:tcTxStyle>
      <a:tcStyle>
        <a:tcBdr>
          <a:left>
            <a:ln w="3175" cap="flat">
              <a:solidFill>
                <a:srgbClr val="D6D7D6"/>
              </a:solidFill>
              <a:prstDash val="solid"/>
              <a:miter lim="400000"/>
            </a:ln>
          </a:left>
          <a:right>
            <a:ln w="3175" cap="flat">
              <a:solidFill>
                <a:srgbClr val="D6D7D6"/>
              </a:solidFill>
              <a:prstDash val="solid"/>
              <a:miter lim="400000"/>
            </a:ln>
          </a:right>
          <a:top>
            <a:ln w="3175" cap="flat">
              <a:solidFill>
                <a:srgbClr val="D6D7D6"/>
              </a:solidFill>
              <a:prstDash val="solid"/>
              <a:miter lim="400000"/>
            </a:ln>
          </a:top>
          <a:bottom>
            <a:ln w="3175" cap="flat">
              <a:solidFill>
                <a:srgbClr val="D6D7D6"/>
              </a:solidFill>
              <a:prstDash val="solid"/>
              <a:miter lim="400000"/>
            </a:ln>
          </a:bottom>
          <a:insideH>
            <a:ln w="3175" cap="flat">
              <a:solidFill>
                <a:srgbClr val="D6D7D6"/>
              </a:solidFill>
              <a:prstDash val="solid"/>
              <a:miter lim="400000"/>
            </a:ln>
          </a:insideH>
          <a:insideV>
            <a:ln w="3175" cap="flat">
              <a:solidFill>
                <a:srgbClr val="D6D7D6"/>
              </a:solidFill>
              <a:prstDash val="solid"/>
              <a:miter lim="400000"/>
            </a:ln>
          </a:insideV>
        </a:tcBdr>
        <a:fill>
          <a:noFill/>
        </a:fill>
      </a:tcStyle>
    </a:wholeTbl>
    <a:band2H>
      <a:tcTxStyle b="def" i="def"/>
      <a:tcStyle>
        <a:tcBdr/>
        <a:fill>
          <a:solidFill>
            <a:srgbClr val="747676">
              <a:alpha val="63790"/>
            </a:srgbClr>
          </a:solidFill>
        </a:fill>
      </a:tcStyle>
    </a:band2H>
    <a:firstCol>
      <a:tcTxStyle b="on" i="off">
        <a:fontRef idx="minor">
          <a:srgbClr val="FFFFFF"/>
        </a:fontRef>
        <a:srgbClr val="FFFFFF"/>
      </a:tcTxStyle>
      <a:tcStyle>
        <a:tcBdr>
          <a:left>
            <a:ln w="3175" cap="flat">
              <a:solidFill>
                <a:srgbClr val="D6D6D6"/>
              </a:solidFill>
              <a:prstDash val="solid"/>
              <a:miter lim="400000"/>
            </a:ln>
          </a:left>
          <a:right>
            <a:ln w="12700" cap="flat">
              <a:solidFill>
                <a:srgbClr val="D6D7D6"/>
              </a:solidFill>
              <a:prstDash val="solid"/>
              <a:miter lim="400000"/>
            </a:ln>
          </a:right>
          <a:top>
            <a:ln w="3175" cap="flat">
              <a:solidFill>
                <a:srgbClr val="D6D7D6"/>
              </a:solidFill>
              <a:prstDash val="solid"/>
              <a:miter lim="400000"/>
            </a:ln>
          </a:top>
          <a:bottom>
            <a:ln w="3175" cap="flat">
              <a:solidFill>
                <a:srgbClr val="D6D7D6"/>
              </a:solidFill>
              <a:prstDash val="solid"/>
              <a:miter lim="400000"/>
            </a:ln>
          </a:bottom>
          <a:insideH>
            <a:ln w="3175" cap="flat">
              <a:solidFill>
                <a:srgbClr val="D6D7D6"/>
              </a:solidFill>
              <a:prstDash val="solid"/>
              <a:miter lim="400000"/>
            </a:ln>
          </a:insideH>
          <a:insideV>
            <a:ln w="3175" cap="flat">
              <a:solidFill>
                <a:srgbClr val="D6D7D6"/>
              </a:solidFill>
              <a:prstDash val="solid"/>
              <a:miter lim="400000"/>
            </a:ln>
          </a:insideV>
        </a:tcBdr>
        <a:fill>
          <a:solidFill>
            <a:schemeClr val="accent1"/>
          </a:solidFill>
        </a:fill>
      </a:tcStyle>
    </a:firstCol>
    <a:lastRow>
      <a:tcTxStyle b="off" i="off">
        <a:fontRef idx="minor">
          <a:srgbClr val="FFFFFF"/>
        </a:fontRef>
        <a:srgbClr val="FFFFFF"/>
      </a:tcTxStyle>
      <a:tcStyle>
        <a:tcBdr>
          <a:left>
            <a:ln w="3175" cap="flat">
              <a:solidFill>
                <a:srgbClr val="D6D7D6"/>
              </a:solidFill>
              <a:prstDash val="solid"/>
              <a:miter lim="400000"/>
            </a:ln>
          </a:left>
          <a:right>
            <a:ln w="3175" cap="flat">
              <a:solidFill>
                <a:srgbClr val="D6D7D6"/>
              </a:solidFill>
              <a:prstDash val="solid"/>
              <a:miter lim="400000"/>
            </a:ln>
          </a:right>
          <a:top>
            <a:ln w="12700" cap="flat">
              <a:solidFill>
                <a:srgbClr val="D6D7D6"/>
              </a:solidFill>
              <a:prstDash val="solid"/>
              <a:miter lim="400000"/>
            </a:ln>
          </a:top>
          <a:bottom>
            <a:ln w="3175" cap="flat">
              <a:solidFill>
                <a:srgbClr val="D6D6D6"/>
              </a:solidFill>
              <a:prstDash val="solid"/>
              <a:miter lim="400000"/>
            </a:ln>
          </a:bottom>
          <a:insideH>
            <a:ln w="3175" cap="flat">
              <a:solidFill>
                <a:srgbClr val="D6D7D6"/>
              </a:solidFill>
              <a:prstDash val="solid"/>
              <a:miter lim="400000"/>
            </a:ln>
          </a:insideH>
          <a:insideV>
            <a:ln w="3175" cap="flat">
              <a:solidFill>
                <a:srgbClr val="D6D7D6"/>
              </a:solidFill>
              <a:prstDash val="solid"/>
              <a:miter lim="400000"/>
            </a:ln>
          </a:insideV>
        </a:tcBdr>
        <a:fill>
          <a:solidFill>
            <a:srgbClr val="032650"/>
          </a:solidFill>
        </a:fill>
      </a:tcStyle>
    </a:lastRow>
    <a:firstRow>
      <a:tcTxStyle b="on" i="off">
        <a:fontRef idx="minor">
          <a:srgbClr val="FFFFFF"/>
        </a:fontRef>
        <a:srgbClr val="FFFFFF"/>
      </a:tcTxStyle>
      <a:tcStyle>
        <a:tcBdr>
          <a:left>
            <a:ln w="3175" cap="flat">
              <a:solidFill>
                <a:srgbClr val="D6D7D6"/>
              </a:solidFill>
              <a:prstDash val="solid"/>
              <a:miter lim="400000"/>
            </a:ln>
          </a:left>
          <a:right>
            <a:ln w="3175" cap="flat">
              <a:solidFill>
                <a:srgbClr val="D6D7D6"/>
              </a:solidFill>
              <a:prstDash val="solid"/>
              <a:miter lim="400000"/>
            </a:ln>
          </a:right>
          <a:top>
            <a:ln w="3175" cap="flat">
              <a:solidFill>
                <a:srgbClr val="D6D6D6"/>
              </a:solidFill>
              <a:prstDash val="solid"/>
              <a:miter lim="400000"/>
            </a:ln>
          </a:top>
          <a:bottom>
            <a:ln w="12700" cap="flat">
              <a:solidFill>
                <a:srgbClr val="D6D7D6"/>
              </a:solidFill>
              <a:prstDash val="solid"/>
              <a:miter lim="400000"/>
            </a:ln>
          </a:bottom>
          <a:insideH>
            <a:ln w="3175" cap="flat">
              <a:solidFill>
                <a:srgbClr val="D6D7D6"/>
              </a:solidFill>
              <a:prstDash val="solid"/>
              <a:miter lim="400000"/>
            </a:ln>
          </a:insideH>
          <a:insideV>
            <a:ln w="3175" cap="flat">
              <a:solidFill>
                <a:srgbClr val="D6D7D6"/>
              </a:solidFill>
              <a:prstDash val="solid"/>
              <a:miter lim="400000"/>
            </a:ln>
          </a:insideV>
        </a:tcBdr>
        <a:fill>
          <a:solidFill>
            <a:srgbClr val="032650"/>
          </a:solidFill>
        </a:fill>
      </a:tcStyle>
    </a:firstRow>
  </a:tblStyle>
  <a:tblStyle styleId="{C7B018BB-80A7-4F77-B60F-C8B233D01FF8}" styleName="">
    <a:tblBg/>
    <a:wholeTbl>
      <a:tcTxStyle b="off" i="off">
        <a:fontRef idx="minor">
          <a:srgbClr val="FFFFFF"/>
        </a:fontRef>
        <a:srgbClr val="FFFFFF"/>
      </a:tcTxStyle>
      <a:tcStyle>
        <a:tcBdr>
          <a:left>
            <a:ln w="3175" cap="flat">
              <a:solidFill>
                <a:srgbClr val="929292"/>
              </a:solidFill>
              <a:prstDash val="solid"/>
              <a:miter lim="400000"/>
            </a:ln>
          </a:left>
          <a:right>
            <a:ln w="3175" cap="flat">
              <a:solidFill>
                <a:srgbClr val="929292"/>
              </a:solidFill>
              <a:prstDash val="solid"/>
              <a:miter lim="400000"/>
            </a:ln>
          </a:right>
          <a:top>
            <a:ln w="3175" cap="flat">
              <a:solidFill>
                <a:srgbClr val="929292"/>
              </a:solidFill>
              <a:prstDash val="solid"/>
              <a:miter lim="400000"/>
            </a:ln>
          </a:top>
          <a:bottom>
            <a:ln w="3175" cap="flat">
              <a:solidFill>
                <a:srgbClr val="929292"/>
              </a:solidFill>
              <a:prstDash val="solid"/>
              <a:miter lim="400000"/>
            </a:ln>
          </a:bottom>
          <a:insideH>
            <a:ln w="3175" cap="flat">
              <a:solidFill>
                <a:srgbClr val="929292"/>
              </a:solidFill>
              <a:prstDash val="solid"/>
              <a:miter lim="400000"/>
            </a:ln>
          </a:insideH>
          <a:insideV>
            <a:ln w="3175" cap="flat">
              <a:solidFill>
                <a:srgbClr val="929292"/>
              </a:solidFill>
              <a:prstDash val="solid"/>
              <a:miter lim="400000"/>
            </a:ln>
          </a:insideV>
        </a:tcBdr>
        <a:fill>
          <a:noFill/>
        </a:fill>
      </a:tcStyle>
    </a:wholeTbl>
    <a:band2H>
      <a:tcTxStyle b="def" i="def"/>
      <a:tcStyle>
        <a:tcBdr/>
        <a:fill>
          <a:solidFill>
            <a:srgbClr val="747676">
              <a:alpha val="63790"/>
            </a:srgbClr>
          </a:solidFill>
        </a:fill>
      </a:tcStyle>
    </a:band2H>
    <a:firstCol>
      <a:tcTxStyle b="on" i="off">
        <a:fontRef idx="minor">
          <a:srgbClr val="FFFFFF"/>
        </a:fontRef>
        <a:srgbClr val="FFFFFF"/>
      </a:tcTxStyle>
      <a:tcStyle>
        <a:tcBdr>
          <a:left>
            <a:ln w="12700" cap="flat">
              <a:noFill/>
              <a:miter lim="400000"/>
            </a:ln>
          </a:left>
          <a:right>
            <a:ln w="3175" cap="flat">
              <a:noFill/>
              <a:miter lim="400000"/>
            </a:ln>
          </a:right>
          <a:top>
            <a:ln w="12700" cap="flat">
              <a:noFill/>
              <a:miter lim="400000"/>
            </a:ln>
          </a:top>
          <a:bottom>
            <a:ln w="12700" cap="flat">
              <a:noFill/>
              <a:miter lim="400000"/>
            </a:ln>
          </a:bottom>
          <a:insideH>
            <a:ln w="12700" cap="flat">
              <a:noFill/>
              <a:miter lim="400000"/>
            </a:ln>
          </a:insideH>
          <a:insideV>
            <a:ln w="3175" cap="flat">
              <a:noFill/>
              <a:miter lim="400000"/>
            </a:ln>
          </a:insideV>
        </a:tcBdr>
        <a:fill>
          <a:solidFill>
            <a:srgbClr val="084E00"/>
          </a:solidFill>
        </a:fill>
      </a:tcStyle>
    </a:firstCol>
    <a:lastRow>
      <a:tcTxStyle b="off" i="off">
        <a:fontRef idx="minor">
          <a:srgbClr val="FFFFFF"/>
        </a:fontRef>
        <a:srgbClr val="FFFFFF"/>
      </a:tcTxStyle>
      <a:tcStyle>
        <a:tcBdr>
          <a:left>
            <a:ln w="12700" cap="flat">
              <a:noFill/>
              <a:miter lim="400000"/>
            </a:ln>
          </a:left>
          <a:right>
            <a:ln w="12700" cap="flat">
              <a:noFill/>
              <a:miter lim="400000"/>
            </a:ln>
          </a:right>
          <a:top>
            <a:ln w="3175" cap="flat">
              <a:noFill/>
              <a:miter lim="400000"/>
            </a:ln>
          </a:top>
          <a:bottom>
            <a:ln w="12700" cap="flat">
              <a:noFill/>
              <a:miter lim="400000"/>
            </a:ln>
          </a:bottom>
          <a:insideH>
            <a:ln w="3175" cap="flat">
              <a:noFill/>
              <a:miter lim="400000"/>
            </a:ln>
          </a:insideH>
          <a:insideV>
            <a:ln w="12700" cap="flat">
              <a:noFill/>
              <a:miter lim="400000"/>
            </a:ln>
          </a:insideV>
        </a:tcBdr>
        <a:fill>
          <a:solidFill>
            <a:srgbClr val="017101"/>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3175" cap="flat">
              <a:noFill/>
              <a:miter lim="400000"/>
            </a:ln>
          </a:bottom>
          <a:insideH>
            <a:ln w="3175" cap="flat">
              <a:noFill/>
              <a:miter lim="400000"/>
            </a:ln>
          </a:insideH>
          <a:insideV>
            <a:ln w="12700" cap="flat">
              <a:noFill/>
              <a:miter lim="400000"/>
            </a:ln>
          </a:insideV>
        </a:tcBdr>
        <a:fill>
          <a:solidFill>
            <a:srgbClr val="017101"/>
          </a:solidFill>
        </a:fill>
      </a:tcStyle>
    </a:firstRow>
  </a:tblStyle>
  <a:tblStyle styleId="{EEE7283C-3CF3-47DC-8721-378D4A62B228}" styleName="">
    <a:tblBg/>
    <a:wholeTbl>
      <a:tcTxStyle b="off" i="off">
        <a:fontRef idx="minor">
          <a:srgbClr val="FFFFFF"/>
        </a:fontRef>
        <a:srgbClr val="FFFFFF"/>
      </a:tcTxStyle>
      <a:tcStyle>
        <a:tcBdr>
          <a:left>
            <a:ln w="3175" cap="flat">
              <a:solidFill>
                <a:srgbClr val="AAAAAA"/>
              </a:solidFill>
              <a:prstDash val="solid"/>
              <a:miter lim="400000"/>
            </a:ln>
          </a:left>
          <a:right>
            <a:ln w="3175" cap="flat">
              <a:solidFill>
                <a:srgbClr val="AAAAAA"/>
              </a:solidFill>
              <a:prstDash val="solid"/>
              <a:miter lim="400000"/>
            </a:ln>
          </a:right>
          <a:top>
            <a:ln w="3175" cap="flat">
              <a:solidFill>
                <a:srgbClr val="AAAAAA"/>
              </a:solidFill>
              <a:prstDash val="solid"/>
              <a:miter lim="400000"/>
            </a:ln>
          </a:top>
          <a:bottom>
            <a:ln w="3175" cap="flat">
              <a:solidFill>
                <a:srgbClr val="AAAAAA"/>
              </a:solidFill>
              <a:prstDash val="solid"/>
              <a:miter lim="400000"/>
            </a:ln>
          </a:bottom>
          <a:insideH>
            <a:ln w="3175" cap="flat">
              <a:solidFill>
                <a:srgbClr val="AAAAAA"/>
              </a:solidFill>
              <a:prstDash val="solid"/>
              <a:miter lim="400000"/>
            </a:ln>
          </a:insideH>
          <a:insideV>
            <a:ln w="3175" cap="flat">
              <a:solidFill>
                <a:srgbClr val="AAAAAA"/>
              </a:solidFill>
              <a:prstDash val="solid"/>
              <a:miter lim="400000"/>
            </a:ln>
          </a:insideV>
        </a:tcBdr>
        <a:fill>
          <a:noFill/>
        </a:fill>
      </a:tcStyle>
    </a:wholeTbl>
    <a:band2H>
      <a:tcTxStyle b="def" i="def"/>
      <a:tcStyle>
        <a:tcBdr/>
        <a:fill>
          <a:solidFill>
            <a:srgbClr val="747676">
              <a:alpha val="63790"/>
            </a:srgbClr>
          </a:solidFill>
        </a:fill>
      </a:tcStyle>
    </a:band2H>
    <a:firstCol>
      <a:tcTxStyle b="on" i="off">
        <a:fontRef idx="minor">
          <a:srgbClr val="FFFFFF"/>
        </a:fontRef>
        <a:srgbClr val="FFFFFF"/>
      </a:tcTxStyle>
      <a:tcStyle>
        <a:tcBdr>
          <a:left>
            <a:ln w="12700" cap="flat">
              <a:noFill/>
              <a:miter lim="400000"/>
            </a:ln>
          </a:left>
          <a:right>
            <a:ln w="3175" cap="flat">
              <a:noFill/>
              <a:miter lim="400000"/>
            </a:ln>
          </a:right>
          <a:top>
            <a:ln w="12700" cap="flat">
              <a:noFill/>
              <a:miter lim="400000"/>
            </a:ln>
          </a:top>
          <a:bottom>
            <a:ln w="12700" cap="flat">
              <a:noFill/>
              <a:miter lim="400000"/>
            </a:ln>
          </a:bottom>
          <a:insideH>
            <a:ln w="12700" cap="flat">
              <a:noFill/>
              <a:miter lim="400000"/>
            </a:ln>
          </a:insideH>
          <a:insideV>
            <a:ln w="3175" cap="flat">
              <a:noFill/>
              <a:miter lim="400000"/>
            </a:ln>
          </a:insideV>
        </a:tcBdr>
        <a:fill>
          <a:solidFill>
            <a:schemeClr val="accent5"/>
          </a:solidFill>
        </a:fill>
      </a:tcStyle>
    </a:firstCol>
    <a:lastRow>
      <a:tcTxStyle b="off" i="off">
        <a:fontRef idx="minor">
          <a:srgbClr val="FFFFFF"/>
        </a:fontRef>
        <a:srgbClr val="FFFFFF"/>
      </a:tcTxStyle>
      <a:tcStyle>
        <a:tcBdr>
          <a:left>
            <a:ln w="12700" cap="flat">
              <a:noFill/>
              <a:miter lim="400000"/>
            </a:ln>
          </a:left>
          <a:right>
            <a:ln w="12700" cap="flat">
              <a:noFill/>
              <a:miter lim="400000"/>
            </a:ln>
          </a:right>
          <a:top>
            <a:ln w="3175" cap="flat">
              <a:noFill/>
              <a:miter lim="400000"/>
            </a:ln>
          </a:top>
          <a:bottom>
            <a:ln w="12700" cap="flat">
              <a:noFill/>
              <a:miter lim="400000"/>
            </a:ln>
          </a:bottom>
          <a:insideH>
            <a:ln w="3175" cap="flat">
              <a:noFill/>
              <a:miter lim="400000"/>
            </a:ln>
          </a:insideH>
          <a:insideV>
            <a:ln w="12700" cap="flat">
              <a:noFill/>
              <a:miter lim="400000"/>
            </a:ln>
          </a:insideV>
        </a:tcBdr>
        <a:fill>
          <a:solidFill>
            <a:schemeClr val="accent5">
              <a:hueOff val="106375"/>
              <a:satOff val="9554"/>
              <a:lumOff val="-13516"/>
            </a:schemeClr>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3175" cap="flat">
              <a:noFill/>
              <a:miter lim="400000"/>
            </a:ln>
          </a:bottom>
          <a:insideH>
            <a:ln w="3175" cap="flat">
              <a:noFill/>
              <a:miter lim="400000"/>
            </a:ln>
          </a:insideH>
          <a:insideV>
            <a:ln w="12700" cap="flat">
              <a:noFill/>
              <a:miter lim="400000"/>
            </a:ln>
          </a:insideV>
        </a:tcBdr>
        <a:fill>
          <a:solidFill>
            <a:schemeClr val="accent5">
              <a:hueOff val="106375"/>
              <a:satOff val="9554"/>
              <a:lumOff val="-13516"/>
            </a:schemeClr>
          </a:solidFill>
        </a:fill>
      </a:tcStyle>
    </a:firstRow>
  </a:tblStyle>
  <a:tblStyle styleId="{CF821DB8-F4EB-4A41-A1BA-3FCAFE7338EE}" styleName="">
    <a:tblBg/>
    <a:wholeTbl>
      <a:tcTxStyle b="off" i="off">
        <a:fontRef idx="minor">
          <a:srgbClr val="FFFFFF"/>
        </a:fontRef>
        <a:srgbClr val="FFFFFF"/>
      </a:tcTxStyle>
      <a:tcStyle>
        <a:tcBdr>
          <a:left>
            <a:ln w="3175" cap="flat">
              <a:solidFill>
                <a:srgbClr val="D6D7D6"/>
              </a:solidFill>
              <a:prstDash val="solid"/>
              <a:miter lim="400000"/>
            </a:ln>
          </a:left>
          <a:right>
            <a:ln w="3175" cap="flat">
              <a:solidFill>
                <a:srgbClr val="D6D7D6"/>
              </a:solidFill>
              <a:prstDash val="solid"/>
              <a:miter lim="400000"/>
            </a:ln>
          </a:right>
          <a:top>
            <a:ln w="3175" cap="flat">
              <a:solidFill>
                <a:srgbClr val="D6D7D6"/>
              </a:solidFill>
              <a:prstDash val="solid"/>
              <a:miter lim="400000"/>
            </a:ln>
          </a:top>
          <a:bottom>
            <a:ln w="3175" cap="flat">
              <a:solidFill>
                <a:srgbClr val="D6D7D6"/>
              </a:solidFill>
              <a:prstDash val="solid"/>
              <a:miter lim="400000"/>
            </a:ln>
          </a:bottom>
          <a:insideH>
            <a:ln w="3175" cap="flat">
              <a:solidFill>
                <a:srgbClr val="D6D7D6"/>
              </a:solidFill>
              <a:prstDash val="solid"/>
              <a:miter lim="400000"/>
            </a:ln>
          </a:insideH>
          <a:insideV>
            <a:ln w="3175" cap="flat">
              <a:solidFill>
                <a:srgbClr val="D6D7D6"/>
              </a:solidFill>
              <a:prstDash val="solid"/>
              <a:miter lim="400000"/>
            </a:ln>
          </a:insideV>
        </a:tcBdr>
        <a:fill>
          <a:noFill/>
        </a:fill>
      </a:tcStyle>
    </a:wholeTbl>
    <a:band2H>
      <a:tcTxStyle b="def" i="def"/>
      <a:tcStyle>
        <a:tcBdr/>
        <a:fill>
          <a:solidFill>
            <a:srgbClr val="747676">
              <a:alpha val="63790"/>
            </a:srgbClr>
          </a:solidFill>
        </a:fill>
      </a:tcStyle>
    </a:band2H>
    <a:firstCol>
      <a:tcTxStyle b="on" i="off">
        <a:fontRef idx="minor">
          <a:srgbClr val="FFFFFF"/>
        </a:fontRef>
        <a:srgbClr val="FFFFFF"/>
      </a:tcTxStyle>
      <a:tcStyle>
        <a:tcBdr>
          <a:left>
            <a:ln w="12700" cap="flat">
              <a:noFill/>
              <a:miter lim="400000"/>
            </a:ln>
          </a:left>
          <a:right>
            <a:ln w="3175" cap="flat">
              <a:noFill/>
              <a:miter lim="400000"/>
            </a:ln>
          </a:right>
          <a:top>
            <a:ln w="12700" cap="flat">
              <a:noFill/>
              <a:miter lim="400000"/>
            </a:ln>
          </a:top>
          <a:bottom>
            <a:ln w="12700" cap="flat">
              <a:noFill/>
              <a:miter lim="400000"/>
            </a:ln>
          </a:bottom>
          <a:insideH>
            <a:ln w="12700" cap="flat">
              <a:noFill/>
              <a:miter lim="400000"/>
            </a:ln>
          </a:insideH>
          <a:insideV>
            <a:ln w="3175" cap="flat">
              <a:noFill/>
              <a:miter lim="400000"/>
            </a:ln>
          </a:insideV>
        </a:tcBdr>
        <a:fill>
          <a:solidFill>
            <a:schemeClr val="accent6">
              <a:hueOff val="-119728"/>
              <a:satOff val="5580"/>
              <a:lumOff val="-12961"/>
            </a:schemeClr>
          </a:solidFill>
        </a:fill>
      </a:tcStyle>
    </a:firstCol>
    <a:lastRow>
      <a:tcTxStyle b="off" i="off">
        <a:fontRef idx="minor">
          <a:srgbClr val="FFFFFF"/>
        </a:fontRef>
        <a:srgbClr val="FFFFFF"/>
      </a:tcTxStyle>
      <a:tcStyle>
        <a:tcBdr>
          <a:left>
            <a:ln w="12700" cap="flat">
              <a:noFill/>
              <a:miter lim="400000"/>
            </a:ln>
          </a:left>
          <a:right>
            <a:ln w="12700" cap="flat">
              <a:noFill/>
              <a:miter lim="400000"/>
            </a:ln>
          </a:right>
          <a:top>
            <a:ln w="3175" cap="flat">
              <a:noFill/>
              <a:miter lim="400000"/>
            </a:ln>
          </a:top>
          <a:bottom>
            <a:ln w="12700" cap="flat">
              <a:noFill/>
              <a:miter lim="400000"/>
            </a:ln>
          </a:bottom>
          <a:insideH>
            <a:ln w="3175" cap="flat">
              <a:noFill/>
              <a:miter lim="400000"/>
            </a:ln>
          </a:insideH>
          <a:insideV>
            <a:ln w="12700" cap="flat">
              <a:noFill/>
              <a:miter lim="400000"/>
            </a:ln>
          </a:insideV>
        </a:tcBdr>
        <a:fill>
          <a:solidFill>
            <a:srgbClr val="650E48"/>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3175" cap="flat">
              <a:noFill/>
              <a:miter lim="400000"/>
            </a:ln>
          </a:bottom>
          <a:insideH>
            <a:ln w="3175" cap="flat">
              <a:noFill/>
              <a:miter lim="400000"/>
            </a:ln>
          </a:insideH>
          <a:insideV>
            <a:ln w="12700" cap="flat">
              <a:noFill/>
              <a:miter lim="400000"/>
            </a:ln>
          </a:insideV>
        </a:tcBdr>
        <a:fill>
          <a:solidFill>
            <a:srgbClr val="650E48"/>
          </a:solidFill>
        </a:fill>
      </a:tcStyle>
    </a:firstRow>
  </a:tblStyle>
  <a:tblStyle styleId="{33BA23B1-9221-436E-865A-0063620EA4FD}" styleName="">
    <a:tblBg/>
    <a:wholeTbl>
      <a:tcTxStyle b="off" i="off">
        <a:fontRef idx="minor">
          <a:srgbClr val="FFFFFF"/>
        </a:fontRef>
        <a:srgbClr val="FFFFFF"/>
      </a:tcTxStyle>
      <a:tcStyle>
        <a:tcBdr>
          <a:left>
            <a:ln w="3175" cap="flat">
              <a:solidFill>
                <a:srgbClr val="909090"/>
              </a:solidFill>
              <a:prstDash val="solid"/>
              <a:miter lim="400000"/>
            </a:ln>
          </a:left>
          <a:right>
            <a:ln w="3175" cap="flat">
              <a:solidFill>
                <a:srgbClr val="909090"/>
              </a:solidFill>
              <a:prstDash val="solid"/>
              <a:miter lim="400000"/>
            </a:ln>
          </a:right>
          <a:top>
            <a:ln w="3175" cap="flat">
              <a:solidFill>
                <a:srgbClr val="909090"/>
              </a:solidFill>
              <a:prstDash val="solid"/>
              <a:miter lim="400000"/>
            </a:ln>
          </a:top>
          <a:bottom>
            <a:ln w="3175" cap="flat">
              <a:solidFill>
                <a:srgbClr val="909090"/>
              </a:solidFill>
              <a:prstDash val="solid"/>
              <a:miter lim="400000"/>
            </a:ln>
          </a:bottom>
          <a:insideH>
            <a:ln w="3175" cap="flat">
              <a:solidFill>
                <a:srgbClr val="909090"/>
              </a:solidFill>
              <a:prstDash val="solid"/>
              <a:miter lim="400000"/>
            </a:ln>
          </a:insideH>
          <a:insideV>
            <a:ln w="3175" cap="flat">
              <a:solidFill>
                <a:srgbClr val="909090"/>
              </a:solidFill>
              <a:prstDash val="solid"/>
              <a:miter lim="400000"/>
            </a:ln>
          </a:insideV>
        </a:tcBdr>
        <a:fill>
          <a:noFill/>
        </a:fill>
      </a:tcStyle>
    </a:wholeTbl>
    <a:band2H>
      <a:tcTxStyle b="def" i="def"/>
      <a:tcStyle>
        <a:tcBdr/>
        <a:fill>
          <a:solidFill>
            <a:srgbClr val="747676">
              <a:alpha val="63790"/>
            </a:srgbClr>
          </a:solidFill>
        </a:fill>
      </a:tcStyle>
    </a:band2H>
    <a:firstCol>
      <a:tcTxStyle b="on" i="off">
        <a:fontRef idx="minor">
          <a:srgbClr val="FFFFFF"/>
        </a:fontRef>
        <a:srgbClr val="FFFFFF"/>
      </a:tcTxStyle>
      <a:tcStyle>
        <a:tcBdr>
          <a:left>
            <a:ln w="12700" cap="flat">
              <a:noFill/>
              <a:miter lim="400000"/>
            </a:ln>
          </a:left>
          <a:right>
            <a:ln w="3175" cap="flat">
              <a:noFill/>
              <a:miter lim="400000"/>
            </a:ln>
          </a:right>
          <a:top>
            <a:ln w="12700" cap="flat">
              <a:noFill/>
              <a:miter lim="400000"/>
            </a:ln>
          </a:top>
          <a:bottom>
            <a:ln w="12700" cap="flat">
              <a:noFill/>
              <a:miter lim="400000"/>
            </a:ln>
          </a:bottom>
          <a:insideH>
            <a:ln w="12700" cap="flat">
              <a:noFill/>
              <a:miter lim="400000"/>
            </a:ln>
          </a:insideH>
          <a:insideV>
            <a:ln w="3175" cap="flat">
              <a:noFill/>
              <a:miter lim="400000"/>
            </a:ln>
          </a:insideV>
        </a:tcBdr>
        <a:fill>
          <a:solidFill>
            <a:srgbClr val="798089"/>
          </a:solidFill>
        </a:fill>
      </a:tcStyle>
    </a:firstCol>
    <a:lastRow>
      <a:tcTxStyle b="off" i="off">
        <a:fontRef idx="minor">
          <a:srgbClr val="FFFFFF"/>
        </a:fontRef>
        <a:srgbClr val="FFFFFF"/>
      </a:tcTxStyle>
      <a:tcStyle>
        <a:tcBdr>
          <a:left>
            <a:ln w="12700" cap="flat">
              <a:noFill/>
              <a:miter lim="400000"/>
            </a:ln>
          </a:left>
          <a:right>
            <a:ln w="12700" cap="flat">
              <a:noFill/>
              <a:miter lim="400000"/>
            </a:ln>
          </a:right>
          <a:top>
            <a:ln w="3175" cap="flat">
              <a:noFill/>
              <a:miter lim="400000"/>
            </a:ln>
          </a:top>
          <a:bottom>
            <a:ln w="12700" cap="flat">
              <a:noFill/>
              <a:miter lim="400000"/>
            </a:ln>
          </a:bottom>
          <a:insideH>
            <a:ln w="3175" cap="flat">
              <a:noFill/>
              <a:miter lim="400000"/>
            </a:ln>
          </a:insideH>
          <a:insideV>
            <a:ln w="12700" cap="flat">
              <a:noFill/>
              <a:miter lim="400000"/>
            </a:ln>
          </a:insideV>
        </a:tcBdr>
        <a:fill>
          <a:solidFill>
            <a:srgbClr val="96A0AC"/>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3175" cap="flat">
              <a:noFill/>
              <a:miter lim="400000"/>
            </a:ln>
          </a:bottom>
          <a:insideH>
            <a:ln w="3175" cap="flat">
              <a:noFill/>
              <a:miter lim="400000"/>
            </a:ln>
          </a:insideH>
          <a:insideV>
            <a:ln w="12700" cap="flat">
              <a:noFill/>
              <a:miter lim="400000"/>
            </a:ln>
          </a:insideV>
        </a:tcBdr>
        <a:fill>
          <a:solidFill>
            <a:srgbClr val="96A0AC"/>
          </a:solidFill>
        </a:fill>
      </a:tcStyle>
    </a:firstRow>
  </a:tblStyle>
  <a:tblStyle styleId="{2708684C-4D16-4618-839F-0558EEFCDFE6}" styleName="">
    <a:tblBg/>
    <a:wholeTbl>
      <a:tcTxStyle b="off" i="off">
        <a:fontRef idx="minor">
          <a:srgbClr val="FFFFFF"/>
        </a:fontRef>
        <a:srgbClr val="FFFFFF"/>
      </a:tcTxStyle>
      <a:tcStyle>
        <a:tcBdr>
          <a:left>
            <a:ln w="3175" cap="flat">
              <a:solidFill>
                <a:srgbClr val="929292"/>
              </a:solidFill>
              <a:custDash>
                <a:ds d="200000" sp="200000"/>
              </a:custDash>
              <a:miter lim="400000"/>
            </a:ln>
          </a:left>
          <a:right>
            <a:ln w="3175" cap="flat">
              <a:solidFill>
                <a:srgbClr val="929292"/>
              </a:solidFill>
              <a:custDash>
                <a:ds d="200000" sp="200000"/>
              </a:custDash>
              <a:miter lim="400000"/>
            </a:ln>
          </a:right>
          <a:top>
            <a:ln w="3175" cap="flat">
              <a:solidFill>
                <a:srgbClr val="929292"/>
              </a:solidFill>
              <a:custDash>
                <a:ds d="200000" sp="200000"/>
              </a:custDash>
              <a:miter lim="400000"/>
            </a:ln>
          </a:top>
          <a:bottom>
            <a:ln w="3175" cap="flat">
              <a:solidFill>
                <a:srgbClr val="929292"/>
              </a:solidFill>
              <a:custDash>
                <a:ds d="200000" sp="200000"/>
              </a:custDash>
              <a:miter lim="400000"/>
            </a:ln>
          </a:bottom>
          <a:insideH>
            <a:ln w="3175" cap="flat">
              <a:solidFill>
                <a:srgbClr val="929292"/>
              </a:solidFill>
              <a:custDash>
                <a:ds d="200000" sp="200000"/>
              </a:custDash>
              <a:miter lim="400000"/>
            </a:ln>
          </a:insideH>
          <a:insideV>
            <a:ln w="3175" cap="flat">
              <a:solidFill>
                <a:srgbClr val="929292"/>
              </a:solidFill>
              <a:custDash>
                <a:ds d="200000" sp="200000"/>
              </a:custDash>
              <a:miter lim="400000"/>
            </a:ln>
          </a:insideV>
        </a:tcBdr>
        <a:fill>
          <a:noFill/>
        </a:fill>
      </a:tcStyle>
    </a:wholeTbl>
    <a:band2H>
      <a:tcTxStyle b="def" i="def"/>
      <a:tcStyle>
        <a:tcBdr/>
        <a:fill>
          <a:solidFill>
            <a:srgbClr val="747676">
              <a:alpha val="63790"/>
            </a:srgbClr>
          </a:solidFill>
        </a:fill>
      </a:tcStyle>
    </a:band2H>
    <a:firstCol>
      <a:tcTxStyle b="on" i="off">
        <a:fontRef idx="minor">
          <a:srgbClr val="FFFFFF"/>
        </a:fontRef>
        <a:srgbClr val="FFFFFF"/>
      </a:tcTxStyle>
      <a:tcStyle>
        <a:tcBdr>
          <a:left>
            <a:ln w="12700" cap="flat">
              <a:noFill/>
              <a:miter lim="400000"/>
            </a:ln>
          </a:left>
          <a:right>
            <a:ln w="12700" cap="flat">
              <a:solidFill>
                <a:srgbClr val="929292"/>
              </a:solidFill>
              <a:prstDash val="solid"/>
              <a:miter lim="400000"/>
            </a:ln>
          </a:right>
          <a:top>
            <a:ln w="12700" cap="flat">
              <a:solidFill>
                <a:srgbClr val="929292"/>
              </a:solidFill>
              <a:prstDash val="solid"/>
              <a:miter lim="400000"/>
            </a:ln>
          </a:top>
          <a:bottom>
            <a:ln w="12700" cap="flat">
              <a:solidFill>
                <a:srgbClr val="929292"/>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noFill/>
        </a:fill>
      </a:tcStyle>
    </a:firstCol>
    <a:la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929292"/>
              </a:solidFill>
              <a:prstDash val="solid"/>
              <a:miter lim="400000"/>
            </a:ln>
          </a:top>
          <a:bottom>
            <a:ln w="12700" cap="flat">
              <a:noFill/>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noFill/>
        </a:fill>
      </a:tcStyle>
    </a:lastRow>
    <a:firstRow>
      <a:tcTxStyle b="on"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noFill/>
              <a:miter lim="400000"/>
            </a:ln>
          </a:top>
          <a:bottom>
            <a:ln w="12700" cap="flat">
              <a:solidFill>
                <a:srgbClr val="929292"/>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 Id="rId25" Type="http://schemas.openxmlformats.org/officeDocument/2006/relationships/slide" Target="slides/slide18.xml"/><Relationship Id="rId26" Type="http://schemas.openxmlformats.org/officeDocument/2006/relationships/slide" Target="slides/slide19.xml"/><Relationship Id="rId27" Type="http://schemas.openxmlformats.org/officeDocument/2006/relationships/slide" Target="slides/slide20.xml"/><Relationship Id="rId28" Type="http://schemas.openxmlformats.org/officeDocument/2006/relationships/slide" Target="slides/slide21.xml"/><Relationship Id="rId29" Type="http://schemas.openxmlformats.org/officeDocument/2006/relationships/slide" Target="slides/slide22.xml"/><Relationship Id="rId30" Type="http://schemas.openxmlformats.org/officeDocument/2006/relationships/slide" Target="slides/slide23.xml"/><Relationship Id="rId31" Type="http://schemas.openxmlformats.org/officeDocument/2006/relationships/slide" Target="slides/slide24.xml"/><Relationship Id="rId32" Type="http://schemas.openxmlformats.org/officeDocument/2006/relationships/slide" Target="slides/slide25.xml"/><Relationship Id="rId33" Type="http://schemas.openxmlformats.org/officeDocument/2006/relationships/slide" Target="slides/slide26.xml"/><Relationship Id="rId34" Type="http://schemas.openxmlformats.org/officeDocument/2006/relationships/slide" Target="slides/slide27.xml"/><Relationship Id="rId35" Type="http://schemas.openxmlformats.org/officeDocument/2006/relationships/slide" Target="slides/slide28.xml"/><Relationship Id="rId36" Type="http://schemas.openxmlformats.org/officeDocument/2006/relationships/slide" Target="slides/slide29.xml"/><Relationship Id="rId37" Type="http://schemas.openxmlformats.org/officeDocument/2006/relationships/slide" Target="slides/slide30.xml"/><Relationship Id="rId38" Type="http://schemas.openxmlformats.org/officeDocument/2006/relationships/slide" Target="slides/slide31.xml"/><Relationship Id="rId39" Type="http://schemas.openxmlformats.org/officeDocument/2006/relationships/slide" Target="slides/slide32.xml"/><Relationship Id="rId40" Type="http://schemas.openxmlformats.org/officeDocument/2006/relationships/slide" Target="slides/slide33.xml"/><Relationship Id="rId41" Type="http://schemas.openxmlformats.org/officeDocument/2006/relationships/slide" Target="slides/slide34.xml"/><Relationship Id="rId42" Type="http://schemas.openxmlformats.org/officeDocument/2006/relationships/slide" Target="slides/slide35.xml"/><Relationship Id="rId43" Type="http://schemas.openxmlformats.org/officeDocument/2006/relationships/slide" Target="slides/slide36.xml"/><Relationship Id="rId44" Type="http://schemas.openxmlformats.org/officeDocument/2006/relationships/slide" Target="slides/slide37.xml"/><Relationship Id="rId45" Type="http://schemas.openxmlformats.org/officeDocument/2006/relationships/slide" Target="slides/slide38.xml"/><Relationship Id="rId46" Type="http://schemas.openxmlformats.org/officeDocument/2006/relationships/slide" Target="slides/slide39.xml"/><Relationship Id="rId47" Type="http://schemas.openxmlformats.org/officeDocument/2006/relationships/slide" Target="slides/slide40.xml"/><Relationship Id="rId48" Type="http://schemas.openxmlformats.org/officeDocument/2006/relationships/slide" Target="slides/slide41.xml"/><Relationship Id="rId49" Type="http://schemas.openxmlformats.org/officeDocument/2006/relationships/slide" Target="slides/slide42.xml"/><Relationship Id="rId50" Type="http://schemas.openxmlformats.org/officeDocument/2006/relationships/slide" Target="slides/slide43.xml"/><Relationship Id="rId51" Type="http://schemas.openxmlformats.org/officeDocument/2006/relationships/slide" Target="slides/slide44.xml"/><Relationship Id="rId52" Type="http://schemas.openxmlformats.org/officeDocument/2006/relationships/slide" Target="slides/slide45.xml"/><Relationship Id="rId53" Type="http://schemas.openxmlformats.org/officeDocument/2006/relationships/slide" Target="slides/slide46.xml"/><Relationship Id="rId54" Type="http://schemas.openxmlformats.org/officeDocument/2006/relationships/slide" Target="slides/slide47.xml"/><Relationship Id="rId55" Type="http://schemas.openxmlformats.org/officeDocument/2006/relationships/slide" Target="slides/slide48.xml"/><Relationship Id="rId56" Type="http://schemas.openxmlformats.org/officeDocument/2006/relationships/slide" Target="slides/slide49.xml"/><Relationship Id="rId57" Type="http://schemas.openxmlformats.org/officeDocument/2006/relationships/slide" Target="slides/slide50.xml"/><Relationship Id="rId58" Type="http://schemas.openxmlformats.org/officeDocument/2006/relationships/slide" Target="slides/slide51.xml"/><Relationship Id="rId59" Type="http://schemas.openxmlformats.org/officeDocument/2006/relationships/slide" Target="slides/slide52.xml"/><Relationship Id="rId60" Type="http://schemas.openxmlformats.org/officeDocument/2006/relationships/slide" Target="slides/slide53.xml"/><Relationship Id="rId61" Type="http://schemas.openxmlformats.org/officeDocument/2006/relationships/slide" Target="slides/slide54.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125" name="Shape 125"/>
          <p:cNvSpPr/>
          <p:nvPr>
            <p:ph type="sldImg"/>
          </p:nvPr>
        </p:nvSpPr>
        <p:spPr>
          <a:xfrm>
            <a:off x="1143000" y="685800"/>
            <a:ext cx="4572000" cy="3429000"/>
          </a:xfrm>
          <a:prstGeom prst="rect">
            <a:avLst/>
          </a:prstGeom>
        </p:spPr>
        <p:txBody>
          <a:bodyPr/>
          <a:lstStyle/>
          <a:p>
            <a:pPr/>
          </a:p>
        </p:txBody>
      </p:sp>
      <p:sp>
        <p:nvSpPr>
          <p:cNvPr id="126" name="Shape 126"/>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mn-lt"/>
        <a:ea typeface="+mn-ea"/>
        <a:cs typeface="+mn-cs"/>
        <a:sym typeface="Helvetica Neue"/>
      </a:defRPr>
    </a:lvl1pPr>
    <a:lvl2pPr indent="228600" defTabSz="457200" latinLnBrk="0">
      <a:lnSpc>
        <a:spcPct val="117999"/>
      </a:lnSpc>
      <a:defRPr sz="2200">
        <a:latin typeface="+mn-lt"/>
        <a:ea typeface="+mn-ea"/>
        <a:cs typeface="+mn-cs"/>
        <a:sym typeface="Helvetica Neue"/>
      </a:defRPr>
    </a:lvl2pPr>
    <a:lvl3pPr indent="457200" defTabSz="457200" latinLnBrk="0">
      <a:lnSpc>
        <a:spcPct val="117999"/>
      </a:lnSpc>
      <a:defRPr sz="2200">
        <a:latin typeface="+mn-lt"/>
        <a:ea typeface="+mn-ea"/>
        <a:cs typeface="+mn-cs"/>
        <a:sym typeface="Helvetica Neue"/>
      </a:defRPr>
    </a:lvl3pPr>
    <a:lvl4pPr indent="685800" defTabSz="457200" latinLnBrk="0">
      <a:lnSpc>
        <a:spcPct val="117999"/>
      </a:lnSpc>
      <a:defRPr sz="2200">
        <a:latin typeface="+mn-lt"/>
        <a:ea typeface="+mn-ea"/>
        <a:cs typeface="+mn-cs"/>
        <a:sym typeface="Helvetica Neue"/>
      </a:defRPr>
    </a:lvl4pPr>
    <a:lvl5pPr indent="914400" defTabSz="457200" latinLnBrk="0">
      <a:lnSpc>
        <a:spcPct val="117999"/>
      </a:lnSpc>
      <a:defRPr sz="2200">
        <a:latin typeface="+mn-lt"/>
        <a:ea typeface="+mn-ea"/>
        <a:cs typeface="+mn-cs"/>
        <a:sym typeface="Helvetica Neue"/>
      </a:defRPr>
    </a:lvl5pPr>
    <a:lvl6pPr indent="1143000" defTabSz="457200" latinLnBrk="0">
      <a:lnSpc>
        <a:spcPct val="117999"/>
      </a:lnSpc>
      <a:defRPr sz="2200">
        <a:latin typeface="+mn-lt"/>
        <a:ea typeface="+mn-ea"/>
        <a:cs typeface="+mn-cs"/>
        <a:sym typeface="Helvetica Neue"/>
      </a:defRPr>
    </a:lvl6pPr>
    <a:lvl7pPr indent="1371600" defTabSz="457200" latinLnBrk="0">
      <a:lnSpc>
        <a:spcPct val="117999"/>
      </a:lnSpc>
      <a:defRPr sz="2200">
        <a:latin typeface="+mn-lt"/>
        <a:ea typeface="+mn-ea"/>
        <a:cs typeface="+mn-cs"/>
        <a:sym typeface="Helvetica Neue"/>
      </a:defRPr>
    </a:lvl7pPr>
    <a:lvl8pPr indent="1600200" defTabSz="457200" latinLnBrk="0">
      <a:lnSpc>
        <a:spcPct val="117999"/>
      </a:lnSpc>
      <a:defRPr sz="2200">
        <a:latin typeface="+mn-lt"/>
        <a:ea typeface="+mn-ea"/>
        <a:cs typeface="+mn-cs"/>
        <a:sym typeface="Helvetica Neue"/>
      </a:defRPr>
    </a:lvl8pPr>
    <a:lvl9pPr indent="1828800" defTabSz="457200" latinLnBrk="0">
      <a:lnSpc>
        <a:spcPct val="117999"/>
      </a:lnSpc>
      <a:defRPr sz="2200">
        <a:latin typeface="+mn-lt"/>
        <a:ea typeface="+mn-ea"/>
        <a:cs typeface="+mn-cs"/>
        <a:sym typeface="Helvetica Neue"/>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1" showMasterPhAnim="1">
  <p:cSld name="Titre et sous-titre">
    <p:spTree>
      <p:nvGrpSpPr>
        <p:cNvPr id="1" name=""/>
        <p:cNvGrpSpPr/>
        <p:nvPr/>
      </p:nvGrpSpPr>
      <p:grpSpPr>
        <a:xfrm>
          <a:off x="0" y="0"/>
          <a:ext cx="0" cy="0"/>
          <a:chOff x="0" y="0"/>
          <a:chExt cx="0" cy="0"/>
        </a:xfrm>
      </p:grpSpPr>
      <p:sp>
        <p:nvSpPr>
          <p:cNvPr id="11" name="Texte du titre"/>
          <p:cNvSpPr txBox="1"/>
          <p:nvPr>
            <p:ph type="title"/>
          </p:nvPr>
        </p:nvSpPr>
        <p:spPr>
          <a:xfrm>
            <a:off x="1422747" y="2459120"/>
            <a:ext cx="10870506" cy="2425979"/>
          </a:xfrm>
          <a:prstGeom prst="rect">
            <a:avLst/>
          </a:prstGeom>
        </p:spPr>
        <p:txBody>
          <a:bodyPr anchor="b"/>
          <a:lstStyle/>
          <a:p>
            <a:pPr/>
            <a:r>
              <a:t>Texte du titre</a:t>
            </a:r>
          </a:p>
        </p:txBody>
      </p:sp>
      <p:sp>
        <p:nvSpPr>
          <p:cNvPr id="12" name="Texte niveau 1…"/>
          <p:cNvSpPr txBox="1"/>
          <p:nvPr>
            <p:ph type="body" sz="quarter" idx="1"/>
          </p:nvPr>
        </p:nvSpPr>
        <p:spPr>
          <a:xfrm>
            <a:off x="1422747" y="4951381"/>
            <a:ext cx="10870506" cy="828546"/>
          </a:xfrm>
          <a:prstGeom prst="rect">
            <a:avLst/>
          </a:prstGeom>
        </p:spPr>
        <p:txBody>
          <a:bodyPr/>
          <a:lstStyle/>
          <a:p>
            <a:pPr/>
            <a:r>
              <a:t>Texte niveau 1</a:t>
            </a:r>
          </a:p>
          <a:p>
            <a:pPr lvl="1"/>
            <a:r>
              <a:t>Texte niveau 2</a:t>
            </a:r>
          </a:p>
          <a:p>
            <a:pPr lvl="2"/>
            <a:r>
              <a:t>Texte niveau 3</a:t>
            </a:r>
          </a:p>
          <a:p>
            <a:pPr lvl="3"/>
            <a:r>
              <a:t>Texte niveau 4</a:t>
            </a:r>
          </a:p>
          <a:p>
            <a:pPr lvl="4"/>
            <a:r>
              <a:t>Texte niveau 5</a:t>
            </a:r>
          </a:p>
        </p:txBody>
      </p:sp>
      <p:sp>
        <p:nvSpPr>
          <p:cNvPr id="13"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itation">
    <p:spTree>
      <p:nvGrpSpPr>
        <p:cNvPr id="1" name=""/>
        <p:cNvGrpSpPr/>
        <p:nvPr/>
      </p:nvGrpSpPr>
      <p:grpSpPr>
        <a:xfrm>
          <a:off x="0" y="0"/>
          <a:ext cx="0" cy="0"/>
          <a:chOff x="0" y="0"/>
          <a:chExt cx="0" cy="0"/>
        </a:xfrm>
      </p:grpSpPr>
      <p:sp>
        <p:nvSpPr>
          <p:cNvPr id="93" name="-Gilles Allain"/>
          <p:cNvSpPr txBox="1"/>
          <p:nvPr>
            <p:ph type="body" sz="quarter" idx="21"/>
          </p:nvPr>
        </p:nvSpPr>
        <p:spPr>
          <a:xfrm>
            <a:off x="1740908" y="5932378"/>
            <a:ext cx="10240812" cy="350716"/>
          </a:xfrm>
          <a:prstGeom prst="rect">
            <a:avLst/>
          </a:prstGeom>
        </p:spPr>
        <p:txBody>
          <a:bodyPr>
            <a:spAutoFit/>
          </a:bodyPr>
          <a:lstStyle>
            <a:lvl1pPr>
              <a:defRPr i="1" sz="2000"/>
            </a:lvl1pPr>
          </a:lstStyle>
          <a:p>
            <a:pPr/>
            <a:r>
              <a:t>-Gilles Allain</a:t>
            </a:r>
          </a:p>
        </p:txBody>
      </p:sp>
      <p:sp>
        <p:nvSpPr>
          <p:cNvPr id="94" name="« Saisissez une citation ici. »"/>
          <p:cNvSpPr txBox="1"/>
          <p:nvPr>
            <p:ph type="body" sz="quarter" idx="22"/>
          </p:nvPr>
        </p:nvSpPr>
        <p:spPr>
          <a:xfrm>
            <a:off x="1740908" y="4378208"/>
            <a:ext cx="10240812" cy="536539"/>
          </a:xfrm>
          <a:prstGeom prst="rect">
            <a:avLst/>
          </a:prstGeom>
        </p:spPr>
        <p:txBody>
          <a:bodyPr anchor="ctr">
            <a:spAutoFit/>
          </a:bodyPr>
          <a:lstStyle>
            <a:lvl1pPr>
              <a:defRPr sz="3200">
                <a:latin typeface="Helvetica Neue Medium"/>
                <a:ea typeface="Helvetica Neue Medium"/>
                <a:cs typeface="Helvetica Neue Medium"/>
                <a:sym typeface="Helvetica Neue Medium"/>
              </a:defRPr>
            </a:lvl1pPr>
          </a:lstStyle>
          <a:p>
            <a:pPr/>
            <a:r>
              <a:t>« Saisissez une citation ici. » </a:t>
            </a:r>
          </a:p>
        </p:txBody>
      </p:sp>
      <p:sp>
        <p:nvSpPr>
          <p:cNvPr id="95"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hoto">
    <p:spTree>
      <p:nvGrpSpPr>
        <p:cNvPr id="1" name=""/>
        <p:cNvGrpSpPr/>
        <p:nvPr/>
      </p:nvGrpSpPr>
      <p:grpSpPr>
        <a:xfrm>
          <a:off x="0" y="0"/>
          <a:ext cx="0" cy="0"/>
          <a:chOff x="0" y="0"/>
          <a:chExt cx="0" cy="0"/>
        </a:xfrm>
      </p:grpSpPr>
      <p:sp>
        <p:nvSpPr>
          <p:cNvPr id="102" name="Image"/>
          <p:cNvSpPr/>
          <p:nvPr>
            <p:ph type="pic" idx="21"/>
          </p:nvPr>
        </p:nvSpPr>
        <p:spPr>
          <a:xfrm>
            <a:off x="494777" y="585289"/>
            <a:ext cx="15271734" cy="10181157"/>
          </a:xfrm>
          <a:prstGeom prst="rect">
            <a:avLst/>
          </a:prstGeom>
        </p:spPr>
        <p:txBody>
          <a:bodyPr lIns="91439" tIns="45719" rIns="91439" bIns="45719">
            <a:noAutofit/>
          </a:bodyPr>
          <a:lstStyle/>
          <a:p>
            <a:pPr/>
          </a:p>
        </p:txBody>
      </p:sp>
      <p:sp>
        <p:nvSpPr>
          <p:cNvPr id="103"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Vierge">
    <p:spTree>
      <p:nvGrpSpPr>
        <p:cNvPr id="1" name=""/>
        <p:cNvGrpSpPr/>
        <p:nvPr/>
      </p:nvGrpSpPr>
      <p:grpSpPr>
        <a:xfrm>
          <a:off x="0" y="0"/>
          <a:ext cx="0" cy="0"/>
          <a:chOff x="0" y="0"/>
          <a:chExt cx="0" cy="0"/>
        </a:xfrm>
      </p:grpSpPr>
      <p:sp>
        <p:nvSpPr>
          <p:cNvPr id="110"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re et sous-titre">
    <p:spTree>
      <p:nvGrpSpPr>
        <p:cNvPr id="1" name=""/>
        <p:cNvGrpSpPr/>
        <p:nvPr/>
      </p:nvGrpSpPr>
      <p:grpSpPr>
        <a:xfrm>
          <a:off x="0" y="0"/>
          <a:ext cx="0" cy="0"/>
          <a:chOff x="0" y="0"/>
          <a:chExt cx="0" cy="0"/>
        </a:xfrm>
      </p:grpSpPr>
      <p:sp>
        <p:nvSpPr>
          <p:cNvPr id="117" name="Texte du titre"/>
          <p:cNvSpPr txBox="1"/>
          <p:nvPr>
            <p:ph type="title"/>
          </p:nvPr>
        </p:nvSpPr>
        <p:spPr>
          <a:xfrm>
            <a:off x="1755627" y="2604856"/>
            <a:ext cx="10204746" cy="2277401"/>
          </a:xfrm>
          <a:prstGeom prst="rect">
            <a:avLst/>
          </a:prstGeom>
        </p:spPr>
        <p:txBody>
          <a:bodyPr lIns="24889" tIns="24889" rIns="24889" bIns="24889" anchor="b"/>
          <a:lstStyle>
            <a:lvl1pPr defTabSz="582436">
              <a:defRPr sz="7400"/>
            </a:lvl1pPr>
          </a:lstStyle>
          <a:p>
            <a:pPr/>
            <a:r>
              <a:t>Texte du titre</a:t>
            </a:r>
          </a:p>
        </p:txBody>
      </p:sp>
      <p:sp>
        <p:nvSpPr>
          <p:cNvPr id="118" name="Texte niveau 1…"/>
          <p:cNvSpPr txBox="1"/>
          <p:nvPr>
            <p:ph type="body" sz="quarter" idx="1"/>
          </p:nvPr>
        </p:nvSpPr>
        <p:spPr>
          <a:xfrm>
            <a:off x="1755627" y="4944480"/>
            <a:ext cx="10204746" cy="777802"/>
          </a:xfrm>
          <a:prstGeom prst="rect">
            <a:avLst/>
          </a:prstGeom>
        </p:spPr>
        <p:txBody>
          <a:bodyPr lIns="24889" tIns="24889" rIns="24889" bIns="24889"/>
          <a:lstStyle>
            <a:lvl1pPr defTabSz="582436">
              <a:defRPr sz="3400"/>
            </a:lvl1pPr>
            <a:lvl2pPr defTabSz="582436">
              <a:defRPr sz="3400"/>
            </a:lvl2pPr>
            <a:lvl3pPr defTabSz="582436">
              <a:defRPr sz="3400"/>
            </a:lvl3pPr>
            <a:lvl4pPr defTabSz="582436">
              <a:defRPr sz="3400"/>
            </a:lvl4pPr>
            <a:lvl5pPr defTabSz="582436">
              <a:defRPr sz="3400"/>
            </a:lvl5pPr>
          </a:lstStyle>
          <a:p>
            <a:pPr/>
            <a:r>
              <a:t>Texte niveau 1</a:t>
            </a:r>
          </a:p>
          <a:p>
            <a:pPr lvl="1"/>
            <a:r>
              <a:t>Texte niveau 2</a:t>
            </a:r>
          </a:p>
          <a:p>
            <a:pPr lvl="2"/>
            <a:r>
              <a:t>Texte niveau 3</a:t>
            </a:r>
          </a:p>
          <a:p>
            <a:pPr lvl="3"/>
            <a:r>
              <a:t>Texte niveau 4</a:t>
            </a:r>
          </a:p>
          <a:p>
            <a:pPr lvl="4"/>
            <a:r>
              <a:t>Texte niveau 5</a:t>
            </a:r>
          </a:p>
        </p:txBody>
      </p:sp>
      <p:sp>
        <p:nvSpPr>
          <p:cNvPr id="119" name="Numéro de diapositive"/>
          <p:cNvSpPr txBox="1"/>
          <p:nvPr>
            <p:ph type="sldNum" sz="quarter" idx="2"/>
          </p:nvPr>
        </p:nvSpPr>
        <p:spPr>
          <a:xfrm>
            <a:off x="6724792" y="7887679"/>
            <a:ext cx="260193" cy="260522"/>
          </a:xfrm>
          <a:prstGeom prst="rect">
            <a:avLst/>
          </a:prstGeom>
        </p:spPr>
        <p:txBody>
          <a:bodyPr lIns="24889" tIns="24889" rIns="24889" bIns="24889"/>
          <a:lstStyle>
            <a:lvl1pPr defTabSz="582436">
              <a:defRPr b="1" sz="1400">
                <a:solidFill>
                  <a:srgbClr val="F0FFEF"/>
                </a:solidFill>
                <a:latin typeface="+mn-lt"/>
                <a:ea typeface="+mn-ea"/>
                <a:cs typeface="+mn-cs"/>
                <a:sym typeface="Helvetica Neue"/>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hoto - Horizontale">
    <p:spTree>
      <p:nvGrpSpPr>
        <p:cNvPr id="1" name=""/>
        <p:cNvGrpSpPr/>
        <p:nvPr/>
      </p:nvGrpSpPr>
      <p:grpSpPr>
        <a:xfrm>
          <a:off x="0" y="0"/>
          <a:ext cx="0" cy="0"/>
          <a:chOff x="0" y="0"/>
          <a:chExt cx="0" cy="0"/>
        </a:xfrm>
      </p:grpSpPr>
      <p:sp>
        <p:nvSpPr>
          <p:cNvPr id="20" name="Image"/>
          <p:cNvSpPr/>
          <p:nvPr>
            <p:ph type="pic" sz="half" idx="21"/>
          </p:nvPr>
        </p:nvSpPr>
        <p:spPr>
          <a:xfrm>
            <a:off x="2019299" y="1431724"/>
            <a:ext cx="9677401" cy="4805560"/>
          </a:xfrm>
          <a:prstGeom prst="rect">
            <a:avLst/>
          </a:prstGeom>
        </p:spPr>
        <p:txBody>
          <a:bodyPr lIns="91439" tIns="45719" rIns="91439" bIns="45719">
            <a:noAutofit/>
          </a:bodyPr>
          <a:lstStyle/>
          <a:p>
            <a:pPr/>
          </a:p>
        </p:txBody>
      </p:sp>
      <p:sp>
        <p:nvSpPr>
          <p:cNvPr id="21" name="Texte du titre"/>
          <p:cNvSpPr txBox="1"/>
          <p:nvPr>
            <p:ph type="title"/>
          </p:nvPr>
        </p:nvSpPr>
        <p:spPr>
          <a:prstGeom prst="rect">
            <a:avLst/>
          </a:prstGeom>
        </p:spPr>
        <p:txBody>
          <a:bodyPr/>
          <a:lstStyle/>
          <a:p>
            <a:pPr/>
            <a:r>
              <a:t>Texte du titre</a:t>
            </a:r>
          </a:p>
        </p:txBody>
      </p:sp>
      <p:sp>
        <p:nvSpPr>
          <p:cNvPr id="22" name="Texte niveau 1…"/>
          <p:cNvSpPr txBox="1"/>
          <p:nvPr>
            <p:ph type="body" sz="quarter" idx="1"/>
          </p:nvPr>
        </p:nvSpPr>
        <p:spPr>
          <a:prstGeom prst="rect">
            <a:avLst/>
          </a:prstGeom>
        </p:spPr>
        <p:txBody>
          <a:bodyPr/>
          <a:lstStyle/>
          <a:p>
            <a:pPr/>
            <a:r>
              <a:t>Texte niveau 1</a:t>
            </a:r>
          </a:p>
          <a:p>
            <a:pPr lvl="1"/>
            <a:r>
              <a:t>Texte niveau 2</a:t>
            </a:r>
          </a:p>
          <a:p>
            <a:pPr lvl="2"/>
            <a:r>
              <a:t>Texte niveau 3</a:t>
            </a:r>
          </a:p>
          <a:p>
            <a:pPr lvl="3"/>
            <a:r>
              <a:t>Texte niveau 4</a:t>
            </a:r>
          </a:p>
          <a:p>
            <a:pPr lvl="4"/>
            <a:r>
              <a:t>Texte niveau 5</a:t>
            </a:r>
          </a:p>
        </p:txBody>
      </p:sp>
      <p:sp>
        <p:nvSpPr>
          <p:cNvPr id="23"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re - Centré">
    <p:spTree>
      <p:nvGrpSpPr>
        <p:cNvPr id="1" name=""/>
        <p:cNvGrpSpPr/>
        <p:nvPr/>
      </p:nvGrpSpPr>
      <p:grpSpPr>
        <a:xfrm>
          <a:off x="0" y="0"/>
          <a:ext cx="0" cy="0"/>
          <a:chOff x="0" y="0"/>
          <a:chExt cx="0" cy="0"/>
        </a:xfrm>
      </p:grpSpPr>
      <p:sp>
        <p:nvSpPr>
          <p:cNvPr id="30" name="Texte du titre"/>
          <p:cNvSpPr txBox="1"/>
          <p:nvPr>
            <p:ph type="title"/>
          </p:nvPr>
        </p:nvSpPr>
        <p:spPr>
          <a:xfrm>
            <a:off x="1422747" y="3625710"/>
            <a:ext cx="10870506" cy="2425980"/>
          </a:xfrm>
          <a:prstGeom prst="rect">
            <a:avLst/>
          </a:prstGeom>
        </p:spPr>
        <p:txBody>
          <a:bodyPr/>
          <a:lstStyle/>
          <a:p>
            <a:pPr/>
            <a:r>
              <a:t>Texte du titre</a:t>
            </a:r>
          </a:p>
        </p:txBody>
      </p:sp>
      <p:sp>
        <p:nvSpPr>
          <p:cNvPr id="31"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hoto - Verticale">
    <p:spTree>
      <p:nvGrpSpPr>
        <p:cNvPr id="1" name=""/>
        <p:cNvGrpSpPr/>
        <p:nvPr/>
      </p:nvGrpSpPr>
      <p:grpSpPr>
        <a:xfrm>
          <a:off x="0" y="0"/>
          <a:ext cx="0" cy="0"/>
          <a:chOff x="0" y="0"/>
          <a:chExt cx="0" cy="0"/>
        </a:xfrm>
      </p:grpSpPr>
      <p:sp>
        <p:nvSpPr>
          <p:cNvPr id="38" name="Image"/>
          <p:cNvSpPr/>
          <p:nvPr>
            <p:ph type="pic" idx="21"/>
          </p:nvPr>
        </p:nvSpPr>
        <p:spPr>
          <a:xfrm>
            <a:off x="4678927" y="1226246"/>
            <a:ext cx="10350180" cy="6900120"/>
          </a:xfrm>
          <a:prstGeom prst="rect">
            <a:avLst/>
          </a:prstGeom>
        </p:spPr>
        <p:txBody>
          <a:bodyPr lIns="91439" tIns="45719" rIns="91439" bIns="45719">
            <a:noAutofit/>
          </a:bodyPr>
          <a:lstStyle/>
          <a:p>
            <a:pPr/>
          </a:p>
        </p:txBody>
      </p:sp>
      <p:sp>
        <p:nvSpPr>
          <p:cNvPr id="39" name="Texte du titre"/>
          <p:cNvSpPr txBox="1"/>
          <p:nvPr>
            <p:ph type="title"/>
          </p:nvPr>
        </p:nvSpPr>
        <p:spPr>
          <a:xfrm>
            <a:off x="1356464" y="1756514"/>
            <a:ext cx="5335828" cy="2896593"/>
          </a:xfrm>
          <a:prstGeom prst="rect">
            <a:avLst/>
          </a:prstGeom>
        </p:spPr>
        <p:txBody>
          <a:bodyPr anchor="b"/>
          <a:lstStyle>
            <a:lvl1pPr marL="0" indent="0" defTabSz="582436">
              <a:tabLst/>
              <a:defRPr b="0" sz="5800">
                <a:solidFill>
                  <a:srgbClr val="FFFFFF"/>
                </a:solidFill>
                <a:latin typeface="Helvetica Neue Medium"/>
                <a:ea typeface="Helvetica Neue Medium"/>
                <a:cs typeface="Helvetica Neue Medium"/>
                <a:sym typeface="Helvetica Neue Medium"/>
              </a:defRPr>
            </a:lvl1pPr>
          </a:lstStyle>
          <a:p>
            <a:pPr/>
            <a:r>
              <a:t>Texte du titre</a:t>
            </a:r>
          </a:p>
        </p:txBody>
      </p:sp>
      <p:sp>
        <p:nvSpPr>
          <p:cNvPr id="40" name="Texte niveau 1…"/>
          <p:cNvSpPr txBox="1"/>
          <p:nvPr>
            <p:ph type="body" sz="quarter" idx="1"/>
          </p:nvPr>
        </p:nvSpPr>
        <p:spPr>
          <a:xfrm>
            <a:off x="1356464" y="4666362"/>
            <a:ext cx="5335828" cy="2989390"/>
          </a:xfrm>
          <a:prstGeom prst="rect">
            <a:avLst/>
          </a:prstGeom>
        </p:spPr>
        <p:txBody>
          <a:bodyPr/>
          <a:lstStyle/>
          <a:p>
            <a:pPr/>
            <a:r>
              <a:t>Texte niveau 1</a:t>
            </a:r>
          </a:p>
          <a:p>
            <a:pPr lvl="1"/>
            <a:r>
              <a:t>Texte niveau 2</a:t>
            </a:r>
          </a:p>
          <a:p>
            <a:pPr lvl="2"/>
            <a:r>
              <a:t>Texte niveau 3</a:t>
            </a:r>
          </a:p>
          <a:p>
            <a:pPr lvl="3"/>
            <a:r>
              <a:t>Texte niveau 4</a:t>
            </a:r>
          </a:p>
          <a:p>
            <a:pPr lvl="4"/>
            <a:r>
              <a:t>Texte niveau 5</a:t>
            </a:r>
          </a:p>
        </p:txBody>
      </p:sp>
      <p:sp>
        <p:nvSpPr>
          <p:cNvPr id="41"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re - Haut">
    <p:spTree>
      <p:nvGrpSpPr>
        <p:cNvPr id="1" name=""/>
        <p:cNvGrpSpPr/>
        <p:nvPr/>
      </p:nvGrpSpPr>
      <p:grpSpPr>
        <a:xfrm>
          <a:off x="0" y="0"/>
          <a:ext cx="0" cy="0"/>
          <a:chOff x="0" y="0"/>
          <a:chExt cx="0" cy="0"/>
        </a:xfrm>
      </p:grpSpPr>
      <p:sp>
        <p:nvSpPr>
          <p:cNvPr id="48" name="Texte du titre"/>
          <p:cNvSpPr txBox="1"/>
          <p:nvPr>
            <p:ph type="title"/>
          </p:nvPr>
        </p:nvSpPr>
        <p:spPr>
          <a:xfrm>
            <a:off x="1376349" y="1444981"/>
            <a:ext cx="10963302" cy="1193105"/>
          </a:xfrm>
          <a:prstGeom prst="rect">
            <a:avLst/>
          </a:prstGeom>
        </p:spPr>
        <p:txBody>
          <a:bodyPr/>
          <a:lstStyle/>
          <a:p>
            <a:pPr/>
            <a:r>
              <a:t>Texte du titre</a:t>
            </a:r>
          </a:p>
        </p:txBody>
      </p:sp>
      <p:sp>
        <p:nvSpPr>
          <p:cNvPr id="49"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re et puces">
    <p:spTree>
      <p:nvGrpSpPr>
        <p:cNvPr id="1" name=""/>
        <p:cNvGrpSpPr/>
        <p:nvPr/>
      </p:nvGrpSpPr>
      <p:grpSpPr>
        <a:xfrm>
          <a:off x="0" y="0"/>
          <a:ext cx="0" cy="0"/>
          <a:chOff x="0" y="0"/>
          <a:chExt cx="0" cy="0"/>
        </a:xfrm>
      </p:grpSpPr>
      <p:sp>
        <p:nvSpPr>
          <p:cNvPr id="56" name="Texte du titre"/>
          <p:cNvSpPr txBox="1"/>
          <p:nvPr>
            <p:ph type="title"/>
          </p:nvPr>
        </p:nvSpPr>
        <p:spPr>
          <a:xfrm>
            <a:off x="1376349" y="1444981"/>
            <a:ext cx="10963302" cy="1193105"/>
          </a:xfrm>
          <a:prstGeom prst="rect">
            <a:avLst/>
          </a:prstGeom>
        </p:spPr>
        <p:txBody>
          <a:bodyPr/>
          <a:lstStyle/>
          <a:p>
            <a:pPr/>
            <a:r>
              <a:t>Texte du titre</a:t>
            </a:r>
          </a:p>
        </p:txBody>
      </p:sp>
      <p:sp>
        <p:nvSpPr>
          <p:cNvPr id="57" name="Texte niveau 1…"/>
          <p:cNvSpPr txBox="1"/>
          <p:nvPr>
            <p:ph type="body" idx="1"/>
          </p:nvPr>
        </p:nvSpPr>
        <p:spPr>
          <a:xfrm>
            <a:off x="1376349" y="2903219"/>
            <a:ext cx="10963302" cy="4851958"/>
          </a:xfrm>
          <a:prstGeom prst="rect">
            <a:avLst/>
          </a:prstGeom>
        </p:spPr>
        <p:txBody>
          <a:bodyPr anchor="ctr"/>
          <a:lstStyle>
            <a:lvl1pPr marL="423333" indent="-423333" algn="l">
              <a:spcBef>
                <a:spcPts val="4100"/>
              </a:spcBef>
              <a:buSzPct val="125000"/>
              <a:buChar char="•"/>
              <a:defRPr sz="3200"/>
            </a:lvl1pPr>
            <a:lvl2pPr marL="1058333" indent="-423333" algn="l">
              <a:spcBef>
                <a:spcPts val="4100"/>
              </a:spcBef>
              <a:buSzPct val="125000"/>
              <a:buChar char="•"/>
              <a:defRPr sz="3200"/>
            </a:lvl2pPr>
            <a:lvl3pPr marL="1693333" indent="-423333" algn="l">
              <a:spcBef>
                <a:spcPts val="4100"/>
              </a:spcBef>
              <a:buSzPct val="125000"/>
              <a:buChar char="•"/>
              <a:defRPr sz="3200"/>
            </a:lvl3pPr>
            <a:lvl4pPr marL="2328333" indent="-423333" algn="l">
              <a:spcBef>
                <a:spcPts val="4100"/>
              </a:spcBef>
              <a:buSzPct val="125000"/>
              <a:buChar char="•"/>
              <a:defRPr sz="3200"/>
            </a:lvl4pPr>
            <a:lvl5pPr marL="2963333" indent="-423333" algn="l">
              <a:spcBef>
                <a:spcPts val="4100"/>
              </a:spcBef>
              <a:buSzPct val="125000"/>
              <a:buChar char="•"/>
              <a:defRPr sz="3200"/>
            </a:lvl5pPr>
          </a:lstStyle>
          <a:p>
            <a:pPr/>
            <a:r>
              <a:t>Texte niveau 1</a:t>
            </a:r>
          </a:p>
          <a:p>
            <a:pPr lvl="1"/>
            <a:r>
              <a:t>Texte niveau 2</a:t>
            </a:r>
          </a:p>
          <a:p>
            <a:pPr lvl="2"/>
            <a:r>
              <a:t>Texte niveau 3</a:t>
            </a:r>
          </a:p>
          <a:p>
            <a:pPr lvl="3"/>
            <a:r>
              <a:t>Texte niveau 4</a:t>
            </a:r>
          </a:p>
          <a:p>
            <a:pPr lvl="4"/>
            <a:r>
              <a:t>Texte niveau 5</a:t>
            </a:r>
          </a:p>
        </p:txBody>
      </p:sp>
      <p:sp>
        <p:nvSpPr>
          <p:cNvPr id="58"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re, puces et photo">
    <p:spTree>
      <p:nvGrpSpPr>
        <p:cNvPr id="1" name=""/>
        <p:cNvGrpSpPr/>
        <p:nvPr/>
      </p:nvGrpSpPr>
      <p:grpSpPr>
        <a:xfrm>
          <a:off x="0" y="0"/>
          <a:ext cx="0" cy="0"/>
          <a:chOff x="0" y="0"/>
          <a:chExt cx="0" cy="0"/>
        </a:xfrm>
      </p:grpSpPr>
      <p:sp>
        <p:nvSpPr>
          <p:cNvPr id="65" name="Image"/>
          <p:cNvSpPr/>
          <p:nvPr>
            <p:ph type="pic" sz="half" idx="21"/>
          </p:nvPr>
        </p:nvSpPr>
        <p:spPr>
          <a:xfrm>
            <a:off x="5699694" y="2368531"/>
            <a:ext cx="8560524" cy="5707016"/>
          </a:xfrm>
          <a:prstGeom prst="rect">
            <a:avLst/>
          </a:prstGeom>
        </p:spPr>
        <p:txBody>
          <a:bodyPr lIns="91439" tIns="45719" rIns="91439" bIns="45719">
            <a:noAutofit/>
          </a:bodyPr>
          <a:lstStyle/>
          <a:p>
            <a:pPr/>
          </a:p>
        </p:txBody>
      </p:sp>
      <p:sp>
        <p:nvSpPr>
          <p:cNvPr id="66" name="Texte du titre"/>
          <p:cNvSpPr txBox="1"/>
          <p:nvPr>
            <p:ph type="title"/>
          </p:nvPr>
        </p:nvSpPr>
        <p:spPr>
          <a:xfrm>
            <a:off x="1376349" y="1444981"/>
            <a:ext cx="10963302" cy="1193105"/>
          </a:xfrm>
          <a:prstGeom prst="rect">
            <a:avLst/>
          </a:prstGeom>
        </p:spPr>
        <p:txBody>
          <a:bodyPr/>
          <a:lstStyle/>
          <a:p>
            <a:pPr/>
            <a:r>
              <a:t>Texte du titre</a:t>
            </a:r>
          </a:p>
        </p:txBody>
      </p:sp>
      <p:sp>
        <p:nvSpPr>
          <p:cNvPr id="67" name="Texte niveau 1…"/>
          <p:cNvSpPr txBox="1"/>
          <p:nvPr>
            <p:ph type="body" sz="quarter" idx="1"/>
          </p:nvPr>
        </p:nvSpPr>
        <p:spPr>
          <a:xfrm>
            <a:off x="1376349" y="2903219"/>
            <a:ext cx="5335828" cy="4851958"/>
          </a:xfrm>
          <a:prstGeom prst="rect">
            <a:avLst/>
          </a:prstGeom>
        </p:spPr>
        <p:txBody>
          <a:bodyPr anchor="ctr"/>
          <a:lstStyle>
            <a:lvl1pPr marL="382336" indent="-382336" algn="l">
              <a:spcBef>
                <a:spcPts val="3100"/>
              </a:spcBef>
              <a:buSzPct val="125000"/>
              <a:buChar char="•"/>
              <a:defRPr sz="2600"/>
            </a:lvl1pPr>
            <a:lvl2pPr marL="941136" indent="-382336" algn="l">
              <a:spcBef>
                <a:spcPts val="3100"/>
              </a:spcBef>
              <a:buSzPct val="125000"/>
              <a:buChar char="•"/>
              <a:defRPr sz="2600"/>
            </a:lvl2pPr>
            <a:lvl3pPr marL="1499936" indent="-382336" algn="l">
              <a:spcBef>
                <a:spcPts val="3100"/>
              </a:spcBef>
              <a:buSzPct val="125000"/>
              <a:buChar char="•"/>
              <a:defRPr sz="2600"/>
            </a:lvl3pPr>
            <a:lvl4pPr marL="2058736" indent="-382336" algn="l">
              <a:spcBef>
                <a:spcPts val="3100"/>
              </a:spcBef>
              <a:buSzPct val="125000"/>
              <a:buChar char="•"/>
              <a:defRPr sz="2600"/>
            </a:lvl4pPr>
            <a:lvl5pPr marL="2617536" indent="-382336" algn="l">
              <a:spcBef>
                <a:spcPts val="3100"/>
              </a:spcBef>
              <a:buSzPct val="125000"/>
              <a:buChar char="•"/>
              <a:defRPr sz="2600"/>
            </a:lvl5pPr>
          </a:lstStyle>
          <a:p>
            <a:pPr/>
            <a:r>
              <a:t>Texte niveau 1</a:t>
            </a:r>
          </a:p>
          <a:p>
            <a:pPr lvl="1"/>
            <a:r>
              <a:t>Texte niveau 2</a:t>
            </a:r>
          </a:p>
          <a:p>
            <a:pPr lvl="2"/>
            <a:r>
              <a:t>Texte niveau 3</a:t>
            </a:r>
          </a:p>
          <a:p>
            <a:pPr lvl="3"/>
            <a:r>
              <a:t>Texte niveau 4</a:t>
            </a:r>
          </a:p>
          <a:p>
            <a:pPr lvl="4"/>
            <a:r>
              <a:t>Texte niveau 5</a:t>
            </a:r>
          </a:p>
        </p:txBody>
      </p:sp>
      <p:sp>
        <p:nvSpPr>
          <p:cNvPr id="68"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uces">
    <p:spTree>
      <p:nvGrpSpPr>
        <p:cNvPr id="1" name=""/>
        <p:cNvGrpSpPr/>
        <p:nvPr/>
      </p:nvGrpSpPr>
      <p:grpSpPr>
        <a:xfrm>
          <a:off x="0" y="0"/>
          <a:ext cx="0" cy="0"/>
          <a:chOff x="0" y="0"/>
          <a:chExt cx="0" cy="0"/>
        </a:xfrm>
      </p:grpSpPr>
      <p:sp>
        <p:nvSpPr>
          <p:cNvPr id="75" name="Texte niveau 1…"/>
          <p:cNvSpPr txBox="1"/>
          <p:nvPr>
            <p:ph type="body" idx="1"/>
          </p:nvPr>
        </p:nvSpPr>
        <p:spPr>
          <a:xfrm>
            <a:off x="1376349" y="2187357"/>
            <a:ext cx="10963302" cy="5302686"/>
          </a:xfrm>
          <a:prstGeom prst="rect">
            <a:avLst/>
          </a:prstGeom>
        </p:spPr>
        <p:txBody>
          <a:bodyPr anchor="ctr"/>
          <a:lstStyle>
            <a:lvl1pPr marL="423333" indent="-423333" algn="l">
              <a:spcBef>
                <a:spcPts val="4100"/>
              </a:spcBef>
              <a:buSzPct val="125000"/>
              <a:buChar char="•"/>
              <a:defRPr sz="3200"/>
            </a:lvl1pPr>
            <a:lvl2pPr marL="1058333" indent="-423333" algn="l">
              <a:spcBef>
                <a:spcPts val="4100"/>
              </a:spcBef>
              <a:buSzPct val="125000"/>
              <a:buChar char="•"/>
              <a:defRPr sz="3200"/>
            </a:lvl2pPr>
            <a:lvl3pPr marL="1693333" indent="-423333" algn="l">
              <a:spcBef>
                <a:spcPts val="4100"/>
              </a:spcBef>
              <a:buSzPct val="125000"/>
              <a:buChar char="•"/>
              <a:defRPr sz="3200"/>
            </a:lvl3pPr>
            <a:lvl4pPr marL="2328333" indent="-423333" algn="l">
              <a:spcBef>
                <a:spcPts val="4100"/>
              </a:spcBef>
              <a:buSzPct val="125000"/>
              <a:buChar char="•"/>
              <a:defRPr sz="3200"/>
            </a:lvl4pPr>
            <a:lvl5pPr marL="2963333" indent="-423333" algn="l">
              <a:spcBef>
                <a:spcPts val="4100"/>
              </a:spcBef>
              <a:buSzPct val="125000"/>
              <a:buChar char="•"/>
              <a:defRPr sz="3200"/>
            </a:lvl5pPr>
          </a:lstStyle>
          <a:p>
            <a:pPr/>
            <a:r>
              <a:t>Texte niveau 1</a:t>
            </a:r>
          </a:p>
          <a:p>
            <a:pPr lvl="1"/>
            <a:r>
              <a:t>Texte niveau 2</a:t>
            </a:r>
          </a:p>
          <a:p>
            <a:pPr lvl="2"/>
            <a:r>
              <a:t>Texte niveau 3</a:t>
            </a:r>
          </a:p>
          <a:p>
            <a:pPr lvl="3"/>
            <a:r>
              <a:t>Texte niveau 4</a:t>
            </a:r>
          </a:p>
          <a:p>
            <a:pPr lvl="4"/>
            <a:r>
              <a:t>Texte niveau 5</a:t>
            </a:r>
          </a:p>
        </p:txBody>
      </p:sp>
      <p:sp>
        <p:nvSpPr>
          <p:cNvPr id="76"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3 photos">
    <p:spTree>
      <p:nvGrpSpPr>
        <p:cNvPr id="1" name=""/>
        <p:cNvGrpSpPr/>
        <p:nvPr/>
      </p:nvGrpSpPr>
      <p:grpSpPr>
        <a:xfrm>
          <a:off x="0" y="0"/>
          <a:ext cx="0" cy="0"/>
          <a:chOff x="0" y="0"/>
          <a:chExt cx="0" cy="0"/>
        </a:xfrm>
      </p:grpSpPr>
      <p:sp>
        <p:nvSpPr>
          <p:cNvPr id="83" name="Image"/>
          <p:cNvSpPr/>
          <p:nvPr>
            <p:ph type="pic" sz="quarter" idx="21"/>
          </p:nvPr>
        </p:nvSpPr>
        <p:spPr>
          <a:xfrm>
            <a:off x="8475319" y="4845328"/>
            <a:ext cx="4354831" cy="2903221"/>
          </a:xfrm>
          <a:prstGeom prst="rect">
            <a:avLst/>
          </a:prstGeom>
        </p:spPr>
        <p:txBody>
          <a:bodyPr lIns="91439" tIns="45719" rIns="91439" bIns="45719">
            <a:noAutofit/>
          </a:bodyPr>
          <a:lstStyle/>
          <a:p>
            <a:pPr/>
          </a:p>
        </p:txBody>
      </p:sp>
      <p:sp>
        <p:nvSpPr>
          <p:cNvPr id="84" name="Image"/>
          <p:cNvSpPr/>
          <p:nvPr>
            <p:ph type="pic" sz="quarter" idx="22"/>
          </p:nvPr>
        </p:nvSpPr>
        <p:spPr>
          <a:xfrm>
            <a:off x="8488575" y="1756514"/>
            <a:ext cx="4334946" cy="2889964"/>
          </a:xfrm>
          <a:prstGeom prst="rect">
            <a:avLst/>
          </a:prstGeom>
        </p:spPr>
        <p:txBody>
          <a:bodyPr lIns="91439" tIns="45719" rIns="91439" bIns="45719">
            <a:noAutofit/>
          </a:bodyPr>
          <a:lstStyle/>
          <a:p>
            <a:pPr/>
          </a:p>
        </p:txBody>
      </p:sp>
      <p:sp>
        <p:nvSpPr>
          <p:cNvPr id="85" name="Image"/>
          <p:cNvSpPr/>
          <p:nvPr>
            <p:ph type="pic" idx="23"/>
          </p:nvPr>
        </p:nvSpPr>
        <p:spPr>
          <a:xfrm>
            <a:off x="-413307" y="1124611"/>
            <a:ext cx="10472802" cy="6981869"/>
          </a:xfrm>
          <a:prstGeom prst="rect">
            <a:avLst/>
          </a:prstGeom>
        </p:spPr>
        <p:txBody>
          <a:bodyPr lIns="91439" tIns="45719" rIns="91439" bIns="45719">
            <a:noAutofit/>
          </a:bodyPr>
          <a:lstStyle/>
          <a:p>
            <a:pPr/>
          </a:p>
        </p:txBody>
      </p:sp>
      <p:sp>
        <p:nvSpPr>
          <p:cNvPr id="86"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Relationship Id="rId14"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000000"/>
        </a:solidFill>
      </p:bgPr>
    </p:bg>
    <p:spTree>
      <p:nvGrpSpPr>
        <p:cNvPr id="1" name=""/>
        <p:cNvGrpSpPr/>
        <p:nvPr/>
      </p:nvGrpSpPr>
      <p:grpSpPr>
        <a:xfrm>
          <a:off x="0" y="0"/>
          <a:ext cx="0" cy="0"/>
          <a:chOff x="0" y="0"/>
          <a:chExt cx="0" cy="0"/>
        </a:xfrm>
      </p:grpSpPr>
      <p:sp>
        <p:nvSpPr>
          <p:cNvPr id="2" name="Texte du titre"/>
          <p:cNvSpPr txBox="1"/>
          <p:nvPr>
            <p:ph type="title"/>
          </p:nvPr>
        </p:nvSpPr>
        <p:spPr>
          <a:xfrm>
            <a:off x="826195" y="6224026"/>
            <a:ext cx="12063610" cy="1047281"/>
          </a:xfrm>
          <a:prstGeom prst="rect">
            <a:avLst/>
          </a:prstGeom>
          <a:ln w="3175">
            <a:miter lim="400000"/>
          </a:ln>
          <a:extLst>
            <a:ext uri="{C572A759-6A51-4108-AA02-DFA0A04FC94B}">
              <ma14:wrappingTextBoxFlag xmlns:ma14="http://schemas.microsoft.com/office/mac/drawingml/2011/main" val="1"/>
            </a:ext>
          </a:extLst>
        </p:spPr>
        <p:txBody>
          <a:bodyPr lIns="26513" tIns="26513" rIns="26513" bIns="26513" anchor="ctr">
            <a:normAutofit fontScale="100000" lnSpcReduction="0"/>
          </a:bodyPr>
          <a:lstStyle/>
          <a:p>
            <a:pPr/>
            <a:r>
              <a:t>Texte du titre</a:t>
            </a:r>
          </a:p>
        </p:txBody>
      </p:sp>
      <p:sp>
        <p:nvSpPr>
          <p:cNvPr id="3" name="Texte niveau 1…"/>
          <p:cNvSpPr txBox="1"/>
          <p:nvPr>
            <p:ph type="body" idx="1"/>
          </p:nvPr>
        </p:nvSpPr>
        <p:spPr>
          <a:xfrm>
            <a:off x="826195" y="7231536"/>
            <a:ext cx="12063610" cy="828546"/>
          </a:xfrm>
          <a:prstGeom prst="rect">
            <a:avLst/>
          </a:prstGeom>
          <a:ln w="3175">
            <a:miter lim="400000"/>
          </a:ln>
          <a:extLst>
            <a:ext uri="{C572A759-6A51-4108-AA02-DFA0A04FC94B}">
              <ma14:wrappingTextBoxFlag xmlns:ma14="http://schemas.microsoft.com/office/mac/drawingml/2011/main" val="1"/>
            </a:ext>
          </a:extLst>
        </p:spPr>
        <p:txBody>
          <a:bodyPr lIns="26513" tIns="26513" rIns="26513" bIns="26513">
            <a:normAutofit fontScale="100000" lnSpcReduction="0"/>
          </a:bodyPr>
          <a:lstStyle/>
          <a:p>
            <a:pPr/>
            <a:r>
              <a:t>Texte niveau 1</a:t>
            </a:r>
          </a:p>
          <a:p>
            <a:pPr lvl="1"/>
            <a:r>
              <a:t>Texte niveau 2</a:t>
            </a:r>
          </a:p>
          <a:p>
            <a:pPr lvl="2"/>
            <a:r>
              <a:t>Texte niveau 3</a:t>
            </a:r>
          </a:p>
          <a:p>
            <a:pPr lvl="3"/>
            <a:r>
              <a:t>Texte niveau 4</a:t>
            </a:r>
          </a:p>
          <a:p>
            <a:pPr lvl="4"/>
            <a:r>
              <a:t>Texte niveau 5</a:t>
            </a:r>
          </a:p>
        </p:txBody>
      </p:sp>
      <p:sp>
        <p:nvSpPr>
          <p:cNvPr id="4" name="Numéro de diapositive"/>
          <p:cNvSpPr txBox="1"/>
          <p:nvPr>
            <p:ph type="sldNum" sz="quarter" idx="2"/>
          </p:nvPr>
        </p:nvSpPr>
        <p:spPr>
          <a:xfrm>
            <a:off x="6708842" y="8086594"/>
            <a:ext cx="291687" cy="275734"/>
          </a:xfrm>
          <a:prstGeom prst="rect">
            <a:avLst/>
          </a:prstGeom>
          <a:ln w="3175">
            <a:miter lim="400000"/>
          </a:ln>
        </p:spPr>
        <p:txBody>
          <a:bodyPr wrap="none" lIns="26513" tIns="26513" rIns="26513" bIns="26513">
            <a:spAutoFit/>
          </a:bodyPr>
          <a:lstStyle>
            <a:lvl1pPr>
              <a:defRPr b="0" sz="1600">
                <a:latin typeface="Helvetica Neue Light"/>
                <a:ea typeface="Helvetica Neue Light"/>
                <a:cs typeface="Helvetica Neue Light"/>
                <a:sym typeface="Helvetica Neue Light"/>
              </a:defRPr>
            </a:lvl1pPr>
          </a:lstStyle>
          <a:p>
            <a:pPr/>
            <a:fld id="{86CB4B4D-7CA3-9044-876B-883B54F8677D}" type="slidenum"/>
          </a:p>
        </p:txBody>
      </p:sp>
    </p:spTree>
  </p:cSld>
  <p:clrMap bg1="dk1" tx1="lt1" bg2="dk2" tx2="lt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Lst>
  <p:transition xmlns:p14="http://schemas.microsoft.com/office/powerpoint/2010/main" spd="med" advClick="1"/>
  <p:txStyles>
    <p:titleStyle>
      <a:lvl1pPr marL="519569" marR="0" indent="-519569" algn="ctr" defTabSz="238620" rtl="0" latinLnBrk="0">
        <a:lnSpc>
          <a:spcPct val="100000"/>
        </a:lnSpc>
        <a:spcBef>
          <a:spcPts val="0"/>
        </a:spcBef>
        <a:spcAft>
          <a:spcPts val="0"/>
        </a:spcAft>
        <a:buClrTx/>
        <a:buSzTx/>
        <a:buFontTx/>
        <a:buNone/>
        <a:tabLst>
          <a:tab pos="330200" algn="l"/>
        </a:tabLst>
        <a:defRPr b="1" baseline="0" cap="none" i="0" spc="0" strike="noStrike" sz="3600" u="none">
          <a:solidFill>
            <a:srgbClr val="FFFDB2"/>
          </a:solidFill>
          <a:uFillTx/>
          <a:latin typeface="Optima"/>
          <a:ea typeface="Optima"/>
          <a:cs typeface="Optima"/>
          <a:sym typeface="Optima"/>
        </a:defRPr>
      </a:lvl1pPr>
      <a:lvl2pPr marL="519569" marR="0" indent="-519569" algn="ctr" defTabSz="238620" rtl="0" latinLnBrk="0">
        <a:lnSpc>
          <a:spcPct val="100000"/>
        </a:lnSpc>
        <a:spcBef>
          <a:spcPts val="0"/>
        </a:spcBef>
        <a:spcAft>
          <a:spcPts val="0"/>
        </a:spcAft>
        <a:buClrTx/>
        <a:buSzTx/>
        <a:buFontTx/>
        <a:buNone/>
        <a:tabLst>
          <a:tab pos="330200" algn="l"/>
        </a:tabLst>
        <a:defRPr b="1" baseline="0" cap="none" i="0" spc="0" strike="noStrike" sz="3600" u="none">
          <a:solidFill>
            <a:srgbClr val="FFFDB2"/>
          </a:solidFill>
          <a:uFillTx/>
          <a:latin typeface="Optima"/>
          <a:ea typeface="Optima"/>
          <a:cs typeface="Optima"/>
          <a:sym typeface="Optima"/>
        </a:defRPr>
      </a:lvl2pPr>
      <a:lvl3pPr marL="519569" marR="0" indent="-519569" algn="ctr" defTabSz="238620" rtl="0" latinLnBrk="0">
        <a:lnSpc>
          <a:spcPct val="100000"/>
        </a:lnSpc>
        <a:spcBef>
          <a:spcPts val="0"/>
        </a:spcBef>
        <a:spcAft>
          <a:spcPts val="0"/>
        </a:spcAft>
        <a:buClrTx/>
        <a:buSzTx/>
        <a:buFontTx/>
        <a:buNone/>
        <a:tabLst>
          <a:tab pos="330200" algn="l"/>
        </a:tabLst>
        <a:defRPr b="1" baseline="0" cap="none" i="0" spc="0" strike="noStrike" sz="3600" u="none">
          <a:solidFill>
            <a:srgbClr val="FFFDB2"/>
          </a:solidFill>
          <a:uFillTx/>
          <a:latin typeface="Optima"/>
          <a:ea typeface="Optima"/>
          <a:cs typeface="Optima"/>
          <a:sym typeface="Optima"/>
        </a:defRPr>
      </a:lvl3pPr>
      <a:lvl4pPr marL="519569" marR="0" indent="-519569" algn="ctr" defTabSz="238620" rtl="0" latinLnBrk="0">
        <a:lnSpc>
          <a:spcPct val="100000"/>
        </a:lnSpc>
        <a:spcBef>
          <a:spcPts val="0"/>
        </a:spcBef>
        <a:spcAft>
          <a:spcPts val="0"/>
        </a:spcAft>
        <a:buClrTx/>
        <a:buSzTx/>
        <a:buFontTx/>
        <a:buNone/>
        <a:tabLst>
          <a:tab pos="330200" algn="l"/>
        </a:tabLst>
        <a:defRPr b="1" baseline="0" cap="none" i="0" spc="0" strike="noStrike" sz="3600" u="none">
          <a:solidFill>
            <a:srgbClr val="FFFDB2"/>
          </a:solidFill>
          <a:uFillTx/>
          <a:latin typeface="Optima"/>
          <a:ea typeface="Optima"/>
          <a:cs typeface="Optima"/>
          <a:sym typeface="Optima"/>
        </a:defRPr>
      </a:lvl4pPr>
      <a:lvl5pPr marL="519569" marR="0" indent="-519569" algn="ctr" defTabSz="238620" rtl="0" latinLnBrk="0">
        <a:lnSpc>
          <a:spcPct val="100000"/>
        </a:lnSpc>
        <a:spcBef>
          <a:spcPts val="0"/>
        </a:spcBef>
        <a:spcAft>
          <a:spcPts val="0"/>
        </a:spcAft>
        <a:buClrTx/>
        <a:buSzTx/>
        <a:buFontTx/>
        <a:buNone/>
        <a:tabLst>
          <a:tab pos="330200" algn="l"/>
        </a:tabLst>
        <a:defRPr b="1" baseline="0" cap="none" i="0" spc="0" strike="noStrike" sz="3600" u="none">
          <a:solidFill>
            <a:srgbClr val="FFFDB2"/>
          </a:solidFill>
          <a:uFillTx/>
          <a:latin typeface="Optima"/>
          <a:ea typeface="Optima"/>
          <a:cs typeface="Optima"/>
          <a:sym typeface="Optima"/>
        </a:defRPr>
      </a:lvl5pPr>
      <a:lvl6pPr marL="519569" marR="0" indent="-519569" algn="ctr" defTabSz="238620" rtl="0" latinLnBrk="0">
        <a:lnSpc>
          <a:spcPct val="100000"/>
        </a:lnSpc>
        <a:spcBef>
          <a:spcPts val="0"/>
        </a:spcBef>
        <a:spcAft>
          <a:spcPts val="0"/>
        </a:spcAft>
        <a:buClrTx/>
        <a:buSzTx/>
        <a:buFontTx/>
        <a:buNone/>
        <a:tabLst>
          <a:tab pos="330200" algn="l"/>
        </a:tabLst>
        <a:defRPr b="1" baseline="0" cap="none" i="0" spc="0" strike="noStrike" sz="3600" u="none">
          <a:solidFill>
            <a:srgbClr val="FFFDB2"/>
          </a:solidFill>
          <a:uFillTx/>
          <a:latin typeface="Optima"/>
          <a:ea typeface="Optima"/>
          <a:cs typeface="Optima"/>
          <a:sym typeface="Optima"/>
        </a:defRPr>
      </a:lvl6pPr>
      <a:lvl7pPr marL="519569" marR="0" indent="-519569" algn="ctr" defTabSz="238620" rtl="0" latinLnBrk="0">
        <a:lnSpc>
          <a:spcPct val="100000"/>
        </a:lnSpc>
        <a:spcBef>
          <a:spcPts val="0"/>
        </a:spcBef>
        <a:spcAft>
          <a:spcPts val="0"/>
        </a:spcAft>
        <a:buClrTx/>
        <a:buSzTx/>
        <a:buFontTx/>
        <a:buNone/>
        <a:tabLst>
          <a:tab pos="330200" algn="l"/>
        </a:tabLst>
        <a:defRPr b="1" baseline="0" cap="none" i="0" spc="0" strike="noStrike" sz="3600" u="none">
          <a:solidFill>
            <a:srgbClr val="FFFDB2"/>
          </a:solidFill>
          <a:uFillTx/>
          <a:latin typeface="Optima"/>
          <a:ea typeface="Optima"/>
          <a:cs typeface="Optima"/>
          <a:sym typeface="Optima"/>
        </a:defRPr>
      </a:lvl7pPr>
      <a:lvl8pPr marL="519569" marR="0" indent="-519569" algn="ctr" defTabSz="238620" rtl="0" latinLnBrk="0">
        <a:lnSpc>
          <a:spcPct val="100000"/>
        </a:lnSpc>
        <a:spcBef>
          <a:spcPts val="0"/>
        </a:spcBef>
        <a:spcAft>
          <a:spcPts val="0"/>
        </a:spcAft>
        <a:buClrTx/>
        <a:buSzTx/>
        <a:buFontTx/>
        <a:buNone/>
        <a:tabLst>
          <a:tab pos="330200" algn="l"/>
        </a:tabLst>
        <a:defRPr b="1" baseline="0" cap="none" i="0" spc="0" strike="noStrike" sz="3600" u="none">
          <a:solidFill>
            <a:srgbClr val="FFFDB2"/>
          </a:solidFill>
          <a:uFillTx/>
          <a:latin typeface="Optima"/>
          <a:ea typeface="Optima"/>
          <a:cs typeface="Optima"/>
          <a:sym typeface="Optima"/>
        </a:defRPr>
      </a:lvl8pPr>
      <a:lvl9pPr marL="519569" marR="0" indent="-519569" algn="ctr" defTabSz="238620" rtl="0" latinLnBrk="0">
        <a:lnSpc>
          <a:spcPct val="100000"/>
        </a:lnSpc>
        <a:spcBef>
          <a:spcPts val="0"/>
        </a:spcBef>
        <a:spcAft>
          <a:spcPts val="0"/>
        </a:spcAft>
        <a:buClrTx/>
        <a:buSzTx/>
        <a:buFontTx/>
        <a:buNone/>
        <a:tabLst>
          <a:tab pos="330200" algn="l"/>
        </a:tabLst>
        <a:defRPr b="1" baseline="0" cap="none" i="0" spc="0" strike="noStrike" sz="3600" u="none">
          <a:solidFill>
            <a:srgbClr val="FFFDB2"/>
          </a:solidFill>
          <a:uFillTx/>
          <a:latin typeface="Optima"/>
          <a:ea typeface="Optima"/>
          <a:cs typeface="Optima"/>
          <a:sym typeface="Optima"/>
        </a:defRPr>
      </a:lvl9pPr>
    </p:titleStyle>
    <p:bodyStyle>
      <a:lvl1pPr marL="0" marR="0" indent="0" algn="ctr" defTabSz="582436" rtl="0" latinLnBrk="0">
        <a:lnSpc>
          <a:spcPct val="100000"/>
        </a:lnSpc>
        <a:spcBef>
          <a:spcPts val="0"/>
        </a:spcBef>
        <a:spcAft>
          <a:spcPts val="0"/>
        </a:spcAft>
        <a:buClrTx/>
        <a:buSzTx/>
        <a:buFontTx/>
        <a:buNone/>
        <a:tabLst/>
        <a:defRPr b="0" baseline="0" cap="none" i="0" spc="0" strike="noStrike" sz="3600" u="none">
          <a:solidFill>
            <a:srgbClr val="FFFFFF"/>
          </a:solidFill>
          <a:uFillTx/>
          <a:latin typeface="+mn-lt"/>
          <a:ea typeface="+mn-ea"/>
          <a:cs typeface="+mn-cs"/>
          <a:sym typeface="Helvetica Neue"/>
        </a:defRPr>
      </a:lvl1pPr>
      <a:lvl2pPr marL="0" marR="0" indent="0" algn="ctr" defTabSz="582436" rtl="0" latinLnBrk="0">
        <a:lnSpc>
          <a:spcPct val="100000"/>
        </a:lnSpc>
        <a:spcBef>
          <a:spcPts val="0"/>
        </a:spcBef>
        <a:spcAft>
          <a:spcPts val="0"/>
        </a:spcAft>
        <a:buClrTx/>
        <a:buSzTx/>
        <a:buFontTx/>
        <a:buNone/>
        <a:tabLst/>
        <a:defRPr b="0" baseline="0" cap="none" i="0" spc="0" strike="noStrike" sz="3600" u="none">
          <a:solidFill>
            <a:srgbClr val="FFFFFF"/>
          </a:solidFill>
          <a:uFillTx/>
          <a:latin typeface="+mn-lt"/>
          <a:ea typeface="+mn-ea"/>
          <a:cs typeface="+mn-cs"/>
          <a:sym typeface="Helvetica Neue"/>
        </a:defRPr>
      </a:lvl2pPr>
      <a:lvl3pPr marL="0" marR="0" indent="0" algn="ctr" defTabSz="582436" rtl="0" latinLnBrk="0">
        <a:lnSpc>
          <a:spcPct val="100000"/>
        </a:lnSpc>
        <a:spcBef>
          <a:spcPts val="0"/>
        </a:spcBef>
        <a:spcAft>
          <a:spcPts val="0"/>
        </a:spcAft>
        <a:buClrTx/>
        <a:buSzTx/>
        <a:buFontTx/>
        <a:buNone/>
        <a:tabLst/>
        <a:defRPr b="0" baseline="0" cap="none" i="0" spc="0" strike="noStrike" sz="3600" u="none">
          <a:solidFill>
            <a:srgbClr val="FFFFFF"/>
          </a:solidFill>
          <a:uFillTx/>
          <a:latin typeface="+mn-lt"/>
          <a:ea typeface="+mn-ea"/>
          <a:cs typeface="+mn-cs"/>
          <a:sym typeface="Helvetica Neue"/>
        </a:defRPr>
      </a:lvl3pPr>
      <a:lvl4pPr marL="0" marR="0" indent="0" algn="ctr" defTabSz="582436" rtl="0" latinLnBrk="0">
        <a:lnSpc>
          <a:spcPct val="100000"/>
        </a:lnSpc>
        <a:spcBef>
          <a:spcPts val="0"/>
        </a:spcBef>
        <a:spcAft>
          <a:spcPts val="0"/>
        </a:spcAft>
        <a:buClrTx/>
        <a:buSzTx/>
        <a:buFontTx/>
        <a:buNone/>
        <a:tabLst/>
        <a:defRPr b="0" baseline="0" cap="none" i="0" spc="0" strike="noStrike" sz="3600" u="none">
          <a:solidFill>
            <a:srgbClr val="FFFFFF"/>
          </a:solidFill>
          <a:uFillTx/>
          <a:latin typeface="+mn-lt"/>
          <a:ea typeface="+mn-ea"/>
          <a:cs typeface="+mn-cs"/>
          <a:sym typeface="Helvetica Neue"/>
        </a:defRPr>
      </a:lvl4pPr>
      <a:lvl5pPr marL="0" marR="0" indent="0" algn="ctr" defTabSz="582436" rtl="0" latinLnBrk="0">
        <a:lnSpc>
          <a:spcPct val="100000"/>
        </a:lnSpc>
        <a:spcBef>
          <a:spcPts val="0"/>
        </a:spcBef>
        <a:spcAft>
          <a:spcPts val="0"/>
        </a:spcAft>
        <a:buClrTx/>
        <a:buSzTx/>
        <a:buFontTx/>
        <a:buNone/>
        <a:tabLst/>
        <a:defRPr b="0" baseline="0" cap="none" i="0" spc="0" strike="noStrike" sz="3600" u="none">
          <a:solidFill>
            <a:srgbClr val="FFFFFF"/>
          </a:solidFill>
          <a:uFillTx/>
          <a:latin typeface="+mn-lt"/>
          <a:ea typeface="+mn-ea"/>
          <a:cs typeface="+mn-cs"/>
          <a:sym typeface="Helvetica Neue"/>
        </a:defRPr>
      </a:lvl5pPr>
      <a:lvl6pPr marL="0" marR="0" indent="355600" algn="ctr" defTabSz="582436" rtl="0" latinLnBrk="0">
        <a:lnSpc>
          <a:spcPct val="100000"/>
        </a:lnSpc>
        <a:spcBef>
          <a:spcPts val="0"/>
        </a:spcBef>
        <a:spcAft>
          <a:spcPts val="0"/>
        </a:spcAft>
        <a:buClrTx/>
        <a:buSzTx/>
        <a:buFontTx/>
        <a:buNone/>
        <a:tabLst/>
        <a:defRPr b="0" baseline="0" cap="none" i="0" spc="0" strike="noStrike" sz="3600" u="none">
          <a:solidFill>
            <a:srgbClr val="FFFFFF"/>
          </a:solidFill>
          <a:uFillTx/>
          <a:latin typeface="+mn-lt"/>
          <a:ea typeface="+mn-ea"/>
          <a:cs typeface="+mn-cs"/>
          <a:sym typeface="Helvetica Neue"/>
        </a:defRPr>
      </a:lvl6pPr>
      <a:lvl7pPr marL="0" marR="0" indent="711200" algn="ctr" defTabSz="582436" rtl="0" latinLnBrk="0">
        <a:lnSpc>
          <a:spcPct val="100000"/>
        </a:lnSpc>
        <a:spcBef>
          <a:spcPts val="0"/>
        </a:spcBef>
        <a:spcAft>
          <a:spcPts val="0"/>
        </a:spcAft>
        <a:buClrTx/>
        <a:buSzTx/>
        <a:buFontTx/>
        <a:buNone/>
        <a:tabLst/>
        <a:defRPr b="0" baseline="0" cap="none" i="0" spc="0" strike="noStrike" sz="3600" u="none">
          <a:solidFill>
            <a:srgbClr val="FFFFFF"/>
          </a:solidFill>
          <a:uFillTx/>
          <a:latin typeface="+mn-lt"/>
          <a:ea typeface="+mn-ea"/>
          <a:cs typeface="+mn-cs"/>
          <a:sym typeface="Helvetica Neue"/>
        </a:defRPr>
      </a:lvl7pPr>
      <a:lvl8pPr marL="0" marR="0" indent="1066800" algn="ctr" defTabSz="582436" rtl="0" latinLnBrk="0">
        <a:lnSpc>
          <a:spcPct val="100000"/>
        </a:lnSpc>
        <a:spcBef>
          <a:spcPts val="0"/>
        </a:spcBef>
        <a:spcAft>
          <a:spcPts val="0"/>
        </a:spcAft>
        <a:buClrTx/>
        <a:buSzTx/>
        <a:buFontTx/>
        <a:buNone/>
        <a:tabLst/>
        <a:defRPr b="0" baseline="0" cap="none" i="0" spc="0" strike="noStrike" sz="3600" u="none">
          <a:solidFill>
            <a:srgbClr val="FFFFFF"/>
          </a:solidFill>
          <a:uFillTx/>
          <a:latin typeface="+mn-lt"/>
          <a:ea typeface="+mn-ea"/>
          <a:cs typeface="+mn-cs"/>
          <a:sym typeface="Helvetica Neue"/>
        </a:defRPr>
      </a:lvl8pPr>
      <a:lvl9pPr marL="0" marR="0" indent="1422400" algn="ctr" defTabSz="582436" rtl="0" latinLnBrk="0">
        <a:lnSpc>
          <a:spcPct val="100000"/>
        </a:lnSpc>
        <a:spcBef>
          <a:spcPts val="0"/>
        </a:spcBef>
        <a:spcAft>
          <a:spcPts val="0"/>
        </a:spcAft>
        <a:buClrTx/>
        <a:buSzTx/>
        <a:buFontTx/>
        <a:buNone/>
        <a:tabLst/>
        <a:defRPr b="0" baseline="0" cap="none" i="0" spc="0" strike="noStrike" sz="3600" u="none">
          <a:solidFill>
            <a:srgbClr val="FFFFFF"/>
          </a:solidFill>
          <a:uFillTx/>
          <a:latin typeface="+mn-lt"/>
          <a:ea typeface="+mn-ea"/>
          <a:cs typeface="+mn-cs"/>
          <a:sym typeface="Helvetica Neue"/>
        </a:defRPr>
      </a:lvl9pPr>
    </p:bodyStyle>
    <p:otherStyle>
      <a:lvl1pPr marL="0" marR="0" indent="0" algn="ctr" defTabSz="582436"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1pPr>
      <a:lvl2pPr marL="0" marR="0" indent="228600" algn="ctr" defTabSz="582436"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2pPr>
      <a:lvl3pPr marL="0" marR="0" indent="457200" algn="ctr" defTabSz="582436"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3pPr>
      <a:lvl4pPr marL="0" marR="0" indent="685800" algn="ctr" defTabSz="582436"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4pPr>
      <a:lvl5pPr marL="0" marR="0" indent="914400" algn="ctr" defTabSz="582436"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5pPr>
      <a:lvl6pPr marL="0" marR="0" indent="1143000" algn="ctr" defTabSz="582436"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6pPr>
      <a:lvl7pPr marL="0" marR="0" indent="1371600" algn="ctr" defTabSz="582436"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7pPr>
      <a:lvl8pPr marL="0" marR="0" indent="1600200" algn="ctr" defTabSz="582436"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8pPr>
      <a:lvl9pPr marL="0" marR="0" indent="1828800" algn="ctr" defTabSz="582436"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10.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11.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12.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13.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14.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image" Target="../media/image3.png"/><Relationship Id="rId5" Type="http://schemas.openxmlformats.org/officeDocument/2006/relationships/image" Target="../media/image4.png"/><Relationship Id="rId6" Type="http://schemas.openxmlformats.org/officeDocument/2006/relationships/image" Target="../media/image1.tif"/></Relationships>

</file>

<file path=ppt/slides/_rels/slide15.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16.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17.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18.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19.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2.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20.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21.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22.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23.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24.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25.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26.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27.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28.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29.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3.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30.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31.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32.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33.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34.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35.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36.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37.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hyperlink" Target="http://philosophie.ac-creteil.fr/IMG/pdf/SPINOZA_TRE.pdf" TargetMode="External"/><Relationship Id="rId3" Type="http://schemas.openxmlformats.org/officeDocument/2006/relationships/image" Target="../media/image1.png"/><Relationship Id="rId4" Type="http://schemas.openxmlformats.org/officeDocument/2006/relationships/image" Target="../media/image1.tif"/></Relationships>

</file>

<file path=ppt/slides/_rels/slide38.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39.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4.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40.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41.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42.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43.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44.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45.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hyperlink" Target="http://fr.wikipedia.org/wiki" TargetMode="External"/><Relationship Id="rId3" Type="http://schemas.openxmlformats.org/officeDocument/2006/relationships/hyperlink" Target="http://fr.wikipedia.org/wiki/Id%C3%A9es_dire" TargetMode="External"/><Relationship Id="rId4" Type="http://schemas.openxmlformats.org/officeDocument/2006/relationships/hyperlink" Target="http://fr.wikipedia.org/wiki/M%C3%A9ditations_cart%C3%A9siennes" TargetMode="External"/><Relationship Id="rId5" Type="http://schemas.openxmlformats.org/officeDocument/2006/relationships/image" Target="../media/image1.png"/><Relationship Id="rId6" Type="http://schemas.openxmlformats.org/officeDocument/2006/relationships/image" Target="../media/image1.tif"/></Relationships>

</file>

<file path=ppt/slides/_rels/slide46.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47.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48.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49.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5.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50.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51.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52.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53.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54.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7.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8.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9.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8"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129"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131" name="Licence de Théologie…"/>
          <p:cNvSpPr txBox="1"/>
          <p:nvPr>
            <p:ph type="title"/>
          </p:nvPr>
        </p:nvSpPr>
        <p:spPr>
          <a:xfrm>
            <a:off x="420014" y="1800000"/>
            <a:ext cx="12875973" cy="7430400"/>
          </a:xfrm>
          <a:prstGeom prst="rect">
            <a:avLst/>
          </a:prstGeom>
          <a:effectLst>
            <a:outerShdw sx="100000" sy="100000" kx="0" ky="0" algn="b" rotWithShape="0" blurRad="0" dist="0" dir="2700000">
              <a:srgbClr val="A9A9A9"/>
            </a:outerShdw>
          </a:effectLst>
        </p:spPr>
        <p:txBody>
          <a:bodyPr anchor="ctr">
            <a:noAutofit/>
          </a:bodyPr>
          <a:lstStyle/>
          <a:p>
            <a:pPr defTabSz="238620">
              <a:defRPr sz="3000"/>
            </a:pPr>
            <a:r>
              <a:t>Licence de Théologie </a:t>
            </a:r>
          </a:p>
          <a:p>
            <a:pPr defTabSz="238620">
              <a:defRPr i="1" sz="3000"/>
            </a:pPr>
          </a:p>
          <a:p>
            <a:pPr defTabSz="238620">
              <a:defRPr i="1" sz="3000"/>
            </a:pPr>
            <a:r>
              <a:t>UE 101 - EC2</a:t>
            </a:r>
          </a:p>
          <a:p>
            <a:pPr defTabSz="238620">
              <a:defRPr i="1" sz="3000"/>
            </a:pPr>
          </a:p>
          <a:p>
            <a:pPr defTabSz="238620">
              <a:defRPr i="1" sz="3000"/>
            </a:pPr>
            <a:r>
              <a:t>Anthropologie</a:t>
            </a:r>
          </a:p>
          <a:p>
            <a:pPr defTabSz="238620">
              <a:defRPr i="1" sz="3000"/>
            </a:pPr>
          </a:p>
          <a:p>
            <a:pPr defTabSz="238620">
              <a:defRPr sz="3000"/>
            </a:pPr>
            <a:r>
              <a:t>~</a:t>
            </a:r>
          </a:p>
          <a:p>
            <a:pPr defTabSz="238620">
              <a:defRPr sz="3000"/>
            </a:pPr>
          </a:p>
          <a:p>
            <a:pPr defTabSz="238620">
              <a:defRPr sz="3000">
                <a:solidFill>
                  <a:schemeClr val="accent4">
                    <a:hueOff val="468000"/>
                    <a:satOff val="-4761"/>
                    <a:lumOff val="10196"/>
                  </a:schemeClr>
                </a:solidFill>
              </a:defRPr>
            </a:pPr>
            <a:r>
              <a:t>F - L’anthropologie moderne à partir de René </a:t>
            </a:r>
            <a:r>
              <a:rPr cap="small"/>
              <a:t>Descartes</a:t>
            </a:r>
          </a:p>
          <a:p>
            <a:pPr defTabSz="238620">
              <a:defRPr sz="3000">
                <a:solidFill>
                  <a:schemeClr val="accent4">
                    <a:hueOff val="468000"/>
                    <a:satOff val="-4761"/>
                    <a:lumOff val="10196"/>
                  </a:schemeClr>
                </a:solidFill>
              </a:defRPr>
            </a:pPr>
            <a:r>
              <a:t>(1596-1650)</a:t>
            </a:r>
          </a:p>
        </p:txBody>
      </p:sp>
      <p:sp>
        <p:nvSpPr>
          <p:cNvPr id="132" name="Fabien Faul"/>
          <p:cNvSpPr txBox="1"/>
          <p:nvPr/>
        </p:nvSpPr>
        <p:spPr>
          <a:xfrm>
            <a:off x="11911567" y="1204372"/>
            <a:ext cx="1384419" cy="383228"/>
          </a:xfrm>
          <a:prstGeom prst="rect">
            <a:avLst/>
          </a:prstGeom>
          <a:ln w="3175">
            <a:miter lim="400000"/>
          </a:ln>
          <a:extLst>
            <a:ext uri="{C572A759-6A51-4108-AA02-DFA0A04FC94B}">
              <ma14:wrappingTextBoxFlag xmlns:ma14="http://schemas.microsoft.com/office/mac/drawingml/2011/main" val="1"/>
            </a:ext>
          </a:extLst>
        </p:spPr>
        <p:txBody>
          <a:bodyPr wrap="none" lIns="26513" tIns="26513" rIns="26513" bIns="26513" anchor="ctr">
            <a:spAutoFit/>
          </a:bodyPr>
          <a:lstStyle/>
          <a:p>
            <a:pPr marL="1595606" indent="-1595606" algn="l" defTabSz="238620">
              <a:spcBef>
                <a:spcPts val="600"/>
              </a:spcBef>
              <a:tabLst>
                <a:tab pos="647700" algn="l"/>
                <a:tab pos="1219200" algn="l"/>
              </a:tabLst>
              <a:defRPr sz="2200">
                <a:solidFill>
                  <a:srgbClr val="FFFDB2"/>
                </a:solidFill>
                <a:latin typeface="+mj-lt"/>
                <a:ea typeface="+mj-ea"/>
                <a:cs typeface="+mj-cs"/>
                <a:sym typeface="Arial Narrow"/>
              </a:defRPr>
            </a:pPr>
            <a:r>
              <a:t>Fabien </a:t>
            </a:r>
            <a:r>
              <a:rPr cap="small"/>
              <a:t>Faul</a:t>
            </a:r>
          </a:p>
        </p:txBody>
      </p:sp>
      <p:pic>
        <p:nvPicPr>
          <p:cNvPr id="133"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134" name="Contrat 2024-2028"/>
          <p:cNvSpPr/>
          <p:nvPr/>
        </p:nvSpPr>
        <p:spPr>
          <a:xfrm>
            <a:off x="794593" y="1282701"/>
            <a:ext cx="1896590" cy="304899"/>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defTabSz="304904">
              <a:tabLst>
                <a:tab pos="647700" algn="l"/>
                <a:tab pos="1219200" algn="l"/>
              </a:tabLst>
              <a:defRPr sz="1600">
                <a:solidFill>
                  <a:srgbClr val="00C4FF"/>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Contrat 2024-2028</a:t>
            </a:r>
          </a:p>
        </p:txBody>
      </p:sp>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04"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205" name="2. La rationalité…"/>
          <p:cNvSpPr txBox="1"/>
          <p:nvPr>
            <p:ph type="title"/>
          </p:nvPr>
        </p:nvSpPr>
        <p:spPr>
          <a:xfrm>
            <a:off x="420014" y="1800000"/>
            <a:ext cx="12875973" cy="7562047"/>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2. La rationalité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le passage d’un </a:t>
            </a:r>
            <a:r>
              <a:rPr i="1"/>
              <a:t>théocentrisme</a:t>
            </a:r>
            <a:r>
              <a:t> à un </a:t>
            </a:r>
            <a:r>
              <a:rPr i="1"/>
              <a:t>anthropocentrisme</a:t>
            </a:r>
            <a:r>
              <a:t> fait en sorte que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l’être humain est celui qui produit et mesure toute forme de savoir</a:t>
            </a:r>
          </a:p>
          <a:p>
            <a:pPr lvl="1" marL="1595606" indent="-1595606" algn="l">
              <a:spcBef>
                <a:spcPts val="400"/>
              </a:spcBef>
              <a:tabLst>
                <a:tab pos="647700" algn="l"/>
                <a:tab pos="1219200" algn="l"/>
              </a:tabLst>
              <a:defRPr sz="2200">
                <a:latin typeface="+mn-lt"/>
                <a:ea typeface="+mn-ea"/>
                <a:cs typeface="+mn-cs"/>
                <a:sym typeface="Helvetica Neue"/>
              </a:defRPr>
            </a:pPr>
            <a:r>
              <a:t>			- d’où le rejet de fonder un savoir sur une révélation </a:t>
            </a:r>
          </a:p>
          <a:p>
            <a:pPr lvl="1" marL="1595606" indent="-1595606" algn="l">
              <a:spcBef>
                <a:spcPts val="400"/>
              </a:spcBef>
              <a:tabLst>
                <a:tab pos="647700" algn="l"/>
                <a:tab pos="1219200" algn="l"/>
              </a:tabLst>
              <a:defRPr sz="2200">
                <a:latin typeface="+mn-lt"/>
                <a:ea typeface="+mn-ea"/>
                <a:cs typeface="+mn-cs"/>
                <a:sym typeface="Helvetica Neue"/>
              </a:defRPr>
            </a:pPr>
            <a:r>
              <a:t>			- toute forme de savoir doit être assuré et vérifié par la rationalité </a:t>
            </a:r>
          </a:p>
          <a:p>
            <a:pPr lvl="1" marL="1595606" indent="-1595606" algn="l">
              <a:spcBef>
                <a:spcPts val="400"/>
              </a:spcBef>
              <a:tabLst>
                <a:tab pos="647700" algn="l"/>
                <a:tab pos="1219200" algn="l"/>
              </a:tabLst>
              <a:defRPr sz="2200">
                <a:latin typeface="+mn-lt"/>
                <a:ea typeface="+mn-ea"/>
                <a:cs typeface="+mn-cs"/>
                <a:sym typeface="Helvetica Neue"/>
              </a:defRPr>
            </a:pPr>
          </a:p>
          <a:p>
            <a:pPr lvl="1" marL="1595606" indent="-1595606" algn="l">
              <a:spcBef>
                <a:spcPts val="400"/>
              </a:spcBef>
              <a:tabLst>
                <a:tab pos="647700" algn="l"/>
                <a:tab pos="1219200" algn="l"/>
              </a:tabLst>
              <a:defRPr sz="2200">
                <a:latin typeface="+mn-lt"/>
                <a:ea typeface="+mn-ea"/>
                <a:cs typeface="+mn-cs"/>
                <a:sym typeface="Helvetica Neue"/>
              </a:defRPr>
            </a:pPr>
            <a:r>
              <a:t>	- la vie en société ne peut plus être fondée que sur la raison et les décisions humaines</a:t>
            </a:r>
          </a:p>
          <a:p>
            <a:pPr lvl="1" marL="1595606" indent="-1595606" algn="l">
              <a:spcBef>
                <a:spcPts val="400"/>
              </a:spcBef>
              <a:tabLst>
                <a:tab pos="647700" algn="l"/>
                <a:tab pos="1219200" algn="l"/>
              </a:tabLst>
              <a:defRPr sz="2200">
                <a:latin typeface="+mn-lt"/>
                <a:ea typeface="+mn-ea"/>
                <a:cs typeface="+mn-cs"/>
                <a:sym typeface="Helvetica Neue"/>
              </a:defRPr>
            </a:pPr>
            <a:r>
              <a:t>			- d’où le rejet d’une autorité divine </a:t>
            </a:r>
          </a:p>
          <a:p>
            <a:pPr lvl="1" marL="1595606" indent="-1595606" algn="l">
              <a:spcBef>
                <a:spcPts val="400"/>
              </a:spcBef>
              <a:tabLst>
                <a:tab pos="647700" algn="l"/>
                <a:tab pos="1219200" algn="l"/>
              </a:tabLst>
              <a:defRPr sz="2200">
                <a:latin typeface="+mn-lt"/>
                <a:ea typeface="+mn-ea"/>
                <a:cs typeface="+mn-cs"/>
                <a:sym typeface="Helvetica Neue"/>
              </a:defRPr>
            </a:pPr>
            <a:r>
              <a:t>			- qui aurait deux modalités d’expression : </a:t>
            </a:r>
          </a:p>
          <a:p>
            <a:pPr lvl="1" marL="1595606" indent="-1595606" algn="l">
              <a:spcBef>
                <a:spcPts val="400"/>
              </a:spcBef>
              <a:tabLst>
                <a:tab pos="647700" algn="l"/>
                <a:tab pos="1219200" algn="l"/>
              </a:tabLst>
              <a:defRPr sz="2200">
                <a:latin typeface="+mn-lt"/>
                <a:ea typeface="+mn-ea"/>
                <a:cs typeface="+mn-cs"/>
                <a:sym typeface="Helvetica Neue"/>
              </a:defRPr>
            </a:pPr>
            <a:r>
              <a:t>					- l’autorité spirituelle du pape et des évêques </a:t>
            </a:r>
          </a:p>
          <a:p>
            <a:pPr lvl="1" marL="1595606" indent="-1595606" algn="l">
              <a:spcBef>
                <a:spcPts val="400"/>
              </a:spcBef>
              <a:tabLst>
                <a:tab pos="647700" algn="l"/>
                <a:tab pos="1219200" algn="l"/>
              </a:tabLst>
              <a:defRPr sz="2200">
                <a:latin typeface="+mn-lt"/>
                <a:ea typeface="+mn-ea"/>
                <a:cs typeface="+mn-cs"/>
                <a:sym typeface="Helvetica Neue"/>
              </a:defRPr>
            </a:pPr>
            <a:r>
              <a:t>					- et l’autorité temporelle du roi</a:t>
            </a:r>
          </a:p>
          <a:p>
            <a:pPr lvl="1" marL="1595606" indent="-1595606" algn="l">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d’où la recherche d’une nouvelle philosophie sociale</a:t>
            </a:r>
          </a:p>
          <a:p>
            <a:pPr marL="1595606" indent="-1595606" algn="l" defTabSz="238620">
              <a:spcBef>
                <a:spcPts val="400"/>
              </a:spcBef>
              <a:tabLst>
                <a:tab pos="647700" algn="l"/>
                <a:tab pos="1219200" algn="l"/>
              </a:tabLst>
              <a:defRPr sz="2200">
                <a:latin typeface="+mn-lt"/>
                <a:ea typeface="+mn-ea"/>
                <a:cs typeface="+mn-cs"/>
                <a:sym typeface="Helvetica Neue"/>
              </a:defRPr>
            </a:pPr>
            <a:r>
              <a:t>					- basée sur une décision humaine de vivre en société : le « contrat social »</a:t>
            </a:r>
          </a:p>
          <a:p>
            <a:pPr marL="1595606" indent="-1595606" algn="l" defTabSz="238620">
              <a:spcBef>
                <a:spcPts val="400"/>
              </a:spcBef>
              <a:tabLst>
                <a:tab pos="647700" algn="l"/>
                <a:tab pos="1219200" algn="l"/>
              </a:tabLst>
              <a:defRPr sz="2200">
                <a:latin typeface="+mn-lt"/>
                <a:ea typeface="+mn-ea"/>
                <a:cs typeface="+mn-cs"/>
                <a:sym typeface="Helvetica Neue"/>
              </a:defRPr>
            </a:pPr>
          </a:p>
        </p:txBody>
      </p:sp>
      <p:sp>
        <p:nvSpPr>
          <p:cNvPr id="206"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207"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208"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210"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211" name="F - L’anthropologie moderne…"/>
          <p:cNvSpPr txBox="1"/>
          <p:nvPr/>
        </p:nvSpPr>
        <p:spPr>
          <a:xfrm>
            <a:off x="9532563" y="309690"/>
            <a:ext cx="3756974" cy="2648847"/>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defTabSz="238620">
              <a:tabLst>
                <a:tab pos="330200" algn="r"/>
                <a:tab pos="508000" algn="l"/>
              </a:tabLst>
              <a:defRPr sz="1600">
                <a:solidFill>
                  <a:srgbClr val="FFBB05"/>
                </a:solidFill>
                <a:latin typeface="+mj-lt"/>
                <a:ea typeface="+mj-ea"/>
                <a:cs typeface="+mj-cs"/>
                <a:sym typeface="Arial Narrow"/>
              </a:defRPr>
            </a:pPr>
            <a:r>
              <a:t>F - L’anthropologie moderne</a:t>
            </a:r>
          </a:p>
          <a:p>
            <a:pPr marL="775637" indent="-751561" algn="l" defTabSz="238620">
              <a:tabLst>
                <a:tab pos="330200" algn="r"/>
                <a:tab pos="508000" algn="l"/>
              </a:tabLst>
              <a:defRPr sz="1600">
                <a:solidFill>
                  <a:srgbClr val="FFBB05"/>
                </a:solidFill>
                <a:latin typeface="+mj-lt"/>
                <a:ea typeface="+mj-ea"/>
                <a:cs typeface="+mj-cs"/>
                <a:sym typeface="Arial Narrow"/>
              </a:defRPr>
            </a:pPr>
            <a:r>
              <a:t>		</a:t>
            </a:r>
            <a:r>
              <a:rPr>
                <a:solidFill>
                  <a:schemeClr val="accent5"/>
                </a:solidFill>
              </a:rPr>
              <a:t>Introduction</a:t>
            </a:r>
          </a:p>
          <a:p>
            <a:pPr marL="775637" indent="-751561" algn="l" defTabSz="238620">
              <a:tabLst>
                <a:tab pos="330200" algn="r"/>
                <a:tab pos="508000" algn="l"/>
              </a:tabLst>
              <a:defRPr sz="1600">
                <a:solidFill>
                  <a:srgbClr val="FFBB05"/>
                </a:solidFill>
                <a:latin typeface="+mj-lt"/>
                <a:ea typeface="+mj-ea"/>
                <a:cs typeface="+mj-cs"/>
                <a:sym typeface="Arial Narrow"/>
              </a:defRPr>
            </a:pPr>
            <a:r>
              <a:t>	I - 	Caractéristiques de la modernité</a:t>
            </a:r>
          </a:p>
          <a:p>
            <a:pPr marL="775637" indent="-751561" algn="l" defTabSz="238620">
              <a:tabLst>
                <a:tab pos="330200" algn="r"/>
                <a:tab pos="508000" algn="l"/>
              </a:tabLst>
              <a:defRPr sz="1600">
                <a:solidFill>
                  <a:srgbClr val="FFBB05"/>
                </a:solidFill>
                <a:latin typeface="+mj-lt"/>
                <a:ea typeface="+mj-ea"/>
                <a:cs typeface="+mj-cs"/>
                <a:sym typeface="Arial Narrow"/>
              </a:defRPr>
            </a:pPr>
            <a:r>
              <a:t>			1. Un « tournant anthropologique »</a:t>
            </a:r>
          </a:p>
          <a:p>
            <a:pPr marL="775637" indent="-751561" algn="l" defTabSz="238620">
              <a:tabLst>
                <a:tab pos="330200" algn="r"/>
                <a:tab pos="508000" algn="l"/>
              </a:tabLst>
              <a:defRPr sz="1600">
                <a:solidFill>
                  <a:srgbClr val="FFBB05"/>
                </a:solidFill>
                <a:latin typeface="+mj-lt"/>
                <a:ea typeface="+mj-ea"/>
                <a:cs typeface="+mj-cs"/>
                <a:sym typeface="Arial Narrow"/>
              </a:defRPr>
            </a:pPr>
            <a:r>
              <a:t>			2. La rationalité </a:t>
            </a:r>
          </a:p>
          <a:p>
            <a:pPr marL="775637" indent="-751561" algn="l" defTabSz="238620">
              <a:tabLst>
                <a:tab pos="330200" algn="r"/>
                <a:tab pos="508000" algn="l"/>
              </a:tabLst>
              <a:defRPr sz="1600">
                <a:solidFill>
                  <a:srgbClr val="FFBB05"/>
                </a:solidFill>
                <a:latin typeface="+mj-lt"/>
                <a:ea typeface="+mj-ea"/>
                <a:cs typeface="+mj-cs"/>
                <a:sym typeface="Arial Narrow"/>
              </a:defRPr>
            </a:pPr>
            <a:r>
              <a:t>			3. Le « contrat social »</a:t>
            </a:r>
          </a:p>
          <a:p>
            <a:pPr marL="775637" indent="-751561" algn="l" defTabSz="238620">
              <a:tabLst>
                <a:tab pos="330200" algn="r"/>
                <a:tab pos="508000" algn="l"/>
              </a:tabLst>
              <a:defRPr sz="1600">
                <a:solidFill>
                  <a:srgbClr val="FFBB05"/>
                </a:solidFill>
                <a:latin typeface="+mj-lt"/>
                <a:ea typeface="+mj-ea"/>
                <a:cs typeface="+mj-cs"/>
                <a:sym typeface="Arial Narrow"/>
              </a:defRPr>
            </a:pPr>
            <a:r>
              <a:t>			4. Le progrès</a:t>
            </a:r>
          </a:p>
          <a:p>
            <a:pPr marL="775637" indent="-751561" algn="l" defTabSz="238620">
              <a:tabLst>
                <a:tab pos="330200" algn="r"/>
                <a:tab pos="508000" algn="l"/>
              </a:tabLst>
              <a:defRPr sz="1600">
                <a:solidFill>
                  <a:srgbClr val="FFBB05"/>
                </a:solidFill>
                <a:latin typeface="+mj-lt"/>
                <a:ea typeface="+mj-ea"/>
                <a:cs typeface="+mj-cs"/>
                <a:sym typeface="Arial Narrow"/>
              </a:defRPr>
            </a:pPr>
            <a:r>
              <a:t>	II - 	Le projet de René Descartes</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Dans le sillage de Descartes</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212"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14"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215" name="3. Le contrat social…"/>
          <p:cNvSpPr txBox="1"/>
          <p:nvPr>
            <p:ph type="title"/>
          </p:nvPr>
        </p:nvSpPr>
        <p:spPr>
          <a:xfrm>
            <a:off x="420014" y="1800000"/>
            <a:ext cx="12875973" cy="7562047"/>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3. Le contrat social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on connaît les trois concepteurs principaux du contrat social : </a:t>
            </a:r>
          </a:p>
          <a:p>
            <a:pPr marL="1595606" indent="-1595606" algn="l" defTabSz="238620">
              <a:spcBef>
                <a:spcPts val="400"/>
              </a:spcBef>
              <a:tabLst>
                <a:tab pos="647700" algn="l"/>
                <a:tab pos="1219200" algn="l"/>
              </a:tabLst>
              <a:defRPr sz="2200">
                <a:latin typeface="+mn-lt"/>
                <a:ea typeface="+mn-ea"/>
                <a:cs typeface="+mn-cs"/>
                <a:sym typeface="Helvetica Neue"/>
              </a:defRPr>
            </a:pPr>
            <a:r>
              <a:t>			- Thomas </a:t>
            </a:r>
            <a:r>
              <a:rPr cap="small"/>
              <a:t>Hobbes</a:t>
            </a:r>
            <a:r>
              <a:t> (1588-1679)</a:t>
            </a:r>
          </a:p>
          <a:p>
            <a:pPr marL="1595606" indent="-1595606" algn="l" defTabSz="238620">
              <a:spcBef>
                <a:spcPts val="400"/>
              </a:spcBef>
              <a:tabLst>
                <a:tab pos="647700" algn="l"/>
                <a:tab pos="1219200" algn="l"/>
              </a:tabLst>
              <a:defRPr sz="2200">
                <a:latin typeface="+mn-lt"/>
                <a:ea typeface="+mn-ea"/>
                <a:cs typeface="+mn-cs"/>
                <a:sym typeface="Helvetica Neue"/>
              </a:defRPr>
            </a:pPr>
            <a:r>
              <a:t>			- John </a:t>
            </a:r>
            <a:r>
              <a:rPr cap="small"/>
              <a:t>Locke</a:t>
            </a:r>
            <a:r>
              <a:t> (1632-1704)</a:t>
            </a:r>
          </a:p>
          <a:p>
            <a:pPr marL="1595606" indent="-1595606" algn="l" defTabSz="238620">
              <a:spcBef>
                <a:spcPts val="400"/>
              </a:spcBef>
              <a:tabLst>
                <a:tab pos="647700" algn="l"/>
                <a:tab pos="1219200" algn="l"/>
              </a:tabLst>
              <a:defRPr sz="2200">
                <a:latin typeface="+mn-lt"/>
                <a:ea typeface="+mn-ea"/>
                <a:cs typeface="+mn-cs"/>
                <a:sym typeface="Helvetica Neue"/>
              </a:defRPr>
            </a:pPr>
            <a:r>
              <a:t>			- Jean-Jacques </a:t>
            </a:r>
            <a:r>
              <a:rPr cap="small"/>
              <a:t>Rousseau</a:t>
            </a:r>
            <a:r>
              <a:t> (1712-1778)</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ils partent du principe que l’humanité décide de se constituer en société (non pas à un moment identifiable de son histoire)</a:t>
            </a:r>
          </a:p>
          <a:p>
            <a:pPr marL="1595606" indent="-1595606" algn="l" defTabSz="238620">
              <a:spcBef>
                <a:spcPts val="400"/>
              </a:spcBef>
              <a:tabLst>
                <a:tab pos="647700" algn="l"/>
                <a:tab pos="1219200" algn="l"/>
              </a:tabLst>
              <a:defRPr sz="2200">
                <a:latin typeface="+mn-lt"/>
                <a:ea typeface="+mn-ea"/>
                <a:cs typeface="+mn-cs"/>
                <a:sym typeface="Helvetica Neue"/>
              </a:defRPr>
            </a:pPr>
            <a:r>
              <a:t>		- de façon à endiguer collectivement le déchaînement de la violence</a:t>
            </a:r>
          </a:p>
          <a:p>
            <a:pPr marL="1595606" indent="-1595606" algn="l" defTabSz="238620">
              <a:spcBef>
                <a:spcPts val="400"/>
              </a:spcBef>
              <a:tabLst>
                <a:tab pos="647700" algn="l"/>
                <a:tab pos="1219200" algn="l"/>
              </a:tabLst>
              <a:defRPr sz="2200">
                <a:latin typeface="+mn-lt"/>
                <a:ea typeface="+mn-ea"/>
                <a:cs typeface="+mn-cs"/>
                <a:sym typeface="Helvetica Neue"/>
              </a:defRPr>
            </a:pPr>
            <a:r>
              <a:t>		- et à préserver la plus grande liberté des individus</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mais cette organisation comporte des contraintes</a:t>
            </a:r>
          </a:p>
          <a:p>
            <a:pPr marL="1595606" indent="-1595606" algn="l" defTabSz="238620">
              <a:spcBef>
                <a:spcPts val="400"/>
              </a:spcBef>
              <a:tabLst>
                <a:tab pos="647700" algn="l"/>
                <a:tab pos="1219200" algn="l"/>
              </a:tabLst>
              <a:defRPr sz="2200">
                <a:latin typeface="+mn-lt"/>
                <a:ea typeface="+mn-ea"/>
                <a:cs typeface="+mn-cs"/>
                <a:sym typeface="Helvetica Neue"/>
              </a:defRPr>
            </a:pPr>
            <a:r>
              <a:t>		- notamment l’acceptation de ne pas se rendre justice à soi-même et de confier les conflits à une instance tierce, chargée de ce rôle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adhérer au contrat social suppose que chaque citoyen perçoive qu’il y a un plus grand intérêt pour lui à le faire et à accepter les contraintes sociales qu’à ne pas les accepter</a:t>
            </a:r>
          </a:p>
        </p:txBody>
      </p:sp>
      <p:sp>
        <p:nvSpPr>
          <p:cNvPr id="216"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217"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218"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220"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221" name="F - L’anthropologie moderne…"/>
          <p:cNvSpPr txBox="1"/>
          <p:nvPr/>
        </p:nvSpPr>
        <p:spPr>
          <a:xfrm>
            <a:off x="9532563" y="309690"/>
            <a:ext cx="3756974" cy="2648847"/>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defTabSz="238620">
              <a:tabLst>
                <a:tab pos="330200" algn="r"/>
                <a:tab pos="508000" algn="l"/>
              </a:tabLst>
              <a:defRPr sz="1600">
                <a:solidFill>
                  <a:srgbClr val="FFBB05"/>
                </a:solidFill>
                <a:latin typeface="+mj-lt"/>
                <a:ea typeface="+mj-ea"/>
                <a:cs typeface="+mj-cs"/>
                <a:sym typeface="Arial Narrow"/>
              </a:defRPr>
            </a:pPr>
            <a:r>
              <a:t>F - L’anthropologie moderne</a:t>
            </a:r>
          </a:p>
          <a:p>
            <a:pPr marL="775637" indent="-751561" algn="l" defTabSz="238620">
              <a:tabLst>
                <a:tab pos="330200" algn="r"/>
                <a:tab pos="508000" algn="l"/>
              </a:tabLst>
              <a:defRPr sz="1600">
                <a:solidFill>
                  <a:srgbClr val="FFBB05"/>
                </a:solidFill>
                <a:latin typeface="+mj-lt"/>
                <a:ea typeface="+mj-ea"/>
                <a:cs typeface="+mj-cs"/>
                <a:sym typeface="Arial Narrow"/>
              </a:defRPr>
            </a:pPr>
            <a:r>
              <a:t>		</a:t>
            </a:r>
            <a:r>
              <a:rPr>
                <a:solidFill>
                  <a:schemeClr val="accent5"/>
                </a:solidFill>
              </a:rPr>
              <a:t>Introduction</a:t>
            </a:r>
          </a:p>
          <a:p>
            <a:pPr marL="775637" indent="-751561" algn="l" defTabSz="238620">
              <a:tabLst>
                <a:tab pos="330200" algn="r"/>
                <a:tab pos="508000" algn="l"/>
              </a:tabLst>
              <a:defRPr sz="1600">
                <a:solidFill>
                  <a:srgbClr val="FFBB05"/>
                </a:solidFill>
                <a:latin typeface="+mj-lt"/>
                <a:ea typeface="+mj-ea"/>
                <a:cs typeface="+mj-cs"/>
                <a:sym typeface="Arial Narrow"/>
              </a:defRPr>
            </a:pPr>
            <a:r>
              <a:t>	I - 	Caractéristiques de la modernité</a:t>
            </a:r>
          </a:p>
          <a:p>
            <a:pPr marL="775637" indent="-751561" algn="l" defTabSz="238620">
              <a:tabLst>
                <a:tab pos="330200" algn="r"/>
                <a:tab pos="508000" algn="l"/>
              </a:tabLst>
              <a:defRPr sz="1600">
                <a:solidFill>
                  <a:srgbClr val="FFBB05"/>
                </a:solidFill>
                <a:latin typeface="+mj-lt"/>
                <a:ea typeface="+mj-ea"/>
                <a:cs typeface="+mj-cs"/>
                <a:sym typeface="Arial Narrow"/>
              </a:defRPr>
            </a:pPr>
            <a:r>
              <a:t>			1. Un « tournant anthropologique »</a:t>
            </a:r>
          </a:p>
          <a:p>
            <a:pPr marL="775637" indent="-751561" algn="l" defTabSz="238620">
              <a:tabLst>
                <a:tab pos="330200" algn="r"/>
                <a:tab pos="508000" algn="l"/>
              </a:tabLst>
              <a:defRPr sz="1600">
                <a:solidFill>
                  <a:srgbClr val="FFBB05"/>
                </a:solidFill>
                <a:latin typeface="+mj-lt"/>
                <a:ea typeface="+mj-ea"/>
                <a:cs typeface="+mj-cs"/>
                <a:sym typeface="Arial Narrow"/>
              </a:defRPr>
            </a:pPr>
            <a:r>
              <a:t>			2. La rationalité </a:t>
            </a:r>
          </a:p>
          <a:p>
            <a:pPr marL="775637" indent="-751561" algn="l" defTabSz="238620">
              <a:tabLst>
                <a:tab pos="330200" algn="r"/>
                <a:tab pos="508000" algn="l"/>
              </a:tabLst>
              <a:defRPr sz="1600">
                <a:solidFill>
                  <a:srgbClr val="FFBB05"/>
                </a:solidFill>
                <a:latin typeface="+mj-lt"/>
                <a:ea typeface="+mj-ea"/>
                <a:cs typeface="+mj-cs"/>
                <a:sym typeface="Arial Narrow"/>
              </a:defRPr>
            </a:pPr>
            <a:r>
              <a:t>			3. Le « contrat social »</a:t>
            </a:r>
          </a:p>
          <a:p>
            <a:pPr marL="775637" indent="-751561" algn="l" defTabSz="238620">
              <a:tabLst>
                <a:tab pos="330200" algn="r"/>
                <a:tab pos="508000" algn="l"/>
              </a:tabLst>
              <a:defRPr sz="1600">
                <a:solidFill>
                  <a:srgbClr val="FFBB05"/>
                </a:solidFill>
                <a:latin typeface="+mj-lt"/>
                <a:ea typeface="+mj-ea"/>
                <a:cs typeface="+mj-cs"/>
                <a:sym typeface="Arial Narrow"/>
              </a:defRPr>
            </a:pPr>
            <a:r>
              <a:t>			4. Le progrès</a:t>
            </a:r>
          </a:p>
          <a:p>
            <a:pPr marL="775637" indent="-751561" algn="l" defTabSz="238620">
              <a:tabLst>
                <a:tab pos="330200" algn="r"/>
                <a:tab pos="508000" algn="l"/>
              </a:tabLst>
              <a:defRPr sz="1600">
                <a:solidFill>
                  <a:srgbClr val="FFBB05"/>
                </a:solidFill>
                <a:latin typeface="+mj-lt"/>
                <a:ea typeface="+mj-ea"/>
                <a:cs typeface="+mj-cs"/>
                <a:sym typeface="Arial Narrow"/>
              </a:defRPr>
            </a:pPr>
            <a:r>
              <a:t>	II - 	Le projet de René Descartes</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Dans le sillage de Descartes</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222"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24"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225" name="4. Le progrès…"/>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4. Le progrès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la modernité développe donc une anthropologie basée sur la rationalité</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en premier lieu dans sa mise en œuvre technicienne et scientifique</a:t>
            </a:r>
          </a:p>
          <a:p>
            <a:pPr marL="1595606" indent="-1595606" algn="l" defTabSz="238620">
              <a:spcBef>
                <a:spcPts val="400"/>
              </a:spcBef>
              <a:tabLst>
                <a:tab pos="647700" algn="l"/>
                <a:tab pos="1219200" algn="l"/>
              </a:tabLst>
              <a:defRPr sz="2200">
                <a:latin typeface="+mn-lt"/>
                <a:ea typeface="+mn-ea"/>
                <a:cs typeface="+mn-cs"/>
                <a:sym typeface="Helvetica Neue"/>
              </a:defRPr>
            </a:pPr>
            <a:r>
              <a:t>	- en second lieu appliqué à la vie en société </a:t>
            </a:r>
          </a:p>
          <a:p>
            <a:pPr marL="1595606" indent="-1595606" algn="l" defTabSz="238620">
              <a:spcBef>
                <a:spcPts val="400"/>
              </a:spcBef>
              <a:tabLst>
                <a:tab pos="647700" algn="l"/>
                <a:tab pos="1219200" algn="l"/>
              </a:tabLst>
              <a:defRPr sz="2200">
                <a:latin typeface="+mn-lt"/>
                <a:ea typeface="+mn-ea"/>
                <a:cs typeface="+mn-cs"/>
                <a:sym typeface="Helvetica Neue"/>
              </a:defRPr>
            </a:pPr>
            <a:r>
              <a:t>		- d’où la rationalité juridique : législative (production de lois en vue d’organiser la vie en société) et judiciaire (gestion des comportements qui transgressent la loi)</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on attend de la politique qu’elle oriente la vie en société, au terme d’une discussion rationnelle, critique, de laquelle est supposée émerger la vérité</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une société humaine organisée autour de la rationalité est supposée connaître le « progrès » : un cheminement historique déterminé par des choix scientifiques et politiques supposés assurer à l’humanité un accroissement de qualité de vie personnelle et sociale</a:t>
            </a:r>
          </a:p>
        </p:txBody>
      </p:sp>
      <p:sp>
        <p:nvSpPr>
          <p:cNvPr id="226"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227"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228"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230"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231" name="F - L’anthropologie moderne…"/>
          <p:cNvSpPr txBox="1"/>
          <p:nvPr/>
        </p:nvSpPr>
        <p:spPr>
          <a:xfrm>
            <a:off x="9532563" y="309690"/>
            <a:ext cx="3756974" cy="2648847"/>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defTabSz="238620">
              <a:tabLst>
                <a:tab pos="330200" algn="r"/>
                <a:tab pos="508000" algn="l"/>
              </a:tabLst>
              <a:defRPr sz="1600">
                <a:solidFill>
                  <a:srgbClr val="FFBB05"/>
                </a:solidFill>
                <a:latin typeface="+mj-lt"/>
                <a:ea typeface="+mj-ea"/>
                <a:cs typeface="+mj-cs"/>
                <a:sym typeface="Arial Narrow"/>
              </a:defRPr>
            </a:pPr>
            <a:r>
              <a:t>F - L’anthropologie moderne</a:t>
            </a:r>
          </a:p>
          <a:p>
            <a:pPr marL="775637" indent="-751561" algn="l" defTabSz="238620">
              <a:tabLst>
                <a:tab pos="330200" algn="r"/>
                <a:tab pos="508000" algn="l"/>
              </a:tabLst>
              <a:defRPr sz="1600">
                <a:solidFill>
                  <a:srgbClr val="FFBB05"/>
                </a:solidFill>
                <a:latin typeface="+mj-lt"/>
                <a:ea typeface="+mj-ea"/>
                <a:cs typeface="+mj-cs"/>
                <a:sym typeface="Arial Narrow"/>
              </a:defRPr>
            </a:pPr>
            <a:r>
              <a:t>		</a:t>
            </a:r>
            <a:r>
              <a:rPr>
                <a:solidFill>
                  <a:schemeClr val="accent5"/>
                </a:solidFill>
              </a:rPr>
              <a:t>Introduction</a:t>
            </a:r>
          </a:p>
          <a:p>
            <a:pPr marL="775637" indent="-751561" algn="l" defTabSz="238620">
              <a:tabLst>
                <a:tab pos="330200" algn="r"/>
                <a:tab pos="508000" algn="l"/>
              </a:tabLst>
              <a:defRPr sz="1600">
                <a:solidFill>
                  <a:srgbClr val="FFBB05"/>
                </a:solidFill>
                <a:latin typeface="+mj-lt"/>
                <a:ea typeface="+mj-ea"/>
                <a:cs typeface="+mj-cs"/>
                <a:sym typeface="Arial Narrow"/>
              </a:defRPr>
            </a:pPr>
            <a:r>
              <a:t>	I - 	Caractéristiques de la modernité</a:t>
            </a:r>
          </a:p>
          <a:p>
            <a:pPr marL="775637" indent="-751561" algn="l" defTabSz="238620">
              <a:tabLst>
                <a:tab pos="330200" algn="r"/>
                <a:tab pos="508000" algn="l"/>
              </a:tabLst>
              <a:defRPr sz="1600">
                <a:solidFill>
                  <a:srgbClr val="FFBB05"/>
                </a:solidFill>
                <a:latin typeface="+mj-lt"/>
                <a:ea typeface="+mj-ea"/>
                <a:cs typeface="+mj-cs"/>
                <a:sym typeface="Arial Narrow"/>
              </a:defRPr>
            </a:pPr>
            <a:r>
              <a:t>			1. Un « tournant anthropologique »</a:t>
            </a:r>
          </a:p>
          <a:p>
            <a:pPr marL="775637" indent="-751561" algn="l" defTabSz="238620">
              <a:tabLst>
                <a:tab pos="330200" algn="r"/>
                <a:tab pos="508000" algn="l"/>
              </a:tabLst>
              <a:defRPr sz="1600">
                <a:solidFill>
                  <a:srgbClr val="FFBB05"/>
                </a:solidFill>
                <a:latin typeface="+mj-lt"/>
                <a:ea typeface="+mj-ea"/>
                <a:cs typeface="+mj-cs"/>
                <a:sym typeface="Arial Narrow"/>
              </a:defRPr>
            </a:pPr>
            <a:r>
              <a:t>			2. La rationalité </a:t>
            </a:r>
          </a:p>
          <a:p>
            <a:pPr marL="775637" indent="-751561" algn="l" defTabSz="238620">
              <a:tabLst>
                <a:tab pos="330200" algn="r"/>
                <a:tab pos="508000" algn="l"/>
              </a:tabLst>
              <a:defRPr sz="1600">
                <a:solidFill>
                  <a:srgbClr val="FFBB05"/>
                </a:solidFill>
                <a:latin typeface="+mj-lt"/>
                <a:ea typeface="+mj-ea"/>
                <a:cs typeface="+mj-cs"/>
                <a:sym typeface="Arial Narrow"/>
              </a:defRPr>
            </a:pPr>
            <a:r>
              <a:t>			3. Le « contrat social »</a:t>
            </a:r>
          </a:p>
          <a:p>
            <a:pPr marL="775637" indent="-751561" algn="l" defTabSz="238620">
              <a:tabLst>
                <a:tab pos="330200" algn="r"/>
                <a:tab pos="508000" algn="l"/>
              </a:tabLst>
              <a:defRPr sz="1600">
                <a:solidFill>
                  <a:srgbClr val="FFBB05"/>
                </a:solidFill>
                <a:latin typeface="+mj-lt"/>
                <a:ea typeface="+mj-ea"/>
                <a:cs typeface="+mj-cs"/>
                <a:sym typeface="Arial Narrow"/>
              </a:defRPr>
            </a:pPr>
            <a:r>
              <a:t>			4. Le progrès</a:t>
            </a:r>
          </a:p>
          <a:p>
            <a:pPr marL="775637" indent="-751561" algn="l" defTabSz="238620">
              <a:tabLst>
                <a:tab pos="330200" algn="r"/>
                <a:tab pos="508000" algn="l"/>
              </a:tabLst>
              <a:defRPr sz="1600">
                <a:solidFill>
                  <a:srgbClr val="FFBB05"/>
                </a:solidFill>
                <a:latin typeface="+mj-lt"/>
                <a:ea typeface="+mj-ea"/>
                <a:cs typeface="+mj-cs"/>
                <a:sym typeface="Arial Narrow"/>
              </a:defRPr>
            </a:pPr>
            <a:r>
              <a:t>	II - 	Le projet de René Descartes</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Dans le sillage de Descartes</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232"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34"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235" name="4. Le progrès…"/>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4. Le progrès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tout cela se traduit en France, au XVIII</a:t>
            </a:r>
            <a:r>
              <a:rPr baseline="31999"/>
              <a:t>ème</a:t>
            </a:r>
            <a:r>
              <a:t> s par la Révolution française (1789)</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avec une volonté d’en finir avec une « monarchie de droit divin »</a:t>
            </a:r>
          </a:p>
          <a:p>
            <a:pPr marL="1595606" indent="-1595606" algn="l" defTabSz="238620">
              <a:spcBef>
                <a:spcPts val="400"/>
              </a:spcBef>
              <a:tabLst>
                <a:tab pos="647700" algn="l"/>
                <a:tab pos="1219200" algn="l"/>
              </a:tabLst>
              <a:defRPr sz="2200">
                <a:latin typeface="+mn-lt"/>
                <a:ea typeface="+mn-ea"/>
                <a:cs typeface="+mn-cs"/>
                <a:sym typeface="Helvetica Neue"/>
              </a:defRPr>
            </a:pPr>
            <a:r>
              <a:t>					- le pouvoir s’exerçant en démocratie par délégation du peuple</a:t>
            </a:r>
          </a:p>
          <a:p>
            <a:pPr marL="1595606" indent="-1595606" algn="l" defTabSz="238620">
              <a:spcBef>
                <a:spcPts val="400"/>
              </a:spcBef>
              <a:tabLst>
                <a:tab pos="647700" algn="l"/>
                <a:tab pos="1219200" algn="l"/>
              </a:tabLst>
              <a:defRPr sz="2200">
                <a:latin typeface="+mn-lt"/>
                <a:ea typeface="+mn-ea"/>
                <a:cs typeface="+mn-cs"/>
                <a:sym typeface="Helvetica Neue"/>
              </a:defRPr>
            </a:pPr>
            <a:r>
              <a:t>		- avec le projet de démocratie qui détermine l’avenir de la société par le débat et l’échange d’arguments rationnels </a:t>
            </a:r>
          </a:p>
          <a:p>
            <a:pPr marL="1595606" indent="-1595606" algn="l" defTabSz="238620">
              <a:spcBef>
                <a:spcPts val="400"/>
              </a:spcBef>
              <a:tabLst>
                <a:tab pos="647700" algn="l"/>
                <a:tab pos="1219200" algn="l"/>
              </a:tabLst>
              <a:defRPr sz="2200">
                <a:latin typeface="+mn-lt"/>
                <a:ea typeface="+mn-ea"/>
                <a:cs typeface="+mn-cs"/>
                <a:sym typeface="Helvetica Neue"/>
              </a:defRPr>
            </a:pPr>
            <a:r>
              <a:t>		- avec une volonté de substituer à la religion chrétienne un culte à la « Déesse Raison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et au XIX</a:t>
            </a:r>
            <a:r>
              <a:rPr baseline="31999"/>
              <a:t>ème</a:t>
            </a:r>
            <a:r>
              <a:t> s, l’émergence de courants politiques visant le progrès de l’humanité, </a:t>
            </a:r>
          </a:p>
          <a:p>
            <a:pPr marL="1595606" indent="-1595606" algn="l" defTabSz="238620">
              <a:spcBef>
                <a:spcPts val="400"/>
              </a:spcBef>
              <a:tabLst>
                <a:tab pos="647700" algn="l"/>
                <a:tab pos="1219200" algn="l"/>
              </a:tabLst>
              <a:defRPr sz="2200">
                <a:latin typeface="+mn-lt"/>
                <a:ea typeface="+mn-ea"/>
                <a:cs typeface="+mn-cs"/>
                <a:sym typeface="Helvetica Neue"/>
              </a:defRPr>
            </a:pPr>
            <a:r>
              <a:t>		- notamment le projet communiste d’une société égalitaire, sans classe</a:t>
            </a:r>
          </a:p>
        </p:txBody>
      </p:sp>
      <p:sp>
        <p:nvSpPr>
          <p:cNvPr id="236"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237"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238"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240"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241" name="F - L’anthropologie moderne…"/>
          <p:cNvSpPr txBox="1"/>
          <p:nvPr/>
        </p:nvSpPr>
        <p:spPr>
          <a:xfrm>
            <a:off x="9532563" y="309690"/>
            <a:ext cx="3756974" cy="2648847"/>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defTabSz="238620">
              <a:tabLst>
                <a:tab pos="330200" algn="r"/>
                <a:tab pos="508000" algn="l"/>
              </a:tabLst>
              <a:defRPr sz="1600">
                <a:solidFill>
                  <a:srgbClr val="FFBB05"/>
                </a:solidFill>
                <a:latin typeface="+mj-lt"/>
                <a:ea typeface="+mj-ea"/>
                <a:cs typeface="+mj-cs"/>
                <a:sym typeface="Arial Narrow"/>
              </a:defRPr>
            </a:pPr>
            <a:r>
              <a:t>F - L’anthropologie moderne</a:t>
            </a:r>
          </a:p>
          <a:p>
            <a:pPr marL="775637" indent="-751561" algn="l" defTabSz="238620">
              <a:tabLst>
                <a:tab pos="330200" algn="r"/>
                <a:tab pos="508000" algn="l"/>
              </a:tabLst>
              <a:defRPr sz="1600">
                <a:solidFill>
                  <a:srgbClr val="FFBB05"/>
                </a:solidFill>
                <a:latin typeface="+mj-lt"/>
                <a:ea typeface="+mj-ea"/>
                <a:cs typeface="+mj-cs"/>
                <a:sym typeface="Arial Narrow"/>
              </a:defRPr>
            </a:pPr>
            <a:r>
              <a:t>		</a:t>
            </a:r>
            <a:r>
              <a:rPr>
                <a:solidFill>
                  <a:schemeClr val="accent5"/>
                </a:solidFill>
              </a:rPr>
              <a:t>Introduction</a:t>
            </a:r>
          </a:p>
          <a:p>
            <a:pPr marL="775637" indent="-751561" algn="l" defTabSz="238620">
              <a:tabLst>
                <a:tab pos="330200" algn="r"/>
                <a:tab pos="508000" algn="l"/>
              </a:tabLst>
              <a:defRPr sz="1600">
                <a:solidFill>
                  <a:srgbClr val="FFBB05"/>
                </a:solidFill>
                <a:latin typeface="+mj-lt"/>
                <a:ea typeface="+mj-ea"/>
                <a:cs typeface="+mj-cs"/>
                <a:sym typeface="Arial Narrow"/>
              </a:defRPr>
            </a:pPr>
            <a:r>
              <a:t>	I - 	Caractéristiques de la modernité</a:t>
            </a:r>
          </a:p>
          <a:p>
            <a:pPr marL="775637" indent="-751561" algn="l" defTabSz="238620">
              <a:tabLst>
                <a:tab pos="330200" algn="r"/>
                <a:tab pos="508000" algn="l"/>
              </a:tabLst>
              <a:defRPr sz="1600">
                <a:solidFill>
                  <a:srgbClr val="FFBB05"/>
                </a:solidFill>
                <a:latin typeface="+mj-lt"/>
                <a:ea typeface="+mj-ea"/>
                <a:cs typeface="+mj-cs"/>
                <a:sym typeface="Arial Narrow"/>
              </a:defRPr>
            </a:pPr>
            <a:r>
              <a:t>			1. Un « tournant anthropologique »</a:t>
            </a:r>
          </a:p>
          <a:p>
            <a:pPr marL="775637" indent="-751561" algn="l" defTabSz="238620">
              <a:tabLst>
                <a:tab pos="330200" algn="r"/>
                <a:tab pos="508000" algn="l"/>
              </a:tabLst>
              <a:defRPr sz="1600">
                <a:solidFill>
                  <a:srgbClr val="FFBB05"/>
                </a:solidFill>
                <a:latin typeface="+mj-lt"/>
                <a:ea typeface="+mj-ea"/>
                <a:cs typeface="+mj-cs"/>
                <a:sym typeface="Arial Narrow"/>
              </a:defRPr>
            </a:pPr>
            <a:r>
              <a:t>			2. La rationalité </a:t>
            </a:r>
          </a:p>
          <a:p>
            <a:pPr marL="775637" indent="-751561" algn="l" defTabSz="238620">
              <a:tabLst>
                <a:tab pos="330200" algn="r"/>
                <a:tab pos="508000" algn="l"/>
              </a:tabLst>
              <a:defRPr sz="1600">
                <a:solidFill>
                  <a:srgbClr val="FFBB05"/>
                </a:solidFill>
                <a:latin typeface="+mj-lt"/>
                <a:ea typeface="+mj-ea"/>
                <a:cs typeface="+mj-cs"/>
                <a:sym typeface="Arial Narrow"/>
              </a:defRPr>
            </a:pPr>
            <a:r>
              <a:t>			3. Le « contrat social »</a:t>
            </a:r>
          </a:p>
          <a:p>
            <a:pPr marL="775637" indent="-751561" algn="l" defTabSz="238620">
              <a:tabLst>
                <a:tab pos="330200" algn="r"/>
                <a:tab pos="508000" algn="l"/>
              </a:tabLst>
              <a:defRPr sz="1600">
                <a:solidFill>
                  <a:srgbClr val="FFBB05"/>
                </a:solidFill>
                <a:latin typeface="+mj-lt"/>
                <a:ea typeface="+mj-ea"/>
                <a:cs typeface="+mj-cs"/>
                <a:sym typeface="Arial Narrow"/>
              </a:defRPr>
            </a:pPr>
            <a:r>
              <a:t>			4. Le progrès</a:t>
            </a:r>
          </a:p>
          <a:p>
            <a:pPr marL="775637" indent="-751561" algn="l" defTabSz="238620">
              <a:tabLst>
                <a:tab pos="330200" algn="r"/>
                <a:tab pos="508000" algn="l"/>
              </a:tabLst>
              <a:defRPr sz="1600">
                <a:solidFill>
                  <a:srgbClr val="FFBB05"/>
                </a:solidFill>
                <a:latin typeface="+mj-lt"/>
                <a:ea typeface="+mj-ea"/>
                <a:cs typeface="+mj-cs"/>
                <a:sym typeface="Arial Narrow"/>
              </a:defRPr>
            </a:pPr>
            <a:r>
              <a:t>	II - 	Le projet de René Descartes</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Dans le sillage de Descartes</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242"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44"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245" name="- on pourrait schématiser la modernité dans son ensemble en considérant 3 phases"/>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on pourrait schématiser la modernité dans son ensemble en considérant 3 phases</a:t>
            </a:r>
          </a:p>
        </p:txBody>
      </p:sp>
      <p:sp>
        <p:nvSpPr>
          <p:cNvPr id="246"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247"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248"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250"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251" name="F - L’anthropologie moderne…"/>
          <p:cNvSpPr txBox="1"/>
          <p:nvPr/>
        </p:nvSpPr>
        <p:spPr>
          <a:xfrm>
            <a:off x="9532563" y="309690"/>
            <a:ext cx="3756974" cy="2648847"/>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defTabSz="238620">
              <a:tabLst>
                <a:tab pos="330200" algn="r"/>
                <a:tab pos="508000" algn="l"/>
              </a:tabLst>
              <a:defRPr sz="1600">
                <a:solidFill>
                  <a:srgbClr val="FFBB05"/>
                </a:solidFill>
                <a:latin typeface="+mj-lt"/>
                <a:ea typeface="+mj-ea"/>
                <a:cs typeface="+mj-cs"/>
                <a:sym typeface="Arial Narrow"/>
              </a:defRPr>
            </a:pPr>
            <a:r>
              <a:t>F - L’anthropologie moderne</a:t>
            </a:r>
          </a:p>
          <a:p>
            <a:pPr marL="775637" indent="-751561" algn="l" defTabSz="238620">
              <a:tabLst>
                <a:tab pos="330200" algn="r"/>
                <a:tab pos="508000" algn="l"/>
              </a:tabLst>
              <a:defRPr sz="1600">
                <a:solidFill>
                  <a:srgbClr val="FFBB05"/>
                </a:solidFill>
                <a:latin typeface="+mj-lt"/>
                <a:ea typeface="+mj-ea"/>
                <a:cs typeface="+mj-cs"/>
                <a:sym typeface="Arial Narrow"/>
              </a:defRPr>
            </a:pPr>
            <a:r>
              <a:t>		</a:t>
            </a:r>
            <a:r>
              <a:rPr>
                <a:solidFill>
                  <a:schemeClr val="accent5"/>
                </a:solidFill>
              </a:rPr>
              <a:t>Introduction</a:t>
            </a:r>
          </a:p>
          <a:p>
            <a:pPr marL="775637" indent="-751561" algn="l" defTabSz="238620">
              <a:tabLst>
                <a:tab pos="330200" algn="r"/>
                <a:tab pos="508000" algn="l"/>
              </a:tabLst>
              <a:defRPr sz="1600">
                <a:solidFill>
                  <a:srgbClr val="FFBB05"/>
                </a:solidFill>
                <a:latin typeface="+mj-lt"/>
                <a:ea typeface="+mj-ea"/>
                <a:cs typeface="+mj-cs"/>
                <a:sym typeface="Arial Narrow"/>
              </a:defRPr>
            </a:pPr>
            <a:r>
              <a:t>	I - 	Caractéristiques de la modernité</a:t>
            </a:r>
          </a:p>
          <a:p>
            <a:pPr marL="775637" indent="-751561" algn="l" defTabSz="238620">
              <a:tabLst>
                <a:tab pos="330200" algn="r"/>
                <a:tab pos="508000" algn="l"/>
              </a:tabLst>
              <a:defRPr sz="1600">
                <a:solidFill>
                  <a:srgbClr val="FFBB05"/>
                </a:solidFill>
                <a:latin typeface="+mj-lt"/>
                <a:ea typeface="+mj-ea"/>
                <a:cs typeface="+mj-cs"/>
                <a:sym typeface="Arial Narrow"/>
              </a:defRPr>
            </a:pPr>
            <a:r>
              <a:t>			1. Un « tournant anthropologique »</a:t>
            </a:r>
          </a:p>
          <a:p>
            <a:pPr marL="775637" indent="-751561" algn="l" defTabSz="238620">
              <a:tabLst>
                <a:tab pos="330200" algn="r"/>
                <a:tab pos="508000" algn="l"/>
              </a:tabLst>
              <a:defRPr sz="1600">
                <a:solidFill>
                  <a:srgbClr val="FFBB05"/>
                </a:solidFill>
                <a:latin typeface="+mj-lt"/>
                <a:ea typeface="+mj-ea"/>
                <a:cs typeface="+mj-cs"/>
                <a:sym typeface="Arial Narrow"/>
              </a:defRPr>
            </a:pPr>
            <a:r>
              <a:t>			2. La rationalité </a:t>
            </a:r>
          </a:p>
          <a:p>
            <a:pPr marL="775637" indent="-751561" algn="l" defTabSz="238620">
              <a:tabLst>
                <a:tab pos="330200" algn="r"/>
                <a:tab pos="508000" algn="l"/>
              </a:tabLst>
              <a:defRPr sz="1600">
                <a:solidFill>
                  <a:srgbClr val="FFBB05"/>
                </a:solidFill>
                <a:latin typeface="+mj-lt"/>
                <a:ea typeface="+mj-ea"/>
                <a:cs typeface="+mj-cs"/>
                <a:sym typeface="Arial Narrow"/>
              </a:defRPr>
            </a:pPr>
            <a:r>
              <a:t>			3. Le « contrat social »</a:t>
            </a:r>
          </a:p>
          <a:p>
            <a:pPr marL="775637" indent="-751561" algn="l" defTabSz="238620">
              <a:tabLst>
                <a:tab pos="330200" algn="r"/>
                <a:tab pos="508000" algn="l"/>
              </a:tabLst>
              <a:defRPr sz="1600">
                <a:solidFill>
                  <a:srgbClr val="FFBB05"/>
                </a:solidFill>
                <a:latin typeface="+mj-lt"/>
                <a:ea typeface="+mj-ea"/>
                <a:cs typeface="+mj-cs"/>
                <a:sym typeface="Arial Narrow"/>
              </a:defRPr>
            </a:pPr>
            <a:r>
              <a:t>			4. Le progrès</a:t>
            </a:r>
          </a:p>
          <a:p>
            <a:pPr marL="775637" indent="-751561" algn="l" defTabSz="238620">
              <a:tabLst>
                <a:tab pos="330200" algn="r"/>
                <a:tab pos="508000" algn="l"/>
              </a:tabLst>
              <a:defRPr sz="1600">
                <a:solidFill>
                  <a:srgbClr val="FFBB05"/>
                </a:solidFill>
                <a:latin typeface="+mj-lt"/>
                <a:ea typeface="+mj-ea"/>
                <a:cs typeface="+mj-cs"/>
                <a:sym typeface="Arial Narrow"/>
              </a:defRPr>
            </a:pPr>
            <a:r>
              <a:t>	II - 	Le projet de René Descartes</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Dans le sillage de Descartes</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252" name="Ligne Ligne" descr="Ligne Ligne"/>
          <p:cNvPicPr>
            <a:picLocks noChangeAspect="0"/>
          </p:cNvPicPr>
          <p:nvPr/>
        </p:nvPicPr>
        <p:blipFill>
          <a:blip r:embed="rId3">
            <a:extLst/>
          </a:blip>
          <a:stretch>
            <a:fillRect/>
          </a:stretch>
        </p:blipFill>
        <p:spPr>
          <a:xfrm rot="20400000">
            <a:off x="926797" y="5803648"/>
            <a:ext cx="4277930" cy="381001"/>
          </a:xfrm>
          <a:prstGeom prst="rect">
            <a:avLst/>
          </a:prstGeom>
        </p:spPr>
      </p:pic>
      <p:pic>
        <p:nvPicPr>
          <p:cNvPr id="254" name="Ligne Ligne" descr="Ligne Ligne"/>
          <p:cNvPicPr>
            <a:picLocks noChangeAspect="0"/>
          </p:cNvPicPr>
          <p:nvPr/>
        </p:nvPicPr>
        <p:blipFill>
          <a:blip r:embed="rId4">
            <a:extLst/>
          </a:blip>
          <a:stretch>
            <a:fillRect/>
          </a:stretch>
        </p:blipFill>
        <p:spPr>
          <a:xfrm>
            <a:off x="4719035" y="5137234"/>
            <a:ext cx="4277930" cy="381001"/>
          </a:xfrm>
          <a:prstGeom prst="rect">
            <a:avLst/>
          </a:prstGeom>
        </p:spPr>
      </p:pic>
      <p:pic>
        <p:nvPicPr>
          <p:cNvPr id="256" name="Ligne Ligne" descr="Ligne Ligne"/>
          <p:cNvPicPr>
            <a:picLocks noChangeAspect="0"/>
          </p:cNvPicPr>
          <p:nvPr/>
        </p:nvPicPr>
        <p:blipFill>
          <a:blip r:embed="rId5">
            <a:extLst/>
          </a:blip>
          <a:stretch>
            <a:fillRect/>
          </a:stretch>
        </p:blipFill>
        <p:spPr>
          <a:xfrm rot="20400000">
            <a:off x="8494179" y="4470820"/>
            <a:ext cx="4277930" cy="381001"/>
          </a:xfrm>
          <a:prstGeom prst="rect">
            <a:avLst/>
          </a:prstGeom>
        </p:spPr>
      </p:pic>
      <p:sp>
        <p:nvSpPr>
          <p:cNvPr id="258" name="Constitution de la modernité…"/>
          <p:cNvSpPr txBox="1"/>
          <p:nvPr/>
        </p:nvSpPr>
        <p:spPr>
          <a:xfrm>
            <a:off x="1486956" y="7124700"/>
            <a:ext cx="3255968" cy="630879"/>
          </a:xfrm>
          <a:prstGeom prst="rect">
            <a:avLst/>
          </a:prstGeom>
          <a:ln w="3175">
            <a:miter lim="400000"/>
          </a:ln>
          <a:extLst>
            <a:ext uri="{C572A759-6A51-4108-AA02-DFA0A04FC94B}">
              <ma14:wrappingTextBoxFlag xmlns:ma14="http://schemas.microsoft.com/office/mac/drawingml/2011/main" val="1"/>
            </a:ext>
          </a:extLst>
        </p:spPr>
        <p:txBody>
          <a:bodyPr wrap="none" lIns="26513" tIns="26513" rIns="26513" bIns="26513" anchor="ctr">
            <a:spAutoFit/>
          </a:bodyPr>
          <a:lstStyle/>
          <a:p>
            <a:pPr marL="519569" indent="-519569" defTabSz="238620">
              <a:tabLst>
                <a:tab pos="3568700" algn="r"/>
                <a:tab pos="3759200" algn="l"/>
              </a:tabLst>
              <a:defRPr>
                <a:solidFill>
                  <a:schemeClr val="accent4">
                    <a:hueOff val="468000"/>
                    <a:satOff val="-4761"/>
                    <a:lumOff val="10196"/>
                  </a:schemeClr>
                </a:solidFill>
                <a:latin typeface="Optima"/>
                <a:ea typeface="Optima"/>
                <a:cs typeface="Optima"/>
                <a:sym typeface="Optima"/>
              </a:defRPr>
            </a:pPr>
            <a:r>
              <a:t>Constitution de la modernité</a:t>
            </a:r>
          </a:p>
          <a:p>
            <a:pPr marL="519569" indent="-519569" defTabSz="238620">
              <a:tabLst>
                <a:tab pos="3568700" algn="r"/>
                <a:tab pos="3759200" algn="l"/>
              </a:tabLst>
              <a:defRPr>
                <a:solidFill>
                  <a:schemeClr val="accent4">
                    <a:hueOff val="468000"/>
                    <a:satOff val="-4761"/>
                    <a:lumOff val="10196"/>
                  </a:schemeClr>
                </a:solidFill>
                <a:latin typeface="Optima"/>
                <a:ea typeface="Optima"/>
                <a:cs typeface="Optima"/>
                <a:sym typeface="Optima"/>
              </a:defRPr>
            </a:pPr>
            <a:r>
              <a:t>XV</a:t>
            </a:r>
            <a:r>
              <a:rPr baseline="31999"/>
              <a:t>ème</a:t>
            </a:r>
            <a:r>
              <a:t>-XVI</a:t>
            </a:r>
            <a:r>
              <a:rPr baseline="31999"/>
              <a:t>ème</a:t>
            </a:r>
            <a:r>
              <a:t> s</a:t>
            </a:r>
          </a:p>
        </p:txBody>
      </p:sp>
      <p:sp>
        <p:nvSpPr>
          <p:cNvPr id="259" name="Expression de la modernité…"/>
          <p:cNvSpPr txBox="1"/>
          <p:nvPr/>
        </p:nvSpPr>
        <p:spPr>
          <a:xfrm>
            <a:off x="5328822" y="6493822"/>
            <a:ext cx="3058356" cy="630880"/>
          </a:xfrm>
          <a:prstGeom prst="rect">
            <a:avLst/>
          </a:prstGeom>
          <a:ln w="3175">
            <a:miter lim="400000"/>
          </a:ln>
          <a:extLst>
            <a:ext uri="{C572A759-6A51-4108-AA02-DFA0A04FC94B}">
              <ma14:wrappingTextBoxFlag xmlns:ma14="http://schemas.microsoft.com/office/mac/drawingml/2011/main" val="1"/>
            </a:ext>
          </a:extLst>
        </p:spPr>
        <p:txBody>
          <a:bodyPr wrap="none" lIns="26513" tIns="26513" rIns="26513" bIns="26513" anchor="ctr">
            <a:spAutoFit/>
          </a:bodyPr>
          <a:lstStyle/>
          <a:p>
            <a:pPr marL="519569" indent="-519569" defTabSz="238620">
              <a:tabLst>
                <a:tab pos="3568700" algn="r"/>
                <a:tab pos="3759200" algn="l"/>
              </a:tabLst>
              <a:defRPr>
                <a:solidFill>
                  <a:schemeClr val="accent4"/>
                </a:solidFill>
                <a:latin typeface="Optima"/>
                <a:ea typeface="Optima"/>
                <a:cs typeface="Optima"/>
                <a:sym typeface="Optima"/>
              </a:defRPr>
            </a:pPr>
            <a:r>
              <a:t>Expression de la modernité</a:t>
            </a:r>
          </a:p>
          <a:p>
            <a:pPr marL="519569" indent="-519569" defTabSz="238620">
              <a:tabLst>
                <a:tab pos="3568700" algn="r"/>
                <a:tab pos="3759200" algn="l"/>
              </a:tabLst>
              <a:defRPr>
                <a:solidFill>
                  <a:schemeClr val="accent4"/>
                </a:solidFill>
                <a:latin typeface="Optima"/>
                <a:ea typeface="Optima"/>
                <a:cs typeface="Optima"/>
                <a:sym typeface="Optima"/>
              </a:defRPr>
            </a:pPr>
            <a:r>
              <a:t>XVII</a:t>
            </a:r>
            <a:r>
              <a:rPr baseline="31999"/>
              <a:t>ème</a:t>
            </a:r>
            <a:r>
              <a:t>-XVIII</a:t>
            </a:r>
            <a:r>
              <a:rPr baseline="31999"/>
              <a:t>ème</a:t>
            </a:r>
            <a:r>
              <a:t> s</a:t>
            </a:r>
          </a:p>
        </p:txBody>
      </p:sp>
      <p:sp>
        <p:nvSpPr>
          <p:cNvPr id="260" name="Développement de la modernité…"/>
          <p:cNvSpPr txBox="1"/>
          <p:nvPr/>
        </p:nvSpPr>
        <p:spPr>
          <a:xfrm>
            <a:off x="8971406" y="5862944"/>
            <a:ext cx="3647890" cy="630879"/>
          </a:xfrm>
          <a:prstGeom prst="rect">
            <a:avLst/>
          </a:prstGeom>
          <a:ln w="3175">
            <a:miter lim="400000"/>
          </a:ln>
          <a:extLst>
            <a:ext uri="{C572A759-6A51-4108-AA02-DFA0A04FC94B}">
              <ma14:wrappingTextBoxFlag xmlns:ma14="http://schemas.microsoft.com/office/mac/drawingml/2011/main" val="1"/>
            </a:ext>
          </a:extLst>
        </p:spPr>
        <p:txBody>
          <a:bodyPr wrap="none" lIns="26513" tIns="26513" rIns="26513" bIns="26513" anchor="ctr">
            <a:spAutoFit/>
          </a:bodyPr>
          <a:lstStyle/>
          <a:p>
            <a:pPr marL="519569" indent="-519569" defTabSz="238620">
              <a:tabLst>
                <a:tab pos="3568700" algn="r"/>
                <a:tab pos="3759200" algn="l"/>
              </a:tabLst>
              <a:defRPr>
                <a:solidFill>
                  <a:schemeClr val="accent4">
                    <a:hueOff val="-624705"/>
                    <a:lumOff val="1372"/>
                  </a:schemeClr>
                </a:solidFill>
                <a:latin typeface="Optima"/>
                <a:ea typeface="Optima"/>
                <a:cs typeface="Optima"/>
                <a:sym typeface="Optima"/>
              </a:defRPr>
            </a:pPr>
            <a:r>
              <a:t>Développement de la modernité</a:t>
            </a:r>
          </a:p>
          <a:p>
            <a:pPr marL="519569" indent="-519569" defTabSz="238620">
              <a:tabLst>
                <a:tab pos="3568700" algn="r"/>
                <a:tab pos="3759200" algn="l"/>
              </a:tabLst>
              <a:defRPr>
                <a:solidFill>
                  <a:schemeClr val="accent4">
                    <a:hueOff val="-624705"/>
                    <a:lumOff val="1372"/>
                  </a:schemeClr>
                </a:solidFill>
                <a:latin typeface="Optima"/>
                <a:ea typeface="Optima"/>
                <a:cs typeface="Optima"/>
                <a:sym typeface="Optima"/>
              </a:defRPr>
            </a:pPr>
            <a:r>
              <a:t>XIX</a:t>
            </a:r>
            <a:r>
              <a:rPr baseline="31999"/>
              <a:t>ème</a:t>
            </a:r>
            <a:r>
              <a:t>-XX</a:t>
            </a:r>
            <a:r>
              <a:rPr baseline="31999"/>
              <a:t>ème</a:t>
            </a:r>
            <a:r>
              <a:t> s</a:t>
            </a:r>
          </a:p>
        </p:txBody>
      </p:sp>
      <p:sp>
        <p:nvSpPr>
          <p:cNvPr id="261" name="Sciences et techniques…"/>
          <p:cNvSpPr txBox="1"/>
          <p:nvPr/>
        </p:nvSpPr>
        <p:spPr>
          <a:xfrm>
            <a:off x="2148494" y="8303699"/>
            <a:ext cx="1932891" cy="510227"/>
          </a:xfrm>
          <a:prstGeom prst="rect">
            <a:avLst/>
          </a:prstGeom>
          <a:ln w="3175">
            <a:miter lim="400000"/>
          </a:ln>
          <a:extLst>
            <a:ext uri="{C572A759-6A51-4108-AA02-DFA0A04FC94B}">
              <ma14:wrappingTextBoxFlag xmlns:ma14="http://schemas.microsoft.com/office/mac/drawingml/2011/main" val="1"/>
            </a:ext>
          </a:extLst>
        </p:spPr>
        <p:txBody>
          <a:bodyPr wrap="none" lIns="26513" tIns="26513" rIns="26513" bIns="26513" anchor="ctr">
            <a:spAutoFit/>
          </a:bodyPr>
          <a:lstStyle/>
          <a:p>
            <a:pPr marL="775637" indent="-751561" defTabSz="238620">
              <a:tabLst>
                <a:tab pos="330200" algn="r"/>
                <a:tab pos="508000" algn="l"/>
              </a:tabLst>
              <a:defRPr sz="1600">
                <a:solidFill>
                  <a:srgbClr val="FFFDB2"/>
                </a:solidFill>
                <a:latin typeface="+mj-lt"/>
                <a:ea typeface="+mj-ea"/>
                <a:cs typeface="+mj-cs"/>
                <a:sym typeface="Arial Narrow"/>
              </a:defRPr>
            </a:pPr>
            <a:r>
              <a:t>Sciences et techniques</a:t>
            </a:r>
          </a:p>
          <a:p>
            <a:pPr marL="775637" indent="-751561" defTabSz="238620">
              <a:tabLst>
                <a:tab pos="330200" algn="r"/>
                <a:tab pos="508000" algn="l"/>
              </a:tabLst>
              <a:defRPr sz="1600">
                <a:solidFill>
                  <a:srgbClr val="FFFDB2"/>
                </a:solidFill>
                <a:latin typeface="+mj-lt"/>
                <a:ea typeface="+mj-ea"/>
                <a:cs typeface="+mj-cs"/>
                <a:sym typeface="Arial Narrow"/>
              </a:defRPr>
            </a:pPr>
            <a:r>
              <a:t>le rapport au monde </a:t>
            </a:r>
          </a:p>
        </p:txBody>
      </p:sp>
      <p:sp>
        <p:nvSpPr>
          <p:cNvPr id="262" name="Philosophie politique…"/>
          <p:cNvSpPr txBox="1"/>
          <p:nvPr/>
        </p:nvSpPr>
        <p:spPr>
          <a:xfrm>
            <a:off x="5956394" y="7988260"/>
            <a:ext cx="1803212" cy="510228"/>
          </a:xfrm>
          <a:prstGeom prst="rect">
            <a:avLst/>
          </a:prstGeom>
          <a:ln w="3175">
            <a:miter lim="400000"/>
          </a:ln>
          <a:extLst>
            <a:ext uri="{C572A759-6A51-4108-AA02-DFA0A04FC94B}">
              <ma14:wrappingTextBoxFlag xmlns:ma14="http://schemas.microsoft.com/office/mac/drawingml/2011/main" val="1"/>
            </a:ext>
          </a:extLst>
        </p:spPr>
        <p:txBody>
          <a:bodyPr wrap="none" lIns="26513" tIns="26513" rIns="26513" bIns="26513" anchor="ctr">
            <a:spAutoFit/>
          </a:bodyPr>
          <a:lstStyle/>
          <a:p>
            <a:pPr marL="775637" indent="-751561" defTabSz="238620">
              <a:tabLst>
                <a:tab pos="330200" algn="r"/>
                <a:tab pos="508000" algn="l"/>
              </a:tabLst>
              <a:defRPr sz="1600">
                <a:solidFill>
                  <a:srgbClr val="FFFDB2"/>
                </a:solidFill>
                <a:latin typeface="+mj-lt"/>
                <a:ea typeface="+mj-ea"/>
                <a:cs typeface="+mj-cs"/>
                <a:sym typeface="Arial Narrow"/>
              </a:defRPr>
            </a:pPr>
            <a:r>
              <a:t>Philosophie politique</a:t>
            </a:r>
          </a:p>
          <a:p>
            <a:pPr marL="775637" indent="-751561" defTabSz="238620">
              <a:tabLst>
                <a:tab pos="330200" algn="r"/>
                <a:tab pos="508000" algn="l"/>
              </a:tabLst>
              <a:defRPr sz="1600">
                <a:solidFill>
                  <a:srgbClr val="FFFDB2"/>
                </a:solidFill>
                <a:latin typeface="+mj-lt"/>
                <a:ea typeface="+mj-ea"/>
                <a:cs typeface="+mj-cs"/>
                <a:sym typeface="Arial Narrow"/>
              </a:defRPr>
            </a:pPr>
            <a:r>
              <a:t>le rapport à la société</a:t>
            </a:r>
          </a:p>
        </p:txBody>
      </p:sp>
      <p:sp>
        <p:nvSpPr>
          <p:cNvPr id="263" name="Mise en œuvre…"/>
          <p:cNvSpPr txBox="1"/>
          <p:nvPr/>
        </p:nvSpPr>
        <p:spPr>
          <a:xfrm>
            <a:off x="9741394" y="7618886"/>
            <a:ext cx="2107914" cy="510228"/>
          </a:xfrm>
          <a:prstGeom prst="rect">
            <a:avLst/>
          </a:prstGeom>
          <a:ln w="3175">
            <a:miter lim="400000"/>
          </a:ln>
          <a:extLst>
            <a:ext uri="{C572A759-6A51-4108-AA02-DFA0A04FC94B}">
              <ma14:wrappingTextBoxFlag xmlns:ma14="http://schemas.microsoft.com/office/mac/drawingml/2011/main" val="1"/>
            </a:ext>
          </a:extLst>
        </p:spPr>
        <p:txBody>
          <a:bodyPr wrap="none" lIns="26513" tIns="26513" rIns="26513" bIns="26513" anchor="ctr">
            <a:spAutoFit/>
          </a:bodyPr>
          <a:lstStyle/>
          <a:p>
            <a:pPr marL="775637" indent="-751561" defTabSz="238620">
              <a:tabLst>
                <a:tab pos="330200" algn="r"/>
                <a:tab pos="508000" algn="l"/>
              </a:tabLst>
              <a:defRPr sz="1600">
                <a:solidFill>
                  <a:srgbClr val="FFFDB2"/>
                </a:solidFill>
                <a:latin typeface="+mj-lt"/>
                <a:ea typeface="+mj-ea"/>
                <a:cs typeface="+mj-cs"/>
                <a:sym typeface="Arial Narrow"/>
              </a:defRPr>
            </a:pPr>
            <a:r>
              <a:t>Mise en œuvre</a:t>
            </a:r>
          </a:p>
          <a:p>
            <a:pPr marL="775637" indent="-751561" defTabSz="238620">
              <a:tabLst>
                <a:tab pos="330200" algn="r"/>
                <a:tab pos="508000" algn="l"/>
              </a:tabLst>
              <a:defRPr sz="1600">
                <a:solidFill>
                  <a:srgbClr val="FFFDB2"/>
                </a:solidFill>
                <a:latin typeface="+mj-lt"/>
                <a:ea typeface="+mj-ea"/>
                <a:cs typeface="+mj-cs"/>
                <a:sym typeface="Arial Narrow"/>
              </a:defRPr>
            </a:pPr>
            <a:r>
              <a:t>transformation du monde</a:t>
            </a:r>
          </a:p>
        </p:txBody>
      </p:sp>
      <p:pic>
        <p:nvPicPr>
          <p:cNvPr id="264" name="pasted-image.tiff" descr="pasted-image.tiff"/>
          <p:cNvPicPr>
            <a:picLocks noChangeAspect="1"/>
          </p:cNvPicPr>
          <p:nvPr/>
        </p:nvPicPr>
        <p:blipFill>
          <a:blip r:embed="rId6">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66"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267" name="Documentation sur la modernité…"/>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439999" indent="0" algn="just" defTabSz="238620">
              <a:tabLst/>
              <a:defRPr sz="2100">
                <a:latin typeface="+mj-lt"/>
                <a:ea typeface="+mj-ea"/>
                <a:cs typeface="+mj-cs"/>
                <a:sym typeface="Arial Narrow"/>
              </a:defRPr>
            </a:pPr>
            <a:r>
              <a:t>Documentation sur la modernité</a:t>
            </a:r>
          </a:p>
          <a:p>
            <a:pPr marL="1439999" indent="0" algn="just" defTabSz="238620">
              <a:tabLst/>
              <a:defRPr sz="2100">
                <a:latin typeface="+mj-lt"/>
                <a:ea typeface="+mj-ea"/>
                <a:cs typeface="+mj-cs"/>
                <a:sym typeface="Arial Narrow"/>
              </a:defRPr>
            </a:pPr>
            <a:r>
              <a:t>Hannah </a:t>
            </a:r>
            <a:r>
              <a:rPr cap="small"/>
              <a:t>Arendt</a:t>
            </a:r>
            <a:r>
              <a:t>, </a:t>
            </a:r>
            <a:r>
              <a:rPr i="1"/>
              <a:t>Condition de l’homme moderne</a:t>
            </a:r>
            <a:r>
              <a:t>, Agora 24, Pocket, Calmann-Lévy, 1961/1983.</a:t>
            </a:r>
            <a:endParaRPr sz="1200">
              <a:latin typeface="Times New Roman"/>
              <a:ea typeface="Times New Roman"/>
              <a:cs typeface="Times New Roman"/>
              <a:sym typeface="Times New Roman"/>
            </a:endParaRPr>
          </a:p>
          <a:p>
            <a:pPr marL="1439999" indent="0" algn="just" defTabSz="238620">
              <a:tabLst/>
              <a:defRPr sz="2100">
                <a:latin typeface="+mj-lt"/>
                <a:ea typeface="+mj-ea"/>
                <a:cs typeface="+mj-cs"/>
                <a:sym typeface="Arial Narrow"/>
              </a:defRPr>
            </a:pPr>
            <a:r>
              <a:t>Alain </a:t>
            </a:r>
            <a:r>
              <a:rPr cap="small"/>
              <a:t>Finkielkraut</a:t>
            </a:r>
            <a:r>
              <a:t>, </a:t>
            </a:r>
            <a:r>
              <a:rPr i="1"/>
              <a:t>Nous autres, modernes</a:t>
            </a:r>
            <a:r>
              <a:t>,</a:t>
            </a:r>
            <a:r>
              <a:rPr i="1"/>
              <a:t> Quatre leçons</a:t>
            </a:r>
            <a:r>
              <a:t>,</a:t>
            </a:r>
            <a:r>
              <a:t> ellipses, Paris 2005.</a:t>
            </a:r>
          </a:p>
          <a:p>
            <a:pPr marL="1439999" indent="0" algn="just" defTabSz="238620">
              <a:tabLst/>
              <a:defRPr sz="2100">
                <a:latin typeface="+mj-lt"/>
                <a:ea typeface="+mj-ea"/>
                <a:cs typeface="+mj-cs"/>
                <a:sym typeface="Arial Narrow"/>
              </a:defRPr>
            </a:pPr>
            <a:r>
              <a:t>Jean-Claude </a:t>
            </a:r>
            <a:r>
              <a:rPr cap="small"/>
              <a:t>Guillebaud</a:t>
            </a:r>
            <a:r>
              <a:t>, </a:t>
            </a:r>
            <a:r>
              <a:rPr i="1"/>
              <a:t>La trahison des Lumières</a:t>
            </a:r>
            <a:r>
              <a:t>, Point Poche 257, Paris, Seuil, 1995</a:t>
            </a:r>
          </a:p>
          <a:p>
            <a:pPr marL="1439999" indent="0" algn="just" defTabSz="238620">
              <a:tabLst/>
              <a:defRPr sz="2100">
                <a:latin typeface="+mj-lt"/>
                <a:ea typeface="+mj-ea"/>
                <a:cs typeface="+mj-cs"/>
                <a:sym typeface="Arial Narrow"/>
              </a:defRPr>
            </a:pPr>
            <a:r>
              <a:t>Pierre </a:t>
            </a:r>
            <a:r>
              <a:rPr cap="small"/>
              <a:t>Manent</a:t>
            </a:r>
            <a:r>
              <a:t>, </a:t>
            </a:r>
            <a:r>
              <a:rPr i="1"/>
              <a:t>La cité de l'homme</a:t>
            </a:r>
            <a:r>
              <a:t>, Fayard, Paris 1994.</a:t>
            </a:r>
          </a:p>
          <a:p>
            <a:pPr marL="1439999" indent="0" algn="just" defTabSz="238620">
              <a:tabLst/>
              <a:defRPr sz="2100">
                <a:latin typeface="+mj-lt"/>
                <a:ea typeface="+mj-ea"/>
                <a:cs typeface="+mj-cs"/>
                <a:sym typeface="Arial Narrow"/>
              </a:defRPr>
            </a:pPr>
            <a:r>
              <a:t>Max </a:t>
            </a:r>
            <a:r>
              <a:rPr cap="small"/>
              <a:t>Weber</a:t>
            </a:r>
            <a:r>
              <a:t>, </a:t>
            </a:r>
            <a:r>
              <a:rPr i="1"/>
              <a:t>Le savant et le politique</a:t>
            </a:r>
            <a:r>
              <a:t>, Coll. Bibliothèque 10/18, Paris, Plon, 1963.</a:t>
            </a:r>
          </a:p>
          <a:p>
            <a:pPr marL="900430" indent="-540385" algn="just" defTabSz="449580">
              <a:tabLst>
                <a:tab pos="711200" algn="l"/>
              </a:tabLst>
              <a:defRPr b="0" sz="1000">
                <a:solidFill>
                  <a:srgbClr val="000000"/>
                </a:solidFill>
                <a:latin typeface="Palatino"/>
                <a:ea typeface="Palatino"/>
                <a:cs typeface="Palatino"/>
                <a:sym typeface="Palatino"/>
              </a:defRPr>
            </a:pPr>
          </a:p>
        </p:txBody>
      </p:sp>
      <p:sp>
        <p:nvSpPr>
          <p:cNvPr id="268"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269"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270"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272"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273" name="F - L’anthropologie moderne…"/>
          <p:cNvSpPr txBox="1"/>
          <p:nvPr/>
        </p:nvSpPr>
        <p:spPr>
          <a:xfrm>
            <a:off x="9532563" y="309690"/>
            <a:ext cx="3756974" cy="2648847"/>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defTabSz="238620">
              <a:tabLst>
                <a:tab pos="330200" algn="r"/>
                <a:tab pos="508000" algn="l"/>
              </a:tabLst>
              <a:defRPr sz="1600">
                <a:solidFill>
                  <a:srgbClr val="FFBB05"/>
                </a:solidFill>
                <a:latin typeface="+mj-lt"/>
                <a:ea typeface="+mj-ea"/>
                <a:cs typeface="+mj-cs"/>
                <a:sym typeface="Arial Narrow"/>
              </a:defRPr>
            </a:pPr>
            <a:r>
              <a:t>F - L’anthropologie moderne</a:t>
            </a:r>
          </a:p>
          <a:p>
            <a:pPr marL="775637" indent="-751561" algn="l" defTabSz="238620">
              <a:tabLst>
                <a:tab pos="330200" algn="r"/>
                <a:tab pos="508000" algn="l"/>
              </a:tabLst>
              <a:defRPr sz="1600">
                <a:solidFill>
                  <a:srgbClr val="FFBB05"/>
                </a:solidFill>
                <a:latin typeface="+mj-lt"/>
                <a:ea typeface="+mj-ea"/>
                <a:cs typeface="+mj-cs"/>
                <a:sym typeface="Arial Narrow"/>
              </a:defRPr>
            </a:pPr>
            <a:r>
              <a:t>		</a:t>
            </a:r>
            <a:r>
              <a:rPr>
                <a:solidFill>
                  <a:schemeClr val="accent5"/>
                </a:solidFill>
              </a:rPr>
              <a:t>Introduction</a:t>
            </a:r>
          </a:p>
          <a:p>
            <a:pPr marL="775637" indent="-751561" algn="l" defTabSz="238620">
              <a:tabLst>
                <a:tab pos="330200" algn="r"/>
                <a:tab pos="508000" algn="l"/>
              </a:tabLst>
              <a:defRPr sz="1600">
                <a:solidFill>
                  <a:srgbClr val="FFBB05"/>
                </a:solidFill>
                <a:latin typeface="+mj-lt"/>
                <a:ea typeface="+mj-ea"/>
                <a:cs typeface="+mj-cs"/>
                <a:sym typeface="Arial Narrow"/>
              </a:defRPr>
            </a:pPr>
            <a:r>
              <a:t>	I - 	Caractéristiques de la modernité</a:t>
            </a:r>
          </a:p>
          <a:p>
            <a:pPr marL="775637" indent="-751561" algn="l" defTabSz="238620">
              <a:tabLst>
                <a:tab pos="330200" algn="r"/>
                <a:tab pos="508000" algn="l"/>
              </a:tabLst>
              <a:defRPr sz="1600">
                <a:solidFill>
                  <a:srgbClr val="FFBB05"/>
                </a:solidFill>
                <a:latin typeface="+mj-lt"/>
                <a:ea typeface="+mj-ea"/>
                <a:cs typeface="+mj-cs"/>
                <a:sym typeface="Arial Narrow"/>
              </a:defRPr>
            </a:pPr>
            <a:r>
              <a:t>			1. Un « tournant anthropologique »</a:t>
            </a:r>
          </a:p>
          <a:p>
            <a:pPr marL="775637" indent="-751561" algn="l" defTabSz="238620">
              <a:tabLst>
                <a:tab pos="330200" algn="r"/>
                <a:tab pos="508000" algn="l"/>
              </a:tabLst>
              <a:defRPr sz="1600">
                <a:solidFill>
                  <a:srgbClr val="FFBB05"/>
                </a:solidFill>
                <a:latin typeface="+mj-lt"/>
                <a:ea typeface="+mj-ea"/>
                <a:cs typeface="+mj-cs"/>
                <a:sym typeface="Arial Narrow"/>
              </a:defRPr>
            </a:pPr>
            <a:r>
              <a:t>			2. La rationalité </a:t>
            </a:r>
          </a:p>
          <a:p>
            <a:pPr marL="775637" indent="-751561" algn="l" defTabSz="238620">
              <a:tabLst>
                <a:tab pos="330200" algn="r"/>
                <a:tab pos="508000" algn="l"/>
              </a:tabLst>
              <a:defRPr sz="1600">
                <a:solidFill>
                  <a:srgbClr val="FFBB05"/>
                </a:solidFill>
                <a:latin typeface="+mj-lt"/>
                <a:ea typeface="+mj-ea"/>
                <a:cs typeface="+mj-cs"/>
                <a:sym typeface="Arial Narrow"/>
              </a:defRPr>
            </a:pPr>
            <a:r>
              <a:t>			3. Le « contrat social »</a:t>
            </a:r>
          </a:p>
          <a:p>
            <a:pPr marL="775637" indent="-751561" algn="l" defTabSz="238620">
              <a:tabLst>
                <a:tab pos="330200" algn="r"/>
                <a:tab pos="508000" algn="l"/>
              </a:tabLst>
              <a:defRPr sz="1600">
                <a:solidFill>
                  <a:srgbClr val="FFBB05"/>
                </a:solidFill>
                <a:latin typeface="+mj-lt"/>
                <a:ea typeface="+mj-ea"/>
                <a:cs typeface="+mj-cs"/>
                <a:sym typeface="Arial Narrow"/>
              </a:defRPr>
            </a:pPr>
            <a:r>
              <a:t>			4. Le progrès</a:t>
            </a:r>
          </a:p>
          <a:p>
            <a:pPr marL="775637" indent="-751561" algn="l" defTabSz="238620">
              <a:tabLst>
                <a:tab pos="330200" algn="r"/>
                <a:tab pos="508000" algn="l"/>
              </a:tabLst>
              <a:defRPr sz="1600">
                <a:solidFill>
                  <a:srgbClr val="FFBB05"/>
                </a:solidFill>
                <a:latin typeface="+mj-lt"/>
                <a:ea typeface="+mj-ea"/>
                <a:cs typeface="+mj-cs"/>
                <a:sym typeface="Arial Narrow"/>
              </a:defRPr>
            </a:pPr>
            <a:r>
              <a:t>	II - 	Le projet de René Descartes</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Dans le sillage de Descartes</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274"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76"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277" name="F - L’anthropologie moderne à partir de René Descartes…"/>
          <p:cNvSpPr txBox="1"/>
          <p:nvPr/>
        </p:nvSpPr>
        <p:spPr>
          <a:xfrm>
            <a:off x="420014" y="1800000"/>
            <a:ext cx="12875973" cy="7562046"/>
          </a:xfrm>
          <a:prstGeom prst="rect">
            <a:avLst/>
          </a:prstGeom>
          <a:ln w="3175">
            <a:miter lim="400000"/>
          </a:ln>
          <a:extLst>
            <a:ext uri="{C572A759-6A51-4108-AA02-DFA0A04FC94B}">
              <ma14:wrappingTextBoxFlag xmlns:ma14="http://schemas.microsoft.com/office/mac/drawingml/2011/main" val="1"/>
            </a:ext>
          </a:extLst>
        </p:spPr>
        <p:txBody>
          <a:bodyPr lIns="24889" tIns="24889" rIns="24889" bIns="24889"/>
          <a:lstStyle/>
          <a:p>
            <a:pPr marL="519569" indent="-5068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chemeClr val="accent4">
                    <a:hueOff val="468000"/>
                    <a:satOff val="-4761"/>
                    <a:lumOff val="10196"/>
                  </a:schemeClr>
                </a:solidFill>
                <a:latin typeface="Optima"/>
                <a:ea typeface="Optima"/>
                <a:cs typeface="Optima"/>
                <a:sym typeface="Optima"/>
              </a:defRPr>
            </a:pPr>
            <a:r>
              <a:t>F - L’anthropologie moderne à partir de René </a:t>
            </a:r>
            <a:r>
              <a:rPr cap="small"/>
              <a:t>Descartes</a:t>
            </a:r>
          </a:p>
          <a:p>
            <a:pPr marL="519569" indent="-519569" defTabSz="238620">
              <a:buClr>
                <a:srgbClr val="000000"/>
              </a:buClr>
              <a:buFont typeface="Gill Sans"/>
              <a:tabLst>
                <a:tab pos="3568700" algn="r"/>
                <a:tab pos="3759200" algn="l"/>
              </a:tabLst>
              <a:defRPr sz="2600">
                <a:solidFill>
                  <a:schemeClr val="accent4">
                    <a:hueOff val="468000"/>
                    <a:satOff val="-4761"/>
                    <a:lumOff val="10196"/>
                  </a:schemeClr>
                </a:solidFill>
                <a:latin typeface="Optima"/>
                <a:ea typeface="Optima"/>
                <a:cs typeface="Optima"/>
                <a:sym typeface="Optima"/>
              </a:defRPr>
            </a:pPr>
            <a:r>
              <a:t>(v 1596 - 1650)</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Introduction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chemeClr val="accent5"/>
                </a:solidFill>
                <a:latin typeface="Optima"/>
                <a:ea typeface="Optima"/>
                <a:cs typeface="Optima"/>
                <a:sym typeface="Optima"/>
              </a:defRPr>
            </a:pPr>
            <a:r>
              <a:t>	</a:t>
            </a:r>
            <a:r>
              <a:rPr>
                <a:solidFill>
                  <a:schemeClr val="accent4">
                    <a:hueOff val="468000"/>
                    <a:satOff val="-4761"/>
                    <a:lumOff val="10196"/>
                  </a:schemeClr>
                </a:solidFill>
              </a:rPr>
              <a:t>	I - 	Caractéristiques de la modernité</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1. Un « tournant anthropologique »</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2. La rationalité </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3. Le « contrat social »</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4. Le progrès</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II - 	L’anthropologie de René </a:t>
            </a:r>
            <a:r>
              <a:rPr cap="small"/>
              <a:t>Descartes</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III - 	Dans le sillage de </a:t>
            </a:r>
            <a:r>
              <a:rPr cap="small"/>
              <a:t>Descartes</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Conclusion </a:t>
            </a:r>
          </a:p>
        </p:txBody>
      </p:sp>
      <p:sp>
        <p:nvSpPr>
          <p:cNvPr id="278"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279"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pic>
        <p:nvPicPr>
          <p:cNvPr id="281"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83"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284" name="F - L’anthropologie moderne à partir de René Descartes…"/>
          <p:cNvSpPr txBox="1"/>
          <p:nvPr/>
        </p:nvSpPr>
        <p:spPr>
          <a:xfrm>
            <a:off x="420014" y="1800000"/>
            <a:ext cx="12875973" cy="7562046"/>
          </a:xfrm>
          <a:prstGeom prst="rect">
            <a:avLst/>
          </a:prstGeom>
          <a:ln w="3175">
            <a:miter lim="400000"/>
          </a:ln>
          <a:extLst>
            <a:ext uri="{C572A759-6A51-4108-AA02-DFA0A04FC94B}">
              <ma14:wrappingTextBoxFlag xmlns:ma14="http://schemas.microsoft.com/office/mac/drawingml/2011/main" val="1"/>
            </a:ext>
          </a:extLst>
        </p:spPr>
        <p:txBody>
          <a:bodyPr lIns="24889" tIns="24889" rIns="24889" bIns="24889"/>
          <a:lstStyle/>
          <a:p>
            <a:pPr marL="519569" indent="-5068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chemeClr val="accent4">
                    <a:hueOff val="468000"/>
                    <a:satOff val="-4761"/>
                    <a:lumOff val="10196"/>
                  </a:schemeClr>
                </a:solidFill>
                <a:latin typeface="Optima"/>
                <a:ea typeface="Optima"/>
                <a:cs typeface="Optima"/>
                <a:sym typeface="Optima"/>
              </a:defRPr>
            </a:pPr>
            <a:r>
              <a:t>F - L’anthropologie moderne à partir de René </a:t>
            </a:r>
            <a:r>
              <a:rPr cap="small"/>
              <a:t>Descartes</a:t>
            </a:r>
          </a:p>
          <a:p>
            <a:pPr marL="519569" indent="-519569" defTabSz="238620">
              <a:buClr>
                <a:srgbClr val="000000"/>
              </a:buClr>
              <a:buFont typeface="Gill Sans"/>
              <a:tabLst>
                <a:tab pos="3568700" algn="r"/>
                <a:tab pos="3759200" algn="l"/>
              </a:tabLst>
              <a:defRPr sz="2600">
                <a:solidFill>
                  <a:schemeClr val="accent4">
                    <a:hueOff val="468000"/>
                    <a:satOff val="-4761"/>
                    <a:lumOff val="10196"/>
                  </a:schemeClr>
                </a:solidFill>
                <a:latin typeface="Optima"/>
                <a:ea typeface="Optima"/>
                <a:cs typeface="Optima"/>
                <a:sym typeface="Optima"/>
              </a:defRPr>
            </a:pPr>
            <a:r>
              <a:t>(v 1596 - 1650)</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Introduction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 - 	Caractéristiques de la modernité</a:t>
            </a:r>
          </a:p>
          <a:p>
            <a:pPr marL="519569" indent="-519569" algn="l" defTabSz="238620">
              <a:buClr>
                <a:srgbClr val="000000"/>
              </a:buClr>
              <a:buFont typeface="Gill Sans"/>
              <a:tabLst>
                <a:tab pos="3568700" algn="r"/>
                <a:tab pos="3759200" algn="l"/>
              </a:tabLst>
              <a:defRPr sz="2600">
                <a:solidFill>
                  <a:schemeClr val="accent4">
                    <a:hueOff val="468000"/>
                    <a:satOff val="-4761"/>
                    <a:lumOff val="10196"/>
                  </a:schemeClr>
                </a:solidFill>
                <a:latin typeface="Optima"/>
                <a:ea typeface="Optima"/>
                <a:cs typeface="Optima"/>
                <a:sym typeface="Optima"/>
              </a:defRPr>
            </a:pPr>
            <a:r>
              <a:t>		II - 	L’anthropologie de René </a:t>
            </a:r>
            <a:r>
              <a:rPr cap="small"/>
              <a:t>Descartes</a:t>
            </a:r>
            <a:endParaRPr cap="small"/>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1. La démarche intellectuelle de </a:t>
            </a:r>
            <a:r>
              <a:rPr cap="small"/>
              <a:t>Descartes</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2. L’existence de Dieu</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3. L’anthropologie de </a:t>
            </a:r>
            <a:r>
              <a:rPr cap="small"/>
              <a:t>Descartes</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III - 	Dans le sillage de </a:t>
            </a:r>
            <a:r>
              <a:rPr cap="small"/>
              <a:t>Descartes</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Conclusion </a:t>
            </a:r>
          </a:p>
        </p:txBody>
      </p:sp>
      <p:sp>
        <p:nvSpPr>
          <p:cNvPr id="285"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286"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pic>
        <p:nvPicPr>
          <p:cNvPr id="288"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90"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291" name="1. La démarche intellectuelle de René Descartes…"/>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1. La démarche intellectuelle de René </a:t>
            </a:r>
            <a:r>
              <a:rPr cap="small"/>
              <a:t>Descartes</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son projet philosophique s’inscrit dans une période où l’ensemble des repères intellectuels pour appréhender le monde (paradigme) ne sont plus opérants </a:t>
            </a:r>
          </a:p>
          <a:p>
            <a:pPr marL="1595606" indent="-1595606" algn="l" defTabSz="238620">
              <a:spcBef>
                <a:spcPts val="400"/>
              </a:spcBef>
              <a:tabLst>
                <a:tab pos="647700" algn="l"/>
                <a:tab pos="1219200" algn="l"/>
              </a:tabLst>
              <a:defRPr sz="2200">
                <a:latin typeface="+mn-lt"/>
                <a:ea typeface="+mn-ea"/>
                <a:cs typeface="+mn-cs"/>
                <a:sym typeface="Helvetica Neue"/>
              </a:defRPr>
            </a:pPr>
            <a:r>
              <a:t>	- c’est pourquoi il entend chercher une base incontestable sur laquelle il pourrait reconstruire tout l'édifice de la pensée philosophique en une unité cohérente </a:t>
            </a:r>
          </a:p>
          <a:p>
            <a:pPr marL="1595606" indent="-1595606" algn="l" defTabSz="238620">
              <a:spcBef>
                <a:spcPts val="400"/>
              </a:spcBef>
              <a:tabLst>
                <a:tab pos="647700" algn="l"/>
                <a:tab pos="1219200" algn="l"/>
              </a:tabLst>
              <a:defRPr sz="2200">
                <a:latin typeface="+mn-lt"/>
                <a:ea typeface="+mn-ea"/>
                <a:cs typeface="+mn-cs"/>
                <a:sym typeface="Helvetica Neue"/>
              </a:defRPr>
            </a:pPr>
            <a:r>
              <a:t>		[cf. les </a:t>
            </a:r>
            <a:r>
              <a:rPr i="1"/>
              <a:t>Méditations métaphysiques</a:t>
            </a:r>
            <a:r>
              <a:t> ou </a:t>
            </a:r>
            <a:r>
              <a:rPr i="1"/>
              <a:t>sur la philosophie première</a:t>
            </a:r>
            <a:r>
              <a:t> (1640) qui sont la clé de voûte de sa pensée ; sa cohérence y est exprimée]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il part intellectuellement à la recherche d’un point de départ solide pour la pensée, une base fixe, un principe, ou un fondement</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pour lui, un fondement est valide s’il est </a:t>
            </a:r>
            <a:r>
              <a:rPr i="1"/>
              <a:t>évident</a:t>
            </a:r>
            <a:r>
              <a:t> (étymologiquement : qui se voit immédiatement) et à ce titre incontestable</a:t>
            </a:r>
          </a:p>
          <a:p>
            <a:pPr marL="1595606" indent="-1595606" algn="l" defTabSz="238620">
              <a:spcBef>
                <a:spcPts val="400"/>
              </a:spcBef>
              <a:tabLst>
                <a:tab pos="647700" algn="l"/>
                <a:tab pos="1219200" algn="l"/>
              </a:tabLst>
              <a:defRPr sz="2200">
                <a:latin typeface="+mn-lt"/>
                <a:ea typeface="+mn-ea"/>
                <a:cs typeface="+mn-cs"/>
                <a:sym typeface="Helvetica Neue"/>
              </a:defRPr>
            </a:pPr>
          </a:p>
        </p:txBody>
      </p:sp>
      <p:sp>
        <p:nvSpPr>
          <p:cNvPr id="292"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293"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294"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296"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297" name="F - L’anthropologie moderne…"/>
          <p:cNvSpPr txBox="1"/>
          <p:nvPr/>
        </p:nvSpPr>
        <p:spPr>
          <a:xfrm>
            <a:off x="9532563" y="309690"/>
            <a:ext cx="3756974" cy="240855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defTabSz="238620">
              <a:tabLst>
                <a:tab pos="330200" algn="r"/>
                <a:tab pos="508000" algn="l"/>
              </a:tabLst>
              <a:defRPr sz="1600">
                <a:solidFill>
                  <a:srgbClr val="FFBB05"/>
                </a:solidFill>
                <a:latin typeface="+mj-lt"/>
                <a:ea typeface="+mj-ea"/>
                <a:cs typeface="+mj-cs"/>
                <a:sym typeface="Arial Narrow"/>
              </a:defRPr>
            </a:pPr>
            <a:r>
              <a:t>F - L’anthropologie moderne</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rgbClr val="FFBB05"/>
                </a:solidFill>
                <a:latin typeface="+mj-lt"/>
                <a:ea typeface="+mj-ea"/>
                <a:cs typeface="+mj-cs"/>
                <a:sym typeface="Arial Narrow"/>
              </a:defRPr>
            </a:pPr>
            <a:r>
              <a:t>	I - 	Caractéristiques de la modernité</a:t>
            </a:r>
          </a:p>
          <a:p>
            <a:pPr marL="775637" indent="-751561" algn="l" defTabSz="238620">
              <a:tabLst>
                <a:tab pos="330200" algn="r"/>
                <a:tab pos="508000" algn="l"/>
              </a:tabLst>
              <a:defRPr sz="1600">
                <a:solidFill>
                  <a:schemeClr val="accent5"/>
                </a:solidFill>
                <a:latin typeface="+mj-lt"/>
                <a:ea typeface="+mj-ea"/>
                <a:cs typeface="+mj-cs"/>
                <a:sym typeface="Arial Narrow"/>
              </a:defRPr>
            </a:pPr>
            <a:r>
              <a:t>	II - 	Le projet de René Descartes</a:t>
            </a:r>
          </a:p>
          <a:p>
            <a:pPr marL="775637" indent="-751561" algn="l" defTabSz="238620">
              <a:tabLst>
                <a:tab pos="330200" algn="r"/>
                <a:tab pos="508000" algn="l"/>
              </a:tabLst>
              <a:defRPr sz="1600">
                <a:solidFill>
                  <a:srgbClr val="FFBB05"/>
                </a:solidFill>
                <a:latin typeface="+mj-lt"/>
                <a:ea typeface="+mj-ea"/>
                <a:cs typeface="+mj-cs"/>
                <a:sym typeface="Arial Narrow"/>
              </a:defRPr>
            </a:pPr>
            <a:r>
              <a:t>			1. La démarche intellectuelle</a:t>
            </a:r>
          </a:p>
          <a:p>
            <a:pPr marL="775637" indent="-751561" algn="l" defTabSz="238620">
              <a:tabLst>
                <a:tab pos="330200" algn="r"/>
                <a:tab pos="508000" algn="l"/>
              </a:tabLst>
              <a:defRPr sz="1600">
                <a:solidFill>
                  <a:srgbClr val="FFBB05"/>
                </a:solidFill>
                <a:latin typeface="+mj-lt"/>
                <a:ea typeface="+mj-ea"/>
                <a:cs typeface="+mj-cs"/>
                <a:sym typeface="Arial Narrow"/>
              </a:defRPr>
            </a:pPr>
            <a:r>
              <a:t>			2. L’existence de Dieu</a:t>
            </a:r>
          </a:p>
          <a:p>
            <a:pPr marL="775637" indent="-751561" algn="l" defTabSz="238620">
              <a:tabLst>
                <a:tab pos="330200" algn="r"/>
                <a:tab pos="508000" algn="l"/>
              </a:tabLst>
              <a:defRPr sz="1600">
                <a:solidFill>
                  <a:srgbClr val="FFBB05"/>
                </a:solidFill>
                <a:latin typeface="+mj-lt"/>
                <a:ea typeface="+mj-ea"/>
                <a:cs typeface="+mj-cs"/>
                <a:sym typeface="Arial Narrow"/>
              </a:defRPr>
            </a:pPr>
            <a:r>
              <a:t>			3. L'anthropologie</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Dans le sillage de Descartes</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298"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00"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301" name="1. La démarche intellectuelle de René Descartes…"/>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1. La démarche intellectuelle de René </a:t>
            </a:r>
            <a:r>
              <a:rPr cap="small"/>
              <a:t>Descartes</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sa démarche le conduite à remarquer que n'est pas évident ce que l'on croit </a:t>
            </a:r>
          </a:p>
          <a:p>
            <a:pPr marL="1595606" indent="-1595606" algn="l" defTabSz="238620">
              <a:spcBef>
                <a:spcPts val="400"/>
              </a:spcBef>
              <a:tabLst>
                <a:tab pos="647700" algn="l"/>
                <a:tab pos="1219200" algn="l"/>
              </a:tabLst>
              <a:defRPr sz="2200">
                <a:latin typeface="+mn-lt"/>
                <a:ea typeface="+mn-ea"/>
                <a:cs typeface="+mn-cs"/>
                <a:sym typeface="Helvetica Neue"/>
              </a:defRPr>
            </a:pPr>
            <a:r>
              <a:t>	- l'évidence a besoin d'être établie, car on peut se tromper </a:t>
            </a:r>
          </a:p>
          <a:p>
            <a:pPr marL="1595606" indent="-1595606" algn="l" defTabSz="238620">
              <a:spcBef>
                <a:spcPts val="400"/>
              </a:spcBef>
              <a:tabLst>
                <a:tab pos="647700" algn="l"/>
                <a:tab pos="1219200" algn="l"/>
              </a:tabLst>
              <a:defRPr sz="2200">
                <a:latin typeface="+mn-lt"/>
                <a:ea typeface="+mn-ea"/>
                <a:cs typeface="+mn-cs"/>
                <a:sym typeface="Helvetica Neue"/>
              </a:defRPr>
            </a:pPr>
            <a:r>
              <a:t>	- et si l'évidence est ce qui nous apparaît dans les perceptions sensibles, celles-ci peuvent aussi être trompeuses</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le moyen de rechercher et d'établir ce fondement est la mise en doute systématique de tout ce qui est de l'ordre de la perception, de la représentation</a:t>
            </a:r>
          </a:p>
          <a:p>
            <a:pPr marL="1595606" indent="-1595606" algn="l" defTabSz="238620">
              <a:spcBef>
                <a:spcPts val="400"/>
              </a:spcBef>
              <a:tabLst>
                <a:tab pos="647700" algn="l"/>
                <a:tab pos="1219200" algn="l"/>
              </a:tabLst>
              <a:defRPr sz="2200">
                <a:latin typeface="+mn-lt"/>
                <a:ea typeface="+mn-ea"/>
                <a:cs typeface="+mn-cs"/>
                <a:sym typeface="Helvetica Neue"/>
              </a:defRPr>
            </a:pPr>
            <a:r>
              <a:t>	- il s'agit d'un doute provisoire ou méthodologique, non pas d'un scepticisme</a:t>
            </a:r>
          </a:p>
          <a:p>
            <a:pPr marL="1595606" indent="-1595606" algn="l" defTabSz="238620">
              <a:spcBef>
                <a:spcPts val="400"/>
              </a:spcBef>
              <a:tabLst>
                <a:tab pos="647700" algn="l"/>
                <a:tab pos="1219200" algn="l"/>
              </a:tabLst>
              <a:defRPr sz="2200">
                <a:latin typeface="+mn-lt"/>
                <a:ea typeface="+mn-ea"/>
                <a:cs typeface="+mn-cs"/>
                <a:sym typeface="Helvetica Neue"/>
              </a:defRPr>
            </a:pPr>
            <a:r>
              <a:t>	- il se sert d'un subterfuge d'origine biblique et chrétienne : l'idée d'un « malin génie » trompeur</a:t>
            </a:r>
          </a:p>
          <a:p>
            <a:pPr marL="1595606" indent="-1595606" algn="l" defTabSz="238620">
              <a:spcBef>
                <a:spcPts val="400"/>
              </a:spcBef>
              <a:tabLst>
                <a:tab pos="647700" algn="l"/>
                <a:tab pos="1219200" algn="l"/>
              </a:tabLst>
              <a:defRPr sz="2200">
                <a:latin typeface="+mn-lt"/>
                <a:ea typeface="+mn-ea"/>
                <a:cs typeface="+mn-cs"/>
                <a:sym typeface="Helvetica Neue"/>
              </a:defRPr>
            </a:pPr>
            <a:r>
              <a:t>	- en ce sens, le travail de la raison pour établir et fonder ses affirmations en se servant du doute ou de la mise en question, est un travail </a:t>
            </a:r>
            <a:r>
              <a:rPr i="1"/>
              <a:t>critique</a:t>
            </a:r>
            <a:endParaRPr>
              <a:latin typeface="Times New Roman"/>
              <a:ea typeface="Times New Roman"/>
              <a:cs typeface="Times New Roman"/>
              <a:sym typeface="Times New Roman"/>
            </a:endParaR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p:txBody>
      </p:sp>
      <p:sp>
        <p:nvSpPr>
          <p:cNvPr id="302"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303"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304"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306"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307" name="F - L’anthropologie moderne…"/>
          <p:cNvSpPr txBox="1"/>
          <p:nvPr/>
        </p:nvSpPr>
        <p:spPr>
          <a:xfrm>
            <a:off x="9532563" y="309690"/>
            <a:ext cx="3756974" cy="240855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defTabSz="238620">
              <a:tabLst>
                <a:tab pos="330200" algn="r"/>
                <a:tab pos="508000" algn="l"/>
              </a:tabLst>
              <a:defRPr sz="1600">
                <a:solidFill>
                  <a:srgbClr val="FFBB05"/>
                </a:solidFill>
                <a:latin typeface="+mj-lt"/>
                <a:ea typeface="+mj-ea"/>
                <a:cs typeface="+mj-cs"/>
                <a:sym typeface="Arial Narrow"/>
              </a:defRPr>
            </a:pPr>
            <a:r>
              <a:t>F - L’anthropologie moderne</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rgbClr val="FFBB05"/>
                </a:solidFill>
                <a:latin typeface="+mj-lt"/>
                <a:ea typeface="+mj-ea"/>
                <a:cs typeface="+mj-cs"/>
                <a:sym typeface="Arial Narrow"/>
              </a:defRPr>
            </a:pPr>
            <a:r>
              <a:t>	I - 	Caractéristiques de la modernité</a:t>
            </a:r>
          </a:p>
          <a:p>
            <a:pPr marL="775637" indent="-751561" algn="l" defTabSz="238620">
              <a:tabLst>
                <a:tab pos="330200" algn="r"/>
                <a:tab pos="508000" algn="l"/>
              </a:tabLst>
              <a:defRPr sz="1600">
                <a:solidFill>
                  <a:schemeClr val="accent5"/>
                </a:solidFill>
                <a:latin typeface="+mj-lt"/>
                <a:ea typeface="+mj-ea"/>
                <a:cs typeface="+mj-cs"/>
                <a:sym typeface="Arial Narrow"/>
              </a:defRPr>
            </a:pPr>
            <a:r>
              <a:t>	II - 	Le projet de René Descartes</a:t>
            </a:r>
          </a:p>
          <a:p>
            <a:pPr marL="775637" indent="-751561" algn="l" defTabSz="238620">
              <a:tabLst>
                <a:tab pos="330200" algn="r"/>
                <a:tab pos="508000" algn="l"/>
              </a:tabLst>
              <a:defRPr sz="1600">
                <a:solidFill>
                  <a:srgbClr val="FFBB05"/>
                </a:solidFill>
                <a:latin typeface="+mj-lt"/>
                <a:ea typeface="+mj-ea"/>
                <a:cs typeface="+mj-cs"/>
                <a:sym typeface="Arial Narrow"/>
              </a:defRPr>
            </a:pPr>
            <a:r>
              <a:t>			1. La démarche intellectuelle</a:t>
            </a:r>
          </a:p>
          <a:p>
            <a:pPr marL="775637" indent="-751561" algn="l" defTabSz="238620">
              <a:tabLst>
                <a:tab pos="330200" algn="r"/>
                <a:tab pos="508000" algn="l"/>
              </a:tabLst>
              <a:defRPr sz="1600">
                <a:solidFill>
                  <a:srgbClr val="FFBB05"/>
                </a:solidFill>
                <a:latin typeface="+mj-lt"/>
                <a:ea typeface="+mj-ea"/>
                <a:cs typeface="+mj-cs"/>
                <a:sym typeface="Arial Narrow"/>
              </a:defRPr>
            </a:pPr>
            <a:r>
              <a:t>			2. L’existence de Dieu</a:t>
            </a:r>
          </a:p>
          <a:p>
            <a:pPr marL="775637" indent="-751561" algn="l" defTabSz="238620">
              <a:tabLst>
                <a:tab pos="330200" algn="r"/>
                <a:tab pos="508000" algn="l"/>
              </a:tabLst>
              <a:defRPr sz="1600">
                <a:solidFill>
                  <a:srgbClr val="FFBB05"/>
                </a:solidFill>
                <a:latin typeface="+mj-lt"/>
                <a:ea typeface="+mj-ea"/>
                <a:cs typeface="+mj-cs"/>
                <a:sym typeface="Arial Narrow"/>
              </a:defRPr>
            </a:pPr>
            <a:r>
              <a:t>			3. L'anthropologie</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Dans le sillage de Descartes</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308"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36"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137" name="F - L’anthropologie moderne à partir de René Descartes…"/>
          <p:cNvSpPr txBox="1"/>
          <p:nvPr/>
        </p:nvSpPr>
        <p:spPr>
          <a:xfrm>
            <a:off x="420014" y="1800000"/>
            <a:ext cx="12875973" cy="7430400"/>
          </a:xfrm>
          <a:prstGeom prst="rect">
            <a:avLst/>
          </a:prstGeom>
          <a:ln w="3175">
            <a:miter lim="400000"/>
          </a:ln>
          <a:extLst>
            <a:ext uri="{C572A759-6A51-4108-AA02-DFA0A04FC94B}">
              <ma14:wrappingTextBoxFlag xmlns:ma14="http://schemas.microsoft.com/office/mac/drawingml/2011/main" val="1"/>
            </a:ext>
          </a:extLst>
        </p:spPr>
        <p:txBody>
          <a:bodyPr lIns="24889" tIns="24889" rIns="24889" bIns="24889"/>
          <a:lstStyle/>
          <a:p>
            <a:pPr marL="519569" indent="-5068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F - L’anthropologie moderne à partir de René </a:t>
            </a:r>
            <a:r>
              <a:rPr cap="small"/>
              <a:t>Descartes</a:t>
            </a: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(v 1596 - 1650)</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a:t>
            </a: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Introduction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 - 	Caractéristiques de la modernité</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II - 	L’anthropologie de René </a:t>
            </a:r>
            <a:r>
              <a:rPr cap="small"/>
              <a:t>Descartes</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III - 	Dans le sillage de </a:t>
            </a:r>
            <a:r>
              <a:rPr cap="small"/>
              <a:t>Descartes</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Conclusion </a:t>
            </a:r>
          </a:p>
        </p:txBody>
      </p:sp>
      <p:sp>
        <p:nvSpPr>
          <p:cNvPr id="138"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139"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pic>
        <p:nvPicPr>
          <p:cNvPr id="141"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10"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311" name="1. La démarche intellectuelle de René Descartes…"/>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1. La démarche intellectuelle de René </a:t>
            </a:r>
            <a:r>
              <a:rPr cap="small"/>
              <a:t>Descartes</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il en vient ainsi à trouver comme fondement incontestable l'évidence du fait qu'il se perçoit lui-même, dans l'ici et maintenant, en train de penser </a:t>
            </a:r>
          </a:p>
          <a:p>
            <a:pPr marL="1595606" indent="-1595606" algn="l" defTabSz="238620">
              <a:spcBef>
                <a:spcPts val="400"/>
              </a:spcBef>
              <a:tabLst>
                <a:tab pos="647700" algn="l"/>
                <a:tab pos="1219200" algn="l"/>
              </a:tabLst>
              <a:defRPr sz="2200">
                <a:latin typeface="+mn-lt"/>
                <a:ea typeface="+mn-ea"/>
                <a:cs typeface="+mn-cs"/>
                <a:sym typeface="Helvetica Neue"/>
              </a:defRPr>
            </a:pPr>
            <a:r>
              <a:t>	- s’il se perçoit qu’il est en train de penser, cela veut dire qu’il existe </a:t>
            </a:r>
          </a:p>
          <a:p>
            <a:pPr marL="1595606" indent="-1595606" algn="l" defTabSz="238620">
              <a:spcBef>
                <a:spcPts val="400"/>
              </a:spcBef>
              <a:tabLst>
                <a:tab pos="647700" algn="l"/>
                <a:tab pos="1219200" algn="l"/>
              </a:tabLst>
              <a:defRPr sz="2200">
                <a:latin typeface="+mn-lt"/>
                <a:ea typeface="+mn-ea"/>
                <a:cs typeface="+mn-cs"/>
                <a:sym typeface="Helvetica Neue"/>
              </a:defRPr>
            </a:pPr>
            <a:r>
              <a:t>	- d'où le </a:t>
            </a:r>
            <a:r>
              <a:rPr i="1"/>
              <a:t>cogito </a:t>
            </a:r>
            <a:r>
              <a:t>(</a:t>
            </a:r>
            <a:r>
              <a:rPr i="1"/>
              <a:t>je pense</a:t>
            </a:r>
            <a:r>
              <a:t>)</a:t>
            </a:r>
          </a:p>
          <a:p>
            <a:pPr marL="1595606" indent="-1595606" algn="l" defTabSz="238620">
              <a:spcBef>
                <a:spcPts val="400"/>
              </a:spcBef>
              <a:tabLst>
                <a:tab pos="647700" algn="l"/>
                <a:tab pos="1219200" algn="l"/>
              </a:tabLst>
              <a:defRPr sz="2200">
                <a:latin typeface="+mn-lt"/>
                <a:ea typeface="+mn-ea"/>
                <a:cs typeface="+mn-cs"/>
                <a:sym typeface="Helvetica Neue"/>
              </a:defRPr>
            </a:pPr>
            <a:endParaRPr>
              <a:latin typeface="Times New Roman"/>
              <a:ea typeface="Times New Roman"/>
              <a:cs typeface="Times New Roman"/>
              <a:sym typeface="Times New Roman"/>
            </a:endParaRPr>
          </a:p>
          <a:p>
            <a:pPr marL="1595606" indent="-1595606" algn="l" defTabSz="238620">
              <a:spcBef>
                <a:spcPts val="400"/>
              </a:spcBef>
              <a:tabLst>
                <a:tab pos="647700" algn="l"/>
                <a:tab pos="1219200" algn="l"/>
              </a:tabLst>
              <a:defRPr sz="2200">
                <a:latin typeface="+mn-lt"/>
                <a:ea typeface="+mn-ea"/>
                <a:cs typeface="+mn-cs"/>
                <a:sym typeface="Helvetica Neue"/>
              </a:defRPr>
            </a:pPr>
            <a:r>
              <a:rPr>
                <a:latin typeface="Times New Roman"/>
                <a:ea typeface="Times New Roman"/>
                <a:cs typeface="Times New Roman"/>
                <a:sym typeface="Times New Roman"/>
              </a:rPr>
              <a:t>	</a:t>
            </a:r>
            <a:r>
              <a:t>- dans le vocabulaire philosophique moderne, cette perception de soi comme pensant est devenue une sorte de terme technique désignant le point de départ de la philosophie moderne, que l’on appelle « le </a:t>
            </a:r>
            <a:r>
              <a:rPr i="1"/>
              <a:t>cogito </a:t>
            </a:r>
            <a:r>
              <a:t>» ou « la </a:t>
            </a:r>
            <a:r>
              <a:rPr i="1"/>
              <a:t>conscience </a:t>
            </a:r>
            <a:r>
              <a:t>» (au sens de se percevoir soi-même)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ce faisant, Descartes introduit un nouveau thème dans la philosophie : le sujet</a:t>
            </a:r>
          </a:p>
          <a:p>
            <a:pPr marL="1595606" indent="-1595606" algn="l" defTabSz="238620">
              <a:spcBef>
                <a:spcPts val="400"/>
              </a:spcBef>
              <a:tabLst>
                <a:tab pos="647700" algn="l"/>
                <a:tab pos="1219200" algn="l"/>
              </a:tabLst>
              <a:defRPr sz="2200">
                <a:latin typeface="+mn-lt"/>
                <a:ea typeface="+mn-ea"/>
                <a:cs typeface="+mn-cs"/>
                <a:sym typeface="Helvetica Neue"/>
              </a:defRPr>
            </a:pPr>
            <a:r>
              <a:t>	- la philosophie du sujet est la tentative de rendre compte de cette perception de soi-même comme quelqu’un, c'est-à-dire un sujet</a:t>
            </a:r>
          </a:p>
          <a:p>
            <a:pPr marL="1439999" indent="0" algn="just" defTabSz="238620">
              <a:tabLst/>
              <a:defRPr sz="2100">
                <a:latin typeface="+mj-lt"/>
                <a:ea typeface="+mj-ea"/>
                <a:cs typeface="+mj-cs"/>
                <a:sym typeface="Arial Narrow"/>
              </a:defRPr>
            </a:pPr>
          </a:p>
          <a:p>
            <a:pPr marL="1439999" indent="0" algn="just" defTabSz="238620">
              <a:tabLst/>
              <a:defRPr sz="2100">
                <a:latin typeface="+mj-lt"/>
                <a:ea typeface="+mj-ea"/>
                <a:cs typeface="+mj-cs"/>
                <a:sym typeface="Arial Narrow"/>
              </a:defRPr>
            </a:pPr>
            <a:r>
              <a:t>	[cf. le 1</a:t>
            </a:r>
            <a:r>
              <a:rPr baseline="31999"/>
              <a:t>er</a:t>
            </a:r>
            <a:r>
              <a:t> texte : la 2</a:t>
            </a:r>
            <a:r>
              <a:rPr baseline="31999"/>
              <a:t>ème</a:t>
            </a:r>
            <a:r>
              <a:t> méditation]</a:t>
            </a:r>
          </a:p>
        </p:txBody>
      </p:sp>
      <p:sp>
        <p:nvSpPr>
          <p:cNvPr id="312"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313"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314"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316"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317" name="F - L’anthropologie moderne…"/>
          <p:cNvSpPr txBox="1"/>
          <p:nvPr/>
        </p:nvSpPr>
        <p:spPr>
          <a:xfrm>
            <a:off x="9532563" y="309690"/>
            <a:ext cx="3756974" cy="240855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defTabSz="238620">
              <a:tabLst>
                <a:tab pos="330200" algn="r"/>
                <a:tab pos="508000" algn="l"/>
              </a:tabLst>
              <a:defRPr sz="1600">
                <a:solidFill>
                  <a:srgbClr val="FFBB05"/>
                </a:solidFill>
                <a:latin typeface="+mj-lt"/>
                <a:ea typeface="+mj-ea"/>
                <a:cs typeface="+mj-cs"/>
                <a:sym typeface="Arial Narrow"/>
              </a:defRPr>
            </a:pPr>
            <a:r>
              <a:t>F - L’anthropologie moderne</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rgbClr val="FFBB05"/>
                </a:solidFill>
                <a:latin typeface="+mj-lt"/>
                <a:ea typeface="+mj-ea"/>
                <a:cs typeface="+mj-cs"/>
                <a:sym typeface="Arial Narrow"/>
              </a:defRPr>
            </a:pPr>
            <a:r>
              <a:t>	I - 	Caractéristiques de la modernité</a:t>
            </a:r>
          </a:p>
          <a:p>
            <a:pPr marL="775637" indent="-751561" algn="l" defTabSz="238620">
              <a:tabLst>
                <a:tab pos="330200" algn="r"/>
                <a:tab pos="508000" algn="l"/>
              </a:tabLst>
              <a:defRPr sz="1600">
                <a:solidFill>
                  <a:schemeClr val="accent5"/>
                </a:solidFill>
                <a:latin typeface="+mj-lt"/>
                <a:ea typeface="+mj-ea"/>
                <a:cs typeface="+mj-cs"/>
                <a:sym typeface="Arial Narrow"/>
              </a:defRPr>
            </a:pPr>
            <a:r>
              <a:t>	II - 	Le projet de René Descartes</a:t>
            </a:r>
          </a:p>
          <a:p>
            <a:pPr marL="775637" indent="-751561" algn="l" defTabSz="238620">
              <a:tabLst>
                <a:tab pos="330200" algn="r"/>
                <a:tab pos="508000" algn="l"/>
              </a:tabLst>
              <a:defRPr sz="1600">
                <a:solidFill>
                  <a:srgbClr val="FFBB05"/>
                </a:solidFill>
                <a:latin typeface="+mj-lt"/>
                <a:ea typeface="+mj-ea"/>
                <a:cs typeface="+mj-cs"/>
                <a:sym typeface="Arial Narrow"/>
              </a:defRPr>
            </a:pPr>
            <a:r>
              <a:t>			1. La démarche intellectuelle</a:t>
            </a:r>
          </a:p>
          <a:p>
            <a:pPr marL="775637" indent="-751561" algn="l" defTabSz="238620">
              <a:tabLst>
                <a:tab pos="330200" algn="r"/>
                <a:tab pos="508000" algn="l"/>
              </a:tabLst>
              <a:defRPr sz="1600">
                <a:solidFill>
                  <a:srgbClr val="FFBB05"/>
                </a:solidFill>
                <a:latin typeface="+mj-lt"/>
                <a:ea typeface="+mj-ea"/>
                <a:cs typeface="+mj-cs"/>
                <a:sym typeface="Arial Narrow"/>
              </a:defRPr>
            </a:pPr>
            <a:r>
              <a:t>			2. L’existence de Dieu</a:t>
            </a:r>
          </a:p>
          <a:p>
            <a:pPr marL="775637" indent="-751561" algn="l" defTabSz="238620">
              <a:tabLst>
                <a:tab pos="330200" algn="r"/>
                <a:tab pos="508000" algn="l"/>
              </a:tabLst>
              <a:defRPr sz="1600">
                <a:solidFill>
                  <a:srgbClr val="FFBB05"/>
                </a:solidFill>
                <a:latin typeface="+mj-lt"/>
                <a:ea typeface="+mj-ea"/>
                <a:cs typeface="+mj-cs"/>
                <a:sym typeface="Arial Narrow"/>
              </a:defRPr>
            </a:pPr>
            <a:r>
              <a:t>			3. L'anthropologie</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Dans le sillage de Descartes</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318"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20"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321" name="2. L'existence de Dieu.…"/>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2. L'existence de Dieu.</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pour Descartes, l'existence de Dieu n'est pas en question au sens ontologique : il ne doute pas de cette existence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mais la problématique de Descartes porte sur la part de Dieu dans la connaissance humaine, et  cherche une raison d'affirmer cette existence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pour « démontrer » l’existence de Dieu, il s'appuie sur le fait de la capacité humaine à penser le concept de Dieu, son éternité, son immuabilité, etc., </a:t>
            </a:r>
          </a:p>
          <a:p>
            <a:pPr marL="1595606" indent="-1595606" algn="l" defTabSz="238620">
              <a:spcBef>
                <a:spcPts val="400"/>
              </a:spcBef>
              <a:tabLst>
                <a:tab pos="647700" algn="l"/>
                <a:tab pos="1219200" algn="l"/>
              </a:tabLst>
              <a:defRPr sz="2200">
                <a:latin typeface="+mn-lt"/>
                <a:ea typeface="+mn-ea"/>
                <a:cs typeface="+mn-cs"/>
                <a:sym typeface="Helvetica Neue"/>
              </a:defRPr>
            </a:pPr>
            <a:r>
              <a:t>	- qu'il ne serait pas possible de penser s’il n’y avait pas préalablement un être immuable, infini, éternel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[cf. texte de la 3</a:t>
            </a:r>
            <a:r>
              <a:rPr baseline="31999"/>
              <a:t>ème</a:t>
            </a:r>
            <a:r>
              <a:t> méditation]</a:t>
            </a:r>
          </a:p>
        </p:txBody>
      </p:sp>
      <p:sp>
        <p:nvSpPr>
          <p:cNvPr id="322"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323"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324"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326"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327" name="F - L’anthropologie moderne…"/>
          <p:cNvSpPr txBox="1"/>
          <p:nvPr/>
        </p:nvSpPr>
        <p:spPr>
          <a:xfrm>
            <a:off x="9532563" y="309690"/>
            <a:ext cx="3756974" cy="240855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defTabSz="238620">
              <a:tabLst>
                <a:tab pos="330200" algn="r"/>
                <a:tab pos="508000" algn="l"/>
              </a:tabLst>
              <a:defRPr sz="1600">
                <a:solidFill>
                  <a:srgbClr val="FFBB05"/>
                </a:solidFill>
                <a:latin typeface="+mj-lt"/>
                <a:ea typeface="+mj-ea"/>
                <a:cs typeface="+mj-cs"/>
                <a:sym typeface="Arial Narrow"/>
              </a:defRPr>
            </a:pPr>
            <a:r>
              <a:t>F - L’anthropologie moderne</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rgbClr val="FFBB05"/>
                </a:solidFill>
                <a:latin typeface="+mj-lt"/>
                <a:ea typeface="+mj-ea"/>
                <a:cs typeface="+mj-cs"/>
                <a:sym typeface="Arial Narrow"/>
              </a:defRPr>
            </a:pPr>
            <a:r>
              <a:t>	I - 	Caractéristiques de la modernité</a:t>
            </a:r>
          </a:p>
          <a:p>
            <a:pPr marL="775637" indent="-751561" algn="l" defTabSz="238620">
              <a:tabLst>
                <a:tab pos="330200" algn="r"/>
                <a:tab pos="508000" algn="l"/>
              </a:tabLst>
              <a:defRPr sz="1600">
                <a:solidFill>
                  <a:schemeClr val="accent5"/>
                </a:solidFill>
                <a:latin typeface="+mj-lt"/>
                <a:ea typeface="+mj-ea"/>
                <a:cs typeface="+mj-cs"/>
                <a:sym typeface="Arial Narrow"/>
              </a:defRPr>
            </a:pPr>
            <a:r>
              <a:t>	II - 	Le projet de René Descartes</a:t>
            </a:r>
          </a:p>
          <a:p>
            <a:pPr marL="775637" indent="-751561" algn="l" defTabSz="238620">
              <a:tabLst>
                <a:tab pos="330200" algn="r"/>
                <a:tab pos="508000" algn="l"/>
              </a:tabLst>
              <a:defRPr sz="1600">
                <a:solidFill>
                  <a:srgbClr val="FFBB05"/>
                </a:solidFill>
                <a:latin typeface="+mj-lt"/>
                <a:ea typeface="+mj-ea"/>
                <a:cs typeface="+mj-cs"/>
                <a:sym typeface="Arial Narrow"/>
              </a:defRPr>
            </a:pPr>
            <a:r>
              <a:t>			1. La démarche intellectuelle</a:t>
            </a:r>
          </a:p>
          <a:p>
            <a:pPr marL="775637" indent="-751561" algn="l" defTabSz="238620">
              <a:tabLst>
                <a:tab pos="330200" algn="r"/>
                <a:tab pos="508000" algn="l"/>
              </a:tabLst>
              <a:defRPr sz="1600">
                <a:solidFill>
                  <a:srgbClr val="FFBB05"/>
                </a:solidFill>
                <a:latin typeface="+mj-lt"/>
                <a:ea typeface="+mj-ea"/>
                <a:cs typeface="+mj-cs"/>
                <a:sym typeface="Arial Narrow"/>
              </a:defRPr>
            </a:pPr>
            <a:r>
              <a:t>			2. L’existence de Dieu</a:t>
            </a:r>
          </a:p>
          <a:p>
            <a:pPr marL="775637" indent="-751561" algn="l" defTabSz="238620">
              <a:tabLst>
                <a:tab pos="330200" algn="r"/>
                <a:tab pos="508000" algn="l"/>
              </a:tabLst>
              <a:defRPr sz="1600">
                <a:solidFill>
                  <a:srgbClr val="FFBB05"/>
                </a:solidFill>
                <a:latin typeface="+mj-lt"/>
                <a:ea typeface="+mj-ea"/>
                <a:cs typeface="+mj-cs"/>
                <a:sym typeface="Arial Narrow"/>
              </a:defRPr>
            </a:pPr>
            <a:r>
              <a:t>			3. L'anthropologie</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Dans le sillage de Descartes</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328"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329" name="Cercle"/>
          <p:cNvSpPr/>
          <p:nvPr/>
        </p:nvSpPr>
        <p:spPr>
          <a:xfrm>
            <a:off x="4197358" y="455229"/>
            <a:ext cx="1270001" cy="1270001"/>
          </a:xfrm>
          <a:prstGeom prst="ellipse">
            <a:avLst/>
          </a:prstGeom>
          <a:solidFill>
            <a:schemeClr val="accent5"/>
          </a:solidFill>
          <a:ln w="3175">
            <a:miter lim="400000"/>
          </a:ln>
        </p:spPr>
        <p:txBody>
          <a:bodyPr lIns="26513" tIns="26513" rIns="26513" bIns="26513" anchor="ctr"/>
          <a:lstStyle/>
          <a:p>
            <a:pPr>
              <a:defRPr b="0">
                <a:latin typeface="Helvetica Neue Medium"/>
                <a:ea typeface="Helvetica Neue Medium"/>
                <a:cs typeface="Helvetica Neue Medium"/>
                <a:sym typeface="Helvetica Neue Medium"/>
              </a:defRPr>
            </a:pP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31"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332" name="2. L'existence de Dieu.…"/>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2. L'existence de Dieu.</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439999" indent="0" algn="just" defTabSz="238620">
              <a:tabLst/>
              <a:defRPr sz="2100">
                <a:solidFill>
                  <a:srgbClr val="9DE8EB"/>
                </a:solidFill>
                <a:latin typeface="+mj-lt"/>
                <a:ea typeface="+mj-ea"/>
                <a:cs typeface="+mj-cs"/>
                <a:sym typeface="Arial Narrow"/>
              </a:defRPr>
            </a:pPr>
            <a:r>
              <a:t>Et je ne me dois pas imaginer que je ne conçois pas l'infini par une véritable idée, mais seulement par la négation de ce qui est fini, de même que je comprends le repos et les ténèbres par la négation du mouvement et de la lumière : puisqu'au contraire je vois manifestement qu'il se rencontre plus de réalité dans la substance infinie que dans la substance finie, et partant que j'ai en quelque façon premièrement en moi la notion de l'infini, que du fini, c'est-à-dire de Dieu, que de moi-même. Car comment serait-il possible que je pusse connaître que je doute et que je désire, c'est-à-dire qu'il me manque quelque chose et que je ne suis pas tout parfait, si je n'avais en moi aucune idée d'un être plus parfait que le mien, par la comparaison duquel je connaîtrais les défauts de ma nature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une fois cela admis, dans le reste des méditations, il s'appuie sur l'existence de Dieu pour continuer à établir la possibilité d'un savoir</a:t>
            </a:r>
          </a:p>
          <a:p>
            <a:pPr marL="1595606" indent="-1595606" algn="l" defTabSz="238620">
              <a:spcBef>
                <a:spcPts val="400"/>
              </a:spcBef>
              <a:tabLst>
                <a:tab pos="647700" algn="l"/>
                <a:tab pos="1219200" algn="l"/>
              </a:tabLst>
              <a:defRPr sz="2200">
                <a:latin typeface="+mn-lt"/>
                <a:ea typeface="+mn-ea"/>
                <a:cs typeface="+mn-cs"/>
                <a:sym typeface="Helvetica Neue"/>
              </a:defRPr>
            </a:pPr>
            <a:r>
              <a:t>	- et c'est le point d'arrivée de la fin de la 6° méditation, après une partie plus strictement anthropologique</a:t>
            </a:r>
          </a:p>
        </p:txBody>
      </p:sp>
      <p:sp>
        <p:nvSpPr>
          <p:cNvPr id="333"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334"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335"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337"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338" name="F - L’anthropologie moderne…"/>
          <p:cNvSpPr txBox="1"/>
          <p:nvPr/>
        </p:nvSpPr>
        <p:spPr>
          <a:xfrm>
            <a:off x="9532563" y="309690"/>
            <a:ext cx="3756974" cy="240855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defTabSz="238620">
              <a:tabLst>
                <a:tab pos="330200" algn="r"/>
                <a:tab pos="508000" algn="l"/>
              </a:tabLst>
              <a:defRPr sz="1600">
                <a:solidFill>
                  <a:srgbClr val="FFBB05"/>
                </a:solidFill>
                <a:latin typeface="+mj-lt"/>
                <a:ea typeface="+mj-ea"/>
                <a:cs typeface="+mj-cs"/>
                <a:sym typeface="Arial Narrow"/>
              </a:defRPr>
            </a:pPr>
            <a:r>
              <a:t>F - L’anthropologie moderne</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rgbClr val="FFBB05"/>
                </a:solidFill>
                <a:latin typeface="+mj-lt"/>
                <a:ea typeface="+mj-ea"/>
                <a:cs typeface="+mj-cs"/>
                <a:sym typeface="Arial Narrow"/>
              </a:defRPr>
            </a:pPr>
            <a:r>
              <a:t>	I - 	Caractéristiques de la modernité</a:t>
            </a:r>
          </a:p>
          <a:p>
            <a:pPr marL="775637" indent="-751561" algn="l" defTabSz="238620">
              <a:tabLst>
                <a:tab pos="330200" algn="r"/>
                <a:tab pos="508000" algn="l"/>
              </a:tabLst>
              <a:defRPr sz="1600">
                <a:solidFill>
                  <a:schemeClr val="accent5"/>
                </a:solidFill>
                <a:latin typeface="+mj-lt"/>
                <a:ea typeface="+mj-ea"/>
                <a:cs typeface="+mj-cs"/>
                <a:sym typeface="Arial Narrow"/>
              </a:defRPr>
            </a:pPr>
            <a:r>
              <a:t>	II - 	Le projet de René Descartes</a:t>
            </a:r>
          </a:p>
          <a:p>
            <a:pPr marL="775637" indent="-751561" algn="l" defTabSz="238620">
              <a:tabLst>
                <a:tab pos="330200" algn="r"/>
                <a:tab pos="508000" algn="l"/>
              </a:tabLst>
              <a:defRPr sz="1600">
                <a:solidFill>
                  <a:srgbClr val="FFBB05"/>
                </a:solidFill>
                <a:latin typeface="+mj-lt"/>
                <a:ea typeface="+mj-ea"/>
                <a:cs typeface="+mj-cs"/>
                <a:sym typeface="Arial Narrow"/>
              </a:defRPr>
            </a:pPr>
            <a:r>
              <a:t>			1. La démarche intellectuelle</a:t>
            </a:r>
          </a:p>
          <a:p>
            <a:pPr marL="775637" indent="-751561" algn="l" defTabSz="238620">
              <a:tabLst>
                <a:tab pos="330200" algn="r"/>
                <a:tab pos="508000" algn="l"/>
              </a:tabLst>
              <a:defRPr sz="1600">
                <a:solidFill>
                  <a:srgbClr val="FFBB05"/>
                </a:solidFill>
                <a:latin typeface="+mj-lt"/>
                <a:ea typeface="+mj-ea"/>
                <a:cs typeface="+mj-cs"/>
                <a:sym typeface="Arial Narrow"/>
              </a:defRPr>
            </a:pPr>
            <a:r>
              <a:t>			2. L’existence de Dieu</a:t>
            </a:r>
          </a:p>
          <a:p>
            <a:pPr marL="775637" indent="-751561" algn="l" defTabSz="238620">
              <a:tabLst>
                <a:tab pos="330200" algn="r"/>
                <a:tab pos="508000" algn="l"/>
              </a:tabLst>
              <a:defRPr sz="1600">
                <a:solidFill>
                  <a:srgbClr val="FFBB05"/>
                </a:solidFill>
                <a:latin typeface="+mj-lt"/>
                <a:ea typeface="+mj-ea"/>
                <a:cs typeface="+mj-cs"/>
                <a:sym typeface="Arial Narrow"/>
              </a:defRPr>
            </a:pPr>
            <a:r>
              <a:t>			3. L'anthropologie</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Dans le sillage de Descartes</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339"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41"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342" name="3. L’anthropologie de Descartes…"/>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3. L’anthropologie de Descartes</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l’anthropologie de Descartes est dualiste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on note qu'il utilise presque indifféremment la notion d'esprit et la notion d'âme</a:t>
            </a:r>
          </a:p>
          <a:p>
            <a:pPr marL="1595606" indent="-1595606" algn="l" defTabSz="238620">
              <a:spcBef>
                <a:spcPts val="400"/>
              </a:spcBef>
              <a:tabLst>
                <a:tab pos="647700" algn="l"/>
                <a:tab pos="1219200" algn="l"/>
              </a:tabLst>
              <a:defRPr sz="2200">
                <a:latin typeface="+mn-lt"/>
                <a:ea typeface="+mn-ea"/>
                <a:cs typeface="+mn-cs"/>
                <a:sym typeface="Helvetica Neue"/>
              </a:defRPr>
            </a:pPr>
            <a:r>
              <a:t>	- ses désignations sont devenues classiques dans le langage philosophique : </a:t>
            </a:r>
          </a:p>
          <a:p>
            <a:pPr marL="1595606" indent="-1595606" algn="l" defTabSz="238620">
              <a:spcBef>
                <a:spcPts val="400"/>
              </a:spcBef>
              <a:tabLst>
                <a:tab pos="647700" algn="l"/>
                <a:tab pos="1219200" algn="l"/>
              </a:tabLst>
              <a:defRPr sz="2200">
                <a:latin typeface="+mn-lt"/>
                <a:ea typeface="+mn-ea"/>
                <a:cs typeface="+mn-cs"/>
                <a:sym typeface="Helvetica Neue"/>
              </a:defRPr>
            </a:pPr>
            <a:r>
              <a:t>			- le corps est </a:t>
            </a:r>
            <a:r>
              <a:rPr i="1"/>
              <a:t>res extensa</a:t>
            </a:r>
            <a:endParaRPr i="1"/>
          </a:p>
          <a:p>
            <a:pPr marL="1595606" indent="-1595606" algn="l" defTabSz="238620">
              <a:spcBef>
                <a:spcPts val="400"/>
              </a:spcBef>
              <a:tabLst>
                <a:tab pos="647700" algn="l"/>
                <a:tab pos="1219200" algn="l"/>
              </a:tabLst>
              <a:defRPr sz="2200">
                <a:latin typeface="+mn-lt"/>
                <a:ea typeface="+mn-ea"/>
                <a:cs typeface="+mn-cs"/>
                <a:sym typeface="Helvetica Neue"/>
              </a:defRPr>
            </a:pPr>
            <a:r>
              <a:t>			- l'être humain se définit comme </a:t>
            </a:r>
            <a:r>
              <a:rPr i="1"/>
              <a:t>res cogitans</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le corps est assimilé à une machine</a:t>
            </a:r>
          </a:p>
          <a:p>
            <a:pPr marL="1595606" indent="-1595606" algn="l" defTabSz="238620">
              <a:spcBef>
                <a:spcPts val="400"/>
              </a:spcBef>
              <a:tabLst>
                <a:tab pos="647700" algn="l"/>
                <a:tab pos="1219200" algn="l"/>
              </a:tabLst>
              <a:defRPr sz="2200">
                <a:latin typeface="+mn-lt"/>
                <a:ea typeface="+mn-ea"/>
                <a:cs typeface="+mn-cs"/>
                <a:sym typeface="Helvetica Neue"/>
              </a:defRPr>
            </a:pPr>
            <a:r>
              <a:t>	- Descartes est fasciné par la technique, les machines de son temps aussi bien que par le corps humain que l'on étudie par dissection</a:t>
            </a:r>
          </a:p>
          <a:p>
            <a:pPr marL="1595606" indent="-1595606" algn="l" defTabSz="238620">
              <a:spcBef>
                <a:spcPts val="400"/>
              </a:spcBef>
              <a:tabLst>
                <a:tab pos="647700" algn="l"/>
                <a:tab pos="1219200" algn="l"/>
              </a:tabLst>
              <a:defRPr sz="2200">
                <a:latin typeface="+mn-lt"/>
                <a:ea typeface="+mn-ea"/>
                <a:cs typeface="+mn-cs"/>
                <a:sym typeface="Helvetica Neue"/>
              </a:defRPr>
            </a:pPr>
            <a:r>
              <a:t>	- il assimile donc le corps à une machine gouvernée par l’esprit</a:t>
            </a:r>
          </a:p>
          <a:p>
            <a:pPr marL="1595606" indent="-1595606" algn="l" defTabSz="238620">
              <a:spcBef>
                <a:spcPts val="400"/>
              </a:spcBef>
              <a:tabLst>
                <a:tab pos="647700" algn="l"/>
                <a:tab pos="1219200" algn="l"/>
              </a:tabLst>
              <a:defRPr sz="2200">
                <a:latin typeface="+mn-lt"/>
                <a:ea typeface="+mn-ea"/>
                <a:cs typeface="+mn-cs"/>
                <a:sym typeface="Helvetica Neue"/>
              </a:defRPr>
            </a:pPr>
            <a:r>
              <a:t>	- pour lui un animal est également assimilable à une machine : il conçoit son comportement comme uniquement de type mécaniste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439999" indent="0" algn="just" defTabSz="238620">
              <a:tabLst/>
              <a:defRPr sz="2100">
                <a:latin typeface="+mj-lt"/>
                <a:ea typeface="+mj-ea"/>
                <a:cs typeface="+mj-cs"/>
                <a:sym typeface="Arial Narrow"/>
              </a:defRPr>
            </a:pPr>
            <a:r>
              <a:t>	[Texte de la 6</a:t>
            </a:r>
            <a:r>
              <a:rPr baseline="31999"/>
              <a:t>ème</a:t>
            </a:r>
            <a:r>
              <a:t> méditation]</a:t>
            </a:r>
          </a:p>
        </p:txBody>
      </p:sp>
      <p:sp>
        <p:nvSpPr>
          <p:cNvPr id="343"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344"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345"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347"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348" name="F - L’anthropologie moderne…"/>
          <p:cNvSpPr txBox="1"/>
          <p:nvPr/>
        </p:nvSpPr>
        <p:spPr>
          <a:xfrm>
            <a:off x="9532563" y="309690"/>
            <a:ext cx="3756974" cy="240855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defTabSz="238620">
              <a:tabLst>
                <a:tab pos="330200" algn="r"/>
                <a:tab pos="508000" algn="l"/>
              </a:tabLst>
              <a:defRPr sz="1600">
                <a:solidFill>
                  <a:srgbClr val="FFBB05"/>
                </a:solidFill>
                <a:latin typeface="+mj-lt"/>
                <a:ea typeface="+mj-ea"/>
                <a:cs typeface="+mj-cs"/>
                <a:sym typeface="Arial Narrow"/>
              </a:defRPr>
            </a:pPr>
            <a:r>
              <a:t>F - L’anthropologie moderne</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rgbClr val="FFBB05"/>
                </a:solidFill>
                <a:latin typeface="+mj-lt"/>
                <a:ea typeface="+mj-ea"/>
                <a:cs typeface="+mj-cs"/>
                <a:sym typeface="Arial Narrow"/>
              </a:defRPr>
            </a:pPr>
            <a:r>
              <a:t>	I - 	Caractéristiques de la modernité</a:t>
            </a:r>
          </a:p>
          <a:p>
            <a:pPr marL="775637" indent="-751561" algn="l" defTabSz="238620">
              <a:tabLst>
                <a:tab pos="330200" algn="r"/>
                <a:tab pos="508000" algn="l"/>
              </a:tabLst>
              <a:defRPr sz="1600">
                <a:solidFill>
                  <a:schemeClr val="accent5"/>
                </a:solidFill>
                <a:latin typeface="+mj-lt"/>
                <a:ea typeface="+mj-ea"/>
                <a:cs typeface="+mj-cs"/>
                <a:sym typeface="Arial Narrow"/>
              </a:defRPr>
            </a:pPr>
            <a:r>
              <a:t>	II - 	Le projet de René Descartes</a:t>
            </a:r>
          </a:p>
          <a:p>
            <a:pPr marL="775637" indent="-751561" algn="l" defTabSz="238620">
              <a:tabLst>
                <a:tab pos="330200" algn="r"/>
                <a:tab pos="508000" algn="l"/>
              </a:tabLst>
              <a:defRPr sz="1600">
                <a:solidFill>
                  <a:srgbClr val="FFBB05"/>
                </a:solidFill>
                <a:latin typeface="+mj-lt"/>
                <a:ea typeface="+mj-ea"/>
                <a:cs typeface="+mj-cs"/>
                <a:sym typeface="Arial Narrow"/>
              </a:defRPr>
            </a:pPr>
            <a:r>
              <a:t>			1. La démarche intellectuelle</a:t>
            </a:r>
          </a:p>
          <a:p>
            <a:pPr marL="775637" indent="-751561" algn="l" defTabSz="238620">
              <a:tabLst>
                <a:tab pos="330200" algn="r"/>
                <a:tab pos="508000" algn="l"/>
              </a:tabLst>
              <a:defRPr sz="1600">
                <a:solidFill>
                  <a:srgbClr val="FFBB05"/>
                </a:solidFill>
                <a:latin typeface="+mj-lt"/>
                <a:ea typeface="+mj-ea"/>
                <a:cs typeface="+mj-cs"/>
                <a:sym typeface="Arial Narrow"/>
              </a:defRPr>
            </a:pPr>
            <a:r>
              <a:t>			2. L’existence de Dieu</a:t>
            </a:r>
          </a:p>
          <a:p>
            <a:pPr marL="775637" indent="-751561" algn="l" defTabSz="238620">
              <a:tabLst>
                <a:tab pos="330200" algn="r"/>
                <a:tab pos="508000" algn="l"/>
              </a:tabLst>
              <a:defRPr sz="1600">
                <a:solidFill>
                  <a:srgbClr val="FFBB05"/>
                </a:solidFill>
                <a:latin typeface="+mj-lt"/>
                <a:ea typeface="+mj-ea"/>
                <a:cs typeface="+mj-cs"/>
                <a:sym typeface="Arial Narrow"/>
              </a:defRPr>
            </a:pPr>
            <a:r>
              <a:t>			3. L'anthropologie</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Dans le sillage de Descartes</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349"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51"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352" name="3. L’anthropologie de Descartes…"/>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3. L’anthropologie de Descartes</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on remarque dans le texte précédent que l'âme a son siège dans le cerveau</a:t>
            </a:r>
          </a:p>
          <a:p>
            <a:pPr marL="1595606" indent="-1595606" algn="l" defTabSz="238620">
              <a:spcBef>
                <a:spcPts val="400"/>
              </a:spcBef>
              <a:tabLst>
                <a:tab pos="647700" algn="l"/>
                <a:tab pos="1219200" algn="l"/>
              </a:tabLst>
              <a:defRPr sz="2200">
                <a:latin typeface="+mn-lt"/>
                <a:ea typeface="+mn-ea"/>
                <a:cs typeface="+mn-cs"/>
                <a:sym typeface="Helvetica Neue"/>
              </a:defRPr>
            </a:pPr>
            <a:r>
              <a:t>	- qu'il attribue tous les mouvements du corps, les sensations et perceptions à la conservation du corps</a:t>
            </a:r>
          </a:p>
          <a:p>
            <a:pPr marL="1595606" indent="-1595606" algn="l" defTabSz="238620">
              <a:spcBef>
                <a:spcPts val="400"/>
              </a:spcBef>
              <a:tabLst>
                <a:tab pos="647700" algn="l"/>
                <a:tab pos="1219200" algn="l"/>
              </a:tabLst>
              <a:defRPr sz="2200">
                <a:latin typeface="+mn-lt"/>
                <a:ea typeface="+mn-ea"/>
                <a:cs typeface="+mn-cs"/>
                <a:sym typeface="Helvetica Neue"/>
              </a:defRPr>
            </a:pPr>
            <a:r>
              <a:t>	- en lien avec la bonté de Dieu qui ne saurait tromper l'homme et provoquer sa mort</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il corrige l'idée que les sensations sont trompeuses par la capacité de l'intelligence et de l'imagination à se rendre compte des erreurs et à les rectifier</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p:txBody>
      </p:sp>
      <p:sp>
        <p:nvSpPr>
          <p:cNvPr id="353"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354"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355"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357"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358" name="F - L’anthropologie moderne…"/>
          <p:cNvSpPr txBox="1"/>
          <p:nvPr/>
        </p:nvSpPr>
        <p:spPr>
          <a:xfrm>
            <a:off x="9532563" y="309690"/>
            <a:ext cx="3756974" cy="240855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defTabSz="238620">
              <a:tabLst>
                <a:tab pos="330200" algn="r"/>
                <a:tab pos="508000" algn="l"/>
              </a:tabLst>
              <a:defRPr sz="1600">
                <a:solidFill>
                  <a:srgbClr val="FFBB05"/>
                </a:solidFill>
                <a:latin typeface="+mj-lt"/>
                <a:ea typeface="+mj-ea"/>
                <a:cs typeface="+mj-cs"/>
                <a:sym typeface="Arial Narrow"/>
              </a:defRPr>
            </a:pPr>
            <a:r>
              <a:t>F - L’anthropologie moderne</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rgbClr val="FFBB05"/>
                </a:solidFill>
                <a:latin typeface="+mj-lt"/>
                <a:ea typeface="+mj-ea"/>
                <a:cs typeface="+mj-cs"/>
                <a:sym typeface="Arial Narrow"/>
              </a:defRPr>
            </a:pPr>
            <a:r>
              <a:t>	I - 	Caractéristiques de la modernité</a:t>
            </a:r>
          </a:p>
          <a:p>
            <a:pPr marL="775637" indent="-751561" algn="l" defTabSz="238620">
              <a:tabLst>
                <a:tab pos="330200" algn="r"/>
                <a:tab pos="508000" algn="l"/>
              </a:tabLst>
              <a:defRPr sz="1600">
                <a:solidFill>
                  <a:schemeClr val="accent5"/>
                </a:solidFill>
                <a:latin typeface="+mj-lt"/>
                <a:ea typeface="+mj-ea"/>
                <a:cs typeface="+mj-cs"/>
                <a:sym typeface="Arial Narrow"/>
              </a:defRPr>
            </a:pPr>
            <a:r>
              <a:t>	II - 	Le projet de René Descartes</a:t>
            </a:r>
          </a:p>
          <a:p>
            <a:pPr marL="775637" indent="-751561" algn="l" defTabSz="238620">
              <a:tabLst>
                <a:tab pos="330200" algn="r"/>
                <a:tab pos="508000" algn="l"/>
              </a:tabLst>
              <a:defRPr sz="1600">
                <a:solidFill>
                  <a:srgbClr val="FFBB05"/>
                </a:solidFill>
                <a:latin typeface="+mj-lt"/>
                <a:ea typeface="+mj-ea"/>
                <a:cs typeface="+mj-cs"/>
                <a:sym typeface="Arial Narrow"/>
              </a:defRPr>
            </a:pPr>
            <a:r>
              <a:t>			1. La démarche intellectuelle</a:t>
            </a:r>
          </a:p>
          <a:p>
            <a:pPr marL="775637" indent="-751561" algn="l" defTabSz="238620">
              <a:tabLst>
                <a:tab pos="330200" algn="r"/>
                <a:tab pos="508000" algn="l"/>
              </a:tabLst>
              <a:defRPr sz="1600">
                <a:solidFill>
                  <a:srgbClr val="FFBB05"/>
                </a:solidFill>
                <a:latin typeface="+mj-lt"/>
                <a:ea typeface="+mj-ea"/>
                <a:cs typeface="+mj-cs"/>
                <a:sym typeface="Arial Narrow"/>
              </a:defRPr>
            </a:pPr>
            <a:r>
              <a:t>			2. L’existence de Dieu</a:t>
            </a:r>
          </a:p>
          <a:p>
            <a:pPr marL="775637" indent="-751561" algn="l" defTabSz="238620">
              <a:tabLst>
                <a:tab pos="330200" algn="r"/>
                <a:tab pos="508000" algn="l"/>
              </a:tabLst>
              <a:defRPr sz="1600">
                <a:solidFill>
                  <a:srgbClr val="FFBB05"/>
                </a:solidFill>
                <a:latin typeface="+mj-lt"/>
                <a:ea typeface="+mj-ea"/>
                <a:cs typeface="+mj-cs"/>
                <a:sym typeface="Arial Narrow"/>
              </a:defRPr>
            </a:pPr>
            <a:r>
              <a:t>			3. L'anthropologie</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Dans le sillage de Descartes</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359"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61"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362" name="3. L’anthropologie de Descartes…"/>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3. L’anthropologie de Descartes</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les relations du corps et de l'âme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concernant la partie anthropologique de son œuvre il poursuit ses investigations et précise sa pensée dans le </a:t>
            </a:r>
            <a:r>
              <a:rPr i="1"/>
              <a:t>Traité de l'homme</a:t>
            </a:r>
            <a:r>
              <a:t> (1648)</a:t>
            </a:r>
          </a:p>
          <a:p>
            <a:pPr marL="1595606" indent="-1595606" algn="l" defTabSz="238620">
              <a:spcBef>
                <a:spcPts val="400"/>
              </a:spcBef>
              <a:tabLst>
                <a:tab pos="647700" algn="l"/>
                <a:tab pos="1219200" algn="l"/>
              </a:tabLst>
              <a:defRPr sz="2200">
                <a:latin typeface="+mn-lt"/>
                <a:ea typeface="+mn-ea"/>
                <a:cs typeface="+mn-cs"/>
                <a:sym typeface="Helvetica Neue"/>
              </a:defRPr>
            </a:pPr>
            <a:r>
              <a:t>	- on constate qu'il localise l'âme dans le cerveau</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dans le </a:t>
            </a:r>
            <a:r>
              <a:rPr i="1"/>
              <a:t>Traité des passions de l'âme</a:t>
            </a:r>
            <a:r>
              <a:t> (1649), il développe l'idée de la glande pinéale, qui est le lieu « interface » entre l'âme et le corps, au sens où les impressions et sensations viennent à l'âme par elle, et au sens où l'âme influence la vie du corps par elle</a:t>
            </a:r>
          </a:p>
          <a:p>
            <a:pPr marL="1595606" indent="-1595606" algn="l" defTabSz="238620">
              <a:spcBef>
                <a:spcPts val="400"/>
              </a:spcBef>
              <a:tabLst>
                <a:tab pos="647700" algn="l"/>
                <a:tab pos="1219200" algn="l"/>
              </a:tabLst>
              <a:defRPr sz="2200">
                <a:latin typeface="+mn-lt"/>
                <a:ea typeface="+mn-ea"/>
                <a:cs typeface="+mn-cs"/>
                <a:sym typeface="Helvetica Neue"/>
              </a:defRPr>
            </a:pPr>
            <a:r>
              <a:t>- il considère que les mouvements inhérents au corps (sang, air) sont autant de souffles ou d'esprits qui circulent et transmettent des « informations »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439999" indent="0" algn="just" defTabSz="238620">
              <a:tabLst/>
              <a:defRPr sz="2100">
                <a:solidFill>
                  <a:srgbClr val="9DE8EB"/>
                </a:solidFill>
                <a:latin typeface="+mj-lt"/>
                <a:ea typeface="+mj-ea"/>
                <a:cs typeface="+mj-cs"/>
                <a:sym typeface="Arial Narrow"/>
              </a:defRPr>
            </a:pPr>
            <a:r>
              <a:t>Enfin on sait que tous ces mouvements des muscles, comme aussi tous les sens, dépendent des nerfs, qui sont comme de petits filets ou comme de petits tuyaux qui viennent tous du cerveau, et contiennent ainsi que lui un certain air ou vent très subtil qu'on nomme les esprits animaux. (art. 7)</a:t>
            </a:r>
          </a:p>
          <a:p>
            <a:pPr marL="1439999" indent="0" algn="just" defTabSz="238620">
              <a:tabLst/>
              <a:defRPr sz="2100">
                <a:solidFill>
                  <a:srgbClr val="9DE8EB"/>
                </a:solidFill>
                <a:latin typeface="+mj-lt"/>
                <a:ea typeface="+mj-ea"/>
                <a:cs typeface="+mj-cs"/>
                <a:sym typeface="Arial Narrow"/>
              </a:defRPr>
            </a:pPr>
          </a:p>
          <a:p>
            <a:pPr marL="1439999" indent="0" algn="just" defTabSz="238620">
              <a:tabLst/>
              <a:defRPr sz="2100">
                <a:latin typeface="+mj-lt"/>
                <a:ea typeface="+mj-ea"/>
                <a:cs typeface="+mj-cs"/>
                <a:sym typeface="Arial Narrow"/>
              </a:defRPr>
            </a:pPr>
            <a:r>
              <a:t>René </a:t>
            </a:r>
            <a:r>
              <a:rPr cap="small"/>
              <a:t>Descartes</a:t>
            </a:r>
            <a:r>
              <a:t>, </a:t>
            </a:r>
            <a:r>
              <a:rPr i="1"/>
              <a:t>Les passions de l'âme</a:t>
            </a:r>
            <a:r>
              <a:t>, Paris, Le livre de Poche 4602, Paris, 1990.</a:t>
            </a:r>
          </a:p>
        </p:txBody>
      </p:sp>
      <p:sp>
        <p:nvSpPr>
          <p:cNvPr id="363"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364"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365"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367"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368" name="F - L’anthropologie moderne…"/>
          <p:cNvSpPr txBox="1"/>
          <p:nvPr/>
        </p:nvSpPr>
        <p:spPr>
          <a:xfrm>
            <a:off x="9532563" y="309690"/>
            <a:ext cx="3756974" cy="240855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defTabSz="238620">
              <a:tabLst>
                <a:tab pos="330200" algn="r"/>
                <a:tab pos="508000" algn="l"/>
              </a:tabLst>
              <a:defRPr sz="1600">
                <a:solidFill>
                  <a:srgbClr val="FFBB05"/>
                </a:solidFill>
                <a:latin typeface="+mj-lt"/>
                <a:ea typeface="+mj-ea"/>
                <a:cs typeface="+mj-cs"/>
                <a:sym typeface="Arial Narrow"/>
              </a:defRPr>
            </a:pPr>
            <a:r>
              <a:t>F - L’anthropologie moderne</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rgbClr val="FFBB05"/>
                </a:solidFill>
                <a:latin typeface="+mj-lt"/>
                <a:ea typeface="+mj-ea"/>
                <a:cs typeface="+mj-cs"/>
                <a:sym typeface="Arial Narrow"/>
              </a:defRPr>
            </a:pPr>
            <a:r>
              <a:t>	I - 	Caractéristiques de la modernité</a:t>
            </a:r>
          </a:p>
          <a:p>
            <a:pPr marL="775637" indent="-751561" algn="l" defTabSz="238620">
              <a:tabLst>
                <a:tab pos="330200" algn="r"/>
                <a:tab pos="508000" algn="l"/>
              </a:tabLst>
              <a:defRPr sz="1600">
                <a:solidFill>
                  <a:schemeClr val="accent5"/>
                </a:solidFill>
                <a:latin typeface="+mj-lt"/>
                <a:ea typeface="+mj-ea"/>
                <a:cs typeface="+mj-cs"/>
                <a:sym typeface="Arial Narrow"/>
              </a:defRPr>
            </a:pPr>
            <a:r>
              <a:t>	II - 	Le projet de René Descartes</a:t>
            </a:r>
          </a:p>
          <a:p>
            <a:pPr marL="775637" indent="-751561" algn="l" defTabSz="238620">
              <a:tabLst>
                <a:tab pos="330200" algn="r"/>
                <a:tab pos="508000" algn="l"/>
              </a:tabLst>
              <a:defRPr sz="1600">
                <a:solidFill>
                  <a:srgbClr val="FFBB05"/>
                </a:solidFill>
                <a:latin typeface="+mj-lt"/>
                <a:ea typeface="+mj-ea"/>
                <a:cs typeface="+mj-cs"/>
                <a:sym typeface="Arial Narrow"/>
              </a:defRPr>
            </a:pPr>
            <a:r>
              <a:t>			1. La démarche intellectuelle</a:t>
            </a:r>
          </a:p>
          <a:p>
            <a:pPr marL="775637" indent="-751561" algn="l" defTabSz="238620">
              <a:tabLst>
                <a:tab pos="330200" algn="r"/>
                <a:tab pos="508000" algn="l"/>
              </a:tabLst>
              <a:defRPr sz="1600">
                <a:solidFill>
                  <a:srgbClr val="FFBB05"/>
                </a:solidFill>
                <a:latin typeface="+mj-lt"/>
                <a:ea typeface="+mj-ea"/>
                <a:cs typeface="+mj-cs"/>
                <a:sym typeface="Arial Narrow"/>
              </a:defRPr>
            </a:pPr>
            <a:r>
              <a:t>			2. L’existence de Dieu</a:t>
            </a:r>
          </a:p>
          <a:p>
            <a:pPr marL="775637" indent="-751561" algn="l" defTabSz="238620">
              <a:tabLst>
                <a:tab pos="330200" algn="r"/>
                <a:tab pos="508000" algn="l"/>
              </a:tabLst>
              <a:defRPr sz="1600">
                <a:solidFill>
                  <a:srgbClr val="FFBB05"/>
                </a:solidFill>
                <a:latin typeface="+mj-lt"/>
                <a:ea typeface="+mj-ea"/>
                <a:cs typeface="+mj-cs"/>
                <a:sym typeface="Arial Narrow"/>
              </a:defRPr>
            </a:pPr>
            <a:r>
              <a:t>			3. L'anthropologie</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Dans le sillage de Descartes</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369"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71"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372" name="3. L’anthropologie de Descartes…"/>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3. L’anthropologie de Descartes</a:t>
            </a:r>
          </a:p>
          <a:p>
            <a:pPr marL="1595606" indent="-1595606" algn="l" defTabSz="238620">
              <a:spcBef>
                <a:spcPts val="400"/>
              </a:spcBef>
              <a:tabLst>
                <a:tab pos="647700" algn="l"/>
                <a:tab pos="1219200" algn="l"/>
              </a:tabLst>
              <a:defRPr sz="2200">
                <a:latin typeface="+mn-lt"/>
                <a:ea typeface="+mn-ea"/>
                <a:cs typeface="+mn-cs"/>
                <a:sym typeface="Helvetica Neue"/>
              </a:defRPr>
            </a:pPr>
          </a:p>
          <a:p>
            <a:pPr lvl="1" marL="1595606" indent="-1595606" algn="l">
              <a:spcBef>
                <a:spcPts val="400"/>
              </a:spcBef>
              <a:tabLst>
                <a:tab pos="647700" algn="l"/>
                <a:tab pos="1219200" algn="l"/>
              </a:tabLst>
              <a:defRPr sz="2200">
                <a:latin typeface="+mn-lt"/>
                <a:ea typeface="+mn-ea"/>
                <a:cs typeface="+mn-cs"/>
                <a:sym typeface="Helvetica Neue"/>
              </a:defRPr>
            </a:pPr>
            <a:r>
              <a:t>- les passions </a:t>
            </a:r>
          </a:p>
          <a:p>
            <a:pPr lvl="1" marL="1595606" indent="-1595606" algn="l">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il commence les premiers articles du </a:t>
            </a:r>
            <a:r>
              <a:rPr i="1"/>
              <a:t>Traité des passions</a:t>
            </a:r>
            <a:r>
              <a:t> en décrivant les fonctionnements du corps, sur le mode des machines (art. 7-16)</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il aborde ensuite les fonctions de l'âme (17-21) en se basant sur une double distinction : la notion d'action et de passion et l'orientation de l'action dans l'âme ou hors de l'âme c'est-à-dire dans le corps</a:t>
            </a:r>
          </a:p>
          <a:p>
            <a:pPr marL="1595606" indent="-1595606" algn="l" defTabSz="238620">
              <a:spcBef>
                <a:spcPts val="400"/>
              </a:spcBef>
              <a:tabLst>
                <a:tab pos="647700" algn="l"/>
                <a:tab pos="1219200" algn="l"/>
              </a:tabLst>
              <a:defRPr sz="2200">
                <a:latin typeface="+mn-lt"/>
                <a:ea typeface="+mn-ea"/>
                <a:cs typeface="+mn-cs"/>
                <a:sym typeface="Helvetica Neue"/>
              </a:defRPr>
            </a:pPr>
            <a:r>
              <a:t>	Toute sa pensée repose sur cette distinction âme-corps</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439999" indent="0" algn="just" defTabSz="238620">
              <a:tabLst/>
              <a:defRPr sz="2100">
                <a:solidFill>
                  <a:srgbClr val="9DE8EB"/>
                </a:solidFill>
                <a:latin typeface="+mj-lt"/>
                <a:ea typeface="+mj-ea"/>
                <a:cs typeface="+mj-cs"/>
                <a:sym typeface="Arial Narrow"/>
              </a:defRPr>
            </a:pPr>
            <a:r>
              <a:t>Art. 17. Quelles sont les fonctions de l'âme.</a:t>
            </a:r>
          </a:p>
          <a:p>
            <a:pPr marL="1439999" indent="0" algn="just" defTabSz="238620">
              <a:tabLst/>
              <a:defRPr sz="2100">
                <a:solidFill>
                  <a:srgbClr val="9DE8EB"/>
                </a:solidFill>
                <a:latin typeface="+mj-lt"/>
                <a:ea typeface="+mj-ea"/>
                <a:cs typeface="+mj-cs"/>
                <a:sym typeface="Arial Narrow"/>
              </a:defRPr>
            </a:pPr>
            <a:r>
              <a:t>Après avoir ainsi considéré toutes les fonctions qui appartiennent au corps seul, il est aisé de connaître qu'il ne reste rien en nous que nous devions attribuer à notre âme, sinon nos pensées, lesquelles sont principalement de deux genres, à savoir les unes sont les actions de l'âme, les autres sont ses passions. Celles que je nomme ses actions sont toutes nos volontés, à cause que nous expérimentons qu'elles viennent directement de notre âme, et semblent ne dépendre que d'elle. Comme au contraire, on peut généralement nommer ses passions toutes les sortes de perceptions ou connaissances qui se trouvent en nous, à cause que souvent ce n'est pas notre âme qui les fait telles qu'elles sont, et que toujours elle les reçoit des choses qui sont représentées par elles.</a:t>
            </a:r>
          </a:p>
        </p:txBody>
      </p:sp>
      <p:sp>
        <p:nvSpPr>
          <p:cNvPr id="373"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374"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375"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377"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378" name="F - L’anthropologie moderne…"/>
          <p:cNvSpPr txBox="1"/>
          <p:nvPr/>
        </p:nvSpPr>
        <p:spPr>
          <a:xfrm>
            <a:off x="9532563" y="309690"/>
            <a:ext cx="3756974" cy="240855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defTabSz="238620">
              <a:tabLst>
                <a:tab pos="330200" algn="r"/>
                <a:tab pos="508000" algn="l"/>
              </a:tabLst>
              <a:defRPr sz="1600">
                <a:solidFill>
                  <a:srgbClr val="FFBB05"/>
                </a:solidFill>
                <a:latin typeface="+mj-lt"/>
                <a:ea typeface="+mj-ea"/>
                <a:cs typeface="+mj-cs"/>
                <a:sym typeface="Arial Narrow"/>
              </a:defRPr>
            </a:pPr>
            <a:r>
              <a:t>F - L’anthropologie moderne</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rgbClr val="FFBB05"/>
                </a:solidFill>
                <a:latin typeface="+mj-lt"/>
                <a:ea typeface="+mj-ea"/>
                <a:cs typeface="+mj-cs"/>
                <a:sym typeface="Arial Narrow"/>
              </a:defRPr>
            </a:pPr>
            <a:r>
              <a:t>	I - 	Caractéristiques de la modernité</a:t>
            </a:r>
          </a:p>
          <a:p>
            <a:pPr marL="775637" indent="-751561" algn="l" defTabSz="238620">
              <a:tabLst>
                <a:tab pos="330200" algn="r"/>
                <a:tab pos="508000" algn="l"/>
              </a:tabLst>
              <a:defRPr sz="1600">
                <a:solidFill>
                  <a:schemeClr val="accent5"/>
                </a:solidFill>
                <a:latin typeface="+mj-lt"/>
                <a:ea typeface="+mj-ea"/>
                <a:cs typeface="+mj-cs"/>
                <a:sym typeface="Arial Narrow"/>
              </a:defRPr>
            </a:pPr>
            <a:r>
              <a:t>	II - 	Le projet de René Descartes</a:t>
            </a:r>
          </a:p>
          <a:p>
            <a:pPr marL="775637" indent="-751561" algn="l" defTabSz="238620">
              <a:tabLst>
                <a:tab pos="330200" algn="r"/>
                <a:tab pos="508000" algn="l"/>
              </a:tabLst>
              <a:defRPr sz="1600">
                <a:solidFill>
                  <a:srgbClr val="FFBB05"/>
                </a:solidFill>
                <a:latin typeface="+mj-lt"/>
                <a:ea typeface="+mj-ea"/>
                <a:cs typeface="+mj-cs"/>
                <a:sym typeface="Arial Narrow"/>
              </a:defRPr>
            </a:pPr>
            <a:r>
              <a:t>			1. La démarche intellectuelle</a:t>
            </a:r>
          </a:p>
          <a:p>
            <a:pPr marL="775637" indent="-751561" algn="l" defTabSz="238620">
              <a:tabLst>
                <a:tab pos="330200" algn="r"/>
                <a:tab pos="508000" algn="l"/>
              </a:tabLst>
              <a:defRPr sz="1600">
                <a:solidFill>
                  <a:srgbClr val="FFBB05"/>
                </a:solidFill>
                <a:latin typeface="+mj-lt"/>
                <a:ea typeface="+mj-ea"/>
                <a:cs typeface="+mj-cs"/>
                <a:sym typeface="Arial Narrow"/>
              </a:defRPr>
            </a:pPr>
            <a:r>
              <a:t>			2. L’existence de Dieu</a:t>
            </a:r>
          </a:p>
          <a:p>
            <a:pPr marL="775637" indent="-751561" algn="l" defTabSz="238620">
              <a:tabLst>
                <a:tab pos="330200" algn="r"/>
                <a:tab pos="508000" algn="l"/>
              </a:tabLst>
              <a:defRPr sz="1600">
                <a:solidFill>
                  <a:srgbClr val="FFBB05"/>
                </a:solidFill>
                <a:latin typeface="+mj-lt"/>
                <a:ea typeface="+mj-ea"/>
                <a:cs typeface="+mj-cs"/>
                <a:sym typeface="Arial Narrow"/>
              </a:defRPr>
            </a:pPr>
            <a:r>
              <a:t>			3. L'anthropologie</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Dans le sillage de Descartes</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379"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81"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382" name="3. L’anthropologie de Descartes…"/>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3. L’anthropologie de Descartes</a:t>
            </a:r>
          </a:p>
          <a:p>
            <a:pPr marL="1595606" indent="-1595606" algn="l" defTabSz="238620">
              <a:spcBef>
                <a:spcPts val="400"/>
              </a:spcBef>
              <a:tabLst>
                <a:tab pos="647700" algn="l"/>
                <a:tab pos="1219200" algn="l"/>
              </a:tabLst>
              <a:defRPr sz="2200">
                <a:latin typeface="+mn-lt"/>
                <a:ea typeface="+mn-ea"/>
                <a:cs typeface="+mn-cs"/>
                <a:sym typeface="Helvetica Neue"/>
              </a:defRPr>
            </a:pPr>
          </a:p>
          <a:p>
            <a:pPr lvl="1" marL="1595606" indent="-1595606" algn="l">
              <a:spcBef>
                <a:spcPts val="400"/>
              </a:spcBef>
              <a:tabLst>
                <a:tab pos="647700" algn="l"/>
                <a:tab pos="1219200" algn="l"/>
              </a:tabLst>
              <a:defRPr sz="2200">
                <a:latin typeface="+mn-lt"/>
                <a:ea typeface="+mn-ea"/>
                <a:cs typeface="+mn-cs"/>
                <a:sym typeface="Helvetica Neue"/>
              </a:defRPr>
            </a:pPr>
            <a:r>
              <a:t>- les passions </a:t>
            </a:r>
          </a:p>
          <a:p>
            <a:pPr lvl="1" marL="1595606" indent="-1595606" algn="l">
              <a:spcBef>
                <a:spcPts val="400"/>
              </a:spcBef>
              <a:tabLst>
                <a:tab pos="647700" algn="l"/>
                <a:tab pos="1219200" algn="l"/>
              </a:tabLst>
              <a:defRPr sz="2200">
                <a:latin typeface="+mn-lt"/>
                <a:ea typeface="+mn-ea"/>
                <a:cs typeface="+mn-cs"/>
                <a:sym typeface="Helvetica Neue"/>
              </a:defRPr>
            </a:pPr>
          </a:p>
          <a:p>
            <a:pPr marL="1439999" indent="0" algn="just" defTabSz="238620">
              <a:tabLst/>
              <a:defRPr sz="2100">
                <a:solidFill>
                  <a:srgbClr val="9DE8EB"/>
                </a:solidFill>
                <a:latin typeface="+mj-lt"/>
                <a:ea typeface="+mj-ea"/>
                <a:cs typeface="+mj-cs"/>
                <a:sym typeface="Arial Narrow"/>
              </a:defRPr>
            </a:pPr>
          </a:p>
          <a:p>
            <a:pPr marL="1439999" indent="0" algn="just" defTabSz="238620">
              <a:tabLst/>
              <a:defRPr sz="2100">
                <a:solidFill>
                  <a:srgbClr val="9DE8EB"/>
                </a:solidFill>
                <a:latin typeface="+mj-lt"/>
                <a:ea typeface="+mj-ea"/>
                <a:cs typeface="+mj-cs"/>
                <a:sym typeface="Arial Narrow"/>
              </a:defRPr>
            </a:pPr>
            <a:r>
              <a:t>Art. 18. De la volonté.</a:t>
            </a:r>
          </a:p>
          <a:p>
            <a:pPr marL="1439999" indent="0" algn="just" defTabSz="238620">
              <a:tabLst/>
              <a:defRPr sz="2100">
                <a:solidFill>
                  <a:srgbClr val="9DE8EB"/>
                </a:solidFill>
                <a:latin typeface="+mj-lt"/>
                <a:ea typeface="+mj-ea"/>
                <a:cs typeface="+mj-cs"/>
                <a:sym typeface="Arial Narrow"/>
              </a:defRPr>
            </a:pPr>
            <a:r>
              <a:t>Derechef, nos volontés sont de deux sortes, car les unes sont des actions de l'âme qui se terminent en l'âme même, comme lorsque nous voulons aimer Dieu ou généralement appliquer notre pensée à quelque objet qui n'est point matériel. Les autres sont des actions qui se terminent en notre corps comme lorsque de cela seul, que nous avons la volonté de nous promener, il suit que nos jambes se remuent et que nous marchons.</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après avoir parlé des passions en lien avec le corps ou l'âme (art. 22-26), il les définit à l'art. 27</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439999" indent="0" algn="just" defTabSz="238620">
              <a:tabLst/>
              <a:defRPr sz="2100">
                <a:solidFill>
                  <a:srgbClr val="9DE8EB"/>
                </a:solidFill>
                <a:latin typeface="+mj-lt"/>
                <a:ea typeface="+mj-ea"/>
                <a:cs typeface="+mj-cs"/>
                <a:sym typeface="Arial Narrow"/>
              </a:defRPr>
            </a:pPr>
            <a:r>
              <a:t>Art. 27. La définition des passions de l'âme.</a:t>
            </a:r>
          </a:p>
          <a:p>
            <a:pPr marL="1439999" indent="0" algn="just" defTabSz="238620">
              <a:tabLst/>
              <a:defRPr sz="2100">
                <a:solidFill>
                  <a:srgbClr val="9DE8EB"/>
                </a:solidFill>
                <a:latin typeface="+mj-lt"/>
                <a:ea typeface="+mj-ea"/>
                <a:cs typeface="+mj-cs"/>
                <a:sym typeface="Arial Narrow"/>
              </a:defRPr>
            </a:pPr>
            <a:r>
              <a:t>Après avoir considéré en quoi les passions de l'âme diffèrent de toutes ses autres pensées, il me semble qu'on peut généralement les définir des perceptions, ou des sentiments, ou des émotions de l'âme, qu'on rapporte particulièrement à elle, et qui sont causées, entretenues et fortifiée par quelque mouvement des esprits.</a:t>
            </a:r>
          </a:p>
        </p:txBody>
      </p:sp>
      <p:sp>
        <p:nvSpPr>
          <p:cNvPr id="383"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384"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385"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387"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388" name="F - L’anthropologie moderne…"/>
          <p:cNvSpPr txBox="1"/>
          <p:nvPr/>
        </p:nvSpPr>
        <p:spPr>
          <a:xfrm>
            <a:off x="9532563" y="309690"/>
            <a:ext cx="3756974" cy="240855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defTabSz="238620">
              <a:tabLst>
                <a:tab pos="330200" algn="r"/>
                <a:tab pos="508000" algn="l"/>
              </a:tabLst>
              <a:defRPr sz="1600">
                <a:solidFill>
                  <a:srgbClr val="FFBB05"/>
                </a:solidFill>
                <a:latin typeface="+mj-lt"/>
                <a:ea typeface="+mj-ea"/>
                <a:cs typeface="+mj-cs"/>
                <a:sym typeface="Arial Narrow"/>
              </a:defRPr>
            </a:pPr>
            <a:r>
              <a:t>F - L’anthropologie moderne</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rgbClr val="FFBB05"/>
                </a:solidFill>
                <a:latin typeface="+mj-lt"/>
                <a:ea typeface="+mj-ea"/>
                <a:cs typeface="+mj-cs"/>
                <a:sym typeface="Arial Narrow"/>
              </a:defRPr>
            </a:pPr>
            <a:r>
              <a:t>	I - 	Caractéristiques de la modernité</a:t>
            </a:r>
          </a:p>
          <a:p>
            <a:pPr marL="775637" indent="-751561" algn="l" defTabSz="238620">
              <a:tabLst>
                <a:tab pos="330200" algn="r"/>
                <a:tab pos="508000" algn="l"/>
              </a:tabLst>
              <a:defRPr sz="1600">
                <a:solidFill>
                  <a:schemeClr val="accent5"/>
                </a:solidFill>
                <a:latin typeface="+mj-lt"/>
                <a:ea typeface="+mj-ea"/>
                <a:cs typeface="+mj-cs"/>
                <a:sym typeface="Arial Narrow"/>
              </a:defRPr>
            </a:pPr>
            <a:r>
              <a:t>	II - 	Le projet de René Descartes</a:t>
            </a:r>
          </a:p>
          <a:p>
            <a:pPr marL="775637" indent="-751561" algn="l" defTabSz="238620">
              <a:tabLst>
                <a:tab pos="330200" algn="r"/>
                <a:tab pos="508000" algn="l"/>
              </a:tabLst>
              <a:defRPr sz="1600">
                <a:solidFill>
                  <a:srgbClr val="FFBB05"/>
                </a:solidFill>
                <a:latin typeface="+mj-lt"/>
                <a:ea typeface="+mj-ea"/>
                <a:cs typeface="+mj-cs"/>
                <a:sym typeface="Arial Narrow"/>
              </a:defRPr>
            </a:pPr>
            <a:r>
              <a:t>			1. La démarche intellectuelle</a:t>
            </a:r>
          </a:p>
          <a:p>
            <a:pPr marL="775637" indent="-751561" algn="l" defTabSz="238620">
              <a:tabLst>
                <a:tab pos="330200" algn="r"/>
                <a:tab pos="508000" algn="l"/>
              </a:tabLst>
              <a:defRPr sz="1600">
                <a:solidFill>
                  <a:srgbClr val="FFBB05"/>
                </a:solidFill>
                <a:latin typeface="+mj-lt"/>
                <a:ea typeface="+mj-ea"/>
                <a:cs typeface="+mj-cs"/>
                <a:sym typeface="Arial Narrow"/>
              </a:defRPr>
            </a:pPr>
            <a:r>
              <a:t>			2. L’existence de Dieu</a:t>
            </a:r>
          </a:p>
          <a:p>
            <a:pPr marL="775637" indent="-751561" algn="l" defTabSz="238620">
              <a:tabLst>
                <a:tab pos="330200" algn="r"/>
                <a:tab pos="508000" algn="l"/>
              </a:tabLst>
              <a:defRPr sz="1600">
                <a:solidFill>
                  <a:srgbClr val="FFBB05"/>
                </a:solidFill>
                <a:latin typeface="+mj-lt"/>
                <a:ea typeface="+mj-ea"/>
                <a:cs typeface="+mj-cs"/>
                <a:sym typeface="Arial Narrow"/>
              </a:defRPr>
            </a:pPr>
            <a:r>
              <a:t>			3. L'anthropologie</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Dans le sillage de Descartes</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389"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91"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392" name="3. L’anthropologie de Descartes…"/>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3. L’anthropologie de Descartes</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les art. 28-29 expliquent cette définition</a:t>
            </a:r>
          </a:p>
          <a:p>
            <a:pPr marL="1595606" indent="-1595606" algn="l" defTabSz="238620">
              <a:spcBef>
                <a:spcPts val="400"/>
              </a:spcBef>
              <a:tabLst>
                <a:tab pos="647700" algn="l"/>
                <a:tab pos="1219200" algn="l"/>
              </a:tabLst>
              <a:defRPr sz="2200">
                <a:latin typeface="+mn-lt"/>
                <a:ea typeface="+mn-ea"/>
                <a:cs typeface="+mn-cs"/>
                <a:sym typeface="Helvetica Neue"/>
              </a:defRPr>
            </a:pPr>
            <a:r>
              <a:t>- les art. 30-34 présentent la relation entre l'âme et le corps</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à l'art. 30, il dit que l'âme est unie à tout le corps ce qui semble nuancer le caractère strict de son dualisme</a:t>
            </a:r>
          </a:p>
          <a:p>
            <a:pPr marL="540384" indent="0" algn="just" defTabSz="449580">
              <a:tabLst/>
              <a:defRPr b="0" i="1" sz="1000">
                <a:solidFill>
                  <a:srgbClr val="275D90"/>
                </a:solidFill>
                <a:latin typeface="Helvetica"/>
                <a:ea typeface="Helvetica"/>
                <a:cs typeface="Helvetica"/>
                <a:sym typeface="Helvetica"/>
              </a:defRPr>
            </a:pPr>
          </a:p>
          <a:p>
            <a:pPr marL="1439999" indent="0" algn="just" defTabSz="238620">
              <a:tabLst/>
              <a:defRPr sz="2100">
                <a:solidFill>
                  <a:srgbClr val="9DE8EB"/>
                </a:solidFill>
                <a:latin typeface="+mj-lt"/>
                <a:ea typeface="+mj-ea"/>
                <a:cs typeface="+mj-cs"/>
                <a:sym typeface="Arial Narrow"/>
              </a:defRPr>
            </a:pPr>
            <a:r>
              <a:t>Art. 30. Mais pour entendre plus parfaitement toutes ces choses, il est besoin de savoir que l’âme est véritablement jointe à tout le corps, et qu’on ne peut pas proprement dire qu’elle soit en quelqu’une de ses parties à l’exclusion des autres, à cause qu’il est un et en quelque façon indivisible, à raison de la disposition de ses organes qui se rapportent tellement tous l’un à l’autre que, lorsque quelqu’un d’eux est ôté, cela rend tout le corps défectueux : et à cause qu’elle est d’une nature qui n’a aucun rapport à l’étendue ni aux dimensions ou autres propriétés de la matière dont le corps est composé ; mais seulement à tout l’assemblage de ses organes. Comme il paraît de ce qu’on ne saurait aucunement concevoir la moitié ou le tiers d’une âme ni quelle étendue elle occupe, et qu’elle ne devient point plus petite de ce qu’on retranche quelque partie du corps, mais qu’elle s’en sépare entièrement lorsqu’on dissout l’assemblage de ses organes.</a:t>
            </a:r>
          </a:p>
        </p:txBody>
      </p:sp>
      <p:sp>
        <p:nvSpPr>
          <p:cNvPr id="393"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394"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395"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397"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398" name="F - L’anthropologie moderne…"/>
          <p:cNvSpPr txBox="1"/>
          <p:nvPr/>
        </p:nvSpPr>
        <p:spPr>
          <a:xfrm>
            <a:off x="9532563" y="309690"/>
            <a:ext cx="3756974" cy="240855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defTabSz="238620">
              <a:tabLst>
                <a:tab pos="330200" algn="r"/>
                <a:tab pos="508000" algn="l"/>
              </a:tabLst>
              <a:defRPr sz="1600">
                <a:solidFill>
                  <a:srgbClr val="FFBB05"/>
                </a:solidFill>
                <a:latin typeface="+mj-lt"/>
                <a:ea typeface="+mj-ea"/>
                <a:cs typeface="+mj-cs"/>
                <a:sym typeface="Arial Narrow"/>
              </a:defRPr>
            </a:pPr>
            <a:r>
              <a:t>F - L’anthropologie moderne</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rgbClr val="FFBB05"/>
                </a:solidFill>
                <a:latin typeface="+mj-lt"/>
                <a:ea typeface="+mj-ea"/>
                <a:cs typeface="+mj-cs"/>
                <a:sym typeface="Arial Narrow"/>
              </a:defRPr>
            </a:pPr>
            <a:r>
              <a:t>	I - 	Caractéristiques de la modernité</a:t>
            </a:r>
          </a:p>
          <a:p>
            <a:pPr marL="775637" indent="-751561" algn="l" defTabSz="238620">
              <a:tabLst>
                <a:tab pos="330200" algn="r"/>
                <a:tab pos="508000" algn="l"/>
              </a:tabLst>
              <a:defRPr sz="1600">
                <a:solidFill>
                  <a:schemeClr val="accent5"/>
                </a:solidFill>
                <a:latin typeface="+mj-lt"/>
                <a:ea typeface="+mj-ea"/>
                <a:cs typeface="+mj-cs"/>
                <a:sym typeface="Arial Narrow"/>
              </a:defRPr>
            </a:pPr>
            <a:r>
              <a:t>	II - 	Le projet de René Descartes</a:t>
            </a:r>
          </a:p>
          <a:p>
            <a:pPr marL="775637" indent="-751561" algn="l" defTabSz="238620">
              <a:tabLst>
                <a:tab pos="330200" algn="r"/>
                <a:tab pos="508000" algn="l"/>
              </a:tabLst>
              <a:defRPr sz="1600">
                <a:solidFill>
                  <a:srgbClr val="FFBB05"/>
                </a:solidFill>
                <a:latin typeface="+mj-lt"/>
                <a:ea typeface="+mj-ea"/>
                <a:cs typeface="+mj-cs"/>
                <a:sym typeface="Arial Narrow"/>
              </a:defRPr>
            </a:pPr>
            <a:r>
              <a:t>			1. La démarche intellectuelle</a:t>
            </a:r>
          </a:p>
          <a:p>
            <a:pPr marL="775637" indent="-751561" algn="l" defTabSz="238620">
              <a:tabLst>
                <a:tab pos="330200" algn="r"/>
                <a:tab pos="508000" algn="l"/>
              </a:tabLst>
              <a:defRPr sz="1600">
                <a:solidFill>
                  <a:srgbClr val="FFBB05"/>
                </a:solidFill>
                <a:latin typeface="+mj-lt"/>
                <a:ea typeface="+mj-ea"/>
                <a:cs typeface="+mj-cs"/>
                <a:sym typeface="Arial Narrow"/>
              </a:defRPr>
            </a:pPr>
            <a:r>
              <a:t>			2. L’existence de Dieu</a:t>
            </a:r>
          </a:p>
          <a:p>
            <a:pPr marL="775637" indent="-751561" algn="l" defTabSz="238620">
              <a:tabLst>
                <a:tab pos="330200" algn="r"/>
                <a:tab pos="508000" algn="l"/>
              </a:tabLst>
              <a:defRPr sz="1600">
                <a:solidFill>
                  <a:srgbClr val="FFBB05"/>
                </a:solidFill>
                <a:latin typeface="+mj-lt"/>
                <a:ea typeface="+mj-ea"/>
                <a:cs typeface="+mj-cs"/>
                <a:sym typeface="Arial Narrow"/>
              </a:defRPr>
            </a:pPr>
            <a:r>
              <a:t>			3. L'anthropologie</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Dans le sillage de Descartes</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399"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01"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402" name="3. L’anthropologie de Descartes…"/>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3. L’anthropologie de Descartes</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les art. 28-29 expliquent cette définition</a:t>
            </a:r>
          </a:p>
          <a:p>
            <a:pPr marL="1595606" indent="-1595606" algn="l" defTabSz="238620">
              <a:spcBef>
                <a:spcPts val="400"/>
              </a:spcBef>
              <a:tabLst>
                <a:tab pos="647700" algn="l"/>
                <a:tab pos="1219200" algn="l"/>
              </a:tabLst>
              <a:defRPr sz="2200">
                <a:latin typeface="+mn-lt"/>
                <a:ea typeface="+mn-ea"/>
                <a:cs typeface="+mn-cs"/>
                <a:sym typeface="Helvetica Neue"/>
              </a:defRPr>
            </a:pPr>
            <a:r>
              <a:t>- les art. 30-34 présentent la relation entre l'âme et le corps</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à l'art. 31 : les relations entre les deux se font par la glande pinéale comme « siège principal de l'âme »</a:t>
            </a:r>
          </a:p>
          <a:p>
            <a:pPr marL="540384" indent="0" algn="just" defTabSz="449580">
              <a:tabLst/>
              <a:defRPr b="0" i="1" sz="1000">
                <a:solidFill>
                  <a:srgbClr val="275D90"/>
                </a:solidFill>
                <a:latin typeface="Helvetica"/>
                <a:ea typeface="Helvetica"/>
                <a:cs typeface="Helvetica"/>
                <a:sym typeface="Helvetica"/>
              </a:defRPr>
            </a:pPr>
          </a:p>
          <a:p>
            <a:pPr marL="1439999" indent="0" algn="just" defTabSz="238620">
              <a:tabLst/>
              <a:defRPr sz="2100">
                <a:solidFill>
                  <a:srgbClr val="9DE8EB"/>
                </a:solidFill>
                <a:latin typeface="+mj-lt"/>
                <a:ea typeface="+mj-ea"/>
                <a:cs typeface="+mj-cs"/>
                <a:sym typeface="Arial Narrow"/>
              </a:defRPr>
            </a:pPr>
            <a:r>
              <a:t>Art. 31. Qu'il y a une petite glande dans le cerveau en laquelle l'âme exerce ses fonctions plus particulièrement que dans les autres parties.</a:t>
            </a:r>
          </a:p>
          <a:p>
            <a:pPr marL="1439999" indent="0" algn="just" defTabSz="238620">
              <a:tabLst/>
              <a:defRPr sz="2100">
                <a:solidFill>
                  <a:srgbClr val="9DE8EB"/>
                </a:solidFill>
                <a:latin typeface="+mj-lt"/>
                <a:ea typeface="+mj-ea"/>
                <a:cs typeface="+mj-cs"/>
                <a:sym typeface="Arial Narrow"/>
              </a:defRPr>
            </a:pPr>
            <a:r>
              <a:t>Il est besoin aussi de savoir que, bien que l'âme soit jointe à tout le corps, il y a néanmoins en lui quelque partie en laquelle elle exerce ses fonctions plus particulièrement qu'en toutes autres. Et on croit communément que cette partie est le cerveau ou peut-être le cœur ; le cerveau, à cause que c'est à lui que se rapportent les organes des sens ; et le cœur, à cause que c'est comme en lui qu'on sent les passions. Mais, en examinant la chose avec soin, il me semble avoir évidemment reconnu que la partie du corps en laquelle l'âme exerce immédiatement ses fonctions n'est nullement le cœur ; ni aussi tout le cerveau, mais seulement la plus intérieure de ses parties, qui est une certaine glande fort petite, située dans le milieu de sa subsistance, et tellement suspendue au-dessus du conduit par lequel les esprits de ses cavités antérieures ont communication avec ceux de la postérieure, que les moindres mouvements qui sont en elle peuvent beaucoup pour changer le cours de ces esprits, et réciproquement que les moindres changements qui arrivent au cours des esprits peuvent beaucoup pour changer les mouvements de cette glande.</a:t>
            </a:r>
          </a:p>
        </p:txBody>
      </p:sp>
      <p:sp>
        <p:nvSpPr>
          <p:cNvPr id="403"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404"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405"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407"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408" name="F - L’anthropologie moderne…"/>
          <p:cNvSpPr txBox="1"/>
          <p:nvPr/>
        </p:nvSpPr>
        <p:spPr>
          <a:xfrm>
            <a:off x="9532563" y="309690"/>
            <a:ext cx="3756974" cy="240855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defTabSz="238620">
              <a:tabLst>
                <a:tab pos="330200" algn="r"/>
                <a:tab pos="508000" algn="l"/>
              </a:tabLst>
              <a:defRPr sz="1600">
                <a:solidFill>
                  <a:srgbClr val="FFBB05"/>
                </a:solidFill>
                <a:latin typeface="+mj-lt"/>
                <a:ea typeface="+mj-ea"/>
                <a:cs typeface="+mj-cs"/>
                <a:sym typeface="Arial Narrow"/>
              </a:defRPr>
            </a:pPr>
            <a:r>
              <a:t>F - L’anthropologie moderne</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rgbClr val="FFBB05"/>
                </a:solidFill>
                <a:latin typeface="+mj-lt"/>
                <a:ea typeface="+mj-ea"/>
                <a:cs typeface="+mj-cs"/>
                <a:sym typeface="Arial Narrow"/>
              </a:defRPr>
            </a:pPr>
            <a:r>
              <a:t>	I - 	Caractéristiques de la modernité</a:t>
            </a:r>
          </a:p>
          <a:p>
            <a:pPr marL="775637" indent="-751561" algn="l" defTabSz="238620">
              <a:tabLst>
                <a:tab pos="330200" algn="r"/>
                <a:tab pos="508000" algn="l"/>
              </a:tabLst>
              <a:defRPr sz="1600">
                <a:solidFill>
                  <a:schemeClr val="accent5"/>
                </a:solidFill>
                <a:latin typeface="+mj-lt"/>
                <a:ea typeface="+mj-ea"/>
                <a:cs typeface="+mj-cs"/>
                <a:sym typeface="Arial Narrow"/>
              </a:defRPr>
            </a:pPr>
            <a:r>
              <a:t>	II - 	Le projet de René Descartes</a:t>
            </a:r>
          </a:p>
          <a:p>
            <a:pPr marL="775637" indent="-751561" algn="l" defTabSz="238620">
              <a:tabLst>
                <a:tab pos="330200" algn="r"/>
                <a:tab pos="508000" algn="l"/>
              </a:tabLst>
              <a:defRPr sz="1600">
                <a:solidFill>
                  <a:srgbClr val="FFBB05"/>
                </a:solidFill>
                <a:latin typeface="+mj-lt"/>
                <a:ea typeface="+mj-ea"/>
                <a:cs typeface="+mj-cs"/>
                <a:sym typeface="Arial Narrow"/>
              </a:defRPr>
            </a:pPr>
            <a:r>
              <a:t>			1. La démarche intellectuelle</a:t>
            </a:r>
          </a:p>
          <a:p>
            <a:pPr marL="775637" indent="-751561" algn="l" defTabSz="238620">
              <a:tabLst>
                <a:tab pos="330200" algn="r"/>
                <a:tab pos="508000" algn="l"/>
              </a:tabLst>
              <a:defRPr sz="1600">
                <a:solidFill>
                  <a:srgbClr val="FFBB05"/>
                </a:solidFill>
                <a:latin typeface="+mj-lt"/>
                <a:ea typeface="+mj-ea"/>
                <a:cs typeface="+mj-cs"/>
                <a:sym typeface="Arial Narrow"/>
              </a:defRPr>
            </a:pPr>
            <a:r>
              <a:t>			2. L’existence de Dieu</a:t>
            </a:r>
          </a:p>
          <a:p>
            <a:pPr marL="775637" indent="-751561" algn="l" defTabSz="238620">
              <a:tabLst>
                <a:tab pos="330200" algn="r"/>
                <a:tab pos="508000" algn="l"/>
              </a:tabLst>
              <a:defRPr sz="1600">
                <a:solidFill>
                  <a:srgbClr val="FFBB05"/>
                </a:solidFill>
                <a:latin typeface="+mj-lt"/>
                <a:ea typeface="+mj-ea"/>
                <a:cs typeface="+mj-cs"/>
                <a:sym typeface="Arial Narrow"/>
              </a:defRPr>
            </a:pPr>
            <a:r>
              <a:t>			3. L'anthropologie</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Dans le sillage de Descartes</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409"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43"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144" name="F - L’anthropologie moderne à partir de René Descartes…"/>
          <p:cNvSpPr txBox="1"/>
          <p:nvPr/>
        </p:nvSpPr>
        <p:spPr>
          <a:xfrm>
            <a:off x="420014" y="1800000"/>
            <a:ext cx="12875973" cy="7430400"/>
          </a:xfrm>
          <a:prstGeom prst="rect">
            <a:avLst/>
          </a:prstGeom>
          <a:ln w="3175">
            <a:miter lim="400000"/>
          </a:ln>
          <a:extLst>
            <a:ext uri="{C572A759-6A51-4108-AA02-DFA0A04FC94B}">
              <ma14:wrappingTextBoxFlag xmlns:ma14="http://schemas.microsoft.com/office/mac/drawingml/2011/main" val="1"/>
            </a:ext>
          </a:extLst>
        </p:spPr>
        <p:txBody>
          <a:bodyPr lIns="24889" tIns="24889" rIns="24889" bIns="24889"/>
          <a:lstStyle/>
          <a:p>
            <a:pPr marL="519569" indent="-5068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chemeClr val="accent4">
                    <a:hueOff val="468000"/>
                    <a:satOff val="-4761"/>
                    <a:lumOff val="10196"/>
                  </a:schemeClr>
                </a:solidFill>
                <a:latin typeface="Optima"/>
                <a:ea typeface="Optima"/>
                <a:cs typeface="Optima"/>
                <a:sym typeface="Optima"/>
              </a:defRPr>
            </a:pPr>
            <a:r>
              <a:t>F - L’anthropologie moderne à partir de René </a:t>
            </a:r>
            <a:r>
              <a:rPr cap="small"/>
              <a:t>Descartes</a:t>
            </a:r>
          </a:p>
          <a:p>
            <a:pPr marL="519569" indent="-519569" defTabSz="238620">
              <a:buClr>
                <a:srgbClr val="000000"/>
              </a:buClr>
              <a:buFont typeface="Gill Sans"/>
              <a:tabLst>
                <a:tab pos="3568700" algn="r"/>
                <a:tab pos="3759200" algn="l"/>
              </a:tabLst>
              <a:defRPr sz="2600">
                <a:solidFill>
                  <a:schemeClr val="accent4">
                    <a:hueOff val="468000"/>
                    <a:satOff val="-4761"/>
                    <a:lumOff val="10196"/>
                  </a:schemeClr>
                </a:solidFill>
                <a:latin typeface="Optima"/>
                <a:ea typeface="Optima"/>
                <a:cs typeface="Optima"/>
                <a:sym typeface="Optima"/>
              </a:defRPr>
            </a:pPr>
            <a:r>
              <a:t>(v 1596 - 1650)</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a:t>
            </a: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a:t>
            </a:r>
            <a:r>
              <a:rPr>
                <a:solidFill>
                  <a:schemeClr val="accent4">
                    <a:hueOff val="468000"/>
                    <a:satOff val="-4761"/>
                    <a:lumOff val="10196"/>
                  </a:schemeClr>
                </a:solidFill>
              </a:rPr>
              <a:t>Introduction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 - 	Caractéristiques de la modernité</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II - 	L’anthropologie de René </a:t>
            </a:r>
            <a:r>
              <a:rPr cap="small"/>
              <a:t>Descartes</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III - 	Dans le sillage de </a:t>
            </a:r>
            <a:r>
              <a:rPr cap="small"/>
              <a:t>Descartes</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Conclusion </a:t>
            </a:r>
          </a:p>
        </p:txBody>
      </p:sp>
      <p:sp>
        <p:nvSpPr>
          <p:cNvPr id="145"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146"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pic>
        <p:nvPicPr>
          <p:cNvPr id="148"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11"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412" name="3. L’anthropologie de Descartes…"/>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3. L’anthropologie de Descartes</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Pour Descartes, il y a six passions premières (art. 69), qui sont la base de toutes les autres, qui se constituent sous l’effet d’une combinatoire entre ces six passions premières : l'admiration, l'amour, la haine, le désir, la joie et la tristesse</a:t>
            </a:r>
          </a:p>
          <a:p>
            <a:pPr marL="1595606" indent="-1595606" algn="l" defTabSz="238620">
              <a:spcBef>
                <a:spcPts val="400"/>
              </a:spcBef>
              <a:tabLst>
                <a:tab pos="647700" algn="l"/>
                <a:tab pos="1219200" algn="l"/>
              </a:tabLst>
              <a:defRPr sz="2200">
                <a:latin typeface="+mn-lt"/>
                <a:ea typeface="+mn-ea"/>
                <a:cs typeface="+mn-cs"/>
                <a:sym typeface="Helvetica Neue"/>
              </a:defRPr>
            </a:pPr>
            <a:r>
              <a:t>- dans la suite il détaille l'analyse des passions, principalement dans la 3° partie (art. 149-212), les passions dérivées des 6 premières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sur la fin du traité, il évalue ces passions :</a:t>
            </a:r>
          </a:p>
          <a:p>
            <a:pPr marL="1595606" indent="-1595606" algn="l" defTabSz="238620">
              <a:spcBef>
                <a:spcPts val="400"/>
              </a:spcBef>
              <a:tabLst>
                <a:tab pos="647700" algn="l"/>
                <a:tab pos="1219200" algn="l"/>
              </a:tabLst>
              <a:defRPr sz="2200">
                <a:latin typeface="+mn-lt"/>
                <a:ea typeface="+mn-ea"/>
                <a:cs typeface="+mn-cs"/>
                <a:sym typeface="Helvetica Neue"/>
              </a:defRPr>
            </a:pPr>
            <a:r>
              <a:t>	- ces passions ne sont pas mauvaises en soi, au contraire, mais ont besoin d'être comme dressées pour que l'âme les maîtrise </a:t>
            </a:r>
          </a:p>
          <a:p>
            <a:pPr marL="1595606" indent="-1595606" algn="l" defTabSz="238620">
              <a:spcBef>
                <a:spcPts val="400"/>
              </a:spcBef>
              <a:tabLst>
                <a:tab pos="647700" algn="l"/>
                <a:tab pos="1219200" algn="l"/>
              </a:tabLst>
              <a:defRPr sz="2200">
                <a:latin typeface="+mn-lt"/>
                <a:ea typeface="+mn-ea"/>
                <a:cs typeface="+mn-cs"/>
                <a:sym typeface="Helvetica Neue"/>
              </a:defRPr>
            </a:pPr>
            <a:r>
              <a:t>	- elles sont orientées vers la subsistance dans l'existence, de l'homme</a:t>
            </a:r>
          </a:p>
        </p:txBody>
      </p:sp>
      <p:sp>
        <p:nvSpPr>
          <p:cNvPr id="413"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414"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415"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417"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418" name="F - L’anthropologie moderne…"/>
          <p:cNvSpPr txBox="1"/>
          <p:nvPr/>
        </p:nvSpPr>
        <p:spPr>
          <a:xfrm>
            <a:off x="9532563" y="309690"/>
            <a:ext cx="3756974" cy="240855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defTabSz="238620">
              <a:tabLst>
                <a:tab pos="330200" algn="r"/>
                <a:tab pos="508000" algn="l"/>
              </a:tabLst>
              <a:defRPr sz="1600">
                <a:solidFill>
                  <a:srgbClr val="FFBB05"/>
                </a:solidFill>
                <a:latin typeface="+mj-lt"/>
                <a:ea typeface="+mj-ea"/>
                <a:cs typeface="+mj-cs"/>
                <a:sym typeface="Arial Narrow"/>
              </a:defRPr>
            </a:pPr>
            <a:r>
              <a:t>F - L’anthropologie moderne</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rgbClr val="FFBB05"/>
                </a:solidFill>
                <a:latin typeface="+mj-lt"/>
                <a:ea typeface="+mj-ea"/>
                <a:cs typeface="+mj-cs"/>
                <a:sym typeface="Arial Narrow"/>
              </a:defRPr>
            </a:pPr>
            <a:r>
              <a:t>	I - 	Caractéristiques de la modernité</a:t>
            </a:r>
          </a:p>
          <a:p>
            <a:pPr marL="775637" indent="-751561" algn="l" defTabSz="238620">
              <a:tabLst>
                <a:tab pos="330200" algn="r"/>
                <a:tab pos="508000" algn="l"/>
              </a:tabLst>
              <a:defRPr sz="1600">
                <a:solidFill>
                  <a:schemeClr val="accent5"/>
                </a:solidFill>
                <a:latin typeface="+mj-lt"/>
                <a:ea typeface="+mj-ea"/>
                <a:cs typeface="+mj-cs"/>
                <a:sym typeface="Arial Narrow"/>
              </a:defRPr>
            </a:pPr>
            <a:r>
              <a:t>	II - 	Le projet de René Descartes</a:t>
            </a:r>
          </a:p>
          <a:p>
            <a:pPr marL="775637" indent="-751561" algn="l" defTabSz="238620">
              <a:tabLst>
                <a:tab pos="330200" algn="r"/>
                <a:tab pos="508000" algn="l"/>
              </a:tabLst>
              <a:defRPr sz="1600">
                <a:solidFill>
                  <a:srgbClr val="FFBB05"/>
                </a:solidFill>
                <a:latin typeface="+mj-lt"/>
                <a:ea typeface="+mj-ea"/>
                <a:cs typeface="+mj-cs"/>
                <a:sym typeface="Arial Narrow"/>
              </a:defRPr>
            </a:pPr>
            <a:r>
              <a:t>			1. La démarche intellectuelle</a:t>
            </a:r>
          </a:p>
          <a:p>
            <a:pPr marL="775637" indent="-751561" algn="l" defTabSz="238620">
              <a:tabLst>
                <a:tab pos="330200" algn="r"/>
                <a:tab pos="508000" algn="l"/>
              </a:tabLst>
              <a:defRPr sz="1600">
                <a:solidFill>
                  <a:srgbClr val="FFBB05"/>
                </a:solidFill>
                <a:latin typeface="+mj-lt"/>
                <a:ea typeface="+mj-ea"/>
                <a:cs typeface="+mj-cs"/>
                <a:sym typeface="Arial Narrow"/>
              </a:defRPr>
            </a:pPr>
            <a:r>
              <a:t>			2. L’existence de Dieu</a:t>
            </a:r>
          </a:p>
          <a:p>
            <a:pPr marL="775637" indent="-751561" algn="l" defTabSz="238620">
              <a:tabLst>
                <a:tab pos="330200" algn="r"/>
                <a:tab pos="508000" algn="l"/>
              </a:tabLst>
              <a:defRPr sz="1600">
                <a:solidFill>
                  <a:srgbClr val="FFBB05"/>
                </a:solidFill>
                <a:latin typeface="+mj-lt"/>
                <a:ea typeface="+mj-ea"/>
                <a:cs typeface="+mj-cs"/>
                <a:sym typeface="Arial Narrow"/>
              </a:defRPr>
            </a:pPr>
            <a:r>
              <a:t>			3. L'anthropologie</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Dans le sillage de Descartes</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419"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21"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422" name="3. L’anthropologie de Descartes…"/>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3. L’anthropologie de Descartes</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439999" indent="0" algn="just" defTabSz="238620">
              <a:tabLst/>
              <a:defRPr sz="2100">
                <a:solidFill>
                  <a:srgbClr val="9DE8EB"/>
                </a:solidFill>
                <a:latin typeface="+mj-lt"/>
                <a:ea typeface="+mj-ea"/>
                <a:cs typeface="+mj-cs"/>
                <a:sym typeface="Arial Narrow"/>
              </a:defRPr>
            </a:pPr>
            <a:r>
              <a:t>[Car] puisqu’on peut avec un peu d’industrie, changer les mouvements du cerveau dans les animaux dépourvus de raison, il est évident qu’on le peut encore mieux dans les hommes, et que ceux même qui ont les plus faibles âmes pourraient acquérir un empire très absolu sur toutes leurs passions, si on employait assez d’industrie à les dresser et à les conduire. (art. 50).</a:t>
            </a:r>
          </a:p>
          <a:p>
            <a:pPr marL="1439999" indent="0" algn="just" defTabSz="238620">
              <a:tabLst/>
              <a:defRPr sz="2100">
                <a:solidFill>
                  <a:srgbClr val="9DE8EB"/>
                </a:solidFill>
                <a:latin typeface="+mj-lt"/>
                <a:ea typeface="+mj-ea"/>
                <a:cs typeface="+mj-cs"/>
                <a:sym typeface="Arial Narrow"/>
              </a:defRPr>
            </a:pPr>
          </a:p>
          <a:p>
            <a:pPr marL="1439999" indent="0" algn="just" defTabSz="238620">
              <a:tabLst/>
              <a:defRPr sz="2100">
                <a:solidFill>
                  <a:srgbClr val="9DE8EB"/>
                </a:solidFill>
                <a:latin typeface="+mj-lt"/>
                <a:ea typeface="+mj-ea"/>
                <a:cs typeface="+mj-cs"/>
                <a:sym typeface="Arial Narrow"/>
              </a:defRPr>
            </a:pPr>
            <a:r>
              <a:t>(…) l’usage de toutes les passions consiste en cela seul qu’elles disposent l'âme à vouloir les choses que la nature dicte nous être utiles, et à persister dans cette volonté (art. 52)</a:t>
            </a:r>
          </a:p>
          <a:p>
            <a:pPr marL="1439999" indent="0" algn="just" defTabSz="238620">
              <a:tabLst/>
              <a:defRPr sz="2100">
                <a:solidFill>
                  <a:srgbClr val="9DE8EB"/>
                </a:solidFill>
                <a:latin typeface="+mj-lt"/>
                <a:ea typeface="+mj-ea"/>
                <a:cs typeface="+mj-cs"/>
                <a:sym typeface="Arial Narrow"/>
              </a:defRPr>
            </a:pPr>
          </a:p>
          <a:p>
            <a:pPr marL="1439999" indent="0" algn="just" defTabSz="238620">
              <a:tabLst/>
              <a:defRPr sz="2100">
                <a:solidFill>
                  <a:srgbClr val="9DE8EB"/>
                </a:solidFill>
                <a:latin typeface="+mj-lt"/>
                <a:ea typeface="+mj-ea"/>
                <a:cs typeface="+mj-cs"/>
                <a:sym typeface="Arial Narrow"/>
              </a:defRPr>
            </a:pPr>
            <a:r>
              <a:t>Et maintenant que nous les connaissons toutes, nous avons beaucoup moins de sujet de les craindre que nous n’avions auparavant. Car nous voyons qu’elles sont toutes bonnes de leur nature, et que nous n’avons rien à éviter que leurs mauvais usages ou leurs excès ; contre lesquels ces remèdes que j’ai expliqués pourraient suffire si chacun avait assez de soin de les pratiquer. (art. 211)</a:t>
            </a:r>
            <a:endParaRPr sz="1200">
              <a:latin typeface="Times New Roman"/>
              <a:ea typeface="Times New Roman"/>
              <a:cs typeface="Times New Roman"/>
              <a:sym typeface="Times New Roman"/>
            </a:endParaRPr>
          </a:p>
          <a:p>
            <a:pPr marL="1439999" indent="0" algn="just" defTabSz="238620">
              <a:tabLst/>
              <a:defRPr sz="2100">
                <a:solidFill>
                  <a:srgbClr val="9DE8EB"/>
                </a:solidFill>
                <a:latin typeface="+mj-lt"/>
                <a:ea typeface="+mj-ea"/>
                <a:cs typeface="+mj-cs"/>
                <a:sym typeface="Arial Narrow"/>
              </a:defRPr>
            </a:pPr>
          </a:p>
        </p:txBody>
      </p:sp>
      <p:sp>
        <p:nvSpPr>
          <p:cNvPr id="423"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424"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425"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427"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428" name="F - L’anthropologie moderne…"/>
          <p:cNvSpPr txBox="1"/>
          <p:nvPr/>
        </p:nvSpPr>
        <p:spPr>
          <a:xfrm>
            <a:off x="9532563" y="309690"/>
            <a:ext cx="3756974" cy="240855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defTabSz="238620">
              <a:tabLst>
                <a:tab pos="330200" algn="r"/>
                <a:tab pos="508000" algn="l"/>
              </a:tabLst>
              <a:defRPr sz="1600">
                <a:solidFill>
                  <a:srgbClr val="FFBB05"/>
                </a:solidFill>
                <a:latin typeface="+mj-lt"/>
                <a:ea typeface="+mj-ea"/>
                <a:cs typeface="+mj-cs"/>
                <a:sym typeface="Arial Narrow"/>
              </a:defRPr>
            </a:pPr>
            <a:r>
              <a:t>F - L’anthropologie moderne</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rgbClr val="FFBB05"/>
                </a:solidFill>
                <a:latin typeface="+mj-lt"/>
                <a:ea typeface="+mj-ea"/>
                <a:cs typeface="+mj-cs"/>
                <a:sym typeface="Arial Narrow"/>
              </a:defRPr>
            </a:pPr>
            <a:r>
              <a:t>	I - 	Caractéristiques de la modernité</a:t>
            </a:r>
          </a:p>
          <a:p>
            <a:pPr marL="775637" indent="-751561" algn="l" defTabSz="238620">
              <a:tabLst>
                <a:tab pos="330200" algn="r"/>
                <a:tab pos="508000" algn="l"/>
              </a:tabLst>
              <a:defRPr sz="1600">
                <a:solidFill>
                  <a:schemeClr val="accent5"/>
                </a:solidFill>
                <a:latin typeface="+mj-lt"/>
                <a:ea typeface="+mj-ea"/>
                <a:cs typeface="+mj-cs"/>
                <a:sym typeface="Arial Narrow"/>
              </a:defRPr>
            </a:pPr>
            <a:r>
              <a:t>	II - 	Le projet de René Descartes</a:t>
            </a:r>
          </a:p>
          <a:p>
            <a:pPr marL="775637" indent="-751561" algn="l" defTabSz="238620">
              <a:tabLst>
                <a:tab pos="330200" algn="r"/>
                <a:tab pos="508000" algn="l"/>
              </a:tabLst>
              <a:defRPr sz="1600">
                <a:solidFill>
                  <a:srgbClr val="FFBB05"/>
                </a:solidFill>
                <a:latin typeface="+mj-lt"/>
                <a:ea typeface="+mj-ea"/>
                <a:cs typeface="+mj-cs"/>
                <a:sym typeface="Arial Narrow"/>
              </a:defRPr>
            </a:pPr>
            <a:r>
              <a:t>			1. La démarche intellectuelle</a:t>
            </a:r>
          </a:p>
          <a:p>
            <a:pPr marL="775637" indent="-751561" algn="l" defTabSz="238620">
              <a:tabLst>
                <a:tab pos="330200" algn="r"/>
                <a:tab pos="508000" algn="l"/>
              </a:tabLst>
              <a:defRPr sz="1600">
                <a:solidFill>
                  <a:srgbClr val="FFBB05"/>
                </a:solidFill>
                <a:latin typeface="+mj-lt"/>
                <a:ea typeface="+mj-ea"/>
                <a:cs typeface="+mj-cs"/>
                <a:sym typeface="Arial Narrow"/>
              </a:defRPr>
            </a:pPr>
            <a:r>
              <a:t>			2. L’existence de Dieu</a:t>
            </a:r>
          </a:p>
          <a:p>
            <a:pPr marL="775637" indent="-751561" algn="l" defTabSz="238620">
              <a:tabLst>
                <a:tab pos="330200" algn="r"/>
                <a:tab pos="508000" algn="l"/>
              </a:tabLst>
              <a:defRPr sz="1600">
                <a:solidFill>
                  <a:srgbClr val="FFBB05"/>
                </a:solidFill>
                <a:latin typeface="+mj-lt"/>
                <a:ea typeface="+mj-ea"/>
                <a:cs typeface="+mj-cs"/>
                <a:sym typeface="Arial Narrow"/>
              </a:defRPr>
            </a:pPr>
            <a:r>
              <a:t>			3. L'anthropologie</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Dans le sillage de Descartes</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429"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31"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432" name="- l’évolution majeure que Descartes imprime à la pensée occidentale est que dorénavant, la pensée s’intéresse aux contenus de la pensée elle-même…"/>
          <p:cNvSpPr txBox="1"/>
          <p:nvPr>
            <p:ph type="title"/>
          </p:nvPr>
        </p:nvSpPr>
        <p:spPr>
          <a:xfrm>
            <a:off x="420014" y="1800000"/>
            <a:ext cx="12875973" cy="7539858"/>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l’évolution majeure que Descartes imprime à la pensée occidentale est que dorénavant, la pensée s’intéresse aux contenus de la pensée elle-même</a:t>
            </a:r>
          </a:p>
          <a:p>
            <a:pPr marL="1595606" indent="-1595606" algn="l" defTabSz="238620">
              <a:spcBef>
                <a:spcPts val="400"/>
              </a:spcBef>
              <a:tabLst>
                <a:tab pos="647700" algn="l"/>
                <a:tab pos="1219200" algn="l"/>
              </a:tabLst>
              <a:defRPr sz="2200">
                <a:latin typeface="+mn-lt"/>
                <a:ea typeface="+mn-ea"/>
                <a:cs typeface="+mn-cs"/>
                <a:sym typeface="Helvetica Neue"/>
              </a:defRPr>
            </a:pPr>
            <a:r>
              <a:t>	- penser philosophiquement suppose s’intéresser à la manière dont les réalités sont pensées</a:t>
            </a:r>
          </a:p>
          <a:p>
            <a:pPr marL="1595606" indent="-1595606" algn="l" defTabSz="238620">
              <a:spcBef>
                <a:spcPts val="400"/>
              </a:spcBef>
              <a:tabLst>
                <a:tab pos="647700" algn="l"/>
                <a:tab pos="1219200" algn="l"/>
              </a:tabLst>
              <a:defRPr sz="2200">
                <a:latin typeface="+mn-lt"/>
                <a:ea typeface="+mn-ea"/>
                <a:cs typeface="+mn-cs"/>
                <a:sym typeface="Helvetica Neue"/>
              </a:defRPr>
            </a:pPr>
            <a:r>
              <a:t>	- en d’autres termes, il s’est inséré entre l’entendement et l’objet de pensée une instance nouvelle : la considération par l’entendement de la manière de penser les choses</a:t>
            </a:r>
          </a:p>
          <a:p>
            <a:pPr marL="1595606" indent="-1595606" algn="l" defTabSz="238620">
              <a:spcBef>
                <a:spcPts val="400"/>
              </a:spcBef>
              <a:tabLst>
                <a:tab pos="647700" algn="l"/>
                <a:tab pos="1219200" algn="l"/>
              </a:tabLst>
              <a:defRPr sz="2200">
                <a:latin typeface="+mn-lt"/>
                <a:ea typeface="+mn-ea"/>
                <a:cs typeface="+mn-cs"/>
                <a:sym typeface="Helvetica Neue"/>
              </a:defRPr>
            </a:pPr>
            <a:r>
              <a:t>	- dans la pensée d’Aristote et celle de Thomas d’Aquin, la vérité se définit comme une </a:t>
            </a:r>
            <a:r>
              <a:rPr i="1"/>
              <a:t>adéquation de l’intelligence à la réalité</a:t>
            </a:r>
            <a:endParaRPr i="1"/>
          </a:p>
          <a:p>
            <a:pPr marL="1595606" indent="-1595606" algn="l" defTabSz="238620">
              <a:spcBef>
                <a:spcPts val="400"/>
              </a:spcBef>
              <a:tabLst>
                <a:tab pos="647700" algn="l"/>
                <a:tab pos="1219200" algn="l"/>
              </a:tabLst>
              <a:defRPr sz="2200">
                <a:latin typeface="+mn-lt"/>
                <a:ea typeface="+mn-ea"/>
                <a:cs typeface="+mn-cs"/>
                <a:sym typeface="Helvetica Neue"/>
              </a:defRPr>
            </a:pPr>
            <a:r>
              <a:rPr i="1"/>
              <a:t>	</a:t>
            </a:r>
            <a:r>
              <a:t>	- le concept est le correspondant dans l’intelligence, de la réalité empirique ; désormais, dans la pensée moderne le rapport entre connaissance et réalité n’est plus immédiat, mais passe par la médiation de la mise en question de la manière de se représenter la réalité empirique</a:t>
            </a:r>
          </a:p>
          <a:p>
            <a:pPr marL="1595606" indent="-1595606" algn="l" defTabSz="238620">
              <a:spcBef>
                <a:spcPts val="400"/>
              </a:spcBef>
              <a:tabLst>
                <a:tab pos="647700" algn="l"/>
                <a:tab pos="1219200" algn="l"/>
              </a:tabLst>
              <a:defRPr sz="2200">
                <a:latin typeface="+mn-lt"/>
                <a:ea typeface="+mn-ea"/>
                <a:cs typeface="+mn-cs"/>
                <a:sym typeface="Helvetica Neue"/>
              </a:defRPr>
            </a:pPr>
            <a:r>
              <a:t>		- dans une pensée qualifiée d’</a:t>
            </a:r>
            <a:r>
              <a:rPr i="1"/>
              <a:t>idéaliste</a:t>
            </a:r>
            <a:r>
              <a:t>, on pensera que le réel n’est pas un en-soi mais n’est rien d’autre que la manière dont on le pense.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exercer la critique dans la pensée moderne consiste à mettre en question la manière de penser la réalité</a:t>
            </a:r>
          </a:p>
        </p:txBody>
      </p:sp>
      <p:sp>
        <p:nvSpPr>
          <p:cNvPr id="433"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434"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435"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437"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438" name="F - L’anthropologie moderne…"/>
          <p:cNvSpPr txBox="1"/>
          <p:nvPr/>
        </p:nvSpPr>
        <p:spPr>
          <a:xfrm>
            <a:off x="9532563" y="309690"/>
            <a:ext cx="3756974" cy="240855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defTabSz="238620">
              <a:tabLst>
                <a:tab pos="330200" algn="r"/>
                <a:tab pos="508000" algn="l"/>
              </a:tabLst>
              <a:defRPr sz="1600">
                <a:solidFill>
                  <a:srgbClr val="FFBB05"/>
                </a:solidFill>
                <a:latin typeface="+mj-lt"/>
                <a:ea typeface="+mj-ea"/>
                <a:cs typeface="+mj-cs"/>
                <a:sym typeface="Arial Narrow"/>
              </a:defRPr>
            </a:pPr>
            <a:r>
              <a:t>F - L’anthropologie moderne</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rgbClr val="FFBB05"/>
                </a:solidFill>
                <a:latin typeface="+mj-lt"/>
                <a:ea typeface="+mj-ea"/>
                <a:cs typeface="+mj-cs"/>
                <a:sym typeface="Arial Narrow"/>
              </a:defRPr>
            </a:pPr>
            <a:r>
              <a:t>	I - 	Caractéristiques de la modernité</a:t>
            </a:r>
          </a:p>
          <a:p>
            <a:pPr marL="775637" indent="-751561" algn="l" defTabSz="238620">
              <a:tabLst>
                <a:tab pos="330200" algn="r"/>
                <a:tab pos="508000" algn="l"/>
              </a:tabLst>
              <a:defRPr sz="1600">
                <a:solidFill>
                  <a:schemeClr val="accent5"/>
                </a:solidFill>
                <a:latin typeface="+mj-lt"/>
                <a:ea typeface="+mj-ea"/>
                <a:cs typeface="+mj-cs"/>
                <a:sym typeface="Arial Narrow"/>
              </a:defRPr>
            </a:pPr>
            <a:r>
              <a:t>	II - 	Le projet de René Descartes</a:t>
            </a:r>
          </a:p>
          <a:p>
            <a:pPr marL="775637" indent="-751561" algn="l" defTabSz="238620">
              <a:tabLst>
                <a:tab pos="330200" algn="r"/>
                <a:tab pos="508000" algn="l"/>
              </a:tabLst>
              <a:defRPr sz="1600">
                <a:solidFill>
                  <a:srgbClr val="FFBB05"/>
                </a:solidFill>
                <a:latin typeface="+mj-lt"/>
                <a:ea typeface="+mj-ea"/>
                <a:cs typeface="+mj-cs"/>
                <a:sym typeface="Arial Narrow"/>
              </a:defRPr>
            </a:pPr>
            <a:r>
              <a:t>			1. La démarche intellectuelle</a:t>
            </a:r>
          </a:p>
          <a:p>
            <a:pPr marL="775637" indent="-751561" algn="l" defTabSz="238620">
              <a:tabLst>
                <a:tab pos="330200" algn="r"/>
                <a:tab pos="508000" algn="l"/>
              </a:tabLst>
              <a:defRPr sz="1600">
                <a:solidFill>
                  <a:srgbClr val="FFBB05"/>
                </a:solidFill>
                <a:latin typeface="+mj-lt"/>
                <a:ea typeface="+mj-ea"/>
                <a:cs typeface="+mj-cs"/>
                <a:sym typeface="Arial Narrow"/>
              </a:defRPr>
            </a:pPr>
            <a:r>
              <a:t>			2. L’existence de Dieu</a:t>
            </a:r>
          </a:p>
          <a:p>
            <a:pPr marL="775637" indent="-751561" algn="l" defTabSz="238620">
              <a:tabLst>
                <a:tab pos="330200" algn="r"/>
                <a:tab pos="508000" algn="l"/>
              </a:tabLst>
              <a:defRPr sz="1600">
                <a:solidFill>
                  <a:srgbClr val="FFBB05"/>
                </a:solidFill>
                <a:latin typeface="+mj-lt"/>
                <a:ea typeface="+mj-ea"/>
                <a:cs typeface="+mj-cs"/>
                <a:sym typeface="Arial Narrow"/>
              </a:defRPr>
            </a:pPr>
            <a:r>
              <a:t>			3. L'anthropologie</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Dans le sillage de Descartes</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439"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41"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442" name="F - L’anthropologie moderne à partir de René Descartes…"/>
          <p:cNvSpPr txBox="1"/>
          <p:nvPr/>
        </p:nvSpPr>
        <p:spPr>
          <a:xfrm>
            <a:off x="420014" y="1800000"/>
            <a:ext cx="12875973" cy="7562046"/>
          </a:xfrm>
          <a:prstGeom prst="rect">
            <a:avLst/>
          </a:prstGeom>
          <a:ln w="3175">
            <a:miter lim="400000"/>
          </a:ln>
          <a:extLst>
            <a:ext uri="{C572A759-6A51-4108-AA02-DFA0A04FC94B}">
              <ma14:wrappingTextBoxFlag xmlns:ma14="http://schemas.microsoft.com/office/mac/drawingml/2011/main" val="1"/>
            </a:ext>
          </a:extLst>
        </p:spPr>
        <p:txBody>
          <a:bodyPr lIns="24889" tIns="24889" rIns="24889" bIns="24889"/>
          <a:lstStyle/>
          <a:p>
            <a:pPr marL="519569" indent="-5068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chemeClr val="accent4">
                    <a:hueOff val="468000"/>
                    <a:satOff val="-4761"/>
                    <a:lumOff val="10196"/>
                  </a:schemeClr>
                </a:solidFill>
                <a:latin typeface="Optima"/>
                <a:ea typeface="Optima"/>
                <a:cs typeface="Optima"/>
                <a:sym typeface="Optima"/>
              </a:defRPr>
            </a:pPr>
            <a:r>
              <a:t>F - L’anthropologie moderne à partir de René </a:t>
            </a:r>
            <a:r>
              <a:rPr cap="small"/>
              <a:t>Descartes</a:t>
            </a:r>
          </a:p>
          <a:p>
            <a:pPr marL="519569" indent="-519569" defTabSz="238620">
              <a:buClr>
                <a:srgbClr val="000000"/>
              </a:buClr>
              <a:buFont typeface="Gill Sans"/>
              <a:tabLst>
                <a:tab pos="3568700" algn="r"/>
                <a:tab pos="3759200" algn="l"/>
              </a:tabLst>
              <a:defRPr sz="2600">
                <a:solidFill>
                  <a:schemeClr val="accent4">
                    <a:hueOff val="468000"/>
                    <a:satOff val="-4761"/>
                    <a:lumOff val="10196"/>
                  </a:schemeClr>
                </a:solidFill>
                <a:latin typeface="Optima"/>
                <a:ea typeface="Optima"/>
                <a:cs typeface="Optima"/>
                <a:sym typeface="Optima"/>
              </a:defRPr>
            </a:pPr>
            <a:r>
              <a:t>(v 1596 - 1650)</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Introduction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 - 	Caractéristiques de la modernité</a:t>
            </a:r>
          </a:p>
          <a:p>
            <a:pPr marL="519569" indent="-519569" algn="l" defTabSz="238620">
              <a:buClr>
                <a:srgbClr val="000000"/>
              </a:buClr>
              <a:buFont typeface="Gill Sans"/>
              <a:tabLst>
                <a:tab pos="3568700" algn="r"/>
                <a:tab pos="3759200" algn="l"/>
              </a:tabLst>
              <a:defRPr sz="2600">
                <a:solidFill>
                  <a:schemeClr val="accent4">
                    <a:hueOff val="468000"/>
                    <a:satOff val="-4761"/>
                    <a:lumOff val="10196"/>
                  </a:schemeClr>
                </a:solidFill>
                <a:latin typeface="Optima"/>
                <a:ea typeface="Optima"/>
                <a:cs typeface="Optima"/>
                <a:sym typeface="Optima"/>
              </a:defRPr>
            </a:pPr>
            <a:r>
              <a:t>		II - 	L’anthropologie de René </a:t>
            </a:r>
            <a:r>
              <a:rPr cap="small"/>
              <a:t>Descartes</a:t>
            </a:r>
            <a:endParaRPr cap="small"/>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1. La démarche intellectuelle de </a:t>
            </a:r>
            <a:r>
              <a:rPr cap="small"/>
              <a:t>Descartes</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2. L’existence de Dieu</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3. L’anthropologie de </a:t>
            </a:r>
            <a:r>
              <a:rPr cap="small"/>
              <a:t>Descartes</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III - 	Dans le sillage de </a:t>
            </a:r>
            <a:r>
              <a:rPr cap="small"/>
              <a:t>Descartes</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Conclusion </a:t>
            </a:r>
          </a:p>
        </p:txBody>
      </p:sp>
      <p:sp>
        <p:nvSpPr>
          <p:cNvPr id="443"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444"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pic>
        <p:nvPicPr>
          <p:cNvPr id="446"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48"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449" name="F - L’anthropologie moderne à partir de René Descartes…"/>
          <p:cNvSpPr txBox="1"/>
          <p:nvPr/>
        </p:nvSpPr>
        <p:spPr>
          <a:xfrm>
            <a:off x="420014" y="1800000"/>
            <a:ext cx="12875973" cy="7562046"/>
          </a:xfrm>
          <a:prstGeom prst="rect">
            <a:avLst/>
          </a:prstGeom>
          <a:ln w="3175">
            <a:miter lim="400000"/>
          </a:ln>
          <a:extLst>
            <a:ext uri="{C572A759-6A51-4108-AA02-DFA0A04FC94B}">
              <ma14:wrappingTextBoxFlag xmlns:ma14="http://schemas.microsoft.com/office/mac/drawingml/2011/main" val="1"/>
            </a:ext>
          </a:extLst>
        </p:spPr>
        <p:txBody>
          <a:bodyPr lIns="24889" tIns="24889" rIns="24889" bIns="24889"/>
          <a:lstStyle/>
          <a:p>
            <a:pPr marL="519569" indent="-5068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chemeClr val="accent4">
                    <a:hueOff val="468000"/>
                    <a:satOff val="-4761"/>
                    <a:lumOff val="10196"/>
                  </a:schemeClr>
                </a:solidFill>
                <a:latin typeface="Optima"/>
                <a:ea typeface="Optima"/>
                <a:cs typeface="Optima"/>
                <a:sym typeface="Optima"/>
              </a:defRPr>
            </a:pPr>
            <a:r>
              <a:t>F - L’anthropologie moderne à partir de René </a:t>
            </a:r>
            <a:r>
              <a:rPr cap="small"/>
              <a:t>Descartes</a:t>
            </a:r>
          </a:p>
          <a:p>
            <a:pPr marL="519569" indent="-519569" defTabSz="238620">
              <a:buClr>
                <a:srgbClr val="000000"/>
              </a:buClr>
              <a:buFont typeface="Gill Sans"/>
              <a:tabLst>
                <a:tab pos="3568700" algn="r"/>
                <a:tab pos="3759200" algn="l"/>
              </a:tabLst>
              <a:defRPr sz="2600">
                <a:solidFill>
                  <a:schemeClr val="accent4">
                    <a:hueOff val="468000"/>
                    <a:satOff val="-4761"/>
                    <a:lumOff val="10196"/>
                  </a:schemeClr>
                </a:solidFill>
                <a:latin typeface="Optima"/>
                <a:ea typeface="Optima"/>
                <a:cs typeface="Optima"/>
                <a:sym typeface="Optima"/>
              </a:defRPr>
            </a:pPr>
            <a:r>
              <a:t>(v 1596 - 1650)</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Introduction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 - 	Caractéristiques de la modernité</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II - 	L’anthropologie de René </a:t>
            </a:r>
            <a:r>
              <a:rPr cap="small"/>
              <a:t>Descartes</a:t>
            </a:r>
          </a:p>
          <a:p>
            <a:pPr marL="519569" indent="-519569" algn="l" defTabSz="238620">
              <a:buClr>
                <a:srgbClr val="000000"/>
              </a:buClr>
              <a:buFont typeface="Gill Sans"/>
              <a:tabLst>
                <a:tab pos="3568700" algn="r"/>
                <a:tab pos="3759200" algn="l"/>
              </a:tabLst>
              <a:defRPr sz="2600">
                <a:solidFill>
                  <a:schemeClr val="accent4">
                    <a:hueOff val="468000"/>
                    <a:satOff val="-4761"/>
                    <a:lumOff val="10196"/>
                  </a:schemeClr>
                </a:solidFill>
                <a:latin typeface="Optima"/>
                <a:ea typeface="Optima"/>
                <a:cs typeface="Optima"/>
                <a:sym typeface="Optima"/>
              </a:defRPr>
            </a:pPr>
            <a:r>
              <a:t>		III - 	Dans le sillage de </a:t>
            </a:r>
            <a:r>
              <a:rPr cap="small"/>
              <a:t>Descartes</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1. Les traités « de l’entendement humain » et « des passions »</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2. Le personnalisme</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3. La phénoménologie de Edmund </a:t>
            </a:r>
            <a:r>
              <a:rPr cap="small"/>
              <a:t>Husserl</a:t>
            </a:r>
            <a:r>
              <a:t> (1859-1938)</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Conclusion </a:t>
            </a:r>
          </a:p>
        </p:txBody>
      </p:sp>
      <p:sp>
        <p:nvSpPr>
          <p:cNvPr id="450"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451"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pic>
        <p:nvPicPr>
          <p:cNvPr id="453"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55"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456" name="1. Les traités « de l’entendement humain » et « des passions »…"/>
          <p:cNvSpPr txBox="1"/>
          <p:nvPr>
            <p:ph type="title"/>
          </p:nvPr>
        </p:nvSpPr>
        <p:spPr>
          <a:xfrm>
            <a:off x="420014" y="1800000"/>
            <a:ext cx="12875973" cy="7539858"/>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1. Les traités « de l’entendement humain » et « des passions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dans le sillage de Descartes, tous les auteurs vont dans le sens de l'analyse des contenus de la pensée et des événements intérieurs, </a:t>
            </a:r>
          </a:p>
          <a:p>
            <a:pPr marL="1595606" indent="-1595606" algn="l" defTabSz="238620">
              <a:spcBef>
                <a:spcPts val="400"/>
              </a:spcBef>
              <a:tabLst>
                <a:tab pos="647700" algn="l"/>
                <a:tab pos="1219200" algn="l"/>
              </a:tabLst>
              <a:defRPr sz="2200">
                <a:latin typeface="+mn-lt"/>
                <a:ea typeface="+mn-ea"/>
                <a:cs typeface="+mn-cs"/>
                <a:sym typeface="Helvetica Neue"/>
              </a:defRPr>
            </a:pPr>
            <a:r>
              <a:t>	- sous forme de traités « De la nature humaine » ou « De l'entendement » ou « Des passions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une des problématiques de fond est de penser l’articulation entre la rationalité et les passions</a:t>
            </a:r>
          </a:p>
          <a:p>
            <a:pPr marL="1595606" indent="-1595606" algn="l" defTabSz="238620">
              <a:spcBef>
                <a:spcPts val="400"/>
              </a:spcBef>
              <a:tabLst>
                <a:tab pos="647700" algn="l"/>
                <a:tab pos="1219200" algn="l"/>
              </a:tabLst>
              <a:defRPr sz="2200">
                <a:latin typeface="+mn-lt"/>
                <a:ea typeface="+mn-ea"/>
                <a:cs typeface="+mn-cs"/>
                <a:sym typeface="Helvetica Neue"/>
              </a:defRPr>
            </a:pPr>
            <a:r>
              <a:t>	- les XVII° et XVIII° s. sont ceux de l’art baroque qui exprime combien la culture est portée sur les affects qui imposent leur logique (cf. les thèmes des opéras baroques : l’amour, la jalousie, l’honneur bafoué, la vengeance, la raison politique, etc)</a:t>
            </a:r>
          </a:p>
          <a:p>
            <a:pPr marL="1595606" indent="-1595606" algn="l" defTabSz="238620">
              <a:spcBef>
                <a:spcPts val="400"/>
              </a:spcBef>
              <a:tabLst>
                <a:tab pos="647700" algn="l"/>
                <a:tab pos="1219200" algn="l"/>
              </a:tabLst>
              <a:defRPr sz="2200">
                <a:latin typeface="+mn-lt"/>
                <a:ea typeface="+mn-ea"/>
                <a:cs typeface="+mn-cs"/>
                <a:sym typeface="Helvetica Neue"/>
              </a:defRPr>
            </a:pPr>
            <a:r>
              <a:t>		- par un côté, c’est aussi une société connue pour libertaire</a:t>
            </a:r>
          </a:p>
          <a:p>
            <a:pPr marL="1595606" indent="-1595606" algn="l" defTabSz="238620">
              <a:spcBef>
                <a:spcPts val="400"/>
              </a:spcBef>
              <a:tabLst>
                <a:tab pos="647700" algn="l"/>
                <a:tab pos="1219200" algn="l"/>
              </a:tabLst>
              <a:defRPr sz="2200">
                <a:latin typeface="+mn-lt"/>
                <a:ea typeface="+mn-ea"/>
                <a:cs typeface="+mn-cs"/>
                <a:sym typeface="Helvetica Neue"/>
              </a:defRPr>
            </a:pPr>
            <a:r>
              <a:t>	- de l’autre côté, on valorise cet humain rationnel, qui s’en tient aux faits et à la logique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on donne simplement ici quelques exemples de ces traités</a:t>
            </a:r>
          </a:p>
        </p:txBody>
      </p:sp>
      <p:sp>
        <p:nvSpPr>
          <p:cNvPr id="457"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458"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459"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461"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462" name="F - L’anthropologie moderne…"/>
          <p:cNvSpPr txBox="1"/>
          <p:nvPr/>
        </p:nvSpPr>
        <p:spPr>
          <a:xfrm>
            <a:off x="9532563" y="309690"/>
            <a:ext cx="3756974" cy="240855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algn="l" defTabSz="238620">
              <a:tabLst>
                <a:tab pos="330200" algn="r"/>
                <a:tab pos="508000" algn="l"/>
              </a:tabLst>
              <a:defRPr sz="1600">
                <a:solidFill>
                  <a:srgbClr val="FFBB05"/>
                </a:solidFill>
                <a:latin typeface="+mj-lt"/>
                <a:ea typeface="+mj-ea"/>
                <a:cs typeface="+mj-cs"/>
                <a:sym typeface="Arial Narrow"/>
              </a:defRPr>
            </a:pPr>
            <a:r>
              <a:t>F - L’anthropologie moderne</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rgbClr val="FFBB05"/>
                </a:solidFill>
                <a:latin typeface="+mj-lt"/>
                <a:ea typeface="+mj-ea"/>
                <a:cs typeface="+mj-cs"/>
                <a:sym typeface="Arial Narrow"/>
              </a:defRPr>
            </a:pPr>
            <a:r>
              <a:t>	I - 	Caractéristiques de la modernité</a:t>
            </a:r>
          </a:p>
          <a:p>
            <a:pPr marL="775637" indent="-751561" algn="l" defTabSz="238620">
              <a:tabLst>
                <a:tab pos="330200" algn="r"/>
                <a:tab pos="508000" algn="l"/>
              </a:tabLst>
              <a:defRPr sz="1600">
                <a:solidFill>
                  <a:srgbClr val="FFBB05"/>
                </a:solidFill>
                <a:latin typeface="+mj-lt"/>
                <a:ea typeface="+mj-ea"/>
                <a:cs typeface="+mj-cs"/>
                <a:sym typeface="Arial Narrow"/>
              </a:defRPr>
            </a:pPr>
            <a:r>
              <a:t>	II - 	Le projet de René Descartes</a:t>
            </a:r>
          </a:p>
          <a:p>
            <a:pPr marL="775637" indent="-751561" algn="l" defTabSz="238620">
              <a:tabLst>
                <a:tab pos="330200" algn="r"/>
                <a:tab pos="508000" algn="l"/>
              </a:tabLst>
              <a:defRPr sz="1600">
                <a:solidFill>
                  <a:schemeClr val="accent5"/>
                </a:solidFill>
                <a:latin typeface="+mj-lt"/>
                <a:ea typeface="+mj-ea"/>
                <a:cs typeface="+mj-cs"/>
                <a:sym typeface="Arial Narrow"/>
              </a:defRPr>
            </a:pPr>
            <a:r>
              <a:t>	III - 	Dans le sillage de Descartes</a:t>
            </a:r>
          </a:p>
          <a:p>
            <a:pPr marL="775637" indent="-751561" algn="l" defTabSz="238620">
              <a:tabLst>
                <a:tab pos="330200" algn="r"/>
                <a:tab pos="508000" algn="l"/>
              </a:tabLst>
              <a:defRPr sz="1600">
                <a:solidFill>
                  <a:srgbClr val="FFBB05"/>
                </a:solidFill>
                <a:latin typeface="+mj-lt"/>
                <a:ea typeface="+mj-ea"/>
                <a:cs typeface="+mj-cs"/>
                <a:sym typeface="Arial Narrow"/>
              </a:defRPr>
            </a:pPr>
            <a:r>
              <a:t>			1. Les traités [anthropologiques]</a:t>
            </a:r>
          </a:p>
          <a:p>
            <a:pPr marL="775637" indent="-751561" algn="l" defTabSz="238620">
              <a:tabLst>
                <a:tab pos="330200" algn="r"/>
                <a:tab pos="508000" algn="l"/>
              </a:tabLst>
              <a:defRPr sz="1600">
                <a:solidFill>
                  <a:srgbClr val="FFBB05"/>
                </a:solidFill>
                <a:latin typeface="+mj-lt"/>
                <a:ea typeface="+mj-ea"/>
                <a:cs typeface="+mj-cs"/>
                <a:sym typeface="Arial Narrow"/>
              </a:defRPr>
            </a:pPr>
            <a:r>
              <a:t>			2. Le personnalisme </a:t>
            </a:r>
          </a:p>
          <a:p>
            <a:pPr marL="775637" indent="-751561" algn="l" defTabSz="238620">
              <a:tabLst>
                <a:tab pos="330200" algn="r"/>
                <a:tab pos="508000" algn="l"/>
              </a:tabLst>
              <a:defRPr sz="1600">
                <a:solidFill>
                  <a:srgbClr val="FFBB05"/>
                </a:solidFill>
                <a:latin typeface="+mj-lt"/>
                <a:ea typeface="+mj-ea"/>
                <a:cs typeface="+mj-cs"/>
                <a:sym typeface="Arial Narrow"/>
              </a:defRPr>
            </a:pPr>
            <a:r>
              <a:t>			3. La phénoménologie</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463"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65"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466" name="1. Les traités « de l’entendement humain » et « des passions »…"/>
          <p:cNvSpPr txBox="1"/>
          <p:nvPr>
            <p:ph type="title"/>
          </p:nvPr>
        </p:nvSpPr>
        <p:spPr>
          <a:xfrm>
            <a:off x="420014" y="1800000"/>
            <a:ext cx="12875973" cy="7539858"/>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1. Les traités « de l’entendement humain » et « des passions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Thomas HOBBES (1588-1679), </a:t>
            </a:r>
            <a:r>
              <a:rPr i="1"/>
              <a:t>De la nature humain ou Exposition des facultés, des actions et des passions de l'âme, et de leurs causes déduites d'après des principes philosophiques qui ne sont communément ni reçus ni connus</a:t>
            </a:r>
            <a:r>
              <a:t>.</a:t>
            </a:r>
            <a:r>
              <a:t> (1640) </a:t>
            </a:r>
          </a:p>
          <a:p>
            <a:pPr marL="1439999" indent="0" algn="just" defTabSz="238620">
              <a:tabLst/>
              <a:defRPr sz="2100">
                <a:latin typeface="+mj-lt"/>
                <a:ea typeface="+mj-ea"/>
                <a:cs typeface="+mj-cs"/>
                <a:sym typeface="Arial Narrow"/>
              </a:defRPr>
            </a:pPr>
            <a:r>
              <a:t>[Traduction d'Holbach, Babel 292, Actes Sud, Paris 1997]</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John LOCKE, </a:t>
            </a:r>
            <a:r>
              <a:rPr i="1"/>
              <a:t>Essai sur l’entendement humain</a:t>
            </a:r>
            <a:r>
              <a:t>, trad. Pierre Coste, Paris, GF Flammarion, 2009.</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Nicolas MALEBRANCHE (1638-1750), </a:t>
            </a:r>
            <a:r>
              <a:rPr i="1"/>
              <a:t>Traité de la nature et de la grâce </a:t>
            </a:r>
            <a:r>
              <a:t>(1680),</a:t>
            </a:r>
            <a:r>
              <a:rPr b="0">
                <a:latin typeface="Symbol"/>
                <a:ea typeface="Symbol"/>
                <a:cs typeface="Symbol"/>
                <a:sym typeface="Symbol"/>
              </a:rPr>
              <a:t> </a:t>
            </a:r>
            <a:endParaRPr b="0">
              <a:latin typeface="Symbol"/>
              <a:ea typeface="Symbol"/>
              <a:cs typeface="Symbol"/>
              <a:sym typeface="Symbol"/>
            </a:endParaRPr>
          </a:p>
          <a:p>
            <a:pPr marL="1595606" indent="-1595606" algn="l" defTabSz="238620">
              <a:spcBef>
                <a:spcPts val="400"/>
              </a:spcBef>
              <a:tabLst>
                <a:tab pos="647700" algn="l"/>
                <a:tab pos="1219200" algn="l"/>
              </a:tabLst>
              <a:defRPr sz="2200">
                <a:latin typeface="+mn-lt"/>
                <a:ea typeface="+mn-ea"/>
                <a:cs typeface="+mn-cs"/>
                <a:sym typeface="Helvetica Neue"/>
              </a:defRPr>
            </a:pPr>
            <a:r>
              <a:rPr b="0">
                <a:latin typeface="Symbol"/>
                <a:ea typeface="Symbol"/>
                <a:cs typeface="Symbol"/>
                <a:sym typeface="Symbol"/>
              </a:rPr>
              <a:t>			</a:t>
            </a:r>
            <a:r>
              <a:t>Œuvres</a:t>
            </a:r>
            <a:r>
              <a:t>, t. II : </a:t>
            </a:r>
            <a:r>
              <a:rPr i="1"/>
              <a:t>Traité de la nature et de la grâce, Méditations chrétiennes et métaphysiques, Traité de morale, Entretiens sur la métaphysique, sur la religion et sur la mort, Lettre de Malebranche sur l'efficace des idées, Traité de l'amour de Dieu, Entretien d'un philosophe chrétien et d'un philosophe chinois, Lettres à Dortous de Mairan</a:t>
            </a:r>
            <a:r>
              <a:t>, coll. "Pléiade", 2 vol., Paris, Gallimard, 1979</a:t>
            </a:r>
          </a:p>
          <a:p>
            <a:pPr marL="1595606" indent="-1595606" algn="l" defTabSz="238620">
              <a:spcBef>
                <a:spcPts val="400"/>
              </a:spcBef>
              <a:tabLst>
                <a:tab pos="647700" algn="l"/>
                <a:tab pos="1219200" algn="l"/>
              </a:tabLst>
              <a:defRPr sz="2200">
                <a:latin typeface="+mn-lt"/>
                <a:ea typeface="+mn-ea"/>
                <a:cs typeface="+mn-cs"/>
                <a:sym typeface="Helvetica Neue"/>
              </a:defRPr>
            </a:pPr>
          </a:p>
        </p:txBody>
      </p:sp>
      <p:sp>
        <p:nvSpPr>
          <p:cNvPr id="467"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468"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469"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471"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472" name="F - L’anthropologie moderne…"/>
          <p:cNvSpPr txBox="1"/>
          <p:nvPr/>
        </p:nvSpPr>
        <p:spPr>
          <a:xfrm>
            <a:off x="9532563" y="309690"/>
            <a:ext cx="3756974" cy="240855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algn="l" defTabSz="238620">
              <a:tabLst>
                <a:tab pos="330200" algn="r"/>
                <a:tab pos="508000" algn="l"/>
              </a:tabLst>
              <a:defRPr sz="1600">
                <a:solidFill>
                  <a:srgbClr val="FFBB05"/>
                </a:solidFill>
                <a:latin typeface="+mj-lt"/>
                <a:ea typeface="+mj-ea"/>
                <a:cs typeface="+mj-cs"/>
                <a:sym typeface="Arial Narrow"/>
              </a:defRPr>
            </a:pPr>
            <a:r>
              <a:t>F - L’anthropologie moderne</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rgbClr val="FFBB05"/>
                </a:solidFill>
                <a:latin typeface="+mj-lt"/>
                <a:ea typeface="+mj-ea"/>
                <a:cs typeface="+mj-cs"/>
                <a:sym typeface="Arial Narrow"/>
              </a:defRPr>
            </a:pPr>
            <a:r>
              <a:t>	I - 	Caractéristiques de la modernité</a:t>
            </a:r>
          </a:p>
          <a:p>
            <a:pPr marL="775637" indent="-751561" algn="l" defTabSz="238620">
              <a:tabLst>
                <a:tab pos="330200" algn="r"/>
                <a:tab pos="508000" algn="l"/>
              </a:tabLst>
              <a:defRPr sz="1600">
                <a:solidFill>
                  <a:srgbClr val="FFBB05"/>
                </a:solidFill>
                <a:latin typeface="+mj-lt"/>
                <a:ea typeface="+mj-ea"/>
                <a:cs typeface="+mj-cs"/>
                <a:sym typeface="Arial Narrow"/>
              </a:defRPr>
            </a:pPr>
            <a:r>
              <a:t>	II - 	Le projet de René Descartes</a:t>
            </a:r>
          </a:p>
          <a:p>
            <a:pPr marL="775637" indent="-751561" algn="l" defTabSz="238620">
              <a:tabLst>
                <a:tab pos="330200" algn="r"/>
                <a:tab pos="508000" algn="l"/>
              </a:tabLst>
              <a:defRPr sz="1600">
                <a:solidFill>
                  <a:schemeClr val="accent5"/>
                </a:solidFill>
                <a:latin typeface="+mj-lt"/>
                <a:ea typeface="+mj-ea"/>
                <a:cs typeface="+mj-cs"/>
                <a:sym typeface="Arial Narrow"/>
              </a:defRPr>
            </a:pPr>
            <a:r>
              <a:t>	III - 	Dans le sillage de Descartes</a:t>
            </a:r>
          </a:p>
          <a:p>
            <a:pPr marL="775637" indent="-751561" algn="l" defTabSz="238620">
              <a:tabLst>
                <a:tab pos="330200" algn="r"/>
                <a:tab pos="508000" algn="l"/>
              </a:tabLst>
              <a:defRPr sz="1600">
                <a:solidFill>
                  <a:srgbClr val="FFBB05"/>
                </a:solidFill>
                <a:latin typeface="+mj-lt"/>
                <a:ea typeface="+mj-ea"/>
                <a:cs typeface="+mj-cs"/>
                <a:sym typeface="Arial Narrow"/>
              </a:defRPr>
            </a:pPr>
            <a:r>
              <a:t>			1. Les traités [anthropologiques]</a:t>
            </a:r>
          </a:p>
          <a:p>
            <a:pPr marL="775637" indent="-751561" algn="l" defTabSz="238620">
              <a:tabLst>
                <a:tab pos="330200" algn="r"/>
                <a:tab pos="508000" algn="l"/>
              </a:tabLst>
              <a:defRPr sz="1600">
                <a:solidFill>
                  <a:srgbClr val="FFBB05"/>
                </a:solidFill>
                <a:latin typeface="+mj-lt"/>
                <a:ea typeface="+mj-ea"/>
                <a:cs typeface="+mj-cs"/>
                <a:sym typeface="Arial Narrow"/>
              </a:defRPr>
            </a:pPr>
            <a:r>
              <a:t>			2. Le personnalisme </a:t>
            </a:r>
          </a:p>
          <a:p>
            <a:pPr marL="775637" indent="-751561" algn="l" defTabSz="238620">
              <a:tabLst>
                <a:tab pos="330200" algn="r"/>
                <a:tab pos="508000" algn="l"/>
              </a:tabLst>
              <a:defRPr sz="1600">
                <a:solidFill>
                  <a:srgbClr val="FFBB05"/>
                </a:solidFill>
                <a:latin typeface="+mj-lt"/>
                <a:ea typeface="+mj-ea"/>
                <a:cs typeface="+mj-cs"/>
                <a:sym typeface="Arial Narrow"/>
              </a:defRPr>
            </a:pPr>
            <a:r>
              <a:t>			3. La phénoménologie</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473"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75"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476" name="1. Les traités « de l’entendement humain » et « des passions »…"/>
          <p:cNvSpPr txBox="1"/>
          <p:nvPr>
            <p:ph type="title"/>
          </p:nvPr>
        </p:nvSpPr>
        <p:spPr>
          <a:xfrm>
            <a:off x="420014" y="1800000"/>
            <a:ext cx="12875973" cy="7539858"/>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1. Les traités « de l’entendement humain » et « des passions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Baruch SPINOZA (1632-1677) </a:t>
            </a:r>
            <a:r>
              <a:rPr i="1"/>
              <a:t>Traité de la réforme de l'entendement</a:t>
            </a:r>
            <a:r>
              <a:t> (1661, inachevé) </a:t>
            </a:r>
          </a:p>
          <a:p>
            <a:pPr marL="1595606" indent="-1595606" algn="l" defTabSz="238620">
              <a:spcBef>
                <a:spcPts val="400"/>
              </a:spcBef>
              <a:tabLst>
                <a:tab pos="647700" algn="l"/>
                <a:tab pos="1219200" algn="l"/>
              </a:tabLst>
              <a:defRPr sz="2200">
                <a:latin typeface="+mn-lt"/>
                <a:ea typeface="+mn-ea"/>
                <a:cs typeface="+mn-cs"/>
                <a:sym typeface="Helvetica Neue"/>
              </a:defRPr>
            </a:pPr>
            <a:r>
              <a:t>		</a:t>
            </a:r>
            <a:r>
              <a:rPr u="sng">
                <a:solidFill>
                  <a:srgbClr val="0433FF"/>
                </a:solidFill>
                <a:hlinkClick r:id="rId2" invalidUrl="" action="" tgtFrame="" tooltip="" history="1" highlightClick="0" endSnd="0"/>
              </a:rPr>
              <a:t>http://philosophie.ac-creteil.fr/IMG/pdf/SPINOZA_TRE.pdf</a:t>
            </a:r>
            <a:r>
              <a:t>, consulté le 27.12.2013.</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Gottfried Wilhelm LEIBNITZ (1646-1716) </a:t>
            </a:r>
            <a:r>
              <a:rPr i="1"/>
              <a:t>Nouveaux Essais sur l’entendement humain</a:t>
            </a:r>
            <a:r>
              <a:t> (1703), Paris, GF Garnier-Flammarion, 1993</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rPr>
                <a:latin typeface="Times New Roman"/>
                <a:ea typeface="Times New Roman"/>
                <a:cs typeface="Times New Roman"/>
                <a:sym typeface="Times New Roman"/>
              </a:rPr>
              <a:t>	</a:t>
            </a:r>
            <a:r>
              <a:t>David HUME (1711-1776)</a:t>
            </a:r>
          </a:p>
          <a:p>
            <a:pPr marL="1595606" indent="-1595606" algn="l" defTabSz="238620">
              <a:spcBef>
                <a:spcPts val="400"/>
              </a:spcBef>
              <a:tabLst>
                <a:tab pos="647700" algn="l"/>
                <a:tab pos="1219200" algn="l"/>
              </a:tabLst>
              <a:defRPr sz="2200">
                <a:latin typeface="+mn-lt"/>
                <a:ea typeface="+mn-ea"/>
                <a:cs typeface="+mn-cs"/>
                <a:sym typeface="Helvetica Neue"/>
              </a:defRPr>
            </a:pPr>
            <a:r>
              <a:t>	</a:t>
            </a:r>
            <a:r>
              <a:rPr i="1"/>
              <a:t>Enquête sur l'entendement humain</a:t>
            </a:r>
            <a:r>
              <a:t> (1758), Paris, GF Flammarion 343, 1983</a:t>
            </a:r>
          </a:p>
          <a:p>
            <a:pPr marL="1595606" indent="-1595606" algn="l" defTabSz="238620">
              <a:spcBef>
                <a:spcPts val="400"/>
              </a:spcBef>
              <a:tabLst>
                <a:tab pos="647700" algn="l"/>
                <a:tab pos="1219200" algn="l"/>
              </a:tabLst>
              <a:defRPr sz="2200">
                <a:latin typeface="+mn-lt"/>
                <a:ea typeface="+mn-ea"/>
                <a:cs typeface="+mn-cs"/>
                <a:sym typeface="Helvetica Neue"/>
              </a:defRPr>
            </a:pPr>
            <a:r>
              <a:t>	</a:t>
            </a:r>
            <a:r>
              <a:rPr i="1"/>
              <a:t>Traité de la nature humaine</a:t>
            </a:r>
            <a:r>
              <a:t> (1739-1740)</a:t>
            </a:r>
          </a:p>
          <a:p>
            <a:pPr marL="1595606" indent="-1595606" algn="l" defTabSz="238620">
              <a:spcBef>
                <a:spcPts val="400"/>
              </a:spcBef>
              <a:tabLst>
                <a:tab pos="647700" algn="l"/>
                <a:tab pos="1219200" algn="l"/>
              </a:tabLst>
              <a:defRPr sz="2200">
                <a:latin typeface="+mn-lt"/>
                <a:ea typeface="+mn-ea"/>
                <a:cs typeface="+mn-cs"/>
                <a:sym typeface="Helvetica Neue"/>
              </a:defRPr>
            </a:pPr>
            <a:r>
              <a:t>			(Livre I : </a:t>
            </a:r>
            <a:r>
              <a:rPr i="1"/>
              <a:t>L'entendement </a:t>
            </a:r>
            <a:r>
              <a:t>; Livre II : </a:t>
            </a:r>
            <a:r>
              <a:rPr i="1"/>
              <a:t>Dissertation sur les passions</a:t>
            </a:r>
            <a:r>
              <a:rPr>
                <a:latin typeface="Times New Roman"/>
                <a:ea typeface="Times New Roman"/>
                <a:cs typeface="Times New Roman"/>
                <a:sym typeface="Times New Roman"/>
              </a:rPr>
              <a:t> </a:t>
            </a:r>
            <a:r>
              <a:t>; Livre III : </a:t>
            </a:r>
            <a:r>
              <a:rPr i="1"/>
              <a:t>La nature  humaine</a:t>
            </a:r>
            <a:r>
              <a:t>), Paris, GF Flammarion, 1999</a:t>
            </a:r>
            <a:endParaRPr>
              <a:latin typeface="Times New Roman"/>
              <a:ea typeface="Times New Roman"/>
              <a:cs typeface="Times New Roman"/>
              <a:sym typeface="Times New Roman"/>
            </a:endParaRPr>
          </a:p>
        </p:txBody>
      </p:sp>
      <p:sp>
        <p:nvSpPr>
          <p:cNvPr id="477"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478"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479" name="Ligne Ligne" descr="Ligne Ligne"/>
          <p:cNvPicPr>
            <a:picLocks noChangeAspect="0"/>
          </p:cNvPicPr>
          <p:nvPr/>
        </p:nvPicPr>
        <p:blipFill>
          <a:blip r:embed="rId3">
            <a:extLst/>
          </a:blip>
          <a:stretch>
            <a:fillRect/>
          </a:stretch>
        </p:blipFill>
        <p:spPr>
          <a:xfrm>
            <a:off x="1451650" y="9362045"/>
            <a:ext cx="10812700" cy="12701"/>
          </a:xfrm>
          <a:prstGeom prst="rect">
            <a:avLst/>
          </a:prstGeom>
        </p:spPr>
      </p:pic>
      <p:sp>
        <p:nvSpPr>
          <p:cNvPr id="481"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482" name="F - L’anthropologie moderne…"/>
          <p:cNvSpPr txBox="1"/>
          <p:nvPr/>
        </p:nvSpPr>
        <p:spPr>
          <a:xfrm>
            <a:off x="9532563" y="309690"/>
            <a:ext cx="3756974" cy="240855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algn="l" defTabSz="238620">
              <a:tabLst>
                <a:tab pos="330200" algn="r"/>
                <a:tab pos="508000" algn="l"/>
              </a:tabLst>
              <a:defRPr sz="1600">
                <a:solidFill>
                  <a:srgbClr val="FFBB05"/>
                </a:solidFill>
                <a:latin typeface="+mj-lt"/>
                <a:ea typeface="+mj-ea"/>
                <a:cs typeface="+mj-cs"/>
                <a:sym typeface="Arial Narrow"/>
              </a:defRPr>
            </a:pPr>
            <a:r>
              <a:t>F - L’anthropologie moderne</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rgbClr val="FFBB05"/>
                </a:solidFill>
                <a:latin typeface="+mj-lt"/>
                <a:ea typeface="+mj-ea"/>
                <a:cs typeface="+mj-cs"/>
                <a:sym typeface="Arial Narrow"/>
              </a:defRPr>
            </a:pPr>
            <a:r>
              <a:t>	I - 	Caractéristiques de la modernité</a:t>
            </a:r>
          </a:p>
          <a:p>
            <a:pPr marL="775637" indent="-751561" algn="l" defTabSz="238620">
              <a:tabLst>
                <a:tab pos="330200" algn="r"/>
                <a:tab pos="508000" algn="l"/>
              </a:tabLst>
              <a:defRPr sz="1600">
                <a:solidFill>
                  <a:srgbClr val="FFBB05"/>
                </a:solidFill>
                <a:latin typeface="+mj-lt"/>
                <a:ea typeface="+mj-ea"/>
                <a:cs typeface="+mj-cs"/>
                <a:sym typeface="Arial Narrow"/>
              </a:defRPr>
            </a:pPr>
            <a:r>
              <a:t>	II - 	Le projet de René Descartes</a:t>
            </a:r>
          </a:p>
          <a:p>
            <a:pPr marL="775637" indent="-751561" algn="l" defTabSz="238620">
              <a:tabLst>
                <a:tab pos="330200" algn="r"/>
                <a:tab pos="508000" algn="l"/>
              </a:tabLst>
              <a:defRPr sz="1600">
                <a:solidFill>
                  <a:schemeClr val="accent5"/>
                </a:solidFill>
                <a:latin typeface="+mj-lt"/>
                <a:ea typeface="+mj-ea"/>
                <a:cs typeface="+mj-cs"/>
                <a:sym typeface="Arial Narrow"/>
              </a:defRPr>
            </a:pPr>
            <a:r>
              <a:t>	III - 	Dans le sillage de Descartes</a:t>
            </a:r>
          </a:p>
          <a:p>
            <a:pPr marL="775637" indent="-751561" algn="l" defTabSz="238620">
              <a:tabLst>
                <a:tab pos="330200" algn="r"/>
                <a:tab pos="508000" algn="l"/>
              </a:tabLst>
              <a:defRPr sz="1600">
                <a:solidFill>
                  <a:srgbClr val="FFBB05"/>
                </a:solidFill>
                <a:latin typeface="+mj-lt"/>
                <a:ea typeface="+mj-ea"/>
                <a:cs typeface="+mj-cs"/>
                <a:sym typeface="Arial Narrow"/>
              </a:defRPr>
            </a:pPr>
            <a:r>
              <a:t>			1. Les traités [anthropologiques]</a:t>
            </a:r>
          </a:p>
          <a:p>
            <a:pPr marL="775637" indent="-751561" algn="l" defTabSz="238620">
              <a:tabLst>
                <a:tab pos="330200" algn="r"/>
                <a:tab pos="508000" algn="l"/>
              </a:tabLst>
              <a:defRPr sz="1600">
                <a:solidFill>
                  <a:srgbClr val="FFBB05"/>
                </a:solidFill>
                <a:latin typeface="+mj-lt"/>
                <a:ea typeface="+mj-ea"/>
                <a:cs typeface="+mj-cs"/>
                <a:sym typeface="Arial Narrow"/>
              </a:defRPr>
            </a:pPr>
            <a:r>
              <a:t>			2. Le personnalisme </a:t>
            </a:r>
          </a:p>
          <a:p>
            <a:pPr marL="775637" indent="-751561" algn="l" defTabSz="238620">
              <a:tabLst>
                <a:tab pos="330200" algn="r"/>
                <a:tab pos="508000" algn="l"/>
              </a:tabLst>
              <a:defRPr sz="1600">
                <a:solidFill>
                  <a:srgbClr val="FFBB05"/>
                </a:solidFill>
                <a:latin typeface="+mj-lt"/>
                <a:ea typeface="+mj-ea"/>
                <a:cs typeface="+mj-cs"/>
                <a:sym typeface="Arial Narrow"/>
              </a:defRPr>
            </a:pPr>
            <a:r>
              <a:t>			3. La phénoménologie</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483" name="pasted-image.tiff" descr="pasted-image.tiff"/>
          <p:cNvPicPr>
            <a:picLocks noChangeAspect="1"/>
          </p:cNvPicPr>
          <p:nvPr/>
        </p:nvPicPr>
        <p:blipFill>
          <a:blip r:embed="rId4">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85"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486" name="1. Les traités « de l’entendement humain » et « des passions »…"/>
          <p:cNvSpPr txBox="1"/>
          <p:nvPr>
            <p:ph type="title"/>
          </p:nvPr>
        </p:nvSpPr>
        <p:spPr>
          <a:xfrm>
            <a:off x="420014" y="1800000"/>
            <a:ext cx="12875973" cy="7539858"/>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1. Les traités « de l’entendement humain » et « des passions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depuis le XVIII° et jusqu’au cours du XIX° siècle, un courant de pensée matérialiste s’est mis en place pour considérer l’humain comme le produit d’une évolution uniquement matérielle </a:t>
            </a:r>
          </a:p>
          <a:p>
            <a:pPr marL="1595606" indent="-1595606" algn="l" defTabSz="238620">
              <a:spcBef>
                <a:spcPts val="400"/>
              </a:spcBef>
              <a:tabLst>
                <a:tab pos="647700" algn="l"/>
                <a:tab pos="1219200" algn="l"/>
              </a:tabLst>
              <a:defRPr sz="2200">
                <a:latin typeface="+mn-lt"/>
                <a:ea typeface="+mn-ea"/>
                <a:cs typeface="+mn-cs"/>
                <a:sym typeface="Helvetica Neue"/>
              </a:defRPr>
            </a:pPr>
            <a:r>
              <a:t>		[Julien Offray de La </a:t>
            </a:r>
            <a:r>
              <a:rPr cap="small"/>
              <a:t>Mettrie</a:t>
            </a:r>
            <a:r>
              <a:t> (1709-1751), Paul Henry Thiry </a:t>
            </a:r>
            <a:r>
              <a:rPr cap="small"/>
              <a:t>d’Holbach</a:t>
            </a:r>
            <a:r>
              <a:t> (1723-1789), Auguste </a:t>
            </a:r>
            <a:r>
              <a:rPr cap="small"/>
              <a:t>Comte</a:t>
            </a:r>
            <a:r>
              <a:t> (1798-1857), puis Jacques </a:t>
            </a:r>
            <a:r>
              <a:rPr cap="small"/>
              <a:t>Monod</a:t>
            </a:r>
            <a:r>
              <a:t> (1910-1976) et jusqu’à Jean-Pierre </a:t>
            </a:r>
            <a:r>
              <a:rPr cap="small"/>
              <a:t>Changeux</a:t>
            </a:r>
            <a:r>
              <a:t> (*1936) et Michel </a:t>
            </a:r>
            <a:r>
              <a:rPr cap="small"/>
              <a:t>Onfray</a:t>
            </a:r>
            <a:r>
              <a:t> (*1959)]</a:t>
            </a:r>
            <a:endParaRPr>
              <a:latin typeface="Times New Roman"/>
              <a:ea typeface="Times New Roman"/>
              <a:cs typeface="Times New Roman"/>
              <a:sym typeface="Times New Roman"/>
            </a:endParaR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en termes de grandes tendances (au risque de généralisations abusives) on peut signaler aussi une sorte de « sensibilité » de l’univers anglo-saxon dont l’orientation de la pensée est souvent dans un sens pragmatique et empirique, au sens où le réel a tendance à être identifié à ce qui se ressent, par les sens externes ou par le ressenti affectif et émotionnel</a:t>
            </a:r>
          </a:p>
          <a:p>
            <a:pPr marL="1595606" indent="-1595606" algn="l" defTabSz="238620">
              <a:spcBef>
                <a:spcPts val="400"/>
              </a:spcBef>
              <a:tabLst>
                <a:tab pos="647700" algn="l"/>
                <a:tab pos="1219200" algn="l"/>
              </a:tabLst>
              <a:defRPr sz="2200">
                <a:latin typeface="+mn-lt"/>
                <a:ea typeface="+mn-ea"/>
                <a:cs typeface="+mn-cs"/>
                <a:sym typeface="Helvetica Neue"/>
              </a:defRPr>
            </a:pPr>
          </a:p>
        </p:txBody>
      </p:sp>
      <p:sp>
        <p:nvSpPr>
          <p:cNvPr id="487"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488"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489"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491"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492" name="F - L’anthropologie moderne…"/>
          <p:cNvSpPr txBox="1"/>
          <p:nvPr/>
        </p:nvSpPr>
        <p:spPr>
          <a:xfrm>
            <a:off x="9532563" y="309690"/>
            <a:ext cx="3756974" cy="240855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algn="l" defTabSz="238620">
              <a:tabLst>
                <a:tab pos="330200" algn="r"/>
                <a:tab pos="508000" algn="l"/>
              </a:tabLst>
              <a:defRPr sz="1600">
                <a:solidFill>
                  <a:srgbClr val="FFBB05"/>
                </a:solidFill>
                <a:latin typeface="+mj-lt"/>
                <a:ea typeface="+mj-ea"/>
                <a:cs typeface="+mj-cs"/>
                <a:sym typeface="Arial Narrow"/>
              </a:defRPr>
            </a:pPr>
            <a:r>
              <a:t>F - L’anthropologie moderne</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rgbClr val="FFBB05"/>
                </a:solidFill>
                <a:latin typeface="+mj-lt"/>
                <a:ea typeface="+mj-ea"/>
                <a:cs typeface="+mj-cs"/>
                <a:sym typeface="Arial Narrow"/>
              </a:defRPr>
            </a:pPr>
            <a:r>
              <a:t>	I - 	Caractéristiques de la modernité</a:t>
            </a:r>
          </a:p>
          <a:p>
            <a:pPr marL="775637" indent="-751561" algn="l" defTabSz="238620">
              <a:tabLst>
                <a:tab pos="330200" algn="r"/>
                <a:tab pos="508000" algn="l"/>
              </a:tabLst>
              <a:defRPr sz="1600">
                <a:solidFill>
                  <a:srgbClr val="FFBB05"/>
                </a:solidFill>
                <a:latin typeface="+mj-lt"/>
                <a:ea typeface="+mj-ea"/>
                <a:cs typeface="+mj-cs"/>
                <a:sym typeface="Arial Narrow"/>
              </a:defRPr>
            </a:pPr>
            <a:r>
              <a:t>	II - 	Le projet de René Descartes</a:t>
            </a:r>
          </a:p>
          <a:p>
            <a:pPr marL="775637" indent="-751561" algn="l" defTabSz="238620">
              <a:tabLst>
                <a:tab pos="330200" algn="r"/>
                <a:tab pos="508000" algn="l"/>
              </a:tabLst>
              <a:defRPr sz="1600">
                <a:solidFill>
                  <a:schemeClr val="accent5"/>
                </a:solidFill>
                <a:latin typeface="+mj-lt"/>
                <a:ea typeface="+mj-ea"/>
                <a:cs typeface="+mj-cs"/>
                <a:sym typeface="Arial Narrow"/>
              </a:defRPr>
            </a:pPr>
            <a:r>
              <a:t>	III - 	Dans le sillage de Descartes</a:t>
            </a:r>
          </a:p>
          <a:p>
            <a:pPr marL="775637" indent="-751561" algn="l" defTabSz="238620">
              <a:tabLst>
                <a:tab pos="330200" algn="r"/>
                <a:tab pos="508000" algn="l"/>
              </a:tabLst>
              <a:defRPr sz="1600">
                <a:solidFill>
                  <a:srgbClr val="FFBB05"/>
                </a:solidFill>
                <a:latin typeface="+mj-lt"/>
                <a:ea typeface="+mj-ea"/>
                <a:cs typeface="+mj-cs"/>
                <a:sym typeface="Arial Narrow"/>
              </a:defRPr>
            </a:pPr>
            <a:r>
              <a:t>			1. Les traités [anthropologiques]</a:t>
            </a:r>
          </a:p>
          <a:p>
            <a:pPr marL="775637" indent="-751561" algn="l" defTabSz="238620">
              <a:tabLst>
                <a:tab pos="330200" algn="r"/>
                <a:tab pos="508000" algn="l"/>
              </a:tabLst>
              <a:defRPr sz="1600">
                <a:solidFill>
                  <a:srgbClr val="FFBB05"/>
                </a:solidFill>
                <a:latin typeface="+mj-lt"/>
                <a:ea typeface="+mj-ea"/>
                <a:cs typeface="+mj-cs"/>
                <a:sym typeface="Arial Narrow"/>
              </a:defRPr>
            </a:pPr>
            <a:r>
              <a:t>			2. Le personnalisme </a:t>
            </a:r>
          </a:p>
          <a:p>
            <a:pPr marL="775637" indent="-751561" algn="l" defTabSz="238620">
              <a:tabLst>
                <a:tab pos="330200" algn="r"/>
                <a:tab pos="508000" algn="l"/>
              </a:tabLst>
              <a:defRPr sz="1600">
                <a:solidFill>
                  <a:srgbClr val="FFBB05"/>
                </a:solidFill>
                <a:latin typeface="+mj-lt"/>
                <a:ea typeface="+mj-ea"/>
                <a:cs typeface="+mj-cs"/>
                <a:sym typeface="Arial Narrow"/>
              </a:defRPr>
            </a:pPr>
            <a:r>
              <a:t>			3. La phénoménologie</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493"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95"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496" name="2. Le personnalisme…"/>
          <p:cNvSpPr txBox="1"/>
          <p:nvPr>
            <p:ph type="title"/>
          </p:nvPr>
        </p:nvSpPr>
        <p:spPr>
          <a:xfrm>
            <a:off x="420014" y="1800000"/>
            <a:ext cx="12875973" cy="7539858"/>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2. Le personnalisme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il s’agit d’un courant de pensée qui a émergé au XIX° siècle et qui s’est prolongé dans la première moitié du XX° siècle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d’une manière ou d’une autre les auteurs personnalistes pensent la singularité de la personne à partir de l’expérience fondatrice de soi comme sujet</a:t>
            </a:r>
          </a:p>
          <a:p>
            <a:pPr marL="1595606" indent="-1595606" algn="l" defTabSz="238620">
              <a:spcBef>
                <a:spcPts val="400"/>
              </a:spcBef>
              <a:tabLst>
                <a:tab pos="647700" algn="l"/>
                <a:tab pos="1219200" algn="l"/>
              </a:tabLst>
              <a:defRPr sz="2200">
                <a:latin typeface="+mn-lt"/>
                <a:ea typeface="+mn-ea"/>
                <a:cs typeface="+mn-cs"/>
                <a:sym typeface="Helvetica Neue"/>
              </a:defRPr>
            </a:pPr>
            <a:r>
              <a:t>	- en mettant l’accent sur le fait qu’une personne accède à elle-même, à la conscience d’être un sujet, ou la conscience de son identité et à la pensée</a:t>
            </a:r>
          </a:p>
          <a:p>
            <a:pPr marL="1595606" indent="-1595606" algn="l" defTabSz="238620">
              <a:spcBef>
                <a:spcPts val="400"/>
              </a:spcBef>
              <a:tabLst>
                <a:tab pos="647700" algn="l"/>
                <a:tab pos="1219200" algn="l"/>
              </a:tabLst>
              <a:defRPr sz="2200">
                <a:latin typeface="+mn-lt"/>
                <a:ea typeface="+mn-ea"/>
                <a:cs typeface="+mn-cs"/>
                <a:sym typeface="Helvetica Neue"/>
              </a:defRPr>
            </a:pPr>
            <a:r>
              <a:t>		- par la relation interpersonnelle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on peut comprendre ce courant de pensée comme une « sensibilité » qui réagit contre les pensées comme le communisme ou le fascisme qui ne considèrent l’individu humain que comme inséré dans des grands courants historiques et qui veulent insister sur la valeur inestimable de l’individu, la personne</a:t>
            </a:r>
          </a:p>
          <a:p>
            <a:pPr marL="1595606" indent="-1595606" algn="l" defTabSz="238620">
              <a:spcBef>
                <a:spcPts val="400"/>
              </a:spcBef>
              <a:tabLst>
                <a:tab pos="647700" algn="l"/>
                <a:tab pos="1219200" algn="l"/>
              </a:tabLst>
              <a:defRPr sz="2200">
                <a:latin typeface="+mn-lt"/>
                <a:ea typeface="+mn-ea"/>
                <a:cs typeface="+mn-cs"/>
                <a:sym typeface="Helvetica Neue"/>
              </a:defRPr>
            </a:pPr>
            <a:r>
              <a:t>	- ils ne constituent pas une école particulière, mais davantage une sensibilité thématique dans le cadre d’une philosophie du sujet</a:t>
            </a:r>
          </a:p>
        </p:txBody>
      </p:sp>
      <p:sp>
        <p:nvSpPr>
          <p:cNvPr id="497"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498"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499"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501"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502" name="F - L’anthropologie moderne…"/>
          <p:cNvSpPr txBox="1"/>
          <p:nvPr/>
        </p:nvSpPr>
        <p:spPr>
          <a:xfrm>
            <a:off x="9532563" y="309690"/>
            <a:ext cx="3756974" cy="240855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algn="l" defTabSz="238620">
              <a:tabLst>
                <a:tab pos="330200" algn="r"/>
                <a:tab pos="508000" algn="l"/>
              </a:tabLst>
              <a:defRPr sz="1600">
                <a:solidFill>
                  <a:srgbClr val="FFBB05"/>
                </a:solidFill>
                <a:latin typeface="+mj-lt"/>
                <a:ea typeface="+mj-ea"/>
                <a:cs typeface="+mj-cs"/>
                <a:sym typeface="Arial Narrow"/>
              </a:defRPr>
            </a:pPr>
            <a:r>
              <a:t>F - L’anthropologie moderne</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rgbClr val="FFBB05"/>
                </a:solidFill>
                <a:latin typeface="+mj-lt"/>
                <a:ea typeface="+mj-ea"/>
                <a:cs typeface="+mj-cs"/>
                <a:sym typeface="Arial Narrow"/>
              </a:defRPr>
            </a:pPr>
            <a:r>
              <a:t>	I - 	Caractéristiques de la modernité</a:t>
            </a:r>
          </a:p>
          <a:p>
            <a:pPr marL="775637" indent="-751561" algn="l" defTabSz="238620">
              <a:tabLst>
                <a:tab pos="330200" algn="r"/>
                <a:tab pos="508000" algn="l"/>
              </a:tabLst>
              <a:defRPr sz="1600">
                <a:solidFill>
                  <a:srgbClr val="FFBB05"/>
                </a:solidFill>
                <a:latin typeface="+mj-lt"/>
                <a:ea typeface="+mj-ea"/>
                <a:cs typeface="+mj-cs"/>
                <a:sym typeface="Arial Narrow"/>
              </a:defRPr>
            </a:pPr>
            <a:r>
              <a:t>	II - 	Le projet de René Descartes</a:t>
            </a:r>
          </a:p>
          <a:p>
            <a:pPr marL="775637" indent="-751561" algn="l" defTabSz="238620">
              <a:tabLst>
                <a:tab pos="330200" algn="r"/>
                <a:tab pos="508000" algn="l"/>
              </a:tabLst>
              <a:defRPr sz="1600">
                <a:solidFill>
                  <a:schemeClr val="accent5"/>
                </a:solidFill>
                <a:latin typeface="+mj-lt"/>
                <a:ea typeface="+mj-ea"/>
                <a:cs typeface="+mj-cs"/>
                <a:sym typeface="Arial Narrow"/>
              </a:defRPr>
            </a:pPr>
            <a:r>
              <a:t>	III - 	Dans le sillage de Descartes</a:t>
            </a:r>
          </a:p>
          <a:p>
            <a:pPr marL="775637" indent="-751561" algn="l" defTabSz="238620">
              <a:tabLst>
                <a:tab pos="330200" algn="r"/>
                <a:tab pos="508000" algn="l"/>
              </a:tabLst>
              <a:defRPr sz="1600">
                <a:solidFill>
                  <a:srgbClr val="FFBB05"/>
                </a:solidFill>
                <a:latin typeface="+mj-lt"/>
                <a:ea typeface="+mj-ea"/>
                <a:cs typeface="+mj-cs"/>
                <a:sym typeface="Arial Narrow"/>
              </a:defRPr>
            </a:pPr>
            <a:r>
              <a:t>			1. Les traités [anthropologiques]</a:t>
            </a:r>
          </a:p>
          <a:p>
            <a:pPr marL="775637" indent="-751561" algn="l" defTabSz="238620">
              <a:tabLst>
                <a:tab pos="330200" algn="r"/>
                <a:tab pos="508000" algn="l"/>
              </a:tabLst>
              <a:defRPr sz="1600">
                <a:solidFill>
                  <a:srgbClr val="FFBB05"/>
                </a:solidFill>
                <a:latin typeface="+mj-lt"/>
                <a:ea typeface="+mj-ea"/>
                <a:cs typeface="+mj-cs"/>
                <a:sym typeface="Arial Narrow"/>
              </a:defRPr>
            </a:pPr>
            <a:r>
              <a:t>			2. Le personnalisme </a:t>
            </a:r>
          </a:p>
          <a:p>
            <a:pPr marL="775637" indent="-751561" algn="l" defTabSz="238620">
              <a:tabLst>
                <a:tab pos="330200" algn="r"/>
                <a:tab pos="508000" algn="l"/>
              </a:tabLst>
              <a:defRPr sz="1600">
                <a:solidFill>
                  <a:srgbClr val="FFBB05"/>
                </a:solidFill>
                <a:latin typeface="+mj-lt"/>
                <a:ea typeface="+mj-ea"/>
                <a:cs typeface="+mj-cs"/>
                <a:sym typeface="Arial Narrow"/>
              </a:defRPr>
            </a:pPr>
            <a:r>
              <a:t>			3. La phénoménologie</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503"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0"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151" name="Introduction…"/>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Introduction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par souci de compréhension, on sectorise l’histoire en grandes périodes</a:t>
            </a:r>
          </a:p>
          <a:p>
            <a:pPr marL="1595606" indent="-1595606" algn="l" defTabSz="238620">
              <a:spcBef>
                <a:spcPts val="400"/>
              </a:spcBef>
              <a:tabLst>
                <a:tab pos="647700" algn="l"/>
                <a:tab pos="1219200" algn="l"/>
              </a:tabLst>
              <a:defRPr sz="2200">
                <a:latin typeface="+mn-lt"/>
                <a:ea typeface="+mn-ea"/>
                <a:cs typeface="+mn-cs"/>
                <a:sym typeface="Helvetica Neue"/>
              </a:defRPr>
            </a:pPr>
            <a:r>
              <a:t>	- celles-ci se caractérisent par une relative homogénéité dans leurs conceptions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représentation du monde dans son ensemble : cosmologie</a:t>
            </a:r>
          </a:p>
          <a:p>
            <a:pPr marL="1595606" indent="-1595606" algn="l" defTabSz="238620">
              <a:spcBef>
                <a:spcPts val="400"/>
              </a:spcBef>
              <a:tabLst>
                <a:tab pos="647700" algn="l"/>
                <a:tab pos="1219200" algn="l"/>
              </a:tabLst>
              <a:defRPr sz="2200">
                <a:latin typeface="+mn-lt"/>
                <a:ea typeface="+mn-ea"/>
                <a:cs typeface="+mn-cs"/>
                <a:sym typeface="Helvetica Neue"/>
              </a:defRPr>
            </a:pPr>
            <a:r>
              <a:t>		- approche du monde environnant : philosophie de la nature</a:t>
            </a:r>
          </a:p>
          <a:p>
            <a:pPr marL="1595606" indent="-1595606" algn="l" defTabSz="238620">
              <a:spcBef>
                <a:spcPts val="400"/>
              </a:spcBef>
              <a:tabLst>
                <a:tab pos="647700" algn="l"/>
                <a:tab pos="1219200" algn="l"/>
              </a:tabLst>
              <a:defRPr sz="2200">
                <a:latin typeface="+mn-lt"/>
                <a:ea typeface="+mn-ea"/>
                <a:cs typeface="+mn-cs"/>
                <a:sym typeface="Helvetica Neue"/>
              </a:defRPr>
            </a:pPr>
            <a:r>
              <a:t>		- conception de l’être humain, sa constitution, le sens de l’existence  : anthropologie </a:t>
            </a:r>
          </a:p>
          <a:p>
            <a:pPr marL="1595606" indent="-1595606" algn="l" defTabSz="238620">
              <a:spcBef>
                <a:spcPts val="400"/>
              </a:spcBef>
              <a:tabLst>
                <a:tab pos="647700" algn="l"/>
                <a:tab pos="1219200" algn="l"/>
              </a:tabLst>
              <a:defRPr sz="2200">
                <a:latin typeface="+mn-lt"/>
                <a:ea typeface="+mn-ea"/>
                <a:cs typeface="+mn-cs"/>
                <a:sym typeface="Helvetica Neue"/>
              </a:defRPr>
            </a:pPr>
            <a:r>
              <a:t>			- et avec elle, une approche de la vie en société : philosophie politique</a:t>
            </a:r>
          </a:p>
          <a:p>
            <a:pPr lvl="2" marL="1595606" indent="-1595606" algn="l">
              <a:spcBef>
                <a:spcPts val="400"/>
              </a:spcBef>
              <a:tabLst>
                <a:tab pos="647700" algn="l"/>
                <a:tab pos="1219200" algn="l"/>
              </a:tabLst>
              <a:defRPr sz="2200">
                <a:latin typeface="+mn-lt"/>
                <a:ea typeface="+mn-ea"/>
                <a:cs typeface="+mn-cs"/>
                <a:sym typeface="Helvetica Neue"/>
              </a:defRPr>
            </a:pPr>
            <a:r>
              <a:t>		- une façon d’approcher le monde par la science et la technique</a:t>
            </a:r>
          </a:p>
          <a:p>
            <a:pPr lvl="1" marL="1595606" indent="-1595606" algn="l">
              <a:spcBef>
                <a:spcPts val="400"/>
              </a:spcBef>
              <a:tabLst>
                <a:tab pos="647700" algn="l"/>
                <a:tab pos="1219200" algn="l"/>
              </a:tabLst>
              <a:defRPr sz="2200">
                <a:latin typeface="+mn-lt"/>
                <a:ea typeface="+mn-ea"/>
                <a:cs typeface="+mn-cs"/>
                <a:sym typeface="Helvetica Neue"/>
              </a:defRPr>
            </a:pPr>
            <a:r>
              <a:t>		- approche philosophique et religieuse</a:t>
            </a:r>
          </a:p>
          <a:p>
            <a:pPr lvl="1" marL="1595606" indent="-1595606" algn="l">
              <a:spcBef>
                <a:spcPts val="400"/>
              </a:spcBef>
              <a:tabLst>
                <a:tab pos="647700" algn="l"/>
                <a:tab pos="1219200" algn="l"/>
              </a:tabLst>
              <a:defRPr sz="2200">
                <a:latin typeface="+mn-lt"/>
                <a:ea typeface="+mn-ea"/>
                <a:cs typeface="+mn-cs"/>
                <a:sym typeface="Helvetica Neue"/>
              </a:defRPr>
            </a:pPr>
          </a:p>
          <a:p>
            <a:pPr lvl="2" marL="1595606" indent="-1595606" algn="l">
              <a:spcBef>
                <a:spcPts val="400"/>
              </a:spcBef>
              <a:tabLst>
                <a:tab pos="647700" algn="l"/>
                <a:tab pos="1219200" algn="l"/>
              </a:tabLst>
              <a:defRPr sz="2200">
                <a:latin typeface="+mn-lt"/>
                <a:ea typeface="+mn-ea"/>
                <a:cs typeface="+mn-cs"/>
                <a:sym typeface="Helvetica Neue"/>
              </a:defRPr>
            </a:pPr>
            <a:r>
              <a:t>	- l’ensemble de ce cadre conceptuel peut être appelé un « paradigme » (Thomas </a:t>
            </a:r>
            <a:r>
              <a:rPr cap="small"/>
              <a:t>Kuhn</a:t>
            </a:r>
            <a:r>
              <a:t> - 1922-1996)</a:t>
            </a:r>
          </a:p>
          <a:p>
            <a:pPr marL="1595606" indent="-1595606" algn="l" defTabSz="238620">
              <a:spcBef>
                <a:spcPts val="400"/>
              </a:spcBef>
              <a:tabLst>
                <a:tab pos="647700" algn="l"/>
                <a:tab pos="1219200" algn="l"/>
              </a:tabLst>
              <a:defRPr sz="2200">
                <a:latin typeface="+mn-lt"/>
                <a:ea typeface="+mn-ea"/>
                <a:cs typeface="+mn-cs"/>
                <a:sym typeface="Helvetica Neue"/>
              </a:defRPr>
            </a:pPr>
            <a:r>
              <a:t>		- au sens où les grandes questions sont approchées et pensées avec une relative homogénéité de sensibilité et de catégories de pensée au sein d’une époque</a:t>
            </a:r>
          </a:p>
          <a:p>
            <a:pPr marL="1595606" indent="-1595606" algn="l" defTabSz="238620">
              <a:spcBef>
                <a:spcPts val="400"/>
              </a:spcBef>
              <a:tabLst>
                <a:tab pos="647700" algn="l"/>
                <a:tab pos="1219200" algn="l"/>
              </a:tabLst>
              <a:defRPr sz="2200">
                <a:latin typeface="+mn-lt"/>
                <a:ea typeface="+mn-ea"/>
                <a:cs typeface="+mn-cs"/>
                <a:sym typeface="Helvetica Neue"/>
              </a:defRPr>
            </a:pPr>
            <a:r>
              <a:t>		- toutefois aucune époque n’est figée dans ses bases culturelles : on est toujours en présence d’un changement qui peut se repérer à une échelle plus grande que celle d’une génération</a:t>
            </a:r>
          </a:p>
        </p:txBody>
      </p:sp>
      <p:sp>
        <p:nvSpPr>
          <p:cNvPr id="152" name="Numéro de diapositive"/>
          <p:cNvSpPr txBox="1"/>
          <p:nvPr>
            <p:ph type="sldNum" sz="quarter" idx="2"/>
          </p:nvPr>
        </p:nvSpPr>
        <p:spPr>
          <a:xfrm>
            <a:off x="13029344" y="9079335"/>
            <a:ext cx="161337"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153"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154"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156"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157" name="F - L’anthropologie moderne…"/>
          <p:cNvSpPr txBox="1"/>
          <p:nvPr/>
        </p:nvSpPr>
        <p:spPr>
          <a:xfrm>
            <a:off x="9532563" y="309690"/>
            <a:ext cx="3756974" cy="240855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defTabSz="238620">
              <a:tabLst>
                <a:tab pos="330200" algn="r"/>
                <a:tab pos="508000" algn="l"/>
              </a:tabLst>
              <a:defRPr sz="1600">
                <a:solidFill>
                  <a:srgbClr val="FFBB05"/>
                </a:solidFill>
                <a:latin typeface="+mj-lt"/>
                <a:ea typeface="+mj-ea"/>
                <a:cs typeface="+mj-cs"/>
                <a:sym typeface="Arial Narrow"/>
              </a:defRPr>
            </a:pPr>
            <a:r>
              <a:t>F - L’anthropologie moderne</a:t>
            </a:r>
          </a:p>
          <a:p>
            <a:pPr marL="775637" indent="-751561" algn="l" defTabSz="238620">
              <a:tabLst>
                <a:tab pos="330200" algn="r"/>
                <a:tab pos="508000" algn="l"/>
              </a:tabLst>
              <a:defRPr sz="1600">
                <a:solidFill>
                  <a:srgbClr val="FFBB05"/>
                </a:solidFill>
                <a:latin typeface="+mj-lt"/>
                <a:ea typeface="+mj-ea"/>
                <a:cs typeface="+mj-cs"/>
                <a:sym typeface="Arial Narrow"/>
              </a:defRPr>
            </a:pPr>
            <a:r>
              <a:t>		</a:t>
            </a:r>
            <a:r>
              <a:rPr>
                <a:solidFill>
                  <a:schemeClr val="accent5"/>
                </a:solidFill>
              </a:rPr>
              <a:t>Introduction</a:t>
            </a:r>
          </a:p>
          <a:p>
            <a:pPr marL="775637" indent="-751561" algn="l" defTabSz="238620">
              <a:tabLst>
                <a:tab pos="330200" algn="r"/>
                <a:tab pos="508000" algn="l"/>
              </a:tabLst>
              <a:defRPr sz="1600">
                <a:solidFill>
                  <a:srgbClr val="FFBB05"/>
                </a:solidFill>
                <a:latin typeface="+mj-lt"/>
                <a:ea typeface="+mj-ea"/>
                <a:cs typeface="+mj-cs"/>
                <a:sym typeface="Arial Narrow"/>
              </a:defRPr>
            </a:pPr>
            <a:r>
              <a:t>	I - 	Caractéristiques de la modernité</a:t>
            </a:r>
          </a:p>
          <a:p>
            <a:pPr marL="775637" indent="-751561" algn="l" defTabSz="238620">
              <a:tabLst>
                <a:tab pos="330200" algn="r"/>
                <a:tab pos="508000" algn="l"/>
              </a:tabLst>
              <a:defRPr sz="1600">
                <a:solidFill>
                  <a:srgbClr val="FFBB05"/>
                </a:solidFill>
                <a:latin typeface="+mj-lt"/>
                <a:ea typeface="+mj-ea"/>
                <a:cs typeface="+mj-cs"/>
                <a:sym typeface="Arial Narrow"/>
              </a:defRPr>
            </a:pPr>
            <a:r>
              <a:t>	II - 	Le projet de René Descartes</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Dans le sillage de Descartes</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158"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05"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506" name="2. Le personnalisme…"/>
          <p:cNvSpPr txBox="1"/>
          <p:nvPr>
            <p:ph type="title"/>
          </p:nvPr>
        </p:nvSpPr>
        <p:spPr>
          <a:xfrm>
            <a:off x="420014" y="1800000"/>
            <a:ext cx="12875973" cy="7539858"/>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2. Le personnalisme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les auteurs concernés sont Charles </a:t>
            </a:r>
            <a:r>
              <a:rPr cap="small"/>
              <a:t>Renouvier</a:t>
            </a:r>
            <a:r>
              <a:t> (1815-1903), Maurice </a:t>
            </a:r>
            <a:r>
              <a:rPr cap="small"/>
              <a:t>Nédoncelle</a:t>
            </a:r>
            <a:r>
              <a:t> (1905-1976), Martin </a:t>
            </a:r>
            <a:r>
              <a:rPr cap="small"/>
              <a:t>Buber</a:t>
            </a:r>
            <a:r>
              <a:t> (1878-1965), Emmanuel </a:t>
            </a:r>
            <a:r>
              <a:rPr cap="small"/>
              <a:t>Mounier</a:t>
            </a:r>
            <a:r>
              <a:t> (1905-1950), Gabriel </a:t>
            </a:r>
            <a:r>
              <a:rPr cap="small"/>
              <a:t>Marcel</a:t>
            </a:r>
            <a:r>
              <a:t> (1889-1973), Max </a:t>
            </a:r>
            <a:r>
              <a:rPr cap="small"/>
              <a:t>Scheler</a:t>
            </a:r>
            <a:r>
              <a:t> (1874-1928)</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439999" indent="0" algn="just" defTabSz="238620">
              <a:tabLst/>
              <a:defRPr sz="2100">
                <a:latin typeface="+mj-lt"/>
                <a:ea typeface="+mj-ea"/>
                <a:cs typeface="+mj-cs"/>
                <a:sym typeface="Arial Narrow"/>
              </a:defRPr>
            </a:pPr>
          </a:p>
          <a:p>
            <a:pPr marL="1439999" indent="0" algn="just" defTabSz="238620">
              <a:tabLst/>
              <a:defRPr sz="2100">
                <a:latin typeface="+mj-lt"/>
                <a:ea typeface="+mj-ea"/>
                <a:cs typeface="+mj-cs"/>
                <a:sym typeface="Arial Narrow"/>
              </a:defRPr>
            </a:pPr>
            <a:r>
              <a:t>Martin </a:t>
            </a:r>
            <a:r>
              <a:rPr cap="small"/>
              <a:t>Buber</a:t>
            </a:r>
            <a:r>
              <a:t>,</a:t>
            </a:r>
            <a:r>
              <a:rPr i="1"/>
              <a:t> Je et Tu</a:t>
            </a:r>
            <a:r>
              <a:t> (1935), Paris, Aubier-Montaigne, 1992 </a:t>
            </a:r>
          </a:p>
          <a:p>
            <a:pPr marL="1439999" indent="0" algn="just" defTabSz="238620">
              <a:tabLst/>
              <a:defRPr sz="2100">
                <a:latin typeface="+mj-lt"/>
                <a:ea typeface="+mj-ea"/>
                <a:cs typeface="+mj-cs"/>
                <a:sym typeface="Arial Narrow"/>
              </a:defRPr>
            </a:pPr>
            <a:r>
              <a:t>Emmanuel </a:t>
            </a:r>
            <a:r>
              <a:rPr cap="small"/>
              <a:t>Mounier</a:t>
            </a:r>
            <a:r>
              <a:t>, </a:t>
            </a:r>
            <a:r>
              <a:rPr i="1"/>
              <a:t>Le Personnalisme</a:t>
            </a:r>
            <a:r>
              <a:t>, Que Sais-je ? 395, Paris, PUF, 2001 </a:t>
            </a:r>
          </a:p>
          <a:p>
            <a:pPr marL="1439999" indent="0" algn="just" defTabSz="238620">
              <a:tabLst/>
              <a:defRPr sz="2100">
                <a:latin typeface="+mj-lt"/>
                <a:ea typeface="+mj-ea"/>
                <a:cs typeface="+mj-cs"/>
                <a:sym typeface="Arial Narrow"/>
              </a:defRPr>
            </a:pPr>
            <a:r>
              <a:t>Maurice </a:t>
            </a:r>
            <a:r>
              <a:rPr cap="small"/>
              <a:t>Nédoncelle</a:t>
            </a:r>
            <a:r>
              <a:t>, </a:t>
            </a:r>
            <a:r>
              <a:rPr i="1"/>
              <a:t>La réciprocité des consciences. Essai sur la nature de la personne</a:t>
            </a:r>
            <a:r>
              <a:t>, Paris, Aubier, 1942</a:t>
            </a:r>
          </a:p>
          <a:p>
            <a:pPr marL="1439999" indent="0" algn="just" defTabSz="238620">
              <a:tabLst/>
              <a:defRPr sz="2100">
                <a:latin typeface="+mj-lt"/>
                <a:ea typeface="+mj-ea"/>
                <a:cs typeface="+mj-cs"/>
                <a:sym typeface="Arial Narrow"/>
              </a:defRPr>
            </a:pPr>
            <a:r>
              <a:t>		Id., </a:t>
            </a:r>
            <a:r>
              <a:rPr i="1"/>
              <a:t>Vers une philosophie de l'amour et de la personne</a:t>
            </a:r>
            <a:r>
              <a:t>, Paris, Aubier, 1946</a:t>
            </a:r>
          </a:p>
          <a:p>
            <a:pPr marL="1439999" indent="0" algn="just" defTabSz="238620">
              <a:tabLst/>
              <a:defRPr sz="2100">
                <a:latin typeface="+mj-lt"/>
                <a:ea typeface="+mj-ea"/>
                <a:cs typeface="+mj-cs"/>
                <a:sym typeface="Arial Narrow"/>
              </a:defRPr>
            </a:pPr>
            <a:r>
              <a:t>		Id. </a:t>
            </a:r>
            <a:r>
              <a:rPr i="1"/>
              <a:t>Conscience et logos : horizons et méthode d'une philosophie personnaliste</a:t>
            </a:r>
            <a:r>
              <a:t>, Paris, Epi, 1961</a:t>
            </a:r>
          </a:p>
          <a:p>
            <a:pPr marL="1439999" indent="0" algn="just" defTabSz="238620">
              <a:tabLst/>
              <a:defRPr sz="2100">
                <a:latin typeface="+mj-lt"/>
                <a:ea typeface="+mj-ea"/>
                <a:cs typeface="+mj-cs"/>
                <a:sym typeface="Arial Narrow"/>
              </a:defRPr>
            </a:pPr>
            <a:r>
              <a:t>		Id., </a:t>
            </a:r>
            <a:r>
              <a:rPr i="1"/>
              <a:t>Explorations personnalistes</a:t>
            </a:r>
            <a:r>
              <a:t>, Paris, Aubier, 1970</a:t>
            </a:r>
          </a:p>
          <a:p>
            <a:pPr marL="1439999" indent="0" algn="just" defTabSz="238620">
              <a:tabLst/>
              <a:defRPr sz="2100">
                <a:latin typeface="+mj-lt"/>
                <a:ea typeface="+mj-ea"/>
                <a:cs typeface="+mj-cs"/>
                <a:sym typeface="Arial Narrow"/>
              </a:defRPr>
            </a:pPr>
            <a:r>
              <a:t>Charles </a:t>
            </a:r>
            <a:r>
              <a:rPr cap="small"/>
              <a:t>Renouvier</a:t>
            </a:r>
            <a:r>
              <a:t>, </a:t>
            </a:r>
            <a:r>
              <a:rPr i="1"/>
              <a:t>Le personnalisme</a:t>
            </a:r>
            <a:r>
              <a:t> (1903)</a:t>
            </a:r>
          </a:p>
          <a:p>
            <a:pPr marL="1439999" indent="0" algn="just" defTabSz="238620">
              <a:tabLst/>
              <a:defRPr sz="2100">
                <a:latin typeface="+mj-lt"/>
                <a:ea typeface="+mj-ea"/>
                <a:cs typeface="+mj-cs"/>
                <a:sym typeface="Arial Narrow"/>
              </a:defRPr>
            </a:pPr>
            <a:r>
              <a:t>Max </a:t>
            </a:r>
            <a:r>
              <a:rPr cap="small"/>
              <a:t>Scheler</a:t>
            </a:r>
            <a:r>
              <a:t>, </a:t>
            </a:r>
            <a:r>
              <a:rPr i="1"/>
              <a:t>Nature et formes de la sympathie. Contribution à l’étude des lois de la vie affective</a:t>
            </a:r>
            <a:r>
              <a:t> (1923), Paris, Payot, 2003</a:t>
            </a:r>
          </a:p>
          <a:p>
            <a:pPr marL="1439999" indent="0" algn="just" defTabSz="238620">
              <a:tabLst/>
              <a:defRPr sz="2100">
                <a:latin typeface="+mj-lt"/>
                <a:ea typeface="+mj-ea"/>
                <a:cs typeface="+mj-cs"/>
                <a:sym typeface="Arial Narrow"/>
              </a:defRPr>
            </a:pPr>
          </a:p>
          <a:p>
            <a:pPr marL="1439999" indent="0" algn="just" defTabSz="238620">
              <a:tabLst/>
              <a:defRPr sz="2100">
                <a:latin typeface="+mj-lt"/>
                <a:ea typeface="+mj-ea"/>
                <a:cs typeface="+mj-cs"/>
                <a:sym typeface="Arial Narrow"/>
              </a:defRPr>
            </a:pPr>
          </a:p>
        </p:txBody>
      </p:sp>
      <p:sp>
        <p:nvSpPr>
          <p:cNvPr id="507"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508"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509"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511"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512" name="F - L’anthropologie moderne…"/>
          <p:cNvSpPr txBox="1"/>
          <p:nvPr/>
        </p:nvSpPr>
        <p:spPr>
          <a:xfrm>
            <a:off x="9532563" y="309690"/>
            <a:ext cx="3756974" cy="240855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algn="l" defTabSz="238620">
              <a:tabLst>
                <a:tab pos="330200" algn="r"/>
                <a:tab pos="508000" algn="l"/>
              </a:tabLst>
              <a:defRPr sz="1600">
                <a:solidFill>
                  <a:srgbClr val="FFBB05"/>
                </a:solidFill>
                <a:latin typeface="+mj-lt"/>
                <a:ea typeface="+mj-ea"/>
                <a:cs typeface="+mj-cs"/>
                <a:sym typeface="Arial Narrow"/>
              </a:defRPr>
            </a:pPr>
            <a:r>
              <a:t>F - L’anthropologie moderne</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rgbClr val="FFBB05"/>
                </a:solidFill>
                <a:latin typeface="+mj-lt"/>
                <a:ea typeface="+mj-ea"/>
                <a:cs typeface="+mj-cs"/>
                <a:sym typeface="Arial Narrow"/>
              </a:defRPr>
            </a:pPr>
            <a:r>
              <a:t>	I - 	Caractéristiques de la modernité</a:t>
            </a:r>
          </a:p>
          <a:p>
            <a:pPr marL="775637" indent="-751561" algn="l" defTabSz="238620">
              <a:tabLst>
                <a:tab pos="330200" algn="r"/>
                <a:tab pos="508000" algn="l"/>
              </a:tabLst>
              <a:defRPr sz="1600">
                <a:solidFill>
                  <a:srgbClr val="FFBB05"/>
                </a:solidFill>
                <a:latin typeface="+mj-lt"/>
                <a:ea typeface="+mj-ea"/>
                <a:cs typeface="+mj-cs"/>
                <a:sym typeface="Arial Narrow"/>
              </a:defRPr>
            </a:pPr>
            <a:r>
              <a:t>	II - 	Le projet de René Descartes</a:t>
            </a:r>
          </a:p>
          <a:p>
            <a:pPr marL="775637" indent="-751561" algn="l" defTabSz="238620">
              <a:tabLst>
                <a:tab pos="330200" algn="r"/>
                <a:tab pos="508000" algn="l"/>
              </a:tabLst>
              <a:defRPr sz="1600">
                <a:solidFill>
                  <a:schemeClr val="accent5"/>
                </a:solidFill>
                <a:latin typeface="+mj-lt"/>
                <a:ea typeface="+mj-ea"/>
                <a:cs typeface="+mj-cs"/>
                <a:sym typeface="Arial Narrow"/>
              </a:defRPr>
            </a:pPr>
            <a:r>
              <a:t>	III - 	Dans le sillage de Descartes</a:t>
            </a:r>
          </a:p>
          <a:p>
            <a:pPr marL="775637" indent="-751561" algn="l" defTabSz="238620">
              <a:tabLst>
                <a:tab pos="330200" algn="r"/>
                <a:tab pos="508000" algn="l"/>
              </a:tabLst>
              <a:defRPr sz="1600">
                <a:solidFill>
                  <a:srgbClr val="FFBB05"/>
                </a:solidFill>
                <a:latin typeface="+mj-lt"/>
                <a:ea typeface="+mj-ea"/>
                <a:cs typeface="+mj-cs"/>
                <a:sym typeface="Arial Narrow"/>
              </a:defRPr>
            </a:pPr>
            <a:r>
              <a:t>			1. Les traités [anthropologiques]</a:t>
            </a:r>
          </a:p>
          <a:p>
            <a:pPr marL="775637" indent="-751561" algn="l" defTabSz="238620">
              <a:tabLst>
                <a:tab pos="330200" algn="r"/>
                <a:tab pos="508000" algn="l"/>
              </a:tabLst>
              <a:defRPr sz="1600">
                <a:solidFill>
                  <a:srgbClr val="FFBB05"/>
                </a:solidFill>
                <a:latin typeface="+mj-lt"/>
                <a:ea typeface="+mj-ea"/>
                <a:cs typeface="+mj-cs"/>
                <a:sym typeface="Arial Narrow"/>
              </a:defRPr>
            </a:pPr>
            <a:r>
              <a:t>			2. Le personnalisme </a:t>
            </a:r>
          </a:p>
          <a:p>
            <a:pPr marL="775637" indent="-751561" algn="l" defTabSz="238620">
              <a:tabLst>
                <a:tab pos="330200" algn="r"/>
                <a:tab pos="508000" algn="l"/>
              </a:tabLst>
              <a:defRPr sz="1600">
                <a:solidFill>
                  <a:srgbClr val="FFBB05"/>
                </a:solidFill>
                <a:latin typeface="+mj-lt"/>
                <a:ea typeface="+mj-ea"/>
                <a:cs typeface="+mj-cs"/>
                <a:sym typeface="Arial Narrow"/>
              </a:defRPr>
            </a:pPr>
            <a:r>
              <a:t>			3. La phénoménologie</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513"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15"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516" name="2. Le personnalisme…"/>
          <p:cNvSpPr txBox="1"/>
          <p:nvPr>
            <p:ph type="title"/>
          </p:nvPr>
        </p:nvSpPr>
        <p:spPr>
          <a:xfrm>
            <a:off x="420014" y="1800000"/>
            <a:ext cx="12875973" cy="7539858"/>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2. Le personnalisme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l’Église catholique a éprouvé des affinités avec ce courant de pensée, en la personne du pape Paul VI (Giovanni Battista </a:t>
            </a:r>
            <a:r>
              <a:rPr cap="small"/>
              <a:t>Montini</a:t>
            </a:r>
            <a:r>
              <a:t>, 1897-1978), des documents du concile Vatican II (1962-1965) ou du pape Jean-Paul II (Karol </a:t>
            </a:r>
            <a:r>
              <a:rPr cap="small"/>
              <a:t>Wojtyla</a:t>
            </a:r>
            <a:r>
              <a:t>, 1920-2005)</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439999" indent="0" algn="just" defTabSz="238620">
              <a:tabLst/>
              <a:defRPr sz="2100">
                <a:latin typeface="+mj-lt"/>
                <a:ea typeface="+mj-ea"/>
                <a:cs typeface="+mj-cs"/>
                <a:sym typeface="Arial Narrow"/>
              </a:defRPr>
            </a:pPr>
            <a:r>
              <a:t>[Karol </a:t>
            </a:r>
            <a:r>
              <a:rPr cap="small"/>
              <a:t>Wojtyla</a:t>
            </a:r>
            <a:r>
              <a:t>, </a:t>
            </a:r>
            <a:r>
              <a:rPr i="1"/>
              <a:t>Personne et acte</a:t>
            </a:r>
            <a:r>
              <a:t>, Paris, Bayard, 1983]</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durant les dernières décennies du XX° siècle, le personnalisme n’a plus constitué une sorte de tradition dont des philosophes aient pu se réclamer – probablement du fait que le souci qui présidait à leur pensée de montrer le caractère absolu et intangible de la personne est entré dans la culture commune, du moins au plan des valeurs professées</a:t>
            </a:r>
          </a:p>
        </p:txBody>
      </p:sp>
      <p:sp>
        <p:nvSpPr>
          <p:cNvPr id="517"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518"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519"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521"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522" name="F - L’anthropologie moderne…"/>
          <p:cNvSpPr txBox="1"/>
          <p:nvPr/>
        </p:nvSpPr>
        <p:spPr>
          <a:xfrm>
            <a:off x="9532563" y="309690"/>
            <a:ext cx="3756974" cy="240855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algn="l" defTabSz="238620">
              <a:tabLst>
                <a:tab pos="330200" algn="r"/>
                <a:tab pos="508000" algn="l"/>
              </a:tabLst>
              <a:defRPr sz="1600">
                <a:solidFill>
                  <a:srgbClr val="FFBB05"/>
                </a:solidFill>
                <a:latin typeface="+mj-lt"/>
                <a:ea typeface="+mj-ea"/>
                <a:cs typeface="+mj-cs"/>
                <a:sym typeface="Arial Narrow"/>
              </a:defRPr>
            </a:pPr>
            <a:r>
              <a:t>F - L’anthropologie moderne</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rgbClr val="FFBB05"/>
                </a:solidFill>
                <a:latin typeface="+mj-lt"/>
                <a:ea typeface="+mj-ea"/>
                <a:cs typeface="+mj-cs"/>
                <a:sym typeface="Arial Narrow"/>
              </a:defRPr>
            </a:pPr>
            <a:r>
              <a:t>	I - 	Caractéristiques de la modernité</a:t>
            </a:r>
          </a:p>
          <a:p>
            <a:pPr marL="775637" indent="-751561" algn="l" defTabSz="238620">
              <a:tabLst>
                <a:tab pos="330200" algn="r"/>
                <a:tab pos="508000" algn="l"/>
              </a:tabLst>
              <a:defRPr sz="1600">
                <a:solidFill>
                  <a:srgbClr val="FFBB05"/>
                </a:solidFill>
                <a:latin typeface="+mj-lt"/>
                <a:ea typeface="+mj-ea"/>
                <a:cs typeface="+mj-cs"/>
                <a:sym typeface="Arial Narrow"/>
              </a:defRPr>
            </a:pPr>
            <a:r>
              <a:t>	II - 	Le projet de René Descartes</a:t>
            </a:r>
          </a:p>
          <a:p>
            <a:pPr marL="775637" indent="-751561" algn="l" defTabSz="238620">
              <a:tabLst>
                <a:tab pos="330200" algn="r"/>
                <a:tab pos="508000" algn="l"/>
              </a:tabLst>
              <a:defRPr sz="1600">
                <a:solidFill>
                  <a:schemeClr val="accent5"/>
                </a:solidFill>
                <a:latin typeface="+mj-lt"/>
                <a:ea typeface="+mj-ea"/>
                <a:cs typeface="+mj-cs"/>
                <a:sym typeface="Arial Narrow"/>
              </a:defRPr>
            </a:pPr>
            <a:r>
              <a:t>	III - 	Dans le sillage de Descartes</a:t>
            </a:r>
          </a:p>
          <a:p>
            <a:pPr marL="775637" indent="-751561" algn="l" defTabSz="238620">
              <a:tabLst>
                <a:tab pos="330200" algn="r"/>
                <a:tab pos="508000" algn="l"/>
              </a:tabLst>
              <a:defRPr sz="1600">
                <a:solidFill>
                  <a:srgbClr val="FFBB05"/>
                </a:solidFill>
                <a:latin typeface="+mj-lt"/>
                <a:ea typeface="+mj-ea"/>
                <a:cs typeface="+mj-cs"/>
                <a:sym typeface="Arial Narrow"/>
              </a:defRPr>
            </a:pPr>
            <a:r>
              <a:t>			1. Les traités [anthropologiques]</a:t>
            </a:r>
          </a:p>
          <a:p>
            <a:pPr marL="775637" indent="-751561" algn="l" defTabSz="238620">
              <a:tabLst>
                <a:tab pos="330200" algn="r"/>
                <a:tab pos="508000" algn="l"/>
              </a:tabLst>
              <a:defRPr sz="1600">
                <a:solidFill>
                  <a:srgbClr val="FFBB05"/>
                </a:solidFill>
                <a:latin typeface="+mj-lt"/>
                <a:ea typeface="+mj-ea"/>
                <a:cs typeface="+mj-cs"/>
                <a:sym typeface="Arial Narrow"/>
              </a:defRPr>
            </a:pPr>
            <a:r>
              <a:t>			2. Le personnalisme </a:t>
            </a:r>
          </a:p>
          <a:p>
            <a:pPr marL="775637" indent="-751561" algn="l" defTabSz="238620">
              <a:tabLst>
                <a:tab pos="330200" algn="r"/>
                <a:tab pos="508000" algn="l"/>
              </a:tabLst>
              <a:defRPr sz="1600">
                <a:solidFill>
                  <a:srgbClr val="FFBB05"/>
                </a:solidFill>
                <a:latin typeface="+mj-lt"/>
                <a:ea typeface="+mj-ea"/>
                <a:cs typeface="+mj-cs"/>
                <a:sym typeface="Arial Narrow"/>
              </a:defRPr>
            </a:pPr>
            <a:r>
              <a:t>			3. La phénoménologie</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523"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25"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526" name="3. La phénoménologie d’Edmund Husserl (1859-1938)…"/>
          <p:cNvSpPr txBox="1"/>
          <p:nvPr>
            <p:ph type="title"/>
          </p:nvPr>
        </p:nvSpPr>
        <p:spPr>
          <a:xfrm>
            <a:off x="420014" y="1800000"/>
            <a:ext cx="12875973" cy="7539858"/>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3. La phénoménologie d’Edmund </a:t>
            </a:r>
            <a:r>
              <a:rPr cap="small"/>
              <a:t>Husserl</a:t>
            </a:r>
            <a:r>
              <a:t> (1859-1938)</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E. Husserl entend mener une réflexion sur le monde qui serait débarrassée de toute forme de lecture conditionnée par des aprioris, et ainsi « </a:t>
            </a:r>
            <a:r>
              <a:rPr i="1"/>
              <a:t>revenir à l’objet de pensée lui-même »</a:t>
            </a:r>
            <a:r>
              <a:t> (</a:t>
            </a:r>
            <a:r>
              <a:rPr i="1"/>
              <a:t>zurück zu der Sache selbst</a:t>
            </a:r>
            <a:r>
              <a:t>)</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pour ce faire il en revient à Descartes, et s’appuie sur ses méditations métaphysiques, à partir desquelles il analyse le processus de la connaissance</a:t>
            </a:r>
          </a:p>
          <a:p>
            <a:pPr marL="1595606" indent="-1595606" algn="l" defTabSz="238620">
              <a:spcBef>
                <a:spcPts val="400"/>
              </a:spcBef>
              <a:tabLst>
                <a:tab pos="647700" algn="l"/>
                <a:tab pos="1219200" algn="l"/>
              </a:tabLst>
              <a:defRPr sz="2200">
                <a:latin typeface="+mn-lt"/>
                <a:ea typeface="+mn-ea"/>
                <a:cs typeface="+mn-cs"/>
                <a:sym typeface="Helvetica Neue"/>
              </a:defRPr>
            </a:pPr>
            <a:r>
              <a:t>	- si, pour lui, le réel est lisible, cela vient du fait que le sujet tourne son attention vers les réalités qui apparaissent à sa conscience, </a:t>
            </a:r>
          </a:p>
          <a:p>
            <a:pPr marL="1595606" indent="-1595606" algn="l" defTabSz="238620">
              <a:spcBef>
                <a:spcPts val="400"/>
              </a:spcBef>
              <a:tabLst>
                <a:tab pos="647700" algn="l"/>
                <a:tab pos="1219200" algn="l"/>
              </a:tabLst>
              <a:defRPr sz="2200">
                <a:latin typeface="+mn-lt"/>
                <a:ea typeface="+mn-ea"/>
                <a:cs typeface="+mn-cs"/>
                <a:sym typeface="Helvetica Neue"/>
              </a:defRPr>
            </a:pPr>
            <a:r>
              <a:t>		- c’est, chez Husserl, l’</a:t>
            </a:r>
            <a:r>
              <a:rPr i="1"/>
              <a:t>intentionnalité</a:t>
            </a:r>
            <a:r>
              <a:t> du sujet, qui, littéralement constitue les </a:t>
            </a:r>
            <a:r>
              <a:rPr i="1"/>
              <a:t>étants</a:t>
            </a:r>
          </a:p>
          <a:p>
            <a:pPr marL="1595606" indent="-1595606" algn="l" defTabSz="238620">
              <a:spcBef>
                <a:spcPts val="400"/>
              </a:spcBef>
              <a:tabLst>
                <a:tab pos="647700" algn="l"/>
                <a:tab pos="1219200" algn="l"/>
              </a:tabLst>
              <a:defRPr sz="2200">
                <a:latin typeface="+mn-lt"/>
                <a:ea typeface="+mn-ea"/>
                <a:cs typeface="+mn-cs"/>
                <a:sym typeface="Helvetica Neue"/>
              </a:defRPr>
            </a:pPr>
            <a:r>
              <a:t>	- cette démarche suppose une mise entre parenthèses (</a:t>
            </a:r>
            <a:r>
              <a:rPr i="1"/>
              <a:t>épochè</a:t>
            </a:r>
            <a:r>
              <a:t>) des manières habituelles d’aborder le réel pour se concentrer sur ce qui apparaît dans l’</a:t>
            </a:r>
            <a:r>
              <a:rPr i="1"/>
              <a:t>horizon de l’intentionnalité</a:t>
            </a:r>
            <a:r>
              <a:t>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ce qui apparaît, est nommé d’après le grec </a:t>
            </a:r>
            <a:r>
              <a:rPr i="1"/>
              <a:t>phainomenon</a:t>
            </a:r>
            <a:r>
              <a:t>, d’où, au sens étymologique, le </a:t>
            </a:r>
            <a:r>
              <a:rPr i="1"/>
              <a:t>phénomène</a:t>
            </a:r>
            <a:r>
              <a:t>, et la </a:t>
            </a:r>
            <a:r>
              <a:rPr i="1"/>
              <a:t>phénoménologie</a:t>
            </a:r>
            <a:r>
              <a:t> qui est donc une méthode philosophique, ou une démarche visant à commencer par décrire ce qui apparaît</a:t>
            </a:r>
          </a:p>
        </p:txBody>
      </p:sp>
      <p:sp>
        <p:nvSpPr>
          <p:cNvPr id="527"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528"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529"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531"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532" name="F - L’anthropologie moderne…"/>
          <p:cNvSpPr txBox="1"/>
          <p:nvPr/>
        </p:nvSpPr>
        <p:spPr>
          <a:xfrm>
            <a:off x="9532563" y="309690"/>
            <a:ext cx="3756974" cy="240855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algn="l" defTabSz="238620">
              <a:tabLst>
                <a:tab pos="330200" algn="r"/>
                <a:tab pos="508000" algn="l"/>
              </a:tabLst>
              <a:defRPr sz="1600">
                <a:solidFill>
                  <a:srgbClr val="FFBB05"/>
                </a:solidFill>
                <a:latin typeface="+mj-lt"/>
                <a:ea typeface="+mj-ea"/>
                <a:cs typeface="+mj-cs"/>
                <a:sym typeface="Arial Narrow"/>
              </a:defRPr>
            </a:pPr>
            <a:r>
              <a:t>F - L’anthropologie moderne</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rgbClr val="FFBB05"/>
                </a:solidFill>
                <a:latin typeface="+mj-lt"/>
                <a:ea typeface="+mj-ea"/>
                <a:cs typeface="+mj-cs"/>
                <a:sym typeface="Arial Narrow"/>
              </a:defRPr>
            </a:pPr>
            <a:r>
              <a:t>	I - 	Caractéristiques de la modernité</a:t>
            </a:r>
          </a:p>
          <a:p>
            <a:pPr marL="775637" indent="-751561" algn="l" defTabSz="238620">
              <a:tabLst>
                <a:tab pos="330200" algn="r"/>
                <a:tab pos="508000" algn="l"/>
              </a:tabLst>
              <a:defRPr sz="1600">
                <a:solidFill>
                  <a:srgbClr val="FFBB05"/>
                </a:solidFill>
                <a:latin typeface="+mj-lt"/>
                <a:ea typeface="+mj-ea"/>
                <a:cs typeface="+mj-cs"/>
                <a:sym typeface="Arial Narrow"/>
              </a:defRPr>
            </a:pPr>
            <a:r>
              <a:t>	II - 	Le projet de René Descartes</a:t>
            </a:r>
          </a:p>
          <a:p>
            <a:pPr marL="775637" indent="-751561" algn="l" defTabSz="238620">
              <a:tabLst>
                <a:tab pos="330200" algn="r"/>
                <a:tab pos="508000" algn="l"/>
              </a:tabLst>
              <a:defRPr sz="1600">
                <a:solidFill>
                  <a:schemeClr val="accent5"/>
                </a:solidFill>
                <a:latin typeface="+mj-lt"/>
                <a:ea typeface="+mj-ea"/>
                <a:cs typeface="+mj-cs"/>
                <a:sym typeface="Arial Narrow"/>
              </a:defRPr>
            </a:pPr>
            <a:r>
              <a:t>	III - 	Dans le sillage de Descartes</a:t>
            </a:r>
          </a:p>
          <a:p>
            <a:pPr marL="775637" indent="-751561" algn="l" defTabSz="238620">
              <a:tabLst>
                <a:tab pos="330200" algn="r"/>
                <a:tab pos="508000" algn="l"/>
              </a:tabLst>
              <a:defRPr sz="1600">
                <a:solidFill>
                  <a:srgbClr val="FFBB05"/>
                </a:solidFill>
                <a:latin typeface="+mj-lt"/>
                <a:ea typeface="+mj-ea"/>
                <a:cs typeface="+mj-cs"/>
                <a:sym typeface="Arial Narrow"/>
              </a:defRPr>
            </a:pPr>
            <a:r>
              <a:t>			1. Les traités [anthropologiques]</a:t>
            </a:r>
          </a:p>
          <a:p>
            <a:pPr marL="775637" indent="-751561" algn="l" defTabSz="238620">
              <a:tabLst>
                <a:tab pos="330200" algn="r"/>
                <a:tab pos="508000" algn="l"/>
              </a:tabLst>
              <a:defRPr sz="1600">
                <a:solidFill>
                  <a:srgbClr val="FFBB05"/>
                </a:solidFill>
                <a:latin typeface="+mj-lt"/>
                <a:ea typeface="+mj-ea"/>
                <a:cs typeface="+mj-cs"/>
                <a:sym typeface="Arial Narrow"/>
              </a:defRPr>
            </a:pPr>
            <a:r>
              <a:t>			2. Le personnalisme </a:t>
            </a:r>
          </a:p>
          <a:p>
            <a:pPr marL="775637" indent="-751561" algn="l" defTabSz="238620">
              <a:tabLst>
                <a:tab pos="330200" algn="r"/>
                <a:tab pos="508000" algn="l"/>
              </a:tabLst>
              <a:defRPr sz="1600">
                <a:solidFill>
                  <a:srgbClr val="FFBB05"/>
                </a:solidFill>
                <a:latin typeface="+mj-lt"/>
                <a:ea typeface="+mj-ea"/>
                <a:cs typeface="+mj-cs"/>
                <a:sym typeface="Arial Narrow"/>
              </a:defRPr>
            </a:pPr>
            <a:r>
              <a:t>			3. La phénoménologie</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533"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4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35"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536" name="3. La phénoménologie d’Edmund Husserl (1859-1938)…"/>
          <p:cNvSpPr txBox="1"/>
          <p:nvPr>
            <p:ph type="title"/>
          </p:nvPr>
        </p:nvSpPr>
        <p:spPr>
          <a:xfrm>
            <a:off x="420014" y="1800000"/>
            <a:ext cx="12875973" cy="7539858"/>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3. La phénoménologie d’Edmund </a:t>
            </a:r>
            <a:r>
              <a:rPr cap="small"/>
              <a:t>Husserl</a:t>
            </a:r>
            <a:r>
              <a:t> (1859-1938)</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Il développe donc une philosophie du sujet telle que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le sujet s’éprouve existant lorsqu’il accueille en lui des phénomènes</a:t>
            </a:r>
          </a:p>
          <a:p>
            <a:pPr marL="1595606" indent="-1595606" algn="l" defTabSz="238620">
              <a:spcBef>
                <a:spcPts val="400"/>
              </a:spcBef>
              <a:tabLst>
                <a:tab pos="647700" algn="l"/>
                <a:tab pos="1219200" algn="l"/>
              </a:tabLst>
              <a:defRPr sz="2200">
                <a:latin typeface="+mn-lt"/>
                <a:ea typeface="+mn-ea"/>
                <a:cs typeface="+mn-cs"/>
                <a:sym typeface="Helvetica Neue"/>
              </a:defRPr>
            </a:pPr>
            <a:r>
              <a:t>	- et en même temps il ne peut s’identifier à aucun d’eux ni à leur somme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alors que Descartes avait identifié le sujet à la pensée, puisqu’il était arrivé à l’idée que la pensée était une expérience non contestable, évidente,</a:t>
            </a:r>
          </a:p>
          <a:p>
            <a:pPr marL="1595606" indent="-1595606" algn="l" defTabSz="238620">
              <a:spcBef>
                <a:spcPts val="400"/>
              </a:spcBef>
              <a:tabLst>
                <a:tab pos="647700" algn="l"/>
                <a:tab pos="1219200" algn="l"/>
              </a:tabLst>
              <a:defRPr sz="2200">
                <a:latin typeface="+mn-lt"/>
                <a:ea typeface="+mn-ea"/>
                <a:cs typeface="+mn-cs"/>
                <a:sym typeface="Helvetica Neue"/>
              </a:defRPr>
            </a:pPr>
            <a:r>
              <a:t>		- Husserl considère que toute forme de réalité éprouvée (y compris les réalités affectives) ne peuvent définir le sujet</a:t>
            </a:r>
          </a:p>
          <a:p>
            <a:pPr marL="1595606" indent="-1595606" algn="l" defTabSz="238620">
              <a:spcBef>
                <a:spcPts val="400"/>
              </a:spcBef>
              <a:tabLst>
                <a:tab pos="647700" algn="l"/>
                <a:tab pos="1219200" algn="l"/>
              </a:tabLst>
              <a:defRPr sz="2200">
                <a:latin typeface="+mn-lt"/>
                <a:ea typeface="+mn-ea"/>
                <a:cs typeface="+mn-cs"/>
                <a:sym typeface="Helvetica Neue"/>
              </a:defRPr>
            </a:pPr>
            <a:r>
              <a:t>		- en même temps qu’un sujet éprouve l’apparaître d’une réalité extérieur à lui, en même temps, il éprouve sa propre capacité d’éprouver un phénomène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donc le sujet est fondamentalement transcendant, toujours en deçà de tout ce qu’il perçoit : d’où l’expression, le « sujet transcendantal »</a:t>
            </a:r>
          </a:p>
        </p:txBody>
      </p:sp>
      <p:sp>
        <p:nvSpPr>
          <p:cNvPr id="537"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538"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539"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541"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542" name="F - L’anthropologie moderne…"/>
          <p:cNvSpPr txBox="1"/>
          <p:nvPr/>
        </p:nvSpPr>
        <p:spPr>
          <a:xfrm>
            <a:off x="9532563" y="309690"/>
            <a:ext cx="3756974" cy="240855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algn="l" defTabSz="238620">
              <a:tabLst>
                <a:tab pos="330200" algn="r"/>
                <a:tab pos="508000" algn="l"/>
              </a:tabLst>
              <a:defRPr sz="1600">
                <a:solidFill>
                  <a:srgbClr val="FFBB05"/>
                </a:solidFill>
                <a:latin typeface="+mj-lt"/>
                <a:ea typeface="+mj-ea"/>
                <a:cs typeface="+mj-cs"/>
                <a:sym typeface="Arial Narrow"/>
              </a:defRPr>
            </a:pPr>
            <a:r>
              <a:t>F - L’anthropologie moderne</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rgbClr val="FFBB05"/>
                </a:solidFill>
                <a:latin typeface="+mj-lt"/>
                <a:ea typeface="+mj-ea"/>
                <a:cs typeface="+mj-cs"/>
                <a:sym typeface="Arial Narrow"/>
              </a:defRPr>
            </a:pPr>
            <a:r>
              <a:t>	I - 	Caractéristiques de la modernité</a:t>
            </a:r>
          </a:p>
          <a:p>
            <a:pPr marL="775637" indent="-751561" algn="l" defTabSz="238620">
              <a:tabLst>
                <a:tab pos="330200" algn="r"/>
                <a:tab pos="508000" algn="l"/>
              </a:tabLst>
              <a:defRPr sz="1600">
                <a:solidFill>
                  <a:srgbClr val="FFBB05"/>
                </a:solidFill>
                <a:latin typeface="+mj-lt"/>
                <a:ea typeface="+mj-ea"/>
                <a:cs typeface="+mj-cs"/>
                <a:sym typeface="Arial Narrow"/>
              </a:defRPr>
            </a:pPr>
            <a:r>
              <a:t>	II - 	Le projet de René Descartes</a:t>
            </a:r>
          </a:p>
          <a:p>
            <a:pPr marL="775637" indent="-751561" algn="l" defTabSz="238620">
              <a:tabLst>
                <a:tab pos="330200" algn="r"/>
                <a:tab pos="508000" algn="l"/>
              </a:tabLst>
              <a:defRPr sz="1600">
                <a:solidFill>
                  <a:schemeClr val="accent5"/>
                </a:solidFill>
                <a:latin typeface="+mj-lt"/>
                <a:ea typeface="+mj-ea"/>
                <a:cs typeface="+mj-cs"/>
                <a:sym typeface="Arial Narrow"/>
              </a:defRPr>
            </a:pPr>
            <a:r>
              <a:t>	III - 	Dans le sillage de Descartes</a:t>
            </a:r>
          </a:p>
          <a:p>
            <a:pPr marL="775637" indent="-751561" algn="l" defTabSz="238620">
              <a:tabLst>
                <a:tab pos="330200" algn="r"/>
                <a:tab pos="508000" algn="l"/>
              </a:tabLst>
              <a:defRPr sz="1600">
                <a:solidFill>
                  <a:srgbClr val="FFBB05"/>
                </a:solidFill>
                <a:latin typeface="+mj-lt"/>
                <a:ea typeface="+mj-ea"/>
                <a:cs typeface="+mj-cs"/>
                <a:sym typeface="Arial Narrow"/>
              </a:defRPr>
            </a:pPr>
            <a:r>
              <a:t>			1. Les traités [anthropologiques]</a:t>
            </a:r>
          </a:p>
          <a:p>
            <a:pPr marL="775637" indent="-751561" algn="l" defTabSz="238620">
              <a:tabLst>
                <a:tab pos="330200" algn="r"/>
                <a:tab pos="508000" algn="l"/>
              </a:tabLst>
              <a:defRPr sz="1600">
                <a:solidFill>
                  <a:srgbClr val="FFBB05"/>
                </a:solidFill>
                <a:latin typeface="+mj-lt"/>
                <a:ea typeface="+mj-ea"/>
                <a:cs typeface="+mj-cs"/>
                <a:sym typeface="Arial Narrow"/>
              </a:defRPr>
            </a:pPr>
            <a:r>
              <a:t>			2. Le personnalisme </a:t>
            </a:r>
          </a:p>
          <a:p>
            <a:pPr marL="775637" indent="-751561" algn="l" defTabSz="238620">
              <a:tabLst>
                <a:tab pos="330200" algn="r"/>
                <a:tab pos="508000" algn="l"/>
              </a:tabLst>
              <a:defRPr sz="1600">
                <a:solidFill>
                  <a:srgbClr val="FFBB05"/>
                </a:solidFill>
                <a:latin typeface="+mj-lt"/>
                <a:ea typeface="+mj-ea"/>
                <a:cs typeface="+mj-cs"/>
                <a:sym typeface="Arial Narrow"/>
              </a:defRPr>
            </a:pPr>
            <a:r>
              <a:t>			3. La phénoménologie</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543"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4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45"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546" name="3. La phénoménologie d’Edmund Husserl (1859-1938)…"/>
          <p:cNvSpPr txBox="1"/>
          <p:nvPr>
            <p:ph type="title"/>
          </p:nvPr>
        </p:nvSpPr>
        <p:spPr>
          <a:xfrm>
            <a:off x="420014" y="1800000"/>
            <a:ext cx="12875973" cy="7539858"/>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3. La phénoménologie d’Edmund </a:t>
            </a:r>
            <a:r>
              <a:rPr cap="small"/>
              <a:t>Husserl</a:t>
            </a:r>
            <a:r>
              <a:t> (1859-1938)</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il désigne le sujet avec la notion de « Soi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ce « Soi » se présente comme un champ (intentionnalité) au sein duquel des phénomènes apparaissent</a:t>
            </a:r>
          </a:p>
          <a:p>
            <a:pPr marL="1595606" indent="-1595606" algn="l" defTabSz="238620">
              <a:spcBef>
                <a:spcPts val="400"/>
              </a:spcBef>
              <a:tabLst>
                <a:tab pos="647700" algn="l"/>
                <a:tab pos="1219200" algn="l"/>
              </a:tabLst>
              <a:defRPr sz="2200">
                <a:latin typeface="+mn-lt"/>
                <a:ea typeface="+mn-ea"/>
                <a:cs typeface="+mn-cs"/>
                <a:sym typeface="Helvetica Neue"/>
              </a:defRPr>
            </a:pPr>
            <a:r>
              <a:t>	- mais il est le « contenant » qu’aucun « contenu » ne peut épuiser</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le fait de s’</a:t>
            </a:r>
            <a:r>
              <a:rPr i="1"/>
              <a:t>éprouver comme quelqu’un</a:t>
            </a:r>
            <a:r>
              <a:t> désigne donc cette expérience primordiale ou « originelle »</a:t>
            </a:r>
          </a:p>
          <a:p>
            <a:pPr lvl="1" marL="1595606" indent="-1595606" algn="l">
              <a:spcBef>
                <a:spcPts val="400"/>
              </a:spcBef>
              <a:tabLst>
                <a:tab pos="647700" algn="l"/>
                <a:tab pos="1219200" algn="l"/>
              </a:tabLst>
              <a:defRPr sz="2200">
                <a:latin typeface="+mn-lt"/>
                <a:ea typeface="+mn-ea"/>
                <a:cs typeface="+mn-cs"/>
                <a:sym typeface="Helvetica Neue"/>
              </a:defRPr>
            </a:pPr>
            <a:r>
              <a:t>	- à laquelle on accède à l’occasion de perceptions particulières</a:t>
            </a:r>
          </a:p>
          <a:p>
            <a:pPr lvl="1" marL="1595606" indent="-1595606" algn="l">
              <a:spcBef>
                <a:spcPts val="400"/>
              </a:spcBef>
              <a:tabLst>
                <a:tab pos="647700" algn="l"/>
                <a:tab pos="1219200" algn="l"/>
              </a:tabLst>
              <a:defRPr sz="2200">
                <a:latin typeface="+mn-lt"/>
                <a:ea typeface="+mn-ea"/>
                <a:cs typeface="+mn-cs"/>
                <a:sym typeface="Helvetica Neue"/>
              </a:defRPr>
            </a:pPr>
            <a:r>
              <a:t>	- mais dont aucune perception ne peut rendre compte</a:t>
            </a:r>
          </a:p>
        </p:txBody>
      </p:sp>
      <p:sp>
        <p:nvSpPr>
          <p:cNvPr id="547"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548"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549"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551"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552" name="F - L’anthropologie moderne…"/>
          <p:cNvSpPr txBox="1"/>
          <p:nvPr/>
        </p:nvSpPr>
        <p:spPr>
          <a:xfrm>
            <a:off x="9532563" y="309690"/>
            <a:ext cx="3756974" cy="240855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algn="l" defTabSz="238620">
              <a:tabLst>
                <a:tab pos="330200" algn="r"/>
                <a:tab pos="508000" algn="l"/>
              </a:tabLst>
              <a:defRPr sz="1600">
                <a:solidFill>
                  <a:srgbClr val="FFBB05"/>
                </a:solidFill>
                <a:latin typeface="+mj-lt"/>
                <a:ea typeface="+mj-ea"/>
                <a:cs typeface="+mj-cs"/>
                <a:sym typeface="Arial Narrow"/>
              </a:defRPr>
            </a:pPr>
            <a:r>
              <a:t>F - L’anthropologie moderne</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rgbClr val="FFBB05"/>
                </a:solidFill>
                <a:latin typeface="+mj-lt"/>
                <a:ea typeface="+mj-ea"/>
                <a:cs typeface="+mj-cs"/>
                <a:sym typeface="Arial Narrow"/>
              </a:defRPr>
            </a:pPr>
            <a:r>
              <a:t>	I - 	Caractéristiques de la modernité</a:t>
            </a:r>
          </a:p>
          <a:p>
            <a:pPr marL="775637" indent="-751561" algn="l" defTabSz="238620">
              <a:tabLst>
                <a:tab pos="330200" algn="r"/>
                <a:tab pos="508000" algn="l"/>
              </a:tabLst>
              <a:defRPr sz="1600">
                <a:solidFill>
                  <a:srgbClr val="FFBB05"/>
                </a:solidFill>
                <a:latin typeface="+mj-lt"/>
                <a:ea typeface="+mj-ea"/>
                <a:cs typeface="+mj-cs"/>
                <a:sym typeface="Arial Narrow"/>
              </a:defRPr>
            </a:pPr>
            <a:r>
              <a:t>	II - 	Le projet de René Descartes</a:t>
            </a:r>
          </a:p>
          <a:p>
            <a:pPr marL="775637" indent="-751561" algn="l" defTabSz="238620">
              <a:tabLst>
                <a:tab pos="330200" algn="r"/>
                <a:tab pos="508000" algn="l"/>
              </a:tabLst>
              <a:defRPr sz="1600">
                <a:solidFill>
                  <a:schemeClr val="accent5"/>
                </a:solidFill>
                <a:latin typeface="+mj-lt"/>
                <a:ea typeface="+mj-ea"/>
                <a:cs typeface="+mj-cs"/>
                <a:sym typeface="Arial Narrow"/>
              </a:defRPr>
            </a:pPr>
            <a:r>
              <a:t>	III - 	Dans le sillage de Descartes</a:t>
            </a:r>
          </a:p>
          <a:p>
            <a:pPr marL="775637" indent="-751561" algn="l" defTabSz="238620">
              <a:tabLst>
                <a:tab pos="330200" algn="r"/>
                <a:tab pos="508000" algn="l"/>
              </a:tabLst>
              <a:defRPr sz="1600">
                <a:solidFill>
                  <a:srgbClr val="FFBB05"/>
                </a:solidFill>
                <a:latin typeface="+mj-lt"/>
                <a:ea typeface="+mj-ea"/>
                <a:cs typeface="+mj-cs"/>
                <a:sym typeface="Arial Narrow"/>
              </a:defRPr>
            </a:pPr>
            <a:r>
              <a:t>			1. Les traités [anthropologiques]</a:t>
            </a:r>
          </a:p>
          <a:p>
            <a:pPr marL="775637" indent="-751561" algn="l" defTabSz="238620">
              <a:tabLst>
                <a:tab pos="330200" algn="r"/>
                <a:tab pos="508000" algn="l"/>
              </a:tabLst>
              <a:defRPr sz="1600">
                <a:solidFill>
                  <a:srgbClr val="FFBB05"/>
                </a:solidFill>
                <a:latin typeface="+mj-lt"/>
                <a:ea typeface="+mj-ea"/>
                <a:cs typeface="+mj-cs"/>
                <a:sym typeface="Arial Narrow"/>
              </a:defRPr>
            </a:pPr>
            <a:r>
              <a:t>			2. Le personnalisme </a:t>
            </a:r>
          </a:p>
          <a:p>
            <a:pPr marL="775637" indent="-751561" algn="l" defTabSz="238620">
              <a:tabLst>
                <a:tab pos="330200" algn="r"/>
                <a:tab pos="508000" algn="l"/>
              </a:tabLst>
              <a:defRPr sz="1600">
                <a:solidFill>
                  <a:srgbClr val="FFBB05"/>
                </a:solidFill>
                <a:latin typeface="+mj-lt"/>
                <a:ea typeface="+mj-ea"/>
                <a:cs typeface="+mj-cs"/>
                <a:sym typeface="Arial Narrow"/>
              </a:defRPr>
            </a:pPr>
            <a:r>
              <a:t>			3. La phénoménologie</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553"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4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55"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556" name="3. La phénoménologie d’Edmund Husserl (1859-1938)…"/>
          <p:cNvSpPr txBox="1"/>
          <p:nvPr>
            <p:ph type="title"/>
          </p:nvPr>
        </p:nvSpPr>
        <p:spPr>
          <a:xfrm>
            <a:off x="420014" y="1800000"/>
            <a:ext cx="12875973" cy="7539858"/>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3. La phénoménologie d’Edmund Husserl (1859-1938)</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Edmund </a:t>
            </a:r>
            <a:r>
              <a:rPr cap="small"/>
              <a:t>Husserl</a:t>
            </a:r>
            <a:r>
              <a:t> a donné naissance à une école philosophique appelée elle aussi la </a:t>
            </a:r>
            <a:r>
              <a:rPr i="1"/>
              <a:t>phénoménologie</a:t>
            </a:r>
            <a:endParaRPr i="1"/>
          </a:p>
          <a:p>
            <a:pPr marL="1595606" indent="-1595606" algn="l" defTabSz="238620">
              <a:spcBef>
                <a:spcPts val="400"/>
              </a:spcBef>
              <a:tabLst>
                <a:tab pos="647700" algn="l"/>
                <a:tab pos="1219200" algn="l"/>
              </a:tabLst>
              <a:defRPr sz="2200">
                <a:latin typeface="+mn-lt"/>
                <a:ea typeface="+mn-ea"/>
                <a:cs typeface="+mn-cs"/>
                <a:sym typeface="Helvetica Neue"/>
              </a:defRPr>
            </a:pPr>
            <a:r>
              <a:rPr i="1"/>
              <a:t>		- </a:t>
            </a:r>
            <a:r>
              <a:t>qui a connu une série d’auteurs qui ont pratiqué une lecture du réel en mettant l’accent sur certains aspects, à leur avis méconnus par la pensée, et qui constituent selon eux le noyau de la pensée</a:t>
            </a:r>
          </a:p>
          <a:p>
            <a:pPr marL="1595606" indent="-1595606" algn="l" defTabSz="238620">
              <a:spcBef>
                <a:spcPts val="400"/>
              </a:spcBef>
              <a:tabLst>
                <a:tab pos="647700" algn="l"/>
                <a:tab pos="1219200" algn="l"/>
              </a:tabLst>
              <a:defRPr sz="2200">
                <a:latin typeface="+mn-lt"/>
                <a:ea typeface="+mn-ea"/>
                <a:cs typeface="+mn-cs"/>
                <a:sym typeface="Helvetica Neue"/>
              </a:defRPr>
            </a:pPr>
            <a:r>
              <a:t>		- ex : Maurice </a:t>
            </a:r>
            <a:r>
              <a:rPr cap="small"/>
              <a:t>Merleau-Ponty (1908-1961)</a:t>
            </a:r>
            <a:r>
              <a:t>, le thème du corps ; Michel </a:t>
            </a:r>
            <a:r>
              <a:rPr cap="small"/>
              <a:t>Henry</a:t>
            </a:r>
            <a:r>
              <a:t> (1922-2002), le thème de la vie, Jean-Luc </a:t>
            </a:r>
            <a:r>
              <a:rPr cap="small"/>
              <a:t>Marion</a:t>
            </a:r>
            <a:r>
              <a:t> (*1946), le thème de la donation…</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439999" indent="0" algn="just" defTabSz="238620">
              <a:tabLst/>
              <a:defRPr sz="2100">
                <a:latin typeface="+mj-lt"/>
                <a:ea typeface="+mj-ea"/>
                <a:cs typeface="+mj-cs"/>
                <a:sym typeface="Arial Narrow"/>
              </a:defRPr>
            </a:pPr>
            <a:r>
              <a:t>Documentation</a:t>
            </a:r>
          </a:p>
          <a:p>
            <a:pPr marL="1439999" indent="0" algn="just" defTabSz="238620">
              <a:tabLst/>
              <a:defRPr sz="2100">
                <a:latin typeface="+mj-lt"/>
                <a:ea typeface="+mj-ea"/>
                <a:cs typeface="+mj-cs"/>
                <a:sym typeface="Arial Narrow"/>
              </a:defRPr>
            </a:pPr>
            <a:r>
              <a:t>Edmond </a:t>
            </a:r>
            <a:r>
              <a:rPr cap="small"/>
              <a:t>Husserl</a:t>
            </a:r>
            <a:r>
              <a:t>, </a:t>
            </a:r>
            <a:r>
              <a:rPr i="1"/>
              <a:t>Leçons pour une </a:t>
            </a:r>
            <a:r>
              <a:rPr i="1">
                <a:hlinkClick r:id="rId2" invalidUrl="" action="" tgtFrame="" tooltip="" history="1" highlightClick="0" endSnd="0"/>
              </a:rPr>
              <a:t>phénoménologie</a:t>
            </a:r>
            <a:r>
              <a:rPr i="1"/>
              <a:t> de la conscience intime du temps</a:t>
            </a:r>
            <a:r>
              <a:t>, Paris, PUF, 1996</a:t>
            </a:r>
          </a:p>
          <a:p>
            <a:pPr marL="1439999" indent="0" algn="just" defTabSz="238620">
              <a:tabLst/>
              <a:defRPr sz="2100">
                <a:latin typeface="+mj-lt"/>
                <a:ea typeface="+mj-ea"/>
                <a:cs typeface="+mj-cs"/>
                <a:sym typeface="Arial Narrow"/>
              </a:defRPr>
            </a:pPr>
            <a:r>
              <a:t>	Id., </a:t>
            </a:r>
            <a:r>
              <a:rPr i="1"/>
              <a:t>L’Idée de la phénoménologie</a:t>
            </a:r>
            <a:r>
              <a:t>, Paris, PUF, 1992 </a:t>
            </a:r>
          </a:p>
          <a:p>
            <a:pPr marL="1439999" indent="0" algn="just" defTabSz="238620">
              <a:tabLst/>
              <a:defRPr sz="2100">
                <a:latin typeface="+mj-lt"/>
                <a:ea typeface="+mj-ea"/>
                <a:cs typeface="+mj-cs"/>
                <a:sym typeface="Arial Narrow"/>
              </a:defRPr>
            </a:pPr>
            <a:r>
              <a:t>	Id.,</a:t>
            </a:r>
            <a:r>
              <a:rPr i="1"/>
              <a:t> </a:t>
            </a:r>
            <a:r>
              <a:rPr i="1">
                <a:hlinkClick r:id="rId3" invalidUrl="" action="" tgtFrame="" tooltip="" history="1" highlightClick="0" endSnd="0"/>
              </a:rPr>
              <a:t>Idées directrices pour une phénoménologie</a:t>
            </a:r>
            <a:r>
              <a:rPr i="1"/>
              <a:t> (Ideen I)</a:t>
            </a:r>
            <a:r>
              <a:t>, trad. P. Ricœur, Paris, Gallimard, 1985</a:t>
            </a:r>
          </a:p>
          <a:p>
            <a:pPr marL="1439999" indent="0" algn="just" defTabSz="238620">
              <a:tabLst/>
              <a:defRPr sz="2100">
                <a:latin typeface="+mj-lt"/>
                <a:ea typeface="+mj-ea"/>
                <a:cs typeface="+mj-cs"/>
                <a:sym typeface="Arial Narrow"/>
              </a:defRPr>
            </a:pPr>
            <a:r>
              <a:t>	Id., </a:t>
            </a:r>
            <a:r>
              <a:rPr i="1">
                <a:hlinkClick r:id="rId4" invalidUrl="" action="" tgtFrame="" tooltip="" history="1" highlightClick="0" endSnd="0"/>
              </a:rPr>
              <a:t>Méditations cartésiennes</a:t>
            </a:r>
            <a:r>
              <a:t>, trad. E. Lévinas, (1947), Paris, Poche, 1992</a:t>
            </a:r>
          </a:p>
          <a:p>
            <a:pPr marL="1439999" indent="0" algn="just" defTabSz="238620">
              <a:tabLst/>
              <a:defRPr sz="2100">
                <a:latin typeface="+mj-lt"/>
                <a:ea typeface="+mj-ea"/>
                <a:cs typeface="+mj-cs"/>
                <a:sym typeface="Arial Narrow"/>
              </a:defRPr>
            </a:pPr>
          </a:p>
          <a:p>
            <a:pPr marL="1439999" indent="0" algn="just" defTabSz="238620">
              <a:tabLst/>
              <a:defRPr sz="2100">
                <a:latin typeface="+mj-lt"/>
                <a:ea typeface="+mj-ea"/>
                <a:cs typeface="+mj-cs"/>
                <a:sym typeface="Arial Narrow"/>
              </a:defRPr>
            </a:pPr>
            <a:r>
              <a:t>Jean-Luc </a:t>
            </a:r>
            <a:r>
              <a:rPr cap="small"/>
              <a:t>Marion</a:t>
            </a:r>
            <a:r>
              <a:t>, </a:t>
            </a:r>
            <a:r>
              <a:rPr i="1"/>
              <a:t>Étant donné</a:t>
            </a:r>
            <a:r>
              <a:t>. </a:t>
            </a:r>
            <a:r>
              <a:rPr i="1"/>
              <a:t>Essai d’une phénoménologie de la donation</a:t>
            </a:r>
            <a:r>
              <a:t>, Paris, PUF, 1997</a:t>
            </a:r>
          </a:p>
          <a:p>
            <a:pPr marL="1439999" indent="0" algn="just" defTabSz="238620">
              <a:tabLst/>
              <a:defRPr sz="2100">
                <a:latin typeface="+mj-lt"/>
                <a:ea typeface="+mj-ea"/>
                <a:cs typeface="+mj-cs"/>
                <a:sym typeface="Arial Narrow"/>
              </a:defRPr>
            </a:pPr>
            <a:r>
              <a:t>Maurice </a:t>
            </a:r>
            <a:r>
              <a:rPr cap="small"/>
              <a:t>Merleau-Ponty</a:t>
            </a:r>
            <a:r>
              <a:t>, </a:t>
            </a:r>
            <a:r>
              <a:rPr i="1"/>
              <a:t>Phénoménologie de la perception</a:t>
            </a:r>
            <a:r>
              <a:t>, Paris, Gallimard, 1945</a:t>
            </a:r>
          </a:p>
        </p:txBody>
      </p:sp>
      <p:sp>
        <p:nvSpPr>
          <p:cNvPr id="557"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558"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559" name="Ligne Ligne" descr="Ligne Ligne"/>
          <p:cNvPicPr>
            <a:picLocks noChangeAspect="0"/>
          </p:cNvPicPr>
          <p:nvPr/>
        </p:nvPicPr>
        <p:blipFill>
          <a:blip r:embed="rId5">
            <a:extLst/>
          </a:blip>
          <a:stretch>
            <a:fillRect/>
          </a:stretch>
        </p:blipFill>
        <p:spPr>
          <a:xfrm>
            <a:off x="1451650" y="9362045"/>
            <a:ext cx="10812700" cy="12701"/>
          </a:xfrm>
          <a:prstGeom prst="rect">
            <a:avLst/>
          </a:prstGeom>
        </p:spPr>
      </p:pic>
      <p:sp>
        <p:nvSpPr>
          <p:cNvPr id="561"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562" name="F - L’anthropologie moderne…"/>
          <p:cNvSpPr txBox="1"/>
          <p:nvPr/>
        </p:nvSpPr>
        <p:spPr>
          <a:xfrm>
            <a:off x="9532563" y="309690"/>
            <a:ext cx="3756974" cy="240855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algn="l" defTabSz="238620">
              <a:tabLst>
                <a:tab pos="330200" algn="r"/>
                <a:tab pos="508000" algn="l"/>
              </a:tabLst>
              <a:defRPr sz="1600">
                <a:solidFill>
                  <a:srgbClr val="FFBB05"/>
                </a:solidFill>
                <a:latin typeface="+mj-lt"/>
                <a:ea typeface="+mj-ea"/>
                <a:cs typeface="+mj-cs"/>
                <a:sym typeface="Arial Narrow"/>
              </a:defRPr>
            </a:pPr>
            <a:r>
              <a:t>F - L’anthropologie moderne</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rgbClr val="FFBB05"/>
                </a:solidFill>
                <a:latin typeface="+mj-lt"/>
                <a:ea typeface="+mj-ea"/>
                <a:cs typeface="+mj-cs"/>
                <a:sym typeface="Arial Narrow"/>
              </a:defRPr>
            </a:pPr>
            <a:r>
              <a:t>	I - 	Caractéristiques de la modernité</a:t>
            </a:r>
          </a:p>
          <a:p>
            <a:pPr marL="775637" indent="-751561" algn="l" defTabSz="238620">
              <a:tabLst>
                <a:tab pos="330200" algn="r"/>
                <a:tab pos="508000" algn="l"/>
              </a:tabLst>
              <a:defRPr sz="1600">
                <a:solidFill>
                  <a:srgbClr val="FFBB05"/>
                </a:solidFill>
                <a:latin typeface="+mj-lt"/>
                <a:ea typeface="+mj-ea"/>
                <a:cs typeface="+mj-cs"/>
                <a:sym typeface="Arial Narrow"/>
              </a:defRPr>
            </a:pPr>
            <a:r>
              <a:t>	II - 	Le projet de René Descartes</a:t>
            </a:r>
          </a:p>
          <a:p>
            <a:pPr marL="775637" indent="-751561" algn="l" defTabSz="238620">
              <a:tabLst>
                <a:tab pos="330200" algn="r"/>
                <a:tab pos="508000" algn="l"/>
              </a:tabLst>
              <a:defRPr sz="1600">
                <a:solidFill>
                  <a:schemeClr val="accent5"/>
                </a:solidFill>
                <a:latin typeface="+mj-lt"/>
                <a:ea typeface="+mj-ea"/>
                <a:cs typeface="+mj-cs"/>
                <a:sym typeface="Arial Narrow"/>
              </a:defRPr>
            </a:pPr>
            <a:r>
              <a:t>	III - 	Dans le sillage de Descartes</a:t>
            </a:r>
          </a:p>
          <a:p>
            <a:pPr marL="775637" indent="-751561" algn="l" defTabSz="238620">
              <a:tabLst>
                <a:tab pos="330200" algn="r"/>
                <a:tab pos="508000" algn="l"/>
              </a:tabLst>
              <a:defRPr sz="1600">
                <a:solidFill>
                  <a:srgbClr val="FFBB05"/>
                </a:solidFill>
                <a:latin typeface="+mj-lt"/>
                <a:ea typeface="+mj-ea"/>
                <a:cs typeface="+mj-cs"/>
                <a:sym typeface="Arial Narrow"/>
              </a:defRPr>
            </a:pPr>
            <a:r>
              <a:t>			1. Les traités [anthropologiques]</a:t>
            </a:r>
          </a:p>
          <a:p>
            <a:pPr marL="775637" indent="-751561" algn="l" defTabSz="238620">
              <a:tabLst>
                <a:tab pos="330200" algn="r"/>
                <a:tab pos="508000" algn="l"/>
              </a:tabLst>
              <a:defRPr sz="1600">
                <a:solidFill>
                  <a:srgbClr val="FFBB05"/>
                </a:solidFill>
                <a:latin typeface="+mj-lt"/>
                <a:ea typeface="+mj-ea"/>
                <a:cs typeface="+mj-cs"/>
                <a:sym typeface="Arial Narrow"/>
              </a:defRPr>
            </a:pPr>
            <a:r>
              <a:t>			2. Le personnalisme </a:t>
            </a:r>
          </a:p>
          <a:p>
            <a:pPr marL="775637" indent="-751561" algn="l" defTabSz="238620">
              <a:tabLst>
                <a:tab pos="330200" algn="r"/>
                <a:tab pos="508000" algn="l"/>
              </a:tabLst>
              <a:defRPr sz="1600">
                <a:solidFill>
                  <a:srgbClr val="FFBB05"/>
                </a:solidFill>
                <a:latin typeface="+mj-lt"/>
                <a:ea typeface="+mj-ea"/>
                <a:cs typeface="+mj-cs"/>
                <a:sym typeface="Arial Narrow"/>
              </a:defRPr>
            </a:pPr>
            <a:r>
              <a:t>			3. La phénoménologie</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563" name="pasted-image.tiff" descr="pasted-image.tiff"/>
          <p:cNvPicPr>
            <a:picLocks noChangeAspect="1"/>
          </p:cNvPicPr>
          <p:nvPr/>
        </p:nvPicPr>
        <p:blipFill>
          <a:blip r:embed="rId6">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4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65"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566" name="F - L’anthropologie moderne à partir de René Descartes…"/>
          <p:cNvSpPr txBox="1"/>
          <p:nvPr/>
        </p:nvSpPr>
        <p:spPr>
          <a:xfrm>
            <a:off x="420014" y="1800000"/>
            <a:ext cx="12875973" cy="7562046"/>
          </a:xfrm>
          <a:prstGeom prst="rect">
            <a:avLst/>
          </a:prstGeom>
          <a:ln w="3175">
            <a:miter lim="400000"/>
          </a:ln>
          <a:extLst>
            <a:ext uri="{C572A759-6A51-4108-AA02-DFA0A04FC94B}">
              <ma14:wrappingTextBoxFlag xmlns:ma14="http://schemas.microsoft.com/office/mac/drawingml/2011/main" val="1"/>
            </a:ext>
          </a:extLst>
        </p:spPr>
        <p:txBody>
          <a:bodyPr lIns="24889" tIns="24889" rIns="24889" bIns="24889"/>
          <a:lstStyle/>
          <a:p>
            <a:pPr marL="519569" indent="-5068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chemeClr val="accent4">
                    <a:hueOff val="468000"/>
                    <a:satOff val="-4761"/>
                    <a:lumOff val="10196"/>
                  </a:schemeClr>
                </a:solidFill>
                <a:latin typeface="Optima"/>
                <a:ea typeface="Optima"/>
                <a:cs typeface="Optima"/>
                <a:sym typeface="Optima"/>
              </a:defRPr>
            </a:pPr>
            <a:r>
              <a:t>F - L’anthropologie moderne à partir de René </a:t>
            </a:r>
            <a:r>
              <a:rPr cap="small"/>
              <a:t>Descartes</a:t>
            </a:r>
          </a:p>
          <a:p>
            <a:pPr marL="519569" indent="-519569" defTabSz="238620">
              <a:buClr>
                <a:srgbClr val="000000"/>
              </a:buClr>
              <a:buFont typeface="Gill Sans"/>
              <a:tabLst>
                <a:tab pos="3568700" algn="r"/>
                <a:tab pos="3759200" algn="l"/>
              </a:tabLst>
              <a:defRPr sz="2600">
                <a:solidFill>
                  <a:schemeClr val="accent4">
                    <a:hueOff val="468000"/>
                    <a:satOff val="-4761"/>
                    <a:lumOff val="10196"/>
                  </a:schemeClr>
                </a:solidFill>
                <a:latin typeface="Optima"/>
                <a:ea typeface="Optima"/>
                <a:cs typeface="Optima"/>
                <a:sym typeface="Optima"/>
              </a:defRPr>
            </a:pPr>
            <a:r>
              <a:t>(v 1596 - 1650)</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Introduction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 - 	Caractéristiques de la modernité</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II - 	L’anthropologie de René </a:t>
            </a:r>
            <a:r>
              <a:rPr cap="small"/>
              <a:t>Descartes</a:t>
            </a:r>
          </a:p>
          <a:p>
            <a:pPr marL="519569" indent="-519569" algn="l" defTabSz="238620">
              <a:buClr>
                <a:srgbClr val="000000"/>
              </a:buClr>
              <a:buFont typeface="Gill Sans"/>
              <a:tabLst>
                <a:tab pos="3568700" algn="r"/>
                <a:tab pos="3759200" algn="l"/>
              </a:tabLst>
              <a:defRPr sz="2600">
                <a:solidFill>
                  <a:schemeClr val="accent4">
                    <a:hueOff val="468000"/>
                    <a:satOff val="-4761"/>
                    <a:lumOff val="10196"/>
                  </a:schemeClr>
                </a:solidFill>
                <a:latin typeface="Optima"/>
                <a:ea typeface="Optima"/>
                <a:cs typeface="Optima"/>
                <a:sym typeface="Optima"/>
              </a:defRPr>
            </a:pPr>
            <a:r>
              <a:t>		III - 	Dans le sillage de </a:t>
            </a:r>
            <a:r>
              <a:rPr cap="small"/>
              <a:t>Descartes</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1. Les traités « de l’entendement humain » et « des passions »</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2. Le personnalisme</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3. La phénoménologie de Edmund </a:t>
            </a:r>
            <a:r>
              <a:rPr cap="small"/>
              <a:t>Husserl</a:t>
            </a:r>
            <a:r>
              <a:t> (1859-1938)</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Conclusion </a:t>
            </a:r>
          </a:p>
        </p:txBody>
      </p:sp>
      <p:sp>
        <p:nvSpPr>
          <p:cNvPr id="567"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568"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pic>
        <p:nvPicPr>
          <p:cNvPr id="570"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4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72"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573" name="F - L’anthropologie moderne à partir de René Descartes…"/>
          <p:cNvSpPr txBox="1"/>
          <p:nvPr/>
        </p:nvSpPr>
        <p:spPr>
          <a:xfrm>
            <a:off x="420014" y="1800000"/>
            <a:ext cx="12875973" cy="7430400"/>
          </a:xfrm>
          <a:prstGeom prst="rect">
            <a:avLst/>
          </a:prstGeom>
          <a:ln w="3175">
            <a:miter lim="400000"/>
          </a:ln>
          <a:extLst>
            <a:ext uri="{C572A759-6A51-4108-AA02-DFA0A04FC94B}">
              <ma14:wrappingTextBoxFlag xmlns:ma14="http://schemas.microsoft.com/office/mac/drawingml/2011/main" val="1"/>
            </a:ext>
          </a:extLst>
        </p:spPr>
        <p:txBody>
          <a:bodyPr lIns="24889" tIns="24889" rIns="24889" bIns="24889"/>
          <a:lstStyle/>
          <a:p>
            <a:pPr marL="519569" indent="-5068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chemeClr val="accent4">
                    <a:hueOff val="468000"/>
                    <a:satOff val="-4761"/>
                    <a:lumOff val="10196"/>
                  </a:schemeClr>
                </a:solidFill>
                <a:latin typeface="Optima"/>
                <a:ea typeface="Optima"/>
                <a:cs typeface="Optima"/>
                <a:sym typeface="Optima"/>
              </a:defRPr>
            </a:pPr>
            <a:r>
              <a:t>F - L’anthropologie moderne à partir de René </a:t>
            </a:r>
            <a:r>
              <a:rPr cap="small"/>
              <a:t>Descartes</a:t>
            </a:r>
          </a:p>
          <a:p>
            <a:pPr marL="519569" indent="-519569" defTabSz="238620">
              <a:buClr>
                <a:srgbClr val="000000"/>
              </a:buClr>
              <a:buFont typeface="Gill Sans"/>
              <a:tabLst>
                <a:tab pos="3568700" algn="r"/>
                <a:tab pos="3759200" algn="l"/>
              </a:tabLst>
              <a:defRPr sz="2600">
                <a:solidFill>
                  <a:schemeClr val="accent4">
                    <a:hueOff val="468000"/>
                    <a:satOff val="-4761"/>
                    <a:lumOff val="10196"/>
                  </a:schemeClr>
                </a:solidFill>
                <a:latin typeface="Optima"/>
                <a:ea typeface="Optima"/>
                <a:cs typeface="Optima"/>
                <a:sym typeface="Optima"/>
              </a:defRPr>
            </a:pPr>
            <a:r>
              <a:t>(v 1596 - 1650)</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a:t>
            </a: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Introduction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 - 	Caractéristiques de la modernité</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II - 	L’anthropologie de René </a:t>
            </a:r>
            <a:r>
              <a:rPr cap="small"/>
              <a:t>Descartes</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III - 	Dans le sillage de </a:t>
            </a:r>
            <a:r>
              <a:rPr cap="small"/>
              <a:t>Descartes</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a:t>
            </a:r>
            <a:r>
              <a:rPr>
                <a:solidFill>
                  <a:schemeClr val="accent4">
                    <a:hueOff val="468000"/>
                    <a:satOff val="-4761"/>
                    <a:lumOff val="10196"/>
                  </a:schemeClr>
                </a:solidFill>
              </a:rPr>
              <a:t>Conclusion</a:t>
            </a:r>
            <a:r>
              <a:t> </a:t>
            </a:r>
          </a:p>
        </p:txBody>
      </p:sp>
      <p:sp>
        <p:nvSpPr>
          <p:cNvPr id="574"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575"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pic>
        <p:nvPicPr>
          <p:cNvPr id="577"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4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79"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580" name="- concernant la modernité et ses catégories de pensée, Henri de Lubac (1896-1991) a mené une étude (Surnaturel) qui fait date sur l’évolution du concept de nature entre le Moyen-Âge et l’époque moderne…"/>
          <p:cNvSpPr txBox="1"/>
          <p:nvPr>
            <p:ph type="title"/>
          </p:nvPr>
        </p:nvSpPr>
        <p:spPr>
          <a:xfrm>
            <a:off x="420014" y="1800000"/>
            <a:ext cx="12875973" cy="7539858"/>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concernant la modernité et ses catégories de pensée, Henri de </a:t>
            </a:r>
            <a:r>
              <a:rPr cap="small"/>
              <a:t>Lubac</a:t>
            </a:r>
            <a:r>
              <a:t> (1896-1991) a mené une étude (</a:t>
            </a:r>
            <a:r>
              <a:rPr i="1"/>
              <a:t>Surnaturel</a:t>
            </a:r>
            <a:r>
              <a:t>) qui fait date sur l’évolution du concept de nature entre le Moyen-Âge et l’époque moderne</a:t>
            </a:r>
          </a:p>
          <a:p>
            <a:pPr marL="1595606" indent="-1595606" algn="l" defTabSz="238620">
              <a:spcBef>
                <a:spcPts val="400"/>
              </a:spcBef>
              <a:tabLst>
                <a:tab pos="647700" algn="l"/>
                <a:tab pos="1219200" algn="l"/>
              </a:tabLst>
              <a:defRPr sz="2200">
                <a:latin typeface="+mn-lt"/>
                <a:ea typeface="+mn-ea"/>
                <a:cs typeface="+mn-cs"/>
                <a:sym typeface="Helvetica Neue"/>
              </a:defRPr>
            </a:pPr>
            <a:r>
              <a:t>	- ce concept étant un des concepts principaux de l’anthropologie philosophico-théologique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il a montré l’impact qu’a eue sur la pensée moderne, la distinction médiévale entre </a:t>
            </a:r>
            <a:r>
              <a:rPr i="1"/>
              <a:t>naturel</a:t>
            </a:r>
            <a:r>
              <a:t> et </a:t>
            </a:r>
            <a:r>
              <a:rPr i="1"/>
              <a:t>surnaturel</a:t>
            </a:r>
          </a:p>
          <a:p>
            <a:pPr marL="1595606" indent="-1595606" algn="l" defTabSz="238620">
              <a:spcBef>
                <a:spcPts val="400"/>
              </a:spcBef>
              <a:tabLst>
                <a:tab pos="647700" algn="l"/>
                <a:tab pos="1219200" algn="l"/>
              </a:tabLst>
              <a:defRPr sz="2200">
                <a:latin typeface="+mn-lt"/>
                <a:ea typeface="+mn-ea"/>
                <a:cs typeface="+mn-cs"/>
                <a:sym typeface="Helvetica Neue"/>
              </a:defRPr>
            </a:pPr>
            <a:r>
              <a:t>		- le </a:t>
            </a:r>
            <a:r>
              <a:rPr i="1"/>
              <a:t>surnaturel</a:t>
            </a:r>
            <a:r>
              <a:t> désigne une réalité que l’humanité ne peut se donner à elle même parce qu’elle est donnée par Dieu : l’œuvre du salut </a:t>
            </a:r>
          </a:p>
          <a:p>
            <a:pPr marL="1595606" indent="-1595606" algn="l" defTabSz="238620">
              <a:spcBef>
                <a:spcPts val="400"/>
              </a:spcBef>
              <a:tabLst>
                <a:tab pos="647700" algn="l"/>
                <a:tab pos="1219200" algn="l"/>
              </a:tabLst>
              <a:defRPr sz="2200">
                <a:latin typeface="+mn-lt"/>
                <a:ea typeface="+mn-ea"/>
                <a:cs typeface="+mn-cs"/>
                <a:sym typeface="Helvetica Neue"/>
              </a:defRPr>
            </a:pPr>
            <a:r>
              <a:t>		- en ce sens, la relation gratuite qui Dieu établit avec lui en sauvant l'humanité est appelée </a:t>
            </a:r>
            <a:r>
              <a:rPr i="1"/>
              <a:t>grâce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la </a:t>
            </a:r>
            <a:r>
              <a:rPr i="1"/>
              <a:t>nature</a:t>
            </a:r>
            <a:r>
              <a:t> de l’être humain désigne celui-ci composé de corps, âme et esprit, et donc des facultés rationnelles : intellect et volonté</a:t>
            </a:r>
          </a:p>
          <a:p>
            <a:pPr marL="1595606" indent="-1595606" algn="l" defTabSz="238620">
              <a:spcBef>
                <a:spcPts val="400"/>
              </a:spcBef>
              <a:tabLst>
                <a:tab pos="647700" algn="l"/>
                <a:tab pos="1219200" algn="l"/>
              </a:tabLst>
              <a:defRPr sz="2200">
                <a:latin typeface="+mn-lt"/>
                <a:ea typeface="+mn-ea"/>
                <a:cs typeface="+mn-cs"/>
                <a:sym typeface="Helvetica Neue"/>
              </a:defRPr>
            </a:pPr>
            <a:r>
              <a:t>		- mais sans la perspective de la </a:t>
            </a:r>
            <a:r>
              <a:rPr i="1"/>
              <a:t>grâce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439999" indent="0" algn="just" defTabSz="238620">
              <a:tabLst/>
              <a:defRPr sz="2100">
                <a:latin typeface="+mj-lt"/>
                <a:ea typeface="+mj-ea"/>
                <a:cs typeface="+mj-cs"/>
                <a:sym typeface="Arial Narrow"/>
              </a:defRPr>
            </a:pPr>
            <a:r>
              <a:t>Documentation</a:t>
            </a:r>
          </a:p>
          <a:p>
            <a:pPr marL="1439999" indent="0" algn="just" defTabSz="238620">
              <a:tabLst/>
              <a:defRPr sz="2100">
                <a:latin typeface="+mj-lt"/>
                <a:ea typeface="+mj-ea"/>
                <a:cs typeface="+mj-cs"/>
                <a:sym typeface="Arial Narrow"/>
              </a:defRPr>
            </a:pPr>
            <a:r>
              <a:t>Henri de </a:t>
            </a:r>
            <a:r>
              <a:rPr cap="small"/>
              <a:t>Lubac</a:t>
            </a:r>
            <a:r>
              <a:t>, </a:t>
            </a:r>
            <a:r>
              <a:rPr i="1"/>
              <a:t>Surnaturel</a:t>
            </a:r>
            <a:r>
              <a:t> (1946), Paris, DDB, 1991</a:t>
            </a:r>
          </a:p>
        </p:txBody>
      </p:sp>
      <p:sp>
        <p:nvSpPr>
          <p:cNvPr id="581"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582"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583"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585"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586" name="F - L’anthropologie moderne…"/>
          <p:cNvSpPr txBox="1"/>
          <p:nvPr/>
        </p:nvSpPr>
        <p:spPr>
          <a:xfrm>
            <a:off x="9532563" y="309690"/>
            <a:ext cx="3756974" cy="1738278"/>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algn="l" defTabSz="238620">
              <a:tabLst>
                <a:tab pos="330200" algn="r"/>
                <a:tab pos="508000" algn="l"/>
              </a:tabLst>
              <a:defRPr sz="1600">
                <a:solidFill>
                  <a:srgbClr val="FFBB05"/>
                </a:solidFill>
                <a:latin typeface="+mj-lt"/>
                <a:ea typeface="+mj-ea"/>
                <a:cs typeface="+mj-cs"/>
                <a:sym typeface="Arial Narrow"/>
              </a:defRPr>
            </a:pPr>
            <a:r>
              <a:t>F - L’anthropologie moderne</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rgbClr val="FFBB05"/>
                </a:solidFill>
                <a:latin typeface="+mj-lt"/>
                <a:ea typeface="+mj-ea"/>
                <a:cs typeface="+mj-cs"/>
                <a:sym typeface="Arial Narrow"/>
              </a:defRPr>
            </a:pPr>
            <a:r>
              <a:t>	I - 	Caractéristiques de la modernité</a:t>
            </a:r>
          </a:p>
          <a:p>
            <a:pPr marL="775637" indent="-751561" algn="l" defTabSz="238620">
              <a:tabLst>
                <a:tab pos="330200" algn="r"/>
                <a:tab pos="508000" algn="l"/>
              </a:tabLst>
              <a:defRPr sz="1600">
                <a:solidFill>
                  <a:srgbClr val="FFBB05"/>
                </a:solidFill>
                <a:latin typeface="+mj-lt"/>
                <a:ea typeface="+mj-ea"/>
                <a:cs typeface="+mj-cs"/>
                <a:sym typeface="Arial Narrow"/>
              </a:defRPr>
            </a:pPr>
            <a:r>
              <a:t>	II - 	Le projet de René Descartes</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Dans le sillage de Descartes</a:t>
            </a:r>
          </a:p>
          <a:p>
            <a:pPr marL="775637" indent="-751561" algn="l" defTabSz="238620">
              <a:tabLst>
                <a:tab pos="330200" algn="r"/>
                <a:tab pos="508000" algn="l"/>
              </a:tabLst>
              <a:defRPr sz="1600">
                <a:solidFill>
                  <a:srgbClr val="FFBB05"/>
                </a:solidFill>
                <a:latin typeface="+mj-lt"/>
                <a:ea typeface="+mj-ea"/>
                <a:cs typeface="+mj-cs"/>
                <a:sym typeface="Arial Narrow"/>
              </a:defRPr>
            </a:pPr>
            <a:r>
              <a:t>		</a:t>
            </a:r>
            <a:r>
              <a:rPr>
                <a:solidFill>
                  <a:schemeClr val="accent5"/>
                </a:solidFill>
              </a:rPr>
              <a:t>Conclusion</a:t>
            </a:r>
          </a:p>
        </p:txBody>
      </p:sp>
      <p:pic>
        <p:nvPicPr>
          <p:cNvPr id="587"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588" name="Cercle"/>
          <p:cNvSpPr/>
          <p:nvPr/>
        </p:nvSpPr>
        <p:spPr>
          <a:xfrm>
            <a:off x="4197358" y="455229"/>
            <a:ext cx="1270001" cy="1270001"/>
          </a:xfrm>
          <a:prstGeom prst="ellipse">
            <a:avLst/>
          </a:prstGeom>
          <a:solidFill>
            <a:schemeClr val="accent5"/>
          </a:solidFill>
          <a:ln w="3175">
            <a:miter lim="400000"/>
          </a:ln>
        </p:spPr>
        <p:txBody>
          <a:bodyPr lIns="26513" tIns="26513" rIns="26513" bIns="26513" anchor="ctr"/>
          <a:lstStyle/>
          <a:p>
            <a:pPr>
              <a:defRPr b="0">
                <a:latin typeface="Helvetica Neue Medium"/>
                <a:ea typeface="Helvetica Neue Medium"/>
                <a:cs typeface="Helvetica Neue Medium"/>
                <a:sym typeface="Helvetica Neue Medium"/>
              </a:defRPr>
            </a:pP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4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90"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591" name="- le naturel désigne donc l’humanité en tant qu’elle peut vivre par elle-même en mettant en œuvre les capacités liées à ses facultés de connaître et de décider librement…"/>
          <p:cNvSpPr txBox="1"/>
          <p:nvPr>
            <p:ph type="title"/>
          </p:nvPr>
        </p:nvSpPr>
        <p:spPr>
          <a:xfrm>
            <a:off x="420014" y="1800000"/>
            <a:ext cx="12875973" cy="7539858"/>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le </a:t>
            </a:r>
            <a:r>
              <a:rPr i="1"/>
              <a:t>naturel</a:t>
            </a:r>
            <a:r>
              <a:t> désigne donc l’humanité en tant qu’elle peut vivre par elle-même en mettant en œuvre les capacités liées à ses facultés de connaître et de décider librement</a:t>
            </a:r>
          </a:p>
          <a:p>
            <a:pPr marL="1595606" indent="-1595606" algn="l" defTabSz="238620">
              <a:spcBef>
                <a:spcPts val="400"/>
              </a:spcBef>
              <a:tabLst>
                <a:tab pos="647700" algn="l"/>
                <a:tab pos="1219200" algn="l"/>
              </a:tabLst>
              <a:defRPr sz="2200">
                <a:latin typeface="+mn-lt"/>
                <a:ea typeface="+mn-ea"/>
                <a:cs typeface="+mn-cs"/>
                <a:sym typeface="Helvetica Neue"/>
              </a:defRPr>
            </a:pPr>
            <a:r>
              <a:t>		- indépendamment de la foi en une œuvre de salut</a:t>
            </a:r>
          </a:p>
          <a:p>
            <a:pPr marL="1595606" indent="-1595606" algn="l" defTabSz="238620">
              <a:spcBef>
                <a:spcPts val="400"/>
              </a:spcBef>
              <a:tabLst>
                <a:tab pos="647700" algn="l"/>
                <a:tab pos="1219200" algn="l"/>
              </a:tabLst>
              <a:defRPr sz="2200">
                <a:latin typeface="+mn-lt"/>
                <a:ea typeface="+mn-ea"/>
                <a:cs typeface="+mn-cs"/>
                <a:sym typeface="Helvetica Neue"/>
              </a:defRPr>
            </a:pPr>
            <a:r>
              <a:t>		- cette notion est fondée en philosophie chez Aristote pour qui l’être humain est un « animal raisonnable »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le </a:t>
            </a:r>
            <a:r>
              <a:rPr i="1"/>
              <a:t>surnaturel</a:t>
            </a:r>
            <a:r>
              <a:t> est une notion de la théologie chrétienne, qui suppose la Révélation et l’économie du salut</a:t>
            </a:r>
          </a:p>
          <a:p>
            <a:pPr marL="1595606" indent="-1595606" algn="l" defTabSz="238620">
              <a:spcBef>
                <a:spcPts val="400"/>
              </a:spcBef>
              <a:tabLst>
                <a:tab pos="647700" algn="l"/>
                <a:tab pos="1219200" algn="l"/>
              </a:tabLst>
              <a:defRPr sz="2200">
                <a:latin typeface="+mn-lt"/>
                <a:ea typeface="+mn-ea"/>
                <a:cs typeface="+mn-cs"/>
                <a:sym typeface="Helvetica Neue"/>
              </a:defRPr>
            </a:pPr>
            <a:r>
              <a:t>		- et qui pense l’être humain dans la perpective de ce que lui apporte le salut</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les catégories de pensée autour desquelles s'articule cette distinction sont donc celles de l’</a:t>
            </a:r>
            <a:r>
              <a:rPr i="1"/>
              <a:t>inné</a:t>
            </a:r>
            <a:r>
              <a:t> et de l’</a:t>
            </a:r>
            <a:r>
              <a:rPr i="1"/>
              <a:t>acquis</a:t>
            </a:r>
            <a:endParaRPr i="1"/>
          </a:p>
          <a:p>
            <a:pPr marL="1595606" indent="-1595606" algn="l" defTabSz="238620">
              <a:spcBef>
                <a:spcPts val="400"/>
              </a:spcBef>
              <a:tabLst>
                <a:tab pos="647700" algn="l"/>
                <a:tab pos="1219200" algn="l"/>
              </a:tabLst>
              <a:defRPr sz="2200">
                <a:latin typeface="+mn-lt"/>
                <a:ea typeface="+mn-ea"/>
                <a:cs typeface="+mn-cs"/>
                <a:sym typeface="Helvetica Neue"/>
              </a:defRPr>
            </a:pPr>
            <a:r>
              <a:t>		- la nature humaine telle que constituée par l’œuvre créatrice de Dieu (avec son âme rationnelle) est de l’ordre de l’inné</a:t>
            </a:r>
          </a:p>
          <a:p>
            <a:pPr marL="1595606" indent="-1595606" algn="l" defTabSz="238620">
              <a:spcBef>
                <a:spcPts val="400"/>
              </a:spcBef>
              <a:tabLst>
                <a:tab pos="647700" algn="l"/>
                <a:tab pos="1219200" algn="l"/>
              </a:tabLst>
              <a:defRPr sz="2200">
                <a:latin typeface="+mn-lt"/>
                <a:ea typeface="+mn-ea"/>
                <a:cs typeface="+mn-cs"/>
                <a:sym typeface="Helvetica Neue"/>
              </a:defRPr>
            </a:pPr>
            <a:r>
              <a:t>		- la relation à Dieu qui résulte de la la foi au Christ ne peut qu’être reçue comme une grâce : elle est donc de l’ordre de l'</a:t>
            </a:r>
            <a:r>
              <a:rPr i="1"/>
              <a:t>acquis</a:t>
            </a:r>
          </a:p>
        </p:txBody>
      </p:sp>
      <p:sp>
        <p:nvSpPr>
          <p:cNvPr id="592"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593"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594"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596"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597" name="F - L’anthropologie moderne…"/>
          <p:cNvSpPr txBox="1"/>
          <p:nvPr/>
        </p:nvSpPr>
        <p:spPr>
          <a:xfrm>
            <a:off x="9532563" y="309690"/>
            <a:ext cx="3756974" cy="1738278"/>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algn="l" defTabSz="238620">
              <a:tabLst>
                <a:tab pos="330200" algn="r"/>
                <a:tab pos="508000" algn="l"/>
              </a:tabLst>
              <a:defRPr sz="1600">
                <a:solidFill>
                  <a:srgbClr val="FFBB05"/>
                </a:solidFill>
                <a:latin typeface="+mj-lt"/>
                <a:ea typeface="+mj-ea"/>
                <a:cs typeface="+mj-cs"/>
                <a:sym typeface="Arial Narrow"/>
              </a:defRPr>
            </a:pPr>
            <a:r>
              <a:t>F - L’anthropologie moderne</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rgbClr val="FFBB05"/>
                </a:solidFill>
                <a:latin typeface="+mj-lt"/>
                <a:ea typeface="+mj-ea"/>
                <a:cs typeface="+mj-cs"/>
                <a:sym typeface="Arial Narrow"/>
              </a:defRPr>
            </a:pPr>
            <a:r>
              <a:t>	I - 	Caractéristiques de la modernité</a:t>
            </a:r>
          </a:p>
          <a:p>
            <a:pPr marL="775637" indent="-751561" algn="l" defTabSz="238620">
              <a:tabLst>
                <a:tab pos="330200" algn="r"/>
                <a:tab pos="508000" algn="l"/>
              </a:tabLst>
              <a:defRPr sz="1600">
                <a:solidFill>
                  <a:srgbClr val="FFBB05"/>
                </a:solidFill>
                <a:latin typeface="+mj-lt"/>
                <a:ea typeface="+mj-ea"/>
                <a:cs typeface="+mj-cs"/>
                <a:sym typeface="Arial Narrow"/>
              </a:defRPr>
            </a:pPr>
            <a:r>
              <a:t>	II - 	Le projet de René Descartes</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Dans le sillage de Descartes</a:t>
            </a:r>
          </a:p>
          <a:p>
            <a:pPr marL="775637" indent="-751561" algn="l" defTabSz="238620">
              <a:tabLst>
                <a:tab pos="330200" algn="r"/>
                <a:tab pos="508000" algn="l"/>
              </a:tabLst>
              <a:defRPr sz="1600">
                <a:solidFill>
                  <a:srgbClr val="FFBB05"/>
                </a:solidFill>
                <a:latin typeface="+mj-lt"/>
                <a:ea typeface="+mj-ea"/>
                <a:cs typeface="+mj-cs"/>
                <a:sym typeface="Arial Narrow"/>
              </a:defRPr>
            </a:pPr>
            <a:r>
              <a:t>		</a:t>
            </a:r>
            <a:r>
              <a:rPr>
                <a:solidFill>
                  <a:schemeClr val="accent5"/>
                </a:solidFill>
              </a:rPr>
              <a:t>Conclusion</a:t>
            </a:r>
          </a:p>
        </p:txBody>
      </p:sp>
      <p:pic>
        <p:nvPicPr>
          <p:cNvPr id="598"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0"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161" name="Introduction…"/>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Introduction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René </a:t>
            </a:r>
            <a:r>
              <a:rPr cap="small"/>
              <a:t>Descartes </a:t>
            </a:r>
            <a:r>
              <a:t>est pris ici comme un auteur emblématique de ce qui se met en place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il n’a pas « inventé » la modernité mais a senti et mis en mots les évolutions culturelles profondes qui étaient en route à son époque</a:t>
            </a:r>
          </a:p>
          <a:p>
            <a:pPr marL="1595606" indent="-1595606" algn="l" defTabSz="238620">
              <a:spcBef>
                <a:spcPts val="400"/>
              </a:spcBef>
              <a:tabLst>
                <a:tab pos="647700" algn="l"/>
                <a:tab pos="1219200" algn="l"/>
              </a:tabLst>
              <a:defRPr sz="2200">
                <a:latin typeface="+mn-lt"/>
                <a:ea typeface="+mn-ea"/>
                <a:cs typeface="+mn-cs"/>
                <a:sym typeface="Helvetica Neue"/>
              </a:defRPr>
            </a:pPr>
            <a:r>
              <a:t>	- en d’autres termes, il a mis en mots les questions nouvelles ou les manières nouvelles de poser certaines questions telles qu’elles étaient « dans l’air du temps » </a:t>
            </a:r>
          </a:p>
        </p:txBody>
      </p:sp>
      <p:sp>
        <p:nvSpPr>
          <p:cNvPr id="162" name="Numéro de diapositive"/>
          <p:cNvSpPr txBox="1"/>
          <p:nvPr>
            <p:ph type="sldNum" sz="quarter" idx="2"/>
          </p:nvPr>
        </p:nvSpPr>
        <p:spPr>
          <a:xfrm>
            <a:off x="13029344" y="9079335"/>
            <a:ext cx="161337"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163"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164"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166"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167" name="F - L’anthropologie moderne…"/>
          <p:cNvSpPr txBox="1"/>
          <p:nvPr/>
        </p:nvSpPr>
        <p:spPr>
          <a:xfrm>
            <a:off x="9532563" y="309690"/>
            <a:ext cx="3756974" cy="2408555"/>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defTabSz="238620">
              <a:tabLst>
                <a:tab pos="330200" algn="r"/>
                <a:tab pos="508000" algn="l"/>
              </a:tabLst>
              <a:defRPr sz="1600">
                <a:solidFill>
                  <a:srgbClr val="FFBB05"/>
                </a:solidFill>
                <a:latin typeface="+mj-lt"/>
                <a:ea typeface="+mj-ea"/>
                <a:cs typeface="+mj-cs"/>
                <a:sym typeface="Arial Narrow"/>
              </a:defRPr>
            </a:pPr>
            <a:r>
              <a:t>F - L’anthropologie moderne</a:t>
            </a:r>
          </a:p>
          <a:p>
            <a:pPr marL="775637" indent="-751561" algn="l" defTabSz="238620">
              <a:tabLst>
                <a:tab pos="330200" algn="r"/>
                <a:tab pos="508000" algn="l"/>
              </a:tabLst>
              <a:defRPr sz="1600">
                <a:solidFill>
                  <a:srgbClr val="FFBB05"/>
                </a:solidFill>
                <a:latin typeface="+mj-lt"/>
                <a:ea typeface="+mj-ea"/>
                <a:cs typeface="+mj-cs"/>
                <a:sym typeface="Arial Narrow"/>
              </a:defRPr>
            </a:pPr>
            <a:r>
              <a:t>		</a:t>
            </a:r>
            <a:r>
              <a:rPr>
                <a:solidFill>
                  <a:schemeClr val="accent5"/>
                </a:solidFill>
              </a:rPr>
              <a:t>Introduction</a:t>
            </a:r>
          </a:p>
          <a:p>
            <a:pPr marL="775637" indent="-751561" algn="l" defTabSz="238620">
              <a:tabLst>
                <a:tab pos="330200" algn="r"/>
                <a:tab pos="508000" algn="l"/>
              </a:tabLst>
              <a:defRPr sz="1600">
                <a:solidFill>
                  <a:srgbClr val="FFBB05"/>
                </a:solidFill>
                <a:latin typeface="+mj-lt"/>
                <a:ea typeface="+mj-ea"/>
                <a:cs typeface="+mj-cs"/>
                <a:sym typeface="Arial Narrow"/>
              </a:defRPr>
            </a:pPr>
            <a:r>
              <a:t>	I - 	Caractéristiques de la modernité</a:t>
            </a:r>
          </a:p>
          <a:p>
            <a:pPr marL="775637" indent="-751561" algn="l" defTabSz="238620">
              <a:tabLst>
                <a:tab pos="330200" algn="r"/>
                <a:tab pos="508000" algn="l"/>
              </a:tabLst>
              <a:defRPr sz="1600">
                <a:solidFill>
                  <a:srgbClr val="FFBB05"/>
                </a:solidFill>
                <a:latin typeface="+mj-lt"/>
                <a:ea typeface="+mj-ea"/>
                <a:cs typeface="+mj-cs"/>
                <a:sym typeface="Arial Narrow"/>
              </a:defRPr>
            </a:pPr>
            <a:r>
              <a:t>	II - 	Le projet de René Descartes</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Dans le sillage de Descartes</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168"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5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600"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601" name="-  ces mêmes catégories de l'inné et de l’acquis vont structurer progressivement l’anthropologie moderne…"/>
          <p:cNvSpPr txBox="1"/>
          <p:nvPr>
            <p:ph type="title"/>
          </p:nvPr>
        </p:nvSpPr>
        <p:spPr>
          <a:xfrm>
            <a:off x="420014" y="1800000"/>
            <a:ext cx="12875973" cy="7539858"/>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ces mêmes catégories de l'</a:t>
            </a:r>
            <a:r>
              <a:rPr i="1"/>
              <a:t>inné</a:t>
            </a:r>
            <a:r>
              <a:t> et de l’</a:t>
            </a:r>
            <a:r>
              <a:rPr i="1"/>
              <a:t>acquis</a:t>
            </a:r>
            <a:r>
              <a:t> vont structurer progressivement l’anthropologie moderne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mais sur la base de l'approche de l’observation et de la description</a:t>
            </a:r>
          </a:p>
          <a:p>
            <a:pPr marL="1595606" indent="-1595606" algn="l" defTabSz="238620">
              <a:spcBef>
                <a:spcPts val="400"/>
              </a:spcBef>
              <a:tabLst>
                <a:tab pos="647700" algn="l"/>
                <a:tab pos="1219200" algn="l"/>
              </a:tabLst>
              <a:defRPr sz="2200">
                <a:latin typeface="+mn-lt"/>
                <a:ea typeface="+mn-ea"/>
                <a:cs typeface="+mn-cs"/>
                <a:sym typeface="Helvetica Neue"/>
              </a:defRPr>
            </a:pPr>
            <a:r>
              <a:t>	- il en résulte que, pour l’être humain,</a:t>
            </a:r>
          </a:p>
          <a:p>
            <a:pPr marL="1595606" indent="-1595606" algn="l" defTabSz="238620">
              <a:spcBef>
                <a:spcPts val="400"/>
              </a:spcBef>
              <a:tabLst>
                <a:tab pos="647700" algn="l"/>
                <a:tab pos="1219200" algn="l"/>
              </a:tabLst>
              <a:defRPr sz="2200">
                <a:latin typeface="+mn-lt"/>
                <a:ea typeface="+mn-ea"/>
                <a:cs typeface="+mn-cs"/>
                <a:sym typeface="Helvetica Neue"/>
              </a:defRPr>
            </a:pPr>
            <a:r>
              <a:t>		- l'inné est constitué de son corps tel qu’il vient au monde, sa biologie et des réactions instinctives de survie, comme la nutrition</a:t>
            </a:r>
          </a:p>
          <a:p>
            <a:pPr marL="1595606" indent="-1595606" algn="l" defTabSz="238620">
              <a:spcBef>
                <a:spcPts val="400"/>
              </a:spcBef>
              <a:tabLst>
                <a:tab pos="647700" algn="l"/>
                <a:tab pos="1219200" algn="l"/>
              </a:tabLst>
              <a:defRPr sz="2200">
                <a:latin typeface="+mn-lt"/>
                <a:ea typeface="+mn-ea"/>
                <a:cs typeface="+mn-cs"/>
                <a:sym typeface="Helvetica Neue"/>
              </a:defRPr>
            </a:pPr>
            <a:r>
              <a:t>		- l’acquis est constitué de tout ce qui se transmet d’une génération à l’autre, c’est-à-dire la culture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les modernes vont ainsi rapprocher progressivement (XIX°-XX° s) l’inné - la </a:t>
            </a:r>
            <a:r>
              <a:rPr i="1"/>
              <a:t>nature</a:t>
            </a:r>
            <a:r>
              <a:t> - de l'animalité en l’identifiant au biologique et considérer que l'humanité est constituée par la </a:t>
            </a:r>
            <a:r>
              <a:rPr i="1"/>
              <a:t>culture</a:t>
            </a:r>
          </a:p>
          <a:p>
            <a:pPr marL="1595606" indent="-1595606" algn="l" defTabSz="238620">
              <a:spcBef>
                <a:spcPts val="400"/>
              </a:spcBef>
              <a:tabLst>
                <a:tab pos="647700" algn="l"/>
                <a:tab pos="1219200" algn="l"/>
              </a:tabLst>
              <a:defRPr sz="2200">
                <a:latin typeface="+mn-lt"/>
                <a:ea typeface="+mn-ea"/>
                <a:cs typeface="+mn-cs"/>
                <a:sym typeface="Helvetica Neue"/>
              </a:defRPr>
            </a:pPr>
            <a:r>
              <a:t>		- par conséquent, il n’y pas de réalité ou de « nature humaine » qui soit donnée a priori </a:t>
            </a:r>
          </a:p>
          <a:p>
            <a:pPr marL="1595606" indent="-1595606" algn="l" defTabSz="238620">
              <a:spcBef>
                <a:spcPts val="400"/>
              </a:spcBef>
              <a:tabLst>
                <a:tab pos="647700" algn="l"/>
                <a:tab pos="1219200" algn="l"/>
              </a:tabLst>
              <a:defRPr sz="2200">
                <a:latin typeface="+mn-lt"/>
                <a:ea typeface="+mn-ea"/>
                <a:cs typeface="+mn-cs"/>
                <a:sym typeface="Helvetica Neue"/>
              </a:defRPr>
            </a:pPr>
            <a:r>
              <a:t>		- mais l’humain est plastique, il se constitue au fur et à mesure de l’évolution culturelle de la société</a:t>
            </a:r>
          </a:p>
          <a:p>
            <a:pPr marL="1595606" indent="-1595606" algn="l" defTabSz="238620">
              <a:spcBef>
                <a:spcPts val="400"/>
              </a:spcBef>
              <a:tabLst>
                <a:tab pos="647700" algn="l"/>
                <a:tab pos="1219200" algn="l"/>
              </a:tabLst>
              <a:defRPr sz="2200">
                <a:latin typeface="+mn-lt"/>
                <a:ea typeface="+mn-ea"/>
                <a:cs typeface="+mn-cs"/>
                <a:sym typeface="Helvetica Neue"/>
              </a:defRPr>
            </a:pPr>
            <a:r>
              <a:t>		- et en définitive, l’humain détermine lui-même ce qu'il est et ce qu'il veut être - l'humanité est auto-construite </a:t>
            </a:r>
          </a:p>
        </p:txBody>
      </p:sp>
      <p:sp>
        <p:nvSpPr>
          <p:cNvPr id="602"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603"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604"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606"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607" name="F - L’anthropologie moderne…"/>
          <p:cNvSpPr txBox="1"/>
          <p:nvPr/>
        </p:nvSpPr>
        <p:spPr>
          <a:xfrm>
            <a:off x="9532563" y="309690"/>
            <a:ext cx="3756974" cy="1738278"/>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algn="l" defTabSz="238620">
              <a:tabLst>
                <a:tab pos="330200" algn="r"/>
                <a:tab pos="508000" algn="l"/>
              </a:tabLst>
              <a:defRPr sz="1600">
                <a:solidFill>
                  <a:srgbClr val="FFBB05"/>
                </a:solidFill>
                <a:latin typeface="+mj-lt"/>
                <a:ea typeface="+mj-ea"/>
                <a:cs typeface="+mj-cs"/>
                <a:sym typeface="Arial Narrow"/>
              </a:defRPr>
            </a:pPr>
            <a:r>
              <a:t>F - L’anthropologie moderne</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rgbClr val="FFBB05"/>
                </a:solidFill>
                <a:latin typeface="+mj-lt"/>
                <a:ea typeface="+mj-ea"/>
                <a:cs typeface="+mj-cs"/>
                <a:sym typeface="Arial Narrow"/>
              </a:defRPr>
            </a:pPr>
            <a:r>
              <a:t>	I - 	Caractéristiques de la modernité</a:t>
            </a:r>
          </a:p>
          <a:p>
            <a:pPr marL="775637" indent="-751561" algn="l" defTabSz="238620">
              <a:tabLst>
                <a:tab pos="330200" algn="r"/>
                <a:tab pos="508000" algn="l"/>
              </a:tabLst>
              <a:defRPr sz="1600">
                <a:solidFill>
                  <a:srgbClr val="FFBB05"/>
                </a:solidFill>
                <a:latin typeface="+mj-lt"/>
                <a:ea typeface="+mj-ea"/>
                <a:cs typeface="+mj-cs"/>
                <a:sym typeface="Arial Narrow"/>
              </a:defRPr>
            </a:pPr>
            <a:r>
              <a:t>	II - 	Le projet de René Descartes</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Dans le sillage de Descartes</a:t>
            </a:r>
          </a:p>
          <a:p>
            <a:pPr marL="775637" indent="-751561" algn="l" defTabSz="238620">
              <a:tabLst>
                <a:tab pos="330200" algn="r"/>
                <a:tab pos="508000" algn="l"/>
              </a:tabLst>
              <a:defRPr sz="1600">
                <a:solidFill>
                  <a:srgbClr val="FFBB05"/>
                </a:solidFill>
                <a:latin typeface="+mj-lt"/>
                <a:ea typeface="+mj-ea"/>
                <a:cs typeface="+mj-cs"/>
                <a:sym typeface="Arial Narrow"/>
              </a:defRPr>
            </a:pPr>
            <a:r>
              <a:t>		</a:t>
            </a:r>
            <a:r>
              <a:rPr>
                <a:solidFill>
                  <a:schemeClr val="accent5"/>
                </a:solidFill>
              </a:rPr>
              <a:t>Conclusion</a:t>
            </a:r>
          </a:p>
        </p:txBody>
      </p:sp>
      <p:pic>
        <p:nvPicPr>
          <p:cNvPr id="608"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5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610"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611" name="-  en résumé :…"/>
          <p:cNvSpPr txBox="1"/>
          <p:nvPr>
            <p:ph type="title"/>
          </p:nvPr>
        </p:nvSpPr>
        <p:spPr>
          <a:xfrm>
            <a:off x="420014" y="1800000"/>
            <a:ext cx="12875973" cy="7539858"/>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en résumé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pour l’</a:t>
            </a:r>
            <a:r>
              <a:rPr>
                <a:solidFill>
                  <a:schemeClr val="accent4">
                    <a:hueOff val="468000"/>
                    <a:satOff val="-4761"/>
                    <a:lumOff val="10196"/>
                  </a:schemeClr>
                </a:solidFill>
              </a:rPr>
              <a:t>anthropologie théologique</a:t>
            </a:r>
            <a:r>
              <a:t> de l’Église catholique, véhiculée dans la néoscolastique,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l’</a:t>
            </a:r>
            <a:r>
              <a:rPr>
                <a:solidFill>
                  <a:schemeClr val="accent4">
                    <a:hueOff val="468000"/>
                    <a:satOff val="-4761"/>
                    <a:lumOff val="10196"/>
                  </a:schemeClr>
                </a:solidFill>
              </a:rPr>
              <a:t>inné</a:t>
            </a:r>
            <a:r>
              <a:t> est constitué de 			- la </a:t>
            </a:r>
            <a:r>
              <a:rPr>
                <a:solidFill>
                  <a:schemeClr val="accent4"/>
                </a:solidFill>
              </a:rPr>
              <a:t>nature</a:t>
            </a:r>
            <a:r>
              <a:t> 	- âme, esprit, corps</a:t>
            </a:r>
          </a:p>
          <a:p>
            <a:pPr marL="1595606" indent="-1595606" algn="l" defTabSz="238620">
              <a:spcBef>
                <a:spcPts val="400"/>
              </a:spcBef>
              <a:tabLst>
                <a:tab pos="647700" algn="l"/>
                <a:tab pos="1219200" algn="l"/>
              </a:tabLst>
              <a:defRPr sz="2200">
                <a:latin typeface="+mn-lt"/>
                <a:ea typeface="+mn-ea"/>
                <a:cs typeface="+mn-cs"/>
                <a:sym typeface="Helvetica Neue"/>
              </a:defRPr>
            </a:pPr>
            <a:r>
              <a:t>																									- la pensée, toutes les réalisations humaines</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l’</a:t>
            </a:r>
            <a:r>
              <a:rPr>
                <a:solidFill>
                  <a:schemeClr val="accent4">
                    <a:hueOff val="468000"/>
                    <a:satOff val="-4761"/>
                    <a:lumOff val="10196"/>
                  </a:schemeClr>
                </a:solidFill>
              </a:rPr>
              <a:t>acquis</a:t>
            </a:r>
            <a:r>
              <a:t> est constitué de 		- la </a:t>
            </a:r>
            <a:r>
              <a:rPr>
                <a:solidFill>
                  <a:schemeClr val="accent4"/>
                </a:solidFill>
              </a:rPr>
              <a:t>grâce</a:t>
            </a:r>
            <a:r>
              <a:t> 		- la relation à Dieu </a:t>
            </a:r>
          </a:p>
          <a:p>
            <a:pPr marL="1595606" indent="-1595606" algn="l" defTabSz="238620">
              <a:tabLst>
                <a:tab pos="647700" algn="l"/>
                <a:tab pos="1219200" algn="l"/>
              </a:tabLst>
              <a:defRPr sz="2200">
                <a:latin typeface="+mn-lt"/>
                <a:ea typeface="+mn-ea"/>
                <a:cs typeface="+mn-cs"/>
                <a:sym typeface="Helvetica Neue"/>
              </a:defRPr>
            </a:pPr>
            <a:r>
              <a:t>																									- et toutes les réalités de la foi inaccessibles</a:t>
            </a:r>
          </a:p>
          <a:p>
            <a:pPr marL="1595606" indent="-1595606" algn="l" defTabSz="238620">
              <a:spcBef>
                <a:spcPts val="400"/>
              </a:spcBef>
              <a:tabLst>
                <a:tab pos="647700" algn="l"/>
                <a:tab pos="1219200" algn="l"/>
              </a:tabLst>
              <a:defRPr sz="2200">
                <a:latin typeface="+mn-lt"/>
                <a:ea typeface="+mn-ea"/>
                <a:cs typeface="+mn-cs"/>
                <a:sym typeface="Helvetica Neue"/>
              </a:defRPr>
            </a:pPr>
            <a:r>
              <a:t>																										aux seuls moyens humains (sacrements…)</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pour l’</a:t>
            </a:r>
            <a:r>
              <a:rPr>
                <a:solidFill>
                  <a:schemeClr val="accent4">
                    <a:hueOff val="468000"/>
                    <a:satOff val="-4761"/>
                    <a:lumOff val="10196"/>
                  </a:schemeClr>
                </a:solidFill>
              </a:rPr>
              <a:t>anthropologie philosophique moderne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l'</a:t>
            </a:r>
            <a:r>
              <a:rPr>
                <a:solidFill>
                  <a:schemeClr val="accent4">
                    <a:hueOff val="468000"/>
                    <a:satOff val="-4761"/>
                    <a:lumOff val="10196"/>
                  </a:schemeClr>
                </a:solidFill>
              </a:rPr>
              <a:t>inné</a:t>
            </a:r>
            <a:r>
              <a:t> est constitué de 			- la </a:t>
            </a:r>
            <a:r>
              <a:rPr>
                <a:solidFill>
                  <a:schemeClr val="accent4"/>
                </a:solidFill>
              </a:rPr>
              <a:t>nature</a:t>
            </a:r>
            <a:r>
              <a:t>		- la seule dimension biologique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tabLst>
                <a:tab pos="647700" algn="l"/>
                <a:tab pos="1219200" algn="l"/>
              </a:tabLst>
              <a:defRPr sz="2200">
                <a:latin typeface="+mn-lt"/>
                <a:ea typeface="+mn-ea"/>
                <a:cs typeface="+mn-cs"/>
                <a:sym typeface="Helvetica Neue"/>
              </a:defRPr>
            </a:pPr>
            <a:r>
              <a:t>		- l’</a:t>
            </a:r>
            <a:r>
              <a:rPr>
                <a:solidFill>
                  <a:schemeClr val="accent4">
                    <a:hueOff val="468000"/>
                    <a:satOff val="-4761"/>
                    <a:lumOff val="10196"/>
                  </a:schemeClr>
                </a:solidFill>
              </a:rPr>
              <a:t>acquis</a:t>
            </a:r>
            <a:r>
              <a:t> est constitué de 		- la </a:t>
            </a:r>
            <a:r>
              <a:rPr>
                <a:solidFill>
                  <a:schemeClr val="accent4"/>
                </a:solidFill>
              </a:rPr>
              <a:t>culture</a:t>
            </a:r>
            <a:r>
              <a:t>		- les productions humaines : savoir, arts,</a:t>
            </a:r>
          </a:p>
          <a:p>
            <a:pPr marL="1595606" indent="-1595606" algn="l" defTabSz="238620">
              <a:spcBef>
                <a:spcPts val="400"/>
              </a:spcBef>
              <a:tabLst>
                <a:tab pos="647700" algn="l"/>
                <a:tab pos="1219200" algn="l"/>
              </a:tabLst>
              <a:defRPr sz="2200">
                <a:latin typeface="+mn-lt"/>
                <a:ea typeface="+mn-ea"/>
                <a:cs typeface="+mn-cs"/>
                <a:sym typeface="Helvetica Neue"/>
              </a:defRPr>
            </a:pPr>
            <a:r>
              <a:t>																														institutions, religion, etc</a:t>
            </a:r>
          </a:p>
        </p:txBody>
      </p:sp>
      <p:sp>
        <p:nvSpPr>
          <p:cNvPr id="612"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613"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614"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616"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617" name="F - L’anthropologie moderne…"/>
          <p:cNvSpPr txBox="1"/>
          <p:nvPr/>
        </p:nvSpPr>
        <p:spPr>
          <a:xfrm>
            <a:off x="9532563" y="309690"/>
            <a:ext cx="3756974" cy="1738278"/>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algn="l" defTabSz="238620">
              <a:tabLst>
                <a:tab pos="330200" algn="r"/>
                <a:tab pos="508000" algn="l"/>
              </a:tabLst>
              <a:defRPr sz="1600">
                <a:solidFill>
                  <a:srgbClr val="FFBB05"/>
                </a:solidFill>
                <a:latin typeface="+mj-lt"/>
                <a:ea typeface="+mj-ea"/>
                <a:cs typeface="+mj-cs"/>
                <a:sym typeface="Arial Narrow"/>
              </a:defRPr>
            </a:pPr>
            <a:r>
              <a:t>F - L’anthropologie moderne</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rgbClr val="FFBB05"/>
                </a:solidFill>
                <a:latin typeface="+mj-lt"/>
                <a:ea typeface="+mj-ea"/>
                <a:cs typeface="+mj-cs"/>
                <a:sym typeface="Arial Narrow"/>
              </a:defRPr>
            </a:pPr>
            <a:r>
              <a:t>	I - 	Caractéristiques de la modernité</a:t>
            </a:r>
          </a:p>
          <a:p>
            <a:pPr marL="775637" indent="-751561" algn="l" defTabSz="238620">
              <a:tabLst>
                <a:tab pos="330200" algn="r"/>
                <a:tab pos="508000" algn="l"/>
              </a:tabLst>
              <a:defRPr sz="1600">
                <a:solidFill>
                  <a:srgbClr val="FFBB05"/>
                </a:solidFill>
                <a:latin typeface="+mj-lt"/>
                <a:ea typeface="+mj-ea"/>
                <a:cs typeface="+mj-cs"/>
                <a:sym typeface="Arial Narrow"/>
              </a:defRPr>
            </a:pPr>
            <a:r>
              <a:t>	II - 	Le projet de René Descartes</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Dans le sillage de Descartes</a:t>
            </a:r>
          </a:p>
          <a:p>
            <a:pPr marL="775637" indent="-751561" algn="l" defTabSz="238620">
              <a:tabLst>
                <a:tab pos="330200" algn="r"/>
                <a:tab pos="508000" algn="l"/>
              </a:tabLst>
              <a:defRPr sz="1600">
                <a:solidFill>
                  <a:srgbClr val="FFBB05"/>
                </a:solidFill>
                <a:latin typeface="+mj-lt"/>
                <a:ea typeface="+mj-ea"/>
                <a:cs typeface="+mj-cs"/>
                <a:sym typeface="Arial Narrow"/>
              </a:defRPr>
            </a:pPr>
            <a:r>
              <a:t>		</a:t>
            </a:r>
            <a:r>
              <a:rPr>
                <a:solidFill>
                  <a:schemeClr val="accent5"/>
                </a:solidFill>
              </a:rPr>
              <a:t>Conclusion</a:t>
            </a:r>
          </a:p>
        </p:txBody>
      </p:sp>
      <p:pic>
        <p:nvPicPr>
          <p:cNvPr id="618"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5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620"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621" name="-  ces différences de conceptions entre ce qui est inné et acquis explique un malentendu massif…"/>
          <p:cNvSpPr txBox="1"/>
          <p:nvPr>
            <p:ph type="title"/>
          </p:nvPr>
        </p:nvSpPr>
        <p:spPr>
          <a:xfrm>
            <a:off x="420014" y="1800000"/>
            <a:ext cx="12875973" cy="7539858"/>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ces différences de conceptions entre ce qui est inné et acquis explique un malentendu massif</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entre l’Église qui s’exprime dans les catégories aristotéliciennes avec le concept de nature - opposé à « surnature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et la culture philosophique moderne qui ne peut comprendre le mot nature que dans un sens biologique</a:t>
            </a:r>
          </a:p>
          <a:p>
            <a:pPr marL="1595606" indent="-1595606" algn="l" defTabSz="238620">
              <a:spcBef>
                <a:spcPts val="400"/>
              </a:spcBef>
              <a:tabLst>
                <a:tab pos="647700" algn="l"/>
                <a:tab pos="1219200" algn="l"/>
              </a:tabLst>
              <a:defRPr sz="2200">
                <a:latin typeface="+mn-lt"/>
                <a:ea typeface="+mn-ea"/>
                <a:cs typeface="+mn-cs"/>
                <a:sym typeface="Helvetica Neue"/>
              </a:defRPr>
            </a:pPr>
            <a:r>
              <a:t>		- et qui identifie le spécifiquement humain à la culture (religion comprise)</a:t>
            </a:r>
          </a:p>
        </p:txBody>
      </p:sp>
      <p:sp>
        <p:nvSpPr>
          <p:cNvPr id="622"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623"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624"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626"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627" name="F - L’anthropologie moderne…"/>
          <p:cNvSpPr txBox="1"/>
          <p:nvPr/>
        </p:nvSpPr>
        <p:spPr>
          <a:xfrm>
            <a:off x="9532563" y="309690"/>
            <a:ext cx="3756974" cy="1738278"/>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algn="l" defTabSz="238620">
              <a:tabLst>
                <a:tab pos="330200" algn="r"/>
                <a:tab pos="508000" algn="l"/>
              </a:tabLst>
              <a:defRPr sz="1600">
                <a:solidFill>
                  <a:srgbClr val="FFBB05"/>
                </a:solidFill>
                <a:latin typeface="+mj-lt"/>
                <a:ea typeface="+mj-ea"/>
                <a:cs typeface="+mj-cs"/>
                <a:sym typeface="Arial Narrow"/>
              </a:defRPr>
            </a:pPr>
            <a:r>
              <a:t>F - L’anthropologie moderne</a:t>
            </a:r>
          </a:p>
          <a:p>
            <a:pPr marL="775637" indent="-751561" algn="l" defTabSz="238620">
              <a:tabLst>
                <a:tab pos="330200" algn="r"/>
                <a:tab pos="508000" algn="l"/>
              </a:tabLst>
              <a:defRPr sz="1600">
                <a:solidFill>
                  <a:srgbClr val="FFBB05"/>
                </a:solidFill>
                <a:latin typeface="+mj-lt"/>
                <a:ea typeface="+mj-ea"/>
                <a:cs typeface="+mj-cs"/>
                <a:sym typeface="Arial Narrow"/>
              </a:defRPr>
            </a:pPr>
            <a:r>
              <a:t>		Introduction</a:t>
            </a:r>
          </a:p>
          <a:p>
            <a:pPr marL="775637" indent="-751561" algn="l" defTabSz="238620">
              <a:tabLst>
                <a:tab pos="330200" algn="r"/>
                <a:tab pos="508000" algn="l"/>
              </a:tabLst>
              <a:defRPr sz="1600">
                <a:solidFill>
                  <a:srgbClr val="FFBB05"/>
                </a:solidFill>
                <a:latin typeface="+mj-lt"/>
                <a:ea typeface="+mj-ea"/>
                <a:cs typeface="+mj-cs"/>
                <a:sym typeface="Arial Narrow"/>
              </a:defRPr>
            </a:pPr>
            <a:r>
              <a:t>	I - 	Caractéristiques de la modernité</a:t>
            </a:r>
          </a:p>
          <a:p>
            <a:pPr marL="775637" indent="-751561" algn="l" defTabSz="238620">
              <a:tabLst>
                <a:tab pos="330200" algn="r"/>
                <a:tab pos="508000" algn="l"/>
              </a:tabLst>
              <a:defRPr sz="1600">
                <a:solidFill>
                  <a:srgbClr val="FFBB05"/>
                </a:solidFill>
                <a:latin typeface="+mj-lt"/>
                <a:ea typeface="+mj-ea"/>
                <a:cs typeface="+mj-cs"/>
                <a:sym typeface="Arial Narrow"/>
              </a:defRPr>
            </a:pPr>
            <a:r>
              <a:t>	II - 	Le projet de René Descartes</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Dans le sillage de Descartes</a:t>
            </a:r>
          </a:p>
          <a:p>
            <a:pPr marL="775637" indent="-751561" algn="l" defTabSz="238620">
              <a:tabLst>
                <a:tab pos="330200" algn="r"/>
                <a:tab pos="508000" algn="l"/>
              </a:tabLst>
              <a:defRPr sz="1600">
                <a:solidFill>
                  <a:srgbClr val="FFBB05"/>
                </a:solidFill>
                <a:latin typeface="+mj-lt"/>
                <a:ea typeface="+mj-ea"/>
                <a:cs typeface="+mj-cs"/>
                <a:sym typeface="Arial Narrow"/>
              </a:defRPr>
            </a:pPr>
            <a:r>
              <a:t>		</a:t>
            </a:r>
            <a:r>
              <a:rPr>
                <a:solidFill>
                  <a:schemeClr val="accent5"/>
                </a:solidFill>
              </a:rPr>
              <a:t>Conclusion</a:t>
            </a:r>
          </a:p>
        </p:txBody>
      </p:sp>
      <p:pic>
        <p:nvPicPr>
          <p:cNvPr id="628"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5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630"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631" name="F - L’anthropologie moderne à partir de René Descartes…"/>
          <p:cNvSpPr txBox="1"/>
          <p:nvPr/>
        </p:nvSpPr>
        <p:spPr>
          <a:xfrm>
            <a:off x="420014" y="1800000"/>
            <a:ext cx="12875973" cy="7430400"/>
          </a:xfrm>
          <a:prstGeom prst="rect">
            <a:avLst/>
          </a:prstGeom>
          <a:ln w="3175">
            <a:miter lim="400000"/>
          </a:ln>
          <a:extLst>
            <a:ext uri="{C572A759-6A51-4108-AA02-DFA0A04FC94B}">
              <ma14:wrappingTextBoxFlag xmlns:ma14="http://schemas.microsoft.com/office/mac/drawingml/2011/main" val="1"/>
            </a:ext>
          </a:extLst>
        </p:spPr>
        <p:txBody>
          <a:bodyPr lIns="24889" tIns="24889" rIns="24889" bIns="24889"/>
          <a:lstStyle/>
          <a:p>
            <a:pPr marL="519569" indent="-5068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chemeClr val="accent4">
                    <a:hueOff val="468000"/>
                    <a:satOff val="-4761"/>
                    <a:lumOff val="10196"/>
                  </a:schemeClr>
                </a:solidFill>
                <a:latin typeface="Optima"/>
                <a:ea typeface="Optima"/>
                <a:cs typeface="Optima"/>
                <a:sym typeface="Optima"/>
              </a:defRPr>
            </a:pPr>
            <a:r>
              <a:t>F - L’anthropologie moderne à partir de René </a:t>
            </a:r>
            <a:r>
              <a:rPr cap="small"/>
              <a:t>Descartes</a:t>
            </a:r>
          </a:p>
          <a:p>
            <a:pPr marL="519569" indent="-519569" defTabSz="238620">
              <a:buClr>
                <a:srgbClr val="000000"/>
              </a:buClr>
              <a:buFont typeface="Gill Sans"/>
              <a:tabLst>
                <a:tab pos="3568700" algn="r"/>
                <a:tab pos="3759200" algn="l"/>
              </a:tabLst>
              <a:defRPr sz="2600">
                <a:solidFill>
                  <a:schemeClr val="accent4">
                    <a:hueOff val="468000"/>
                    <a:satOff val="-4761"/>
                    <a:lumOff val="10196"/>
                  </a:schemeClr>
                </a:solidFill>
                <a:latin typeface="Optima"/>
                <a:ea typeface="Optima"/>
                <a:cs typeface="Optima"/>
                <a:sym typeface="Optima"/>
              </a:defRPr>
            </a:pPr>
            <a:r>
              <a:t>(v 1596 - 1650)</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a:t>
            </a: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Introduction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 - 	Caractéristiques de la modernité</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II - 	L’anthropologie de René </a:t>
            </a:r>
            <a:r>
              <a:rPr cap="small"/>
              <a:t>Descartes</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III - 	Dans le sillage de </a:t>
            </a:r>
            <a:r>
              <a:rPr cap="small"/>
              <a:t>Descartes</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Conclusion </a:t>
            </a:r>
          </a:p>
        </p:txBody>
      </p:sp>
      <p:sp>
        <p:nvSpPr>
          <p:cNvPr id="632"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633"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pic>
        <p:nvPicPr>
          <p:cNvPr id="635"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5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0"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171" name="F - L’anthropologie moderne à partir de René Descartes…"/>
          <p:cNvSpPr txBox="1"/>
          <p:nvPr/>
        </p:nvSpPr>
        <p:spPr>
          <a:xfrm>
            <a:off x="420014" y="1800000"/>
            <a:ext cx="12875973" cy="7562046"/>
          </a:xfrm>
          <a:prstGeom prst="rect">
            <a:avLst/>
          </a:prstGeom>
          <a:ln w="3175">
            <a:miter lim="400000"/>
          </a:ln>
          <a:extLst>
            <a:ext uri="{C572A759-6A51-4108-AA02-DFA0A04FC94B}">
              <ma14:wrappingTextBoxFlag xmlns:ma14="http://schemas.microsoft.com/office/mac/drawingml/2011/main" val="1"/>
            </a:ext>
          </a:extLst>
        </p:spPr>
        <p:txBody>
          <a:bodyPr lIns="24889" tIns="24889" rIns="24889" bIns="24889"/>
          <a:lstStyle/>
          <a:p>
            <a:pPr marL="519569" indent="-5068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chemeClr val="accent4">
                    <a:hueOff val="468000"/>
                    <a:satOff val="-4761"/>
                    <a:lumOff val="10196"/>
                  </a:schemeClr>
                </a:solidFill>
                <a:latin typeface="Optima"/>
                <a:ea typeface="Optima"/>
                <a:cs typeface="Optima"/>
                <a:sym typeface="Optima"/>
              </a:defRPr>
            </a:pPr>
            <a:r>
              <a:t>F - L’anthropologie moderne à partir de René </a:t>
            </a:r>
            <a:r>
              <a:rPr cap="small"/>
              <a:t>Descartes</a:t>
            </a:r>
          </a:p>
          <a:p>
            <a:pPr marL="519569" indent="-519569" defTabSz="238620">
              <a:buClr>
                <a:srgbClr val="000000"/>
              </a:buClr>
              <a:buFont typeface="Gill Sans"/>
              <a:tabLst>
                <a:tab pos="3568700" algn="r"/>
                <a:tab pos="3759200" algn="l"/>
              </a:tabLst>
              <a:defRPr sz="2600">
                <a:solidFill>
                  <a:schemeClr val="accent4">
                    <a:hueOff val="468000"/>
                    <a:satOff val="-4761"/>
                    <a:lumOff val="10196"/>
                  </a:schemeClr>
                </a:solidFill>
                <a:latin typeface="Optima"/>
                <a:ea typeface="Optima"/>
                <a:cs typeface="Optima"/>
                <a:sym typeface="Optima"/>
              </a:defRPr>
            </a:pPr>
            <a:r>
              <a:t>(v 1596 - 1650)</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a:t>
            </a: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Introduction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 - 	Caractéristiques de la modernité</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II - 	L’anthropologie de René </a:t>
            </a:r>
            <a:r>
              <a:rPr cap="small"/>
              <a:t>Descartes</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III - 	Dans le sillage de </a:t>
            </a:r>
            <a:r>
              <a:rPr cap="small"/>
              <a:t>Descartes</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Conclusion </a:t>
            </a:r>
          </a:p>
        </p:txBody>
      </p:sp>
      <p:sp>
        <p:nvSpPr>
          <p:cNvPr id="172"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173"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pic>
        <p:nvPicPr>
          <p:cNvPr id="175"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7"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178" name="F - L’anthropologie moderne à partir de René Descartes…"/>
          <p:cNvSpPr txBox="1"/>
          <p:nvPr/>
        </p:nvSpPr>
        <p:spPr>
          <a:xfrm>
            <a:off x="420014" y="1800000"/>
            <a:ext cx="12875973" cy="7562046"/>
          </a:xfrm>
          <a:prstGeom prst="rect">
            <a:avLst/>
          </a:prstGeom>
          <a:ln w="3175">
            <a:miter lim="400000"/>
          </a:ln>
          <a:extLst>
            <a:ext uri="{C572A759-6A51-4108-AA02-DFA0A04FC94B}">
              <ma14:wrappingTextBoxFlag xmlns:ma14="http://schemas.microsoft.com/office/mac/drawingml/2011/main" val="1"/>
            </a:ext>
          </a:extLst>
        </p:spPr>
        <p:txBody>
          <a:bodyPr lIns="24889" tIns="24889" rIns="24889" bIns="24889"/>
          <a:lstStyle/>
          <a:p>
            <a:pPr marL="519569" indent="-5068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chemeClr val="accent4">
                    <a:hueOff val="468000"/>
                    <a:satOff val="-4761"/>
                    <a:lumOff val="10196"/>
                  </a:schemeClr>
                </a:solidFill>
                <a:latin typeface="Optima"/>
                <a:ea typeface="Optima"/>
                <a:cs typeface="Optima"/>
                <a:sym typeface="Optima"/>
              </a:defRPr>
            </a:pPr>
            <a:r>
              <a:t>F - L’anthropologie moderne à partir de René </a:t>
            </a:r>
            <a:r>
              <a:rPr cap="small"/>
              <a:t>Descartes</a:t>
            </a:r>
          </a:p>
          <a:p>
            <a:pPr marL="519569" indent="-519569" defTabSz="238620">
              <a:buClr>
                <a:srgbClr val="000000"/>
              </a:buClr>
              <a:buFont typeface="Gill Sans"/>
              <a:tabLst>
                <a:tab pos="3568700" algn="r"/>
                <a:tab pos="3759200" algn="l"/>
              </a:tabLst>
              <a:defRPr sz="2600">
                <a:solidFill>
                  <a:schemeClr val="accent4">
                    <a:hueOff val="468000"/>
                    <a:satOff val="-4761"/>
                    <a:lumOff val="10196"/>
                  </a:schemeClr>
                </a:solidFill>
                <a:latin typeface="Optima"/>
                <a:ea typeface="Optima"/>
                <a:cs typeface="Optima"/>
                <a:sym typeface="Optima"/>
              </a:defRPr>
            </a:pPr>
            <a:r>
              <a:t>(v 1596 - 1650)</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Introduction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chemeClr val="accent4">
                    <a:hueOff val="468000"/>
                    <a:satOff val="-4761"/>
                    <a:lumOff val="10196"/>
                  </a:schemeClr>
                </a:solidFill>
                <a:latin typeface="Optima"/>
                <a:ea typeface="Optima"/>
                <a:cs typeface="Optima"/>
                <a:sym typeface="Optima"/>
              </a:defRPr>
            </a:pPr>
            <a:r>
              <a:t>		I - 	Caractéristiques de la modernité</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1. Un « tournant anthropologique »</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2. La rationalité </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3. Le « contrat social »</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4. Le progrès</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II - 	L’anthropologie de René </a:t>
            </a:r>
            <a:r>
              <a:rPr cap="small"/>
              <a:t>Descartes</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III - 	Dans le sillage de </a:t>
            </a:r>
            <a:r>
              <a:rPr cap="small"/>
              <a:t>Descartes</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Conclusion </a:t>
            </a:r>
          </a:p>
        </p:txBody>
      </p:sp>
      <p:sp>
        <p:nvSpPr>
          <p:cNvPr id="179"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180"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pic>
        <p:nvPicPr>
          <p:cNvPr id="182"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4"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185" name="1. Un « tournant anthropologique »…"/>
          <p:cNvSpPr txBox="1"/>
          <p:nvPr>
            <p:ph type="title"/>
          </p:nvPr>
        </p:nvSpPr>
        <p:spPr>
          <a:xfrm>
            <a:off x="420014" y="1800000"/>
            <a:ext cx="12875973" cy="7562047"/>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1. Un « tournant anthropologique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on appelle « Modernité » une de ces grandes périodes culturelles, </a:t>
            </a:r>
          </a:p>
          <a:p>
            <a:pPr marL="1595606" indent="-1595606" algn="l" defTabSz="238620">
              <a:spcBef>
                <a:spcPts val="400"/>
              </a:spcBef>
              <a:tabLst>
                <a:tab pos="647700" algn="l"/>
                <a:tab pos="1219200" algn="l"/>
              </a:tabLst>
              <a:defRPr sz="2200">
                <a:latin typeface="+mn-lt"/>
                <a:ea typeface="+mn-ea"/>
                <a:cs typeface="+mn-cs"/>
                <a:sym typeface="Helvetica Neue"/>
              </a:defRPr>
            </a:pPr>
            <a:r>
              <a:t>	- qui s’étend de la Renaissance au XX</a:t>
            </a:r>
            <a:r>
              <a:rPr baseline="31999"/>
              <a:t>ème</a:t>
            </a:r>
            <a:r>
              <a:t> siècle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globalement, la culture médiévale est </a:t>
            </a:r>
            <a:r>
              <a:rPr i="1"/>
              <a:t>théocentrique</a:t>
            </a:r>
            <a:r>
              <a:t>, </a:t>
            </a:r>
          </a:p>
          <a:p>
            <a:pPr marL="1595606" indent="-1595606" algn="l" defTabSz="238620">
              <a:spcBef>
                <a:spcPts val="400"/>
              </a:spcBef>
              <a:tabLst>
                <a:tab pos="647700" algn="l"/>
                <a:tab pos="1219200" algn="l"/>
              </a:tabLst>
              <a:defRPr sz="2200">
                <a:latin typeface="+mn-lt"/>
                <a:ea typeface="+mn-ea"/>
                <a:cs typeface="+mn-cs"/>
                <a:sym typeface="Helvetica Neue"/>
              </a:defRPr>
            </a:pPr>
            <a:r>
              <a:t>		- alors que le monde moderne développe un </a:t>
            </a:r>
            <a:r>
              <a:rPr i="1"/>
              <a:t>anthropocentrisme</a:t>
            </a:r>
            <a:r>
              <a:t>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jusque là on se représentait le cosmos comme </a:t>
            </a:r>
            <a:r>
              <a:rPr i="1"/>
              <a:t>géocentrique</a:t>
            </a:r>
            <a:r>
              <a:t> (tournant autour de la terre)</a:t>
            </a:r>
          </a:p>
          <a:p>
            <a:pPr marL="1595606" indent="-1595606" algn="l" defTabSz="238620">
              <a:spcBef>
                <a:spcPts val="400"/>
              </a:spcBef>
              <a:tabLst>
                <a:tab pos="647700" algn="l"/>
                <a:tab pos="1219200" algn="l"/>
              </a:tabLst>
              <a:defRPr sz="2200">
                <a:latin typeface="+mn-lt"/>
                <a:ea typeface="+mn-ea"/>
                <a:cs typeface="+mn-cs"/>
                <a:sym typeface="Helvetica Neue"/>
              </a:defRPr>
            </a:pPr>
            <a:r>
              <a:t>		- en même temps que s’impose l’</a:t>
            </a:r>
            <a:r>
              <a:rPr i="1"/>
              <a:t>héliocentrisme</a:t>
            </a:r>
            <a:r>
              <a:t> (la terre tournant autour du soleil)</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on pratiquait philosophiquement une ontologie</a:t>
            </a:r>
          </a:p>
          <a:p>
            <a:pPr marL="1595606" indent="-1595606" algn="l" defTabSz="238620">
              <a:spcBef>
                <a:spcPts val="400"/>
              </a:spcBef>
              <a:tabLst>
                <a:tab pos="647700" algn="l"/>
                <a:tab pos="1219200" algn="l"/>
              </a:tabLst>
              <a:defRPr sz="2200">
                <a:latin typeface="+mn-lt"/>
                <a:ea typeface="+mn-ea"/>
                <a:cs typeface="+mn-cs"/>
                <a:sym typeface="Helvetica Neue"/>
              </a:defRPr>
            </a:pPr>
            <a:r>
              <a:t>		- la modernité aborde le monde par l’observation, la description, la quantification (une approche empirique)</a:t>
            </a:r>
          </a:p>
          <a:p>
            <a:pPr marL="1595606" indent="-1595606" algn="l" defTabSz="238620">
              <a:spcBef>
                <a:spcPts val="400"/>
              </a:spcBef>
              <a:tabLst>
                <a:tab pos="647700" algn="l"/>
                <a:tab pos="1219200" algn="l"/>
              </a:tabLst>
              <a:defRPr sz="2200">
                <a:latin typeface="+mn-lt"/>
                <a:ea typeface="+mn-ea"/>
                <a:cs typeface="+mn-cs"/>
                <a:sym typeface="Helvetica Neue"/>
              </a:defRPr>
            </a:pPr>
            <a:r>
              <a:t>		- elle développe les mathématiques en particulier l’algèbre (étude des relations entre nombres)</a:t>
            </a:r>
          </a:p>
          <a:p>
            <a:pPr marL="1595606" indent="-1595606" algn="l" defTabSz="238620">
              <a:spcBef>
                <a:spcPts val="400"/>
              </a:spcBef>
              <a:tabLst>
                <a:tab pos="647700" algn="l"/>
                <a:tab pos="1219200" algn="l"/>
              </a:tabLst>
              <a:defRPr sz="2200">
                <a:latin typeface="+mn-lt"/>
                <a:ea typeface="+mn-ea"/>
                <a:cs typeface="+mn-cs"/>
                <a:sym typeface="Helvetica Neue"/>
              </a:defRPr>
            </a:pPr>
            <a:r>
              <a:t>		- et applique les « lois » mathématiques aux observations chiffrées (Galilée - 1564-1642)</a:t>
            </a:r>
          </a:p>
          <a:p>
            <a:pPr marL="1595606" indent="-1595606" algn="l" defTabSz="238620">
              <a:spcBef>
                <a:spcPts val="400"/>
              </a:spcBef>
              <a:tabLst>
                <a:tab pos="647700" algn="l"/>
                <a:tab pos="1219200" algn="l"/>
              </a:tabLst>
              <a:defRPr sz="2200">
                <a:latin typeface="+mn-lt"/>
                <a:ea typeface="+mn-ea"/>
                <a:cs typeface="+mn-cs"/>
                <a:sym typeface="Helvetica Neue"/>
              </a:defRPr>
            </a:pPr>
            <a:r>
              <a:t>		- d’où une nouvelle impulsion donnée à la technique - et une nouvelle efficacité</a:t>
            </a:r>
          </a:p>
        </p:txBody>
      </p:sp>
      <p:sp>
        <p:nvSpPr>
          <p:cNvPr id="186" name="Numéro de diapositive"/>
          <p:cNvSpPr txBox="1"/>
          <p:nvPr>
            <p:ph type="sldNum" sz="quarter" idx="2"/>
          </p:nvPr>
        </p:nvSpPr>
        <p:spPr>
          <a:xfrm>
            <a:off x="13029344" y="9079335"/>
            <a:ext cx="161337"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187"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188"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190"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191" name="F - L’anthropologie moderne…"/>
          <p:cNvSpPr txBox="1"/>
          <p:nvPr/>
        </p:nvSpPr>
        <p:spPr>
          <a:xfrm>
            <a:off x="9532563" y="309690"/>
            <a:ext cx="3756974" cy="2648847"/>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defTabSz="238620">
              <a:tabLst>
                <a:tab pos="330200" algn="r"/>
                <a:tab pos="508000" algn="l"/>
              </a:tabLst>
              <a:defRPr sz="1600">
                <a:solidFill>
                  <a:srgbClr val="FFBB05"/>
                </a:solidFill>
                <a:latin typeface="+mj-lt"/>
                <a:ea typeface="+mj-ea"/>
                <a:cs typeface="+mj-cs"/>
                <a:sym typeface="Arial Narrow"/>
              </a:defRPr>
            </a:pPr>
            <a:r>
              <a:t>F - L’anthropologie moderne</a:t>
            </a:r>
          </a:p>
          <a:p>
            <a:pPr marL="775637" indent="-751561" algn="l" defTabSz="238620">
              <a:tabLst>
                <a:tab pos="330200" algn="r"/>
                <a:tab pos="508000" algn="l"/>
              </a:tabLst>
              <a:defRPr sz="1600">
                <a:solidFill>
                  <a:srgbClr val="FFBB05"/>
                </a:solidFill>
                <a:latin typeface="+mj-lt"/>
                <a:ea typeface="+mj-ea"/>
                <a:cs typeface="+mj-cs"/>
                <a:sym typeface="Arial Narrow"/>
              </a:defRPr>
            </a:pPr>
            <a:r>
              <a:t>		</a:t>
            </a:r>
            <a:r>
              <a:rPr>
                <a:solidFill>
                  <a:schemeClr val="accent5"/>
                </a:solidFill>
              </a:rPr>
              <a:t>Introduction</a:t>
            </a:r>
          </a:p>
          <a:p>
            <a:pPr marL="775637" indent="-751561" algn="l" defTabSz="238620">
              <a:tabLst>
                <a:tab pos="330200" algn="r"/>
                <a:tab pos="508000" algn="l"/>
              </a:tabLst>
              <a:defRPr sz="1600">
                <a:solidFill>
                  <a:srgbClr val="FFBB05"/>
                </a:solidFill>
                <a:latin typeface="+mj-lt"/>
                <a:ea typeface="+mj-ea"/>
                <a:cs typeface="+mj-cs"/>
                <a:sym typeface="Arial Narrow"/>
              </a:defRPr>
            </a:pPr>
            <a:r>
              <a:t>	I - 	Caractéristiques de la modernité</a:t>
            </a:r>
          </a:p>
          <a:p>
            <a:pPr marL="775637" indent="-751561" algn="l" defTabSz="238620">
              <a:tabLst>
                <a:tab pos="330200" algn="r"/>
                <a:tab pos="508000" algn="l"/>
              </a:tabLst>
              <a:defRPr sz="1600">
                <a:solidFill>
                  <a:srgbClr val="FFBB05"/>
                </a:solidFill>
                <a:latin typeface="+mj-lt"/>
                <a:ea typeface="+mj-ea"/>
                <a:cs typeface="+mj-cs"/>
                <a:sym typeface="Arial Narrow"/>
              </a:defRPr>
            </a:pPr>
            <a:r>
              <a:t>			1. Un « tournant anthropologique »</a:t>
            </a:r>
          </a:p>
          <a:p>
            <a:pPr marL="775637" indent="-751561" algn="l" defTabSz="238620">
              <a:tabLst>
                <a:tab pos="330200" algn="r"/>
                <a:tab pos="508000" algn="l"/>
              </a:tabLst>
              <a:defRPr sz="1600">
                <a:solidFill>
                  <a:srgbClr val="FFBB05"/>
                </a:solidFill>
                <a:latin typeface="+mj-lt"/>
                <a:ea typeface="+mj-ea"/>
                <a:cs typeface="+mj-cs"/>
                <a:sym typeface="Arial Narrow"/>
              </a:defRPr>
            </a:pPr>
            <a:r>
              <a:t>			2. La rationalité </a:t>
            </a:r>
          </a:p>
          <a:p>
            <a:pPr marL="775637" indent="-751561" algn="l" defTabSz="238620">
              <a:tabLst>
                <a:tab pos="330200" algn="r"/>
                <a:tab pos="508000" algn="l"/>
              </a:tabLst>
              <a:defRPr sz="1600">
                <a:solidFill>
                  <a:srgbClr val="FFBB05"/>
                </a:solidFill>
                <a:latin typeface="+mj-lt"/>
                <a:ea typeface="+mj-ea"/>
                <a:cs typeface="+mj-cs"/>
                <a:sym typeface="Arial Narrow"/>
              </a:defRPr>
            </a:pPr>
            <a:r>
              <a:t>			3. Le « contrat social »</a:t>
            </a:r>
          </a:p>
          <a:p>
            <a:pPr marL="775637" indent="-751561" algn="l" defTabSz="238620">
              <a:tabLst>
                <a:tab pos="330200" algn="r"/>
                <a:tab pos="508000" algn="l"/>
              </a:tabLst>
              <a:defRPr sz="1600">
                <a:solidFill>
                  <a:srgbClr val="FFBB05"/>
                </a:solidFill>
                <a:latin typeface="+mj-lt"/>
                <a:ea typeface="+mj-ea"/>
                <a:cs typeface="+mj-cs"/>
                <a:sym typeface="Arial Narrow"/>
              </a:defRPr>
            </a:pPr>
            <a:r>
              <a:t>			4. Le progrès</a:t>
            </a:r>
          </a:p>
          <a:p>
            <a:pPr marL="775637" indent="-751561" algn="l" defTabSz="238620">
              <a:tabLst>
                <a:tab pos="330200" algn="r"/>
                <a:tab pos="508000" algn="l"/>
              </a:tabLst>
              <a:defRPr sz="1600">
                <a:solidFill>
                  <a:srgbClr val="FFBB05"/>
                </a:solidFill>
                <a:latin typeface="+mj-lt"/>
                <a:ea typeface="+mj-ea"/>
                <a:cs typeface="+mj-cs"/>
                <a:sym typeface="Arial Narrow"/>
              </a:defRPr>
            </a:pPr>
            <a:r>
              <a:t>	II - 	Le projet de René Descartes</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Dans le sillage de Descartes</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192"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94"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195" name="2. La rationalité…"/>
          <p:cNvSpPr txBox="1"/>
          <p:nvPr>
            <p:ph type="title"/>
          </p:nvPr>
        </p:nvSpPr>
        <p:spPr>
          <a:xfrm>
            <a:off x="420014" y="1800000"/>
            <a:ext cx="12875973" cy="7539858"/>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2. La rationalité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l’approche du monde par la modernité est celle d’une </a:t>
            </a:r>
            <a:r>
              <a:rPr i="1"/>
              <a:t>rationalité critique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basée sur l’observation du monde, la description : l’établissement de données incontestables</a:t>
            </a:r>
          </a:p>
          <a:p>
            <a:pPr marL="1595606" indent="-1595606" algn="l" defTabSz="238620">
              <a:spcBef>
                <a:spcPts val="400"/>
              </a:spcBef>
              <a:tabLst>
                <a:tab pos="647700" algn="l"/>
                <a:tab pos="1219200" algn="l"/>
              </a:tabLst>
              <a:defRPr sz="2200">
                <a:latin typeface="+mn-lt"/>
                <a:ea typeface="+mn-ea"/>
                <a:cs typeface="+mn-cs"/>
                <a:sym typeface="Helvetica Neue"/>
              </a:defRPr>
            </a:pPr>
            <a:r>
              <a:t>	- tout raisonnement logique doit se faire sur la base de telles données incontestables</a:t>
            </a:r>
          </a:p>
          <a:p>
            <a:pPr marL="1595606" indent="-1595606" algn="l" defTabSz="238620">
              <a:spcBef>
                <a:spcPts val="400"/>
              </a:spcBef>
              <a:tabLst>
                <a:tab pos="647700" algn="l"/>
                <a:tab pos="1219200" algn="l"/>
              </a:tabLst>
              <a:defRPr sz="2200">
                <a:latin typeface="+mn-lt"/>
                <a:ea typeface="+mn-ea"/>
                <a:cs typeface="+mn-cs"/>
                <a:sym typeface="Helvetica Neue"/>
              </a:defRPr>
            </a:pPr>
            <a:r>
              <a:t>	- on cherche des explications aux phénomènes observés par des enchaînements de causes et de conséquences, vérifiables par l’expérimentation</a:t>
            </a:r>
          </a:p>
          <a:p>
            <a:pPr marL="1595606" indent="-1595606" algn="l" defTabSz="238620">
              <a:spcBef>
                <a:spcPts val="400"/>
              </a:spcBef>
              <a:tabLst>
                <a:tab pos="647700" algn="l"/>
                <a:tab pos="1219200" algn="l"/>
              </a:tabLst>
              <a:defRPr sz="2200">
                <a:latin typeface="+mn-lt"/>
                <a:ea typeface="+mn-ea"/>
                <a:cs typeface="+mn-cs"/>
                <a:sym typeface="Helvetica Neue"/>
              </a:defRPr>
            </a:pPr>
            <a:r>
              <a:t>		- sur la base des mathématiques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dans un premier temps cela occasionne le développement de la science et de la technique</a:t>
            </a:r>
          </a:p>
          <a:p>
            <a:pPr marL="1595606" indent="-1595606" algn="l" defTabSz="238620">
              <a:spcBef>
                <a:spcPts val="400"/>
              </a:spcBef>
              <a:tabLst>
                <a:tab pos="647700" algn="l"/>
                <a:tab pos="1219200" algn="l"/>
              </a:tabLst>
              <a:defRPr sz="2200">
                <a:latin typeface="+mn-lt"/>
                <a:ea typeface="+mn-ea"/>
                <a:cs typeface="+mn-cs"/>
                <a:sym typeface="Helvetica Neue"/>
              </a:defRPr>
            </a:pPr>
            <a:r>
              <a:t>	- dans un deuxième temps, c’est l’être humain qui devient objet d’étude et d’observation selon la même méthode, d’où l’émergence des sciences humaines (XIX</a:t>
            </a:r>
            <a:r>
              <a:rPr baseline="31999"/>
              <a:t>ème</a:t>
            </a:r>
            <a:r>
              <a:t> s.)</a:t>
            </a:r>
          </a:p>
          <a:p>
            <a:pPr marL="1595606" indent="-1595606" algn="l" defTabSz="238620">
              <a:spcBef>
                <a:spcPts val="400"/>
              </a:spcBef>
              <a:tabLst>
                <a:tab pos="647700" algn="l"/>
                <a:tab pos="1219200" algn="l"/>
              </a:tabLst>
              <a:defRPr sz="2200">
                <a:latin typeface="+mn-lt"/>
                <a:ea typeface="+mn-ea"/>
                <a:cs typeface="+mn-cs"/>
                <a:sym typeface="Helvetica Neue"/>
              </a:defRPr>
            </a:pPr>
          </a:p>
        </p:txBody>
      </p:sp>
      <p:sp>
        <p:nvSpPr>
          <p:cNvPr id="196" name="Numéro de diapositive"/>
          <p:cNvSpPr txBox="1"/>
          <p:nvPr>
            <p:ph type="sldNum" sz="quarter" idx="2"/>
          </p:nvPr>
        </p:nvSpPr>
        <p:spPr>
          <a:xfrm>
            <a:off x="13029344" y="9079335"/>
            <a:ext cx="161337"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197"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198"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200"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201" name="F - L’anthropologie moderne…"/>
          <p:cNvSpPr txBox="1"/>
          <p:nvPr/>
        </p:nvSpPr>
        <p:spPr>
          <a:xfrm>
            <a:off x="9532563" y="309690"/>
            <a:ext cx="3756974" cy="2648847"/>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defTabSz="238620">
              <a:tabLst>
                <a:tab pos="330200" algn="r"/>
                <a:tab pos="508000" algn="l"/>
              </a:tabLst>
              <a:defRPr sz="1600">
                <a:solidFill>
                  <a:srgbClr val="FFBB05"/>
                </a:solidFill>
                <a:latin typeface="+mj-lt"/>
                <a:ea typeface="+mj-ea"/>
                <a:cs typeface="+mj-cs"/>
                <a:sym typeface="Arial Narrow"/>
              </a:defRPr>
            </a:pPr>
            <a:r>
              <a:t>F - L’anthropologie moderne</a:t>
            </a:r>
          </a:p>
          <a:p>
            <a:pPr marL="775637" indent="-751561" algn="l" defTabSz="238620">
              <a:tabLst>
                <a:tab pos="330200" algn="r"/>
                <a:tab pos="508000" algn="l"/>
              </a:tabLst>
              <a:defRPr sz="1600">
                <a:solidFill>
                  <a:srgbClr val="FFBB05"/>
                </a:solidFill>
                <a:latin typeface="+mj-lt"/>
                <a:ea typeface="+mj-ea"/>
                <a:cs typeface="+mj-cs"/>
                <a:sym typeface="Arial Narrow"/>
              </a:defRPr>
            </a:pPr>
            <a:r>
              <a:t>		</a:t>
            </a:r>
            <a:r>
              <a:rPr>
                <a:solidFill>
                  <a:schemeClr val="accent5"/>
                </a:solidFill>
              </a:rPr>
              <a:t>Introduction</a:t>
            </a:r>
          </a:p>
          <a:p>
            <a:pPr marL="775637" indent="-751561" algn="l" defTabSz="238620">
              <a:tabLst>
                <a:tab pos="330200" algn="r"/>
                <a:tab pos="508000" algn="l"/>
              </a:tabLst>
              <a:defRPr sz="1600">
                <a:solidFill>
                  <a:srgbClr val="FFBB05"/>
                </a:solidFill>
                <a:latin typeface="+mj-lt"/>
                <a:ea typeface="+mj-ea"/>
                <a:cs typeface="+mj-cs"/>
                <a:sym typeface="Arial Narrow"/>
              </a:defRPr>
            </a:pPr>
            <a:r>
              <a:t>	I - 	Caractéristiques de la modernité</a:t>
            </a:r>
          </a:p>
          <a:p>
            <a:pPr marL="775637" indent="-751561" algn="l" defTabSz="238620">
              <a:tabLst>
                <a:tab pos="330200" algn="r"/>
                <a:tab pos="508000" algn="l"/>
              </a:tabLst>
              <a:defRPr sz="1600">
                <a:solidFill>
                  <a:srgbClr val="FFBB05"/>
                </a:solidFill>
                <a:latin typeface="+mj-lt"/>
                <a:ea typeface="+mj-ea"/>
                <a:cs typeface="+mj-cs"/>
                <a:sym typeface="Arial Narrow"/>
              </a:defRPr>
            </a:pPr>
            <a:r>
              <a:t>			1. Un « tournant anthropologique »</a:t>
            </a:r>
          </a:p>
          <a:p>
            <a:pPr marL="775637" indent="-751561" algn="l" defTabSz="238620">
              <a:tabLst>
                <a:tab pos="330200" algn="r"/>
                <a:tab pos="508000" algn="l"/>
              </a:tabLst>
              <a:defRPr sz="1600">
                <a:solidFill>
                  <a:srgbClr val="FFBB05"/>
                </a:solidFill>
                <a:latin typeface="+mj-lt"/>
                <a:ea typeface="+mj-ea"/>
                <a:cs typeface="+mj-cs"/>
                <a:sym typeface="Arial Narrow"/>
              </a:defRPr>
            </a:pPr>
            <a:r>
              <a:t>			2. La rationalité </a:t>
            </a:r>
          </a:p>
          <a:p>
            <a:pPr marL="775637" indent="-751561" algn="l" defTabSz="238620">
              <a:tabLst>
                <a:tab pos="330200" algn="r"/>
                <a:tab pos="508000" algn="l"/>
              </a:tabLst>
              <a:defRPr sz="1600">
                <a:solidFill>
                  <a:srgbClr val="FFBB05"/>
                </a:solidFill>
                <a:latin typeface="+mj-lt"/>
                <a:ea typeface="+mj-ea"/>
                <a:cs typeface="+mj-cs"/>
                <a:sym typeface="Arial Narrow"/>
              </a:defRPr>
            </a:pPr>
            <a:r>
              <a:t>			3. Le « contrat social »</a:t>
            </a:r>
          </a:p>
          <a:p>
            <a:pPr marL="775637" indent="-751561" algn="l" defTabSz="238620">
              <a:tabLst>
                <a:tab pos="330200" algn="r"/>
                <a:tab pos="508000" algn="l"/>
              </a:tabLst>
              <a:defRPr sz="1600">
                <a:solidFill>
                  <a:srgbClr val="FFBB05"/>
                </a:solidFill>
                <a:latin typeface="+mj-lt"/>
                <a:ea typeface="+mj-ea"/>
                <a:cs typeface="+mj-cs"/>
                <a:sym typeface="Arial Narrow"/>
              </a:defRPr>
            </a:pPr>
            <a:r>
              <a:t>			4. Le progrès</a:t>
            </a:r>
          </a:p>
          <a:p>
            <a:pPr marL="775637" indent="-751561" algn="l" defTabSz="238620">
              <a:tabLst>
                <a:tab pos="330200" algn="r"/>
                <a:tab pos="508000" algn="l"/>
              </a:tabLst>
              <a:defRPr sz="1600">
                <a:solidFill>
                  <a:srgbClr val="FFBB05"/>
                </a:solidFill>
                <a:latin typeface="+mj-lt"/>
                <a:ea typeface="+mj-ea"/>
                <a:cs typeface="+mj-cs"/>
                <a:sym typeface="Arial Narrow"/>
              </a:defRPr>
            </a:pPr>
            <a:r>
              <a:t>	II - 	Le projet de René Descartes</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Dans le sillage de Descartes</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202"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theme/theme1.xml><?xml version="1.0" encoding="utf-8"?>
<a:theme xmlns:a="http://schemas.openxmlformats.org/drawingml/2006/main" xmlns:r="http://schemas.openxmlformats.org/officeDocument/2006/relationships" name="Black">
  <a:themeElements>
    <a:clrScheme name="Black">
      <a:dk1>
        <a:srgbClr val="000000"/>
      </a:dk1>
      <a:lt1>
        <a:srgbClr val="FFFFFF"/>
      </a:lt1>
      <a:dk2>
        <a:srgbClr val="434343"/>
      </a:dk2>
      <a:lt2>
        <a:srgbClr val="A9A9A9"/>
      </a:lt2>
      <a:accent1>
        <a:srgbClr val="0076BA"/>
      </a:accent1>
      <a:accent2>
        <a:srgbClr val="00A89D"/>
      </a:accent2>
      <a:accent3>
        <a:srgbClr val="1DB100"/>
      </a:accent3>
      <a:accent4>
        <a:srgbClr val="F8BA00"/>
      </a:accent4>
      <a:accent5>
        <a:srgbClr val="EE220C"/>
      </a:accent5>
      <a:accent6>
        <a:srgbClr val="CB297B"/>
      </a:accent6>
      <a:hlink>
        <a:srgbClr val="0000FF"/>
      </a:hlink>
      <a:folHlink>
        <a:srgbClr val="FF00FF"/>
      </a:folHlink>
    </a:clrScheme>
    <a:fontScheme name="Black">
      <a:majorFont>
        <a:latin typeface="Arial Narrow"/>
        <a:ea typeface="Arial Narrow"/>
        <a:cs typeface="Arial Narrow"/>
      </a:majorFont>
      <a:minorFont>
        <a:latin typeface="Helvetica Neue"/>
        <a:ea typeface="Helvetica Neue"/>
        <a:cs typeface="Helvetica Neue"/>
      </a:minorFont>
    </a:fontScheme>
    <a:fmtScheme name="Black">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lumOff val="13529"/>
          </a:schemeClr>
        </a:solidFill>
        <a:ln w="3175" cap="flat">
          <a:noFill/>
          <a:miter lim="400000"/>
        </a:ln>
        <a:effectLst/>
        <a:sp3d/>
      </a:spPr>
      <a:bodyPr rot="0" spcFirstLastPara="1" vertOverflow="overflow" horzOverflow="overflow" vert="horz" wrap="square" lIns="26513" tIns="26513" rIns="26513" bIns="26513" numCol="1" spcCol="38100" rtlCol="0" anchor="ctr" upright="0">
        <a:spAutoFit/>
      </a:bodyPr>
      <a:lstStyle>
        <a:defPPr marL="0" marR="0" indent="0" algn="ctr" defTabSz="582436" rtl="0" fontAlgn="auto" latinLnBrk="0" hangingPunct="0">
          <a:lnSpc>
            <a:spcPct val="100000"/>
          </a:lnSpc>
          <a:spcBef>
            <a:spcPts val="0"/>
          </a:spcBef>
          <a:spcAft>
            <a:spcPts val="0"/>
          </a:spcAft>
          <a:buClrTx/>
          <a:buSzTx/>
          <a:buFontTx/>
          <a:buNone/>
          <a:tabLst/>
          <a:defRPr b="0" baseline="0" cap="none" i="0" spc="0" strike="noStrike" sz="2000" u="none" kumimoji="0" normalizeH="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12700" cap="flat">
          <a:solidFill>
            <a:srgbClr val="FFFFFF"/>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3175" cap="flat">
          <a:noFill/>
          <a:miter lim="400000"/>
        </a:ln>
        <a:effectLst/>
        <a:sp3d/>
      </a:spPr>
      <a:bodyPr rot="0" spcFirstLastPara="1" vertOverflow="overflow" horzOverflow="overflow" vert="horz" wrap="square" lIns="26513" tIns="26513" rIns="26513" bIns="26513" numCol="1" spcCol="38100" rtlCol="0" anchor="ctr" upright="0">
        <a:spAutoFit/>
      </a:bodyPr>
      <a:lstStyle>
        <a:defPPr marL="0" marR="0" indent="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Black">
  <a:themeElements>
    <a:clrScheme name="Black">
      <a:dk1>
        <a:srgbClr val="000000"/>
      </a:dk1>
      <a:lt1>
        <a:srgbClr val="FFFFFF"/>
      </a:lt1>
      <a:dk2>
        <a:srgbClr val="434343"/>
      </a:dk2>
      <a:lt2>
        <a:srgbClr val="A9A9A9"/>
      </a:lt2>
      <a:accent1>
        <a:srgbClr val="0076BA"/>
      </a:accent1>
      <a:accent2>
        <a:srgbClr val="00A89D"/>
      </a:accent2>
      <a:accent3>
        <a:srgbClr val="1DB100"/>
      </a:accent3>
      <a:accent4>
        <a:srgbClr val="F8BA00"/>
      </a:accent4>
      <a:accent5>
        <a:srgbClr val="EE220C"/>
      </a:accent5>
      <a:accent6>
        <a:srgbClr val="CB297B"/>
      </a:accent6>
      <a:hlink>
        <a:srgbClr val="0000FF"/>
      </a:hlink>
      <a:folHlink>
        <a:srgbClr val="FF00FF"/>
      </a:folHlink>
    </a:clrScheme>
    <a:fontScheme name="Black">
      <a:majorFont>
        <a:latin typeface="Arial Narrow"/>
        <a:ea typeface="Arial Narrow"/>
        <a:cs typeface="Arial Narrow"/>
      </a:majorFont>
      <a:minorFont>
        <a:latin typeface="Helvetica Neue"/>
        <a:ea typeface="Helvetica Neue"/>
        <a:cs typeface="Helvetica Neue"/>
      </a:minorFont>
    </a:fontScheme>
    <a:fmtScheme name="Black">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lumOff val="13529"/>
          </a:schemeClr>
        </a:solidFill>
        <a:ln w="3175" cap="flat">
          <a:noFill/>
          <a:miter lim="400000"/>
        </a:ln>
        <a:effectLst/>
        <a:sp3d/>
      </a:spPr>
      <a:bodyPr rot="0" spcFirstLastPara="1" vertOverflow="overflow" horzOverflow="overflow" vert="horz" wrap="square" lIns="26513" tIns="26513" rIns="26513" bIns="26513" numCol="1" spcCol="38100" rtlCol="0" anchor="ctr" upright="0">
        <a:spAutoFit/>
      </a:bodyPr>
      <a:lstStyle>
        <a:defPPr marL="0" marR="0" indent="0" algn="ctr" defTabSz="582436" rtl="0" fontAlgn="auto" latinLnBrk="0" hangingPunct="0">
          <a:lnSpc>
            <a:spcPct val="100000"/>
          </a:lnSpc>
          <a:spcBef>
            <a:spcPts val="0"/>
          </a:spcBef>
          <a:spcAft>
            <a:spcPts val="0"/>
          </a:spcAft>
          <a:buClrTx/>
          <a:buSzTx/>
          <a:buFontTx/>
          <a:buNone/>
          <a:tabLst/>
          <a:defRPr b="0" baseline="0" cap="none" i="0" spc="0" strike="noStrike" sz="2000" u="none" kumimoji="0" normalizeH="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12700" cap="flat">
          <a:solidFill>
            <a:srgbClr val="FFFFFF"/>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3175" cap="flat">
          <a:noFill/>
          <a:miter lim="400000"/>
        </a:ln>
        <a:effectLst/>
        <a:sp3d/>
      </a:spPr>
      <a:bodyPr rot="0" spcFirstLastPara="1" vertOverflow="overflow" horzOverflow="overflow" vert="horz" wrap="square" lIns="26513" tIns="26513" rIns="26513" bIns="26513" numCol="1" spcCol="38100" rtlCol="0" anchor="ctr" upright="0">
        <a:spAutoFit/>
      </a:bodyPr>
      <a:lstStyle>
        <a:defPPr marL="0" marR="0" indent="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