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
          <a:latin typeface="Helvetica Neue"/>
          <a:ea typeface="Helvetica Neue"/>
          <a:cs typeface="Helvetica Neue"/>
        </a:font>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
          <a:latin typeface="Helvetica Neue"/>
          <a:ea typeface="Helvetica Neue"/>
          <a:cs typeface="Helvetica Neue"/>
        </a:font>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
          <a:latin typeface="Helvetica Neue"/>
          <a:ea typeface="Helvetica Neue"/>
          <a:cs typeface="Helvetica Neue"/>
        </a:font>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
          <a:latin typeface="Helvetica Neue"/>
          <a:ea typeface="Helvetica Neue"/>
          <a:cs typeface="Helvetica Neue"/>
        </a:font>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
          <a:latin typeface="Helvetica Neue"/>
          <a:ea typeface="Helvetica Neue"/>
          <a:cs typeface="Helvetica Neue"/>
        </a:font>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
          <a:latin typeface="Helvetica Neue"/>
          <a:ea typeface="Helvetica Neue"/>
          <a:cs typeface="Helvetica Neue"/>
        </a:font>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
          <a:latin typeface="Helvetica Neue"/>
          <a:ea typeface="Helvetica Neue"/>
          <a:cs typeface="Helvetica Neue"/>
        </a:font>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
          <a:latin typeface="Helvetica Neue"/>
          <a:ea typeface="Helvetica Neue"/>
          <a:cs typeface="Helvetica Neue"/>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
          <a:latin typeface="Helvetica Neue"/>
          <a:ea typeface="Helvetica Neue"/>
          <a:cs typeface="Helvetica Neue"/>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 Id="rId73" Type="http://schemas.openxmlformats.org/officeDocument/2006/relationships/slide" Target="slides/slide66.xml"/><Relationship Id="rId74" Type="http://schemas.openxmlformats.org/officeDocument/2006/relationships/slide" Target="slides/slide67.xml"/><Relationship Id="rId75" Type="http://schemas.openxmlformats.org/officeDocument/2006/relationships/slide" Target="slides/slide68.xml"/><Relationship Id="rId76" Type="http://schemas.openxmlformats.org/officeDocument/2006/relationships/slide" Target="slides/slide69.xml"/><Relationship Id="rId77" Type="http://schemas.openxmlformats.org/officeDocument/2006/relationships/slide" Target="slides/slide7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mn-lt"/>
                <a:ea typeface="+mn-ea"/>
                <a:cs typeface="+mn-cs"/>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a:defRPr sz="5800"/>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1pPr>
      <a:lvl2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2pPr>
      <a:lvl3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3pPr>
      <a:lvl4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4pPr>
      <a:lvl5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5pPr>
      <a:lvl6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6pPr>
      <a:lvl7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7pPr>
      <a:lvl8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8pPr>
      <a:lvl9pPr marL="0" marR="0" indent="0" algn="ctr" defTabSz="582436" rtl="0" latinLnBrk="0">
        <a:lnSpc>
          <a:spcPct val="100000"/>
        </a:lnSpc>
        <a:spcBef>
          <a:spcPts val="0"/>
        </a:spcBef>
        <a:spcAft>
          <a:spcPts val="0"/>
        </a:spcAft>
        <a:buClrTx/>
        <a:buSzTx/>
        <a:buFontTx/>
        <a:buNone/>
        <a:tabLst/>
        <a:defRPr b="0" baseline="0" cap="none" i="0" spc="0" strike="noStrike" sz="7800" u="none">
          <a:solidFill>
            <a:srgbClr val="FFFFFF"/>
          </a:solidFill>
          <a:uFillTx/>
          <a:latin typeface="+mn-lt"/>
          <a:ea typeface="+mn-ea"/>
          <a:cs typeface="+mn-cs"/>
          <a:sym typeface="Helvetica Neue Medium"/>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Helvetica Neue"/>
          <a:ea typeface="Helvetica Neue"/>
          <a:cs typeface="Helvetica Neue"/>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29"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7" name="- en ce qui concerne les relations entre humains et animaux en particulier, on constate un mouvement culturel lié à une certaine sensibilité à l’égard des animaux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en ce qui concerne les relations entre humains et animaux en particulier, on constate un mouvement culturel lié à une certaine sensibilité à l’égard des animaux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sur la base d’une indignation suscitée par la cruauté à l’encontre des animaux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dans le cadre de l’agriculture industrielle avec l’élevage intensif</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modes d’abattages des animaux</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des manifestations de cruauté envers les animaux</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expérimentations scientifiques sur les animaux</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commerce d’animaux - notamment sauvages</a:t>
            </a:r>
          </a:p>
        </p:txBody>
      </p:sp>
      <p:sp>
        <p:nvSpPr>
          <p:cNvPr id="20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1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1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7" name="- sur la base d’études sur la psychologie animal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sur la base d’études sur la psychologie animale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selon les types d’animaux, l’existence d’une sensibilité (contentement, plaisir, inquiétude, solidarité, jeu…)</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l’existence d’une conscience de soi-même (mise en évidence par ceux qui se reconnaissent dans une glace)</a:t>
            </a:r>
          </a:p>
          <a:p>
            <a:pPr lvl="2"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l’existence de langages et d’une communication d’informations </a:t>
            </a:r>
          </a:p>
        </p:txBody>
      </p:sp>
      <p:sp>
        <p:nvSpPr>
          <p:cNvPr id="21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2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2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7" name="- on note que la loi française comporte de nombreuses dispositions de protection des animaux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on note que la loi française comporte de nombreuses dispositions de protection des animaux :</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loi du 2 juillet 1850 dite « loi Grammont » interdit la maltraitance des animaux domestiques*</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1976, un article du code rural reconnaît les animaux comme des êtres sensibles **</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t>L 214-1. Tout animal étant un être sensible doit être placé par son propriétaire dans des conditions compatibles avec les impératifs biologiques de son espèce.</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février 2015, cette disposition entre au code civil</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439999" defTabSz="238620">
              <a:defRPr b="1" sz="2000">
                <a:solidFill>
                  <a:srgbClr val="FFFDB2"/>
                </a:solidFill>
                <a:latin typeface="Arial Narrow"/>
                <a:ea typeface="Arial Narrow"/>
                <a:cs typeface="Arial Narrow"/>
                <a:sym typeface="Arial Narrow"/>
              </a:defRPr>
            </a:pPr>
            <a:r>
              <a:t>* https://www.legifrance.gouv.fr/search/all?tab_selection=all&amp;searchField=ALL&amp;query=loi+grammont&amp;page=1&amp;init=true, consulté le 27.22.2024</a:t>
            </a:r>
          </a:p>
          <a:p>
            <a:pPr lvl="1" marL="1439999" defTabSz="238620">
              <a:defRPr b="1" sz="2000">
                <a:solidFill>
                  <a:srgbClr val="FFFDB2"/>
                </a:solidFill>
                <a:latin typeface="Arial Narrow"/>
                <a:ea typeface="Arial Narrow"/>
                <a:cs typeface="Arial Narrow"/>
                <a:sym typeface="Arial Narrow"/>
              </a:defRPr>
            </a:pPr>
            <a:r>
              <a:t>¨¨https://www.legifrance.gouv.fr/codes/id/LEGISCTA000006152208/, consulté le 27.22.2024</a:t>
            </a:r>
          </a:p>
        </p:txBody>
      </p:sp>
      <p:sp>
        <p:nvSpPr>
          <p:cNvPr id="22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3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7" name="- l’article 521-1 punit la violence faite aux animaux…"/>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l’article 521-1 punit la violence faite aux animaux</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t>Le fait, publiquement ou non, d'exercer des sévices graves, ou de nature sexuelle, ou de commettre un acte de cruauté envers un animal domestique, ou apprivoisé, ou tenu en captivité, est puni de deux ans d'emprisonnement et de 30 000 euros d'amende. *</a:t>
            </a: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p>
          <a:p>
            <a:pPr lvl="1" marL="635095" defTabSz="238620">
              <a:defRPr b="1" sz="1800">
                <a:solidFill>
                  <a:srgbClr val="FFFDB2"/>
                </a:solidFill>
                <a:latin typeface="Arial Narrow"/>
                <a:ea typeface="Arial Narrow"/>
                <a:cs typeface="Arial Narrow"/>
                <a:sym typeface="Arial Narrow"/>
              </a:defRPr>
            </a:pPr>
            <a:endParaRPr>
              <a:latin typeface="Times Roman"/>
              <a:ea typeface="Times Roman"/>
              <a:cs typeface="Times Roman"/>
              <a:sym typeface="Times Roman"/>
            </a:endParaRPr>
          </a:p>
          <a:p>
            <a:pPr lvl="1" marL="1439999" defTabSz="238620">
              <a:defRPr b="1" sz="2100">
                <a:solidFill>
                  <a:srgbClr val="FFFDB2"/>
                </a:solidFill>
                <a:latin typeface="Arial Narrow"/>
                <a:ea typeface="Arial Narrow"/>
                <a:cs typeface="Arial Narrow"/>
                <a:sym typeface="Arial Narrow"/>
              </a:defRPr>
            </a:pPr>
            <a:r>
              <a:rPr>
                <a:latin typeface="Times Roman"/>
                <a:ea typeface="Times Roman"/>
                <a:cs typeface="Times Roman"/>
                <a:sym typeface="Times Roman"/>
              </a:rPr>
              <a:t>* </a:t>
            </a:r>
            <a:r>
              <a:t>http://www.legifrance.gouv.fr/affichCodeArticle.do?cidTexte=LEGITEXT000006070719&amp;idArticle=LEGIARTI000006418948&amp;dateTexte=&amp;categorieLien=cid</a:t>
            </a:r>
            <a:r>
              <a:rPr sz="1200">
                <a:latin typeface="Times Roman"/>
                <a:ea typeface="Times Roman"/>
                <a:cs typeface="Times Roman"/>
                <a:sym typeface="Times Roman"/>
              </a:rPr>
              <a:t> </a:t>
            </a:r>
          </a:p>
        </p:txBody>
      </p:sp>
      <p:sp>
        <p:nvSpPr>
          <p:cNvPr id="23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4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4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7" name="- il existe une Déclaration Universelle des Droits de l’Animal, publiée en 1978 à la maison de l’UNESCO et actualisée en 2018 *…"/>
          <p:cNvSpPr txBox="1"/>
          <p:nvPr>
            <p:ph type="title"/>
          </p:nvPr>
        </p:nvSpPr>
        <p:spPr>
          <a:xfrm>
            <a:off x="420014" y="1800000"/>
            <a:ext cx="12875973" cy="7539858"/>
          </a:xfrm>
          <a:prstGeom prst="rect">
            <a:avLst/>
          </a:prstGeom>
        </p:spPr>
        <p:txBody>
          <a:bodyPr anchor="t">
            <a:noAutofit/>
          </a:bodyPr>
          <a:lstStyle/>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existe une Déclaration Universelle des Droits de l’Animal, publiée en 1978 à la maison de l’UNESCO et actualisée en 2018 *</a:t>
            </a:r>
          </a:p>
          <a:p>
            <a:pPr lvl="1"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DÉCLARATION DES DROITS DE L’ANIMAL (2018)</a:t>
            </a:r>
          </a:p>
          <a:p>
            <a:pPr marL="1439999" algn="just" defTabSz="238620">
              <a:defRPr b="1" sz="2100">
                <a:solidFill>
                  <a:srgbClr val="9DE8EB"/>
                </a:solidFill>
                <a:latin typeface="Arial Narrow"/>
                <a:ea typeface="Arial Narrow"/>
                <a:cs typeface="Arial Narrow"/>
                <a:sym typeface="Arial Narrow"/>
              </a:defRPr>
            </a:pPr>
            <a:r>
              <a:t>Article 1</a:t>
            </a:r>
          </a:p>
          <a:p>
            <a:pPr marL="1439999" algn="just" defTabSz="238620">
              <a:defRPr b="1" sz="2100">
                <a:solidFill>
                  <a:srgbClr val="9DE8EB"/>
                </a:solidFill>
                <a:latin typeface="Arial Narrow"/>
                <a:ea typeface="Arial Narrow"/>
                <a:cs typeface="Arial Narrow"/>
                <a:sym typeface="Arial Narrow"/>
              </a:defRPr>
            </a:pPr>
            <a:r>
              <a:t>Le milieu naturel des animaux à l’état de liberté doit être préservé afin que les animaux puissent y vivre et évoluer conformément à leurs besoins et que la survie des espèces ne soit pas compromise.</a:t>
            </a:r>
          </a:p>
          <a:p>
            <a:pPr marL="1439999" algn="just" defTabSz="238620">
              <a:defRPr b="1" sz="2100">
                <a:solidFill>
                  <a:srgbClr val="9DE8EB"/>
                </a:solidFill>
                <a:latin typeface="Arial Narrow"/>
                <a:ea typeface="Arial Narrow"/>
                <a:cs typeface="Arial Narrow"/>
                <a:sym typeface="Arial Narrow"/>
              </a:defRPr>
            </a:pPr>
            <a:r>
              <a:t>Article 2</a:t>
            </a:r>
          </a:p>
          <a:p>
            <a:pPr marL="1439999" algn="just" defTabSz="238620">
              <a:defRPr b="1" sz="2100">
                <a:solidFill>
                  <a:srgbClr val="9DE8EB"/>
                </a:solidFill>
                <a:latin typeface="Arial Narrow"/>
                <a:ea typeface="Arial Narrow"/>
                <a:cs typeface="Arial Narrow"/>
                <a:sym typeface="Arial Narrow"/>
              </a:defRPr>
            </a:pPr>
            <a:r>
              <a:t>Tout animal appartenant à une espèce dont la sensibilité est reconnue par la science a le droit au respect de cette sensibilité.</a:t>
            </a:r>
          </a:p>
          <a:p>
            <a:pPr marL="1439999" algn="just" defTabSz="238620">
              <a:defRPr b="1" sz="2100">
                <a:solidFill>
                  <a:srgbClr val="9DE8EB"/>
                </a:solidFill>
                <a:latin typeface="Arial Narrow"/>
                <a:ea typeface="Arial Narrow"/>
                <a:cs typeface="Arial Narrow"/>
                <a:sym typeface="Arial Narrow"/>
              </a:defRPr>
            </a:pPr>
            <a:r>
              <a:t>Article 3</a:t>
            </a:r>
          </a:p>
          <a:p>
            <a:pPr marL="1439999" algn="just" defTabSz="238620">
              <a:defRPr b="1" sz="2100">
                <a:solidFill>
                  <a:srgbClr val="9DE8EB"/>
                </a:solidFill>
                <a:latin typeface="Arial Narrow"/>
                <a:ea typeface="Arial Narrow"/>
                <a:cs typeface="Arial Narrow"/>
                <a:sym typeface="Arial Narrow"/>
              </a:defRPr>
            </a:pPr>
            <a:r>
              <a:t>Le bien-être tant physiologique que comportemental des animaux sensibles que l’homme tient sous sa dépendance doit être assuré par ceux qui en ont la garde.</a:t>
            </a:r>
          </a:p>
          <a:p>
            <a:pPr marL="1439999" algn="just" defTabSz="238620">
              <a:defRPr b="1" sz="2100">
                <a:solidFill>
                  <a:srgbClr val="9DE8EB"/>
                </a:solidFill>
                <a:latin typeface="Arial Narrow"/>
                <a:ea typeface="Arial Narrow"/>
                <a:cs typeface="Arial Narrow"/>
                <a:sym typeface="Arial Narrow"/>
              </a:defRPr>
            </a:pPr>
            <a:r>
              <a:t>Article 4</a:t>
            </a:r>
          </a:p>
          <a:p>
            <a:pPr marL="1439999" algn="just" defTabSz="238620">
              <a:defRPr b="1" sz="2100">
                <a:solidFill>
                  <a:srgbClr val="9DE8EB"/>
                </a:solidFill>
                <a:latin typeface="Arial Narrow"/>
                <a:ea typeface="Arial Narrow"/>
                <a:cs typeface="Arial Narrow"/>
                <a:sym typeface="Arial Narrow"/>
              </a:defRPr>
            </a:pPr>
            <a:r>
              <a:t>Tout acte de cruauté est prohibé.</a:t>
            </a:r>
            <a:br/>
            <a:r>
              <a:t>Tout acte infligeant à un animal sans nécessité douleur, souffrance ou angoisse est prohibé.</a:t>
            </a:r>
          </a:p>
          <a:p>
            <a:pPr lvl="1" marL="1439999" algn="just" defTabSz="238620">
              <a:defRPr b="1" sz="2100">
                <a:solidFill>
                  <a:srgbClr val="9DE8EB"/>
                </a:solidFill>
                <a:latin typeface="Arial Narrow"/>
                <a:ea typeface="Arial Narrow"/>
                <a:cs typeface="Arial Narrow"/>
                <a:sym typeface="Arial Narrow"/>
              </a:defRPr>
            </a:pPr>
          </a:p>
          <a:p>
            <a:pPr lvl="1" marL="1439999" algn="just" defTabSz="238620">
              <a:defRPr b="1" sz="2100">
                <a:solidFill>
                  <a:srgbClr val="9DE8EB"/>
                </a:solidFill>
                <a:latin typeface="Arial Narrow"/>
                <a:ea typeface="Arial Narrow"/>
                <a:cs typeface="Arial Narrow"/>
                <a:sym typeface="Arial Narrow"/>
              </a:defRPr>
            </a:pPr>
          </a:p>
          <a:p>
            <a:pPr lvl="1" marL="1439999" algn="just" defTabSz="238620">
              <a:defRPr b="1" sz="2100">
                <a:solidFill>
                  <a:srgbClr val="9DE8EB"/>
                </a:solidFill>
                <a:latin typeface="Arial Narrow"/>
                <a:ea typeface="Arial Narrow"/>
                <a:cs typeface="Arial Narrow"/>
                <a:sym typeface="Arial Narrow"/>
              </a:defRPr>
            </a:pPr>
          </a:p>
          <a:p>
            <a:pPr lvl="1" marL="1439999" algn="just" defTabSz="238620">
              <a:defRPr b="1" sz="2100">
                <a:solidFill>
                  <a:srgbClr val="9DE8EB"/>
                </a:solidFill>
                <a:latin typeface="Arial Narrow"/>
                <a:ea typeface="Arial Narrow"/>
                <a:cs typeface="Arial Narrow"/>
                <a:sym typeface="Arial Narrow"/>
              </a:defRPr>
            </a:pPr>
          </a:p>
          <a:p>
            <a:pPr lvl="1" marL="1439999" defTabSz="238620">
              <a:defRPr b="1" sz="2100">
                <a:solidFill>
                  <a:srgbClr val="FFFDB2"/>
                </a:solidFill>
                <a:latin typeface="Arial Narrow"/>
                <a:ea typeface="Arial Narrow"/>
                <a:cs typeface="Arial Narrow"/>
                <a:sym typeface="Arial Narrow"/>
              </a:defRPr>
            </a:pPr>
            <a:r>
              <a:t>* https://www.fondation-droit-animal.org/la-fondation/declaration-des-droits-de-lanimal/</a:t>
            </a:r>
          </a:p>
        </p:txBody>
      </p:sp>
      <p:sp>
        <p:nvSpPr>
          <p:cNvPr id="24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5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7" name="- il existe une Déclaration Universelle des Droits de l’Animal, publiée en 1978 à la maison de l’UNESCO et actualisée en 2018 *…"/>
          <p:cNvSpPr txBox="1"/>
          <p:nvPr>
            <p:ph type="title"/>
          </p:nvPr>
        </p:nvSpPr>
        <p:spPr>
          <a:xfrm>
            <a:off x="420014" y="1800000"/>
            <a:ext cx="12875973" cy="7539858"/>
          </a:xfrm>
          <a:prstGeom prst="rect">
            <a:avLst/>
          </a:prstGeom>
        </p:spPr>
        <p:txBody>
          <a:bodyPr anchor="t">
            <a:noAutofit/>
          </a:bodyPr>
          <a:lstStyle/>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existe une Déclaration Universelle des Droits de l’Animal, publiée en 1978 à la maison de l’UNESCO et actualisée en 2018 *</a:t>
            </a:r>
          </a:p>
          <a:p>
            <a:pPr lvl="1"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DÉCLARATION DES DROITS DE L’ANIMAL (2018)</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Article 5</a:t>
            </a:r>
          </a:p>
          <a:p>
            <a:pPr marL="1439999" algn="just" defTabSz="238620">
              <a:defRPr b="1" sz="2100">
                <a:solidFill>
                  <a:srgbClr val="9DE8EB"/>
                </a:solidFill>
                <a:latin typeface="Arial Narrow"/>
                <a:ea typeface="Arial Narrow"/>
                <a:cs typeface="Arial Narrow"/>
                <a:sym typeface="Arial Narrow"/>
              </a:defRPr>
            </a:pPr>
            <a:r>
              <a:t>Tout acte impliquant sans justification la mise à mort d’un animal est prohibé. Si la mise à mort d’un animal est justifiée, elle doit être instantanée, indolore et non génératrice d’angoisse.</a:t>
            </a:r>
          </a:p>
          <a:p>
            <a:pPr marL="1439999" algn="just" defTabSz="238620">
              <a:defRPr b="1" sz="2100">
                <a:solidFill>
                  <a:srgbClr val="9DE8EB"/>
                </a:solidFill>
                <a:latin typeface="Arial Narrow"/>
                <a:ea typeface="Arial Narrow"/>
                <a:cs typeface="Arial Narrow"/>
                <a:sym typeface="Arial Narrow"/>
              </a:defRPr>
            </a:pPr>
            <a:r>
              <a:t>Article 6</a:t>
            </a:r>
          </a:p>
          <a:p>
            <a:pPr marL="1439999" algn="just" defTabSz="238620">
              <a:defRPr b="1" sz="2100">
                <a:solidFill>
                  <a:srgbClr val="9DE8EB"/>
                </a:solidFill>
                <a:latin typeface="Arial Narrow"/>
                <a:ea typeface="Arial Narrow"/>
                <a:cs typeface="Arial Narrow"/>
                <a:sym typeface="Arial Narrow"/>
              </a:defRPr>
            </a:pPr>
            <a:r>
              <a:t>Aucune manipulation ou sélection génétique ne doit avoir pour effet de compromettre le bien-être ou la capacité au bien-être d’un animal sensible.</a:t>
            </a:r>
          </a:p>
          <a:p>
            <a:pPr marL="1439999" algn="just" defTabSz="238620">
              <a:defRPr b="1" sz="2100">
                <a:solidFill>
                  <a:srgbClr val="9DE8EB"/>
                </a:solidFill>
                <a:latin typeface="Arial Narrow"/>
                <a:ea typeface="Arial Narrow"/>
                <a:cs typeface="Arial Narrow"/>
                <a:sym typeface="Arial Narrow"/>
              </a:defRPr>
            </a:pPr>
            <a:r>
              <a:t>Article 7</a:t>
            </a:r>
          </a:p>
          <a:p>
            <a:pPr marL="1439999" algn="just" defTabSz="238620">
              <a:defRPr b="1" sz="2100">
                <a:solidFill>
                  <a:srgbClr val="9DE8EB"/>
                </a:solidFill>
                <a:latin typeface="Arial Narrow"/>
                <a:ea typeface="Arial Narrow"/>
                <a:cs typeface="Arial Narrow"/>
                <a:sym typeface="Arial Narrow"/>
              </a:defRPr>
            </a:pPr>
            <a:r>
              <a:t>Les gouvernements veillent à ce que l’enseignement forme au respect de la présente déclaration.</a:t>
            </a:r>
          </a:p>
          <a:p>
            <a:pPr marL="1439999" algn="just" defTabSz="238620">
              <a:defRPr b="1" sz="2100">
                <a:solidFill>
                  <a:srgbClr val="9DE8EB"/>
                </a:solidFill>
                <a:latin typeface="Arial Narrow"/>
                <a:ea typeface="Arial Narrow"/>
                <a:cs typeface="Arial Narrow"/>
                <a:sym typeface="Arial Narrow"/>
              </a:defRPr>
            </a:pPr>
            <a:r>
              <a:t>Article 8</a:t>
            </a:r>
          </a:p>
          <a:p>
            <a:pPr marL="1439999" algn="just" defTabSz="238620">
              <a:defRPr b="1" sz="2100">
                <a:solidFill>
                  <a:srgbClr val="9DE8EB"/>
                </a:solidFill>
                <a:latin typeface="Arial Narrow"/>
                <a:ea typeface="Arial Narrow"/>
                <a:cs typeface="Arial Narrow"/>
                <a:sym typeface="Arial Narrow"/>
              </a:defRPr>
            </a:pPr>
            <a:r>
              <a:t>La présente déclaration est mise en œuvre par les traités internationaux et les lois et règlements de chaque État et communauté d’États.</a:t>
            </a:r>
          </a:p>
          <a:p>
            <a:pPr lvl="1" marL="1439999" algn="just" defTabSz="238620">
              <a:defRPr b="1" sz="2100">
                <a:solidFill>
                  <a:srgbClr val="9DE8EB"/>
                </a:solidFill>
                <a:latin typeface="Arial Narrow"/>
                <a:ea typeface="Arial Narrow"/>
                <a:cs typeface="Arial Narrow"/>
                <a:sym typeface="Arial Narrow"/>
              </a:defRPr>
            </a:pPr>
          </a:p>
          <a:p>
            <a:pPr lvl="1" marL="1439999" algn="just" defTabSz="238620">
              <a:defRPr b="1" sz="2100">
                <a:solidFill>
                  <a:srgbClr val="9DE8EB"/>
                </a:solidFill>
                <a:latin typeface="Arial Narrow"/>
                <a:ea typeface="Arial Narrow"/>
                <a:cs typeface="Arial Narrow"/>
                <a:sym typeface="Arial Narrow"/>
              </a:defRPr>
            </a:pPr>
            <a:endParaRPr>
              <a:latin typeface="Times Roman"/>
              <a:ea typeface="Times Roman"/>
              <a:cs typeface="Times Roman"/>
              <a:sym typeface="Times Roman"/>
            </a:endParaRPr>
          </a:p>
          <a:p>
            <a:pPr lvl="1" marL="1439999" algn="just" defTabSz="238620">
              <a:defRPr b="1" sz="2100">
                <a:solidFill>
                  <a:srgbClr val="9DE8EB"/>
                </a:solidFill>
                <a:latin typeface="Arial Narrow"/>
                <a:ea typeface="Arial Narrow"/>
                <a:cs typeface="Arial Narrow"/>
                <a:sym typeface="Arial Narrow"/>
              </a:defRPr>
            </a:pPr>
            <a:endParaRPr sz="1200">
              <a:latin typeface="Times Roman"/>
              <a:ea typeface="Times Roman"/>
              <a:cs typeface="Times Roman"/>
              <a:sym typeface="Times Roman"/>
            </a:endParaRPr>
          </a:p>
          <a:p>
            <a:pPr lvl="1" marL="1439999" defTabSz="238620">
              <a:defRPr b="1" sz="2100">
                <a:solidFill>
                  <a:srgbClr val="FFFDB2"/>
                </a:solidFill>
                <a:latin typeface="Arial Narrow"/>
                <a:ea typeface="Arial Narrow"/>
                <a:cs typeface="Arial Narrow"/>
                <a:sym typeface="Arial Narrow"/>
              </a:defRPr>
            </a:pPr>
            <a:r>
              <a:t>* https://www.fondation-droit-animal.org/la-fondation/declaration-des-droits-de-lanimal/</a:t>
            </a:r>
          </a:p>
        </p:txBody>
      </p:sp>
      <p:sp>
        <p:nvSpPr>
          <p:cNvPr id="25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6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6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7" name="- les mouvements de protection des animaux datent du XVIIIème 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mouvements de protection des animaux datent du XVIII</a:t>
            </a:r>
            <a:r>
              <a:rPr baseline="31999"/>
              <a:t>ème</a:t>
            </a:r>
            <a:r>
              <a:t> 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ils se sont renforcés au XIX</a:t>
            </a:r>
            <a:r>
              <a:rPr baseline="31999"/>
              <a:t>ème</a:t>
            </a:r>
            <a:r>
              <a:t> s. particulièrement en Angleterre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peut citer la </a:t>
            </a:r>
            <a:r>
              <a:rPr i="1"/>
              <a:t>Royal Society for the Prevention of Cuelty to Animals</a:t>
            </a:r>
            <a:r>
              <a:t> (RSPCA) créée en 1824</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contre la vivisection</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l’autour de la gestion des animaux errants dans les villes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 XX</a:t>
            </a:r>
            <a:r>
              <a:rPr baseline="31999"/>
              <a:t>ème</a:t>
            </a:r>
            <a:r>
              <a:t> s. les mouvements se sont amplifiés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lien avec les mauvais traitements dont étaient aussi victimes les animaux durant la 1</a:t>
            </a:r>
            <a:r>
              <a:rPr baseline="31999"/>
              <a:t>ère</a:t>
            </a:r>
            <a:r>
              <a:t> guerre mondiale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sur la fin du XX</a:t>
            </a:r>
            <a:r>
              <a:rPr baseline="31999"/>
              <a:t>ème</a:t>
            </a:r>
            <a:r>
              <a:t> s. en lien avec la chasse, la corrida, les expérimentations sur animaux</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2008 une vidéo sur les maltraitances dans les élevages industriels et la création de l’association L214</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l’émergence des </a:t>
            </a:r>
            <a:r>
              <a:rPr i="1"/>
              <a:t>Animal Studies</a:t>
            </a:r>
            <a:r>
              <a:t> et de l’antispécisme</a:t>
            </a:r>
          </a:p>
        </p:txBody>
      </p:sp>
      <p:sp>
        <p:nvSpPr>
          <p:cNvPr id="26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7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7" name="- l’« antispécisme » est une notion introduite en 1970 par Richard D. Ryder (*1940) en Angleterre et dans un livre de 1971, Animals, men and moral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 antispécisme » est une notion introduite en 1970 par Richard D. </a:t>
            </a:r>
            <a:r>
              <a:rPr cap="small"/>
              <a:t>Ryder</a:t>
            </a:r>
            <a:r>
              <a:t> (*1940) en Angleterre et dans un livre de 1971, </a:t>
            </a:r>
            <a:r>
              <a:rPr i="1"/>
              <a:t>Animals, men and morals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Peter </a:t>
            </a:r>
            <a:r>
              <a:rPr cap="small"/>
              <a:t>Singer</a:t>
            </a:r>
            <a:r>
              <a:t> (*1946), philosophe australien reprend la thématique*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France, Aymeric </a:t>
            </a:r>
            <a:r>
              <a:rPr cap="small"/>
              <a:t>Caron</a:t>
            </a:r>
            <a:r>
              <a:t> s’est engagé pour cette cause**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defTabSz="238620">
              <a:defRPr b="1" sz="2100">
                <a:solidFill>
                  <a:srgbClr val="FFFDB2"/>
                </a:solidFill>
                <a:latin typeface="Arial Narrow"/>
                <a:ea typeface="Arial Narrow"/>
                <a:cs typeface="Arial Narrow"/>
                <a:sym typeface="Arial Narrow"/>
              </a:defRPr>
            </a:pPr>
          </a:p>
          <a:p>
            <a:pPr marL="1439999" defTabSz="238620">
              <a:defRPr b="1" sz="2100">
                <a:solidFill>
                  <a:srgbClr val="FFFDB2"/>
                </a:solidFill>
                <a:latin typeface="Arial Narrow"/>
                <a:ea typeface="Arial Narrow"/>
                <a:cs typeface="Arial Narrow"/>
                <a:sym typeface="Arial Narrow"/>
              </a:defRPr>
            </a:pPr>
            <a:r>
              <a:t>* Peter </a:t>
            </a:r>
            <a:r>
              <a:rPr cap="small"/>
              <a:t>Singer</a:t>
            </a:r>
            <a:r>
              <a:t>, </a:t>
            </a:r>
            <a:r>
              <a:rPr i="1"/>
              <a:t>Questions d’éthique pratique</a:t>
            </a:r>
            <a:r>
              <a:t>, Bayard, Paris 1997.</a:t>
            </a:r>
          </a:p>
          <a:p>
            <a:pPr marL="1439999" defTabSz="238620">
              <a:defRPr b="1" sz="2100">
                <a:solidFill>
                  <a:srgbClr val="FFFDB2"/>
                </a:solidFill>
                <a:latin typeface="Arial Narrow"/>
                <a:ea typeface="Arial Narrow"/>
                <a:cs typeface="Arial Narrow"/>
                <a:sym typeface="Arial Narrow"/>
              </a:defRPr>
            </a:pPr>
            <a:r>
              <a:t>          -, </a:t>
            </a:r>
            <a:r>
              <a:rPr i="1"/>
              <a:t>La Libération animale</a:t>
            </a:r>
            <a:r>
              <a:t> (1975</a:t>
            </a:r>
            <a:r>
              <a:rPr baseline="31999" sz="1111"/>
              <a:t>1</a:t>
            </a:r>
            <a:r>
              <a:t>) Payot, Paris 2012.</a:t>
            </a:r>
          </a:p>
          <a:p>
            <a:pPr marL="1439999" defTabSz="238620">
              <a:defRPr b="1" sz="2100">
                <a:solidFill>
                  <a:srgbClr val="FFFDB2"/>
                </a:solidFill>
                <a:latin typeface="Arial Narrow"/>
                <a:ea typeface="Arial Narrow"/>
                <a:cs typeface="Arial Narrow"/>
                <a:sym typeface="Arial Narrow"/>
              </a:defRPr>
            </a:pPr>
            <a:r>
              <a:t>** Aymeric </a:t>
            </a:r>
            <a:r>
              <a:rPr cap="small"/>
              <a:t>Caron</a:t>
            </a:r>
            <a:r>
              <a:t>, </a:t>
            </a:r>
            <a:r>
              <a:rPr i="1"/>
              <a:t>Antispécisme : réconcilier l'humain, l'animal, la nature,</a:t>
            </a:r>
            <a:r>
              <a:t> Paris, Don Quichotte, 2016</a:t>
            </a:r>
          </a:p>
        </p:txBody>
      </p:sp>
      <p:sp>
        <p:nvSpPr>
          <p:cNvPr id="27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8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7" name="- sur le plan anthropologique, Peter Singer distingue deux not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sur le plan anthropologique, Peter </a:t>
            </a:r>
            <a:r>
              <a:rPr cap="small"/>
              <a:t>Singer</a:t>
            </a:r>
            <a:r>
              <a:t> distingue deux notions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notion de personne, identifiée à la capacité de communication verbale, émotionnelle, à la conscience de soi et la capacité relationnelle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l’appartenance à l’espèce </a:t>
            </a:r>
            <a:r>
              <a:rPr i="1"/>
              <a:t>homo sapiens</a:t>
            </a:r>
            <a:r>
              <a:t>, qui définit l’humain sur un plan biologique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pour lui, si la plupart des animaux sont dépourvus des capacités qui définissent la personne,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peut néanmoins y avoir des animaux qui sont des personnes, puisqu’ils donnent des signes de communication, de capacité de compassion, de langage, et il faut dès lors leur reconnaître des droits qui sont ceux que l’on reconnaît aux personnes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y a aussi des humains qui ne manifestent pas encore ou plus les aptitudes relationnelles et affectives des personnes, par conséquent, on ne saurait être tenu de leur reconnaître des droits comme un droit à la vie</a:t>
            </a:r>
          </a:p>
        </p:txBody>
      </p:sp>
      <p:sp>
        <p:nvSpPr>
          <p:cNvPr id="28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9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7" name="- l’antispécisme est une critique du fait d’attribu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l’antispécisme est une critique du fait d’attribuer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plus ou moins de valeur aux espèces animales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et d’attribuer une suprématie à l’être humain</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mode de raisonnement est celui du racisme et des discriminations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avec une idée de l’égalité qui suppose une absence de droits sur d’autres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et en particulier l’absence d’un droit de disposer d’autrui</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saisit les liens avec le véganisme (cf. Donald </a:t>
            </a:r>
            <a:r>
              <a:rPr cap="small"/>
              <a:t>Watson</a:t>
            </a:r>
            <a:r>
              <a:t> [1910-2005]) - qui s’interdit toute consommation et d’utilisation de produits animaux</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et des liens avec la « deep ecology » (cf. Arnø </a:t>
            </a:r>
            <a:r>
              <a:rPr cap="small"/>
              <a:t>Naess</a:t>
            </a:r>
            <a:r>
              <a:t> [1912-2009]) qui considère que dans l’histoire du vivant, l’humanisation a été préjudiciable au vivant : il faut reconnaître une valeur à la vie en elle-même sans considérations de qualités propres à certains animaux</a:t>
            </a:r>
          </a:p>
        </p:txBody>
      </p:sp>
      <p:sp>
        <p:nvSpPr>
          <p:cNvPr id="29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0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6"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7" name="- la dimension anthropologique de ces courants de pensée tient à la place accordée à l’être humain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la dimension anthropologique de ces courants de pensée tient à la place accordée à l’être humain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une critique sévère de l’anthropocentrisme moderne pour penser autrement les relations entre vivants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peut se demander où passe la limite entre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fait de penser l’humain en termes de spécificité - liée au développement de la rationalité et de la culture - et en raison de cela une responsabilité quant aux espèces vivantes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fait de dénier à l’humanité un droit de disposer des autres vivants - ce qui comporte encore une responsabilité à l’égard des autres vivants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fait de dénier à l’humanité un quelconque droit sur les autres vivants et par conséquent une quelconque reconnaissance de responsabilité sur les autres vivants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assiste-t-on à un effet de retour de balancier au nom duquel l’exaltation moderne de l’humanité ferait place à un pessimisme anthropologique radical ?</a:t>
            </a:r>
          </a:p>
        </p:txBody>
      </p:sp>
      <p:sp>
        <p:nvSpPr>
          <p:cNvPr id="30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1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7" name="- Fabien Carré, Antoine Doré, Jérôme Michalon, Sociologie de la cause animale, Paris, La Découverte, 2023…"/>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Fabien </a:t>
            </a:r>
            <a:r>
              <a:rPr cap="small"/>
              <a:t>Carré</a:t>
            </a:r>
            <a:r>
              <a:t>, Antoine </a:t>
            </a:r>
            <a:r>
              <a:rPr cap="small"/>
              <a:t>Doré</a:t>
            </a:r>
            <a:r>
              <a:t>, Jérôme </a:t>
            </a:r>
            <a:r>
              <a:rPr cap="small"/>
              <a:t>Michalon</a:t>
            </a:r>
            <a:r>
              <a:t>, </a:t>
            </a:r>
            <a:r>
              <a:rPr i="1"/>
              <a:t>Sociologie de la cause animale</a:t>
            </a:r>
            <a:r>
              <a:t>, Paris, La Découverte, 2023</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Laurent </a:t>
            </a:r>
            <a:r>
              <a:rPr cap="small"/>
              <a:t>Bègue-Shankland</a:t>
            </a:r>
            <a:r>
              <a:t>, </a:t>
            </a:r>
            <a:r>
              <a:rPr i="1"/>
              <a:t>Face aux animaux. Nos émotions, nos préjugés, nos ambivalences,</a:t>
            </a:r>
            <a:r>
              <a:t> Paris, Odile Jacob, 2022</a:t>
            </a:r>
          </a:p>
          <a:p>
            <a:pPr lvl="1"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Christophe </a:t>
            </a:r>
            <a:r>
              <a:rPr cap="small"/>
              <a:t>Traïni</a:t>
            </a:r>
            <a:r>
              <a:t>, </a:t>
            </a:r>
            <a:r>
              <a:rPr i="1"/>
              <a:t>La cause animale. Essai de sociologie historique (1820-1980)</a:t>
            </a:r>
            <a:r>
              <a:t>, Paris, PUF, 2011</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Nature, Sciences, Société, </a:t>
            </a:r>
            <a:r>
              <a:rPr i="1"/>
              <a:t>Recherches sur la question animale : entre mobilisation sociétale et innovations technologiques</a:t>
            </a:r>
            <a:r>
              <a:t>, 2023/2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Journal International de Bioéthique, </a:t>
            </a:r>
            <a:r>
              <a:rPr i="1"/>
              <a:t>L’éthique animale, entre science et société</a:t>
            </a:r>
            <a:r>
              <a:t>, ESKA, 2013/1</a:t>
            </a:r>
          </a:p>
        </p:txBody>
      </p:sp>
      <p:sp>
        <p:nvSpPr>
          <p:cNvPr id="31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2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7"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3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4"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3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1" name="- pour un certain nombre de penseurs - et acteurs - de l’humanité du futu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pour un certain nombre de penseurs - et acteurs - de l’humanité du futur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s’agit d’arriver à une humanité </a:t>
            </a:r>
            <a:r>
              <a:rPr i="1"/>
              <a:t>enhanced</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augmentée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renforcée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améliorée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qui corresponde à un projet d’humanité pensé et réalisé par la science et la technique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avec notamment l’abolition et le déplacement d’un certain nombre de limites,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au premier rang desquelles la mortalité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puisqu’on dépasse les modalités actuelles de la condition humaine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parle de </a:t>
            </a:r>
            <a:r>
              <a:rPr i="1"/>
              <a:t>transhumanisme</a:t>
            </a: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qui pourrait être pensée comme une </a:t>
            </a:r>
            <a:r>
              <a:rPr i="1"/>
              <a:t>post-humanité</a:t>
            </a:r>
          </a:p>
        </p:txBody>
      </p:sp>
      <p:sp>
        <p:nvSpPr>
          <p:cNvPr id="34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4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1" name="- il est donc question d’une évolution de la condition humain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est donc question d’une évolution de la condition humaine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voulue et pilotée par l’humanité elle-même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par les sciences et les techniques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que l’on fait </a:t>
            </a:r>
            <a:r>
              <a:rPr i="1"/>
              <a:t>converger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l’électronique, l’informatique et la robotique permettent d’envisager la combinaison de l’organisme humain et des dispositifs techniques (cf. les cyborg)</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jusqu’au téléchargement de données cerveau-ordinateur dans les deux sens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génétique permet d’envisager la modification des caractéristiques génétiques des vivants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nanotechnologies permettent d’envisager la création de gènes sinon la création de la vie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35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1" name="- les acteurs de ces évolutions proviennent des divers domaines de la science et de la technique ainsi que de la philosophi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acteurs de ces évolutions proviennent des divers domaines de la science et de la technique ainsi que de la philosophie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lutte contre la mortalité par la cryonie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Robert </a:t>
            </a:r>
            <a:r>
              <a:rPr cap="small">
                <a:solidFill>
                  <a:schemeClr val="accent4">
                    <a:hueOff val="468000"/>
                    <a:satOff val="-4761"/>
                    <a:lumOff val="10196"/>
                  </a:schemeClr>
                </a:solidFill>
              </a:rPr>
              <a:t>Etttinger</a:t>
            </a:r>
            <a:r>
              <a:t> (1918-2011) fondateur du « mouvement cryonique », du </a:t>
            </a:r>
            <a:r>
              <a:rPr i="1"/>
              <a:t>Cryonic Institute</a:t>
            </a:r>
            <a:r>
              <a:t> en 1976 et de l’association </a:t>
            </a:r>
            <a:r>
              <a:rPr i="1"/>
              <a:t>Immortalist Society</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applications de l’informatique : robotique, intelligence artificielle, interfaces cerveau et composants électroniques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Hans </a:t>
            </a:r>
            <a:r>
              <a:rPr cap="small">
                <a:solidFill>
                  <a:schemeClr val="accent4">
                    <a:hueOff val="468000"/>
                    <a:satOff val="-4761"/>
                    <a:lumOff val="10196"/>
                  </a:schemeClr>
                </a:solidFill>
              </a:rPr>
              <a:t>Moravec</a:t>
            </a:r>
            <a:r>
              <a:t> (*1948), l’intelligence artificielle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Kevin </a:t>
            </a:r>
            <a:r>
              <a:rPr cap="small">
                <a:solidFill>
                  <a:schemeClr val="accent4">
                    <a:hueOff val="468000"/>
                    <a:satOff val="-4761"/>
                    <a:lumOff val="10196"/>
                  </a:schemeClr>
                </a:solidFill>
              </a:rPr>
              <a:t>Warwick</a:t>
            </a:r>
            <a:r>
              <a:t> (*1954), cybernétique et interfaces entre cerveau et composants électroniques - un projet de communication télépathique par l’électronique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Ray(mond) C. </a:t>
            </a:r>
            <a:r>
              <a:rPr cap="small">
                <a:solidFill>
                  <a:schemeClr val="accent4">
                    <a:hueOff val="468000"/>
                    <a:satOff val="-4761"/>
                    <a:lumOff val="10196"/>
                  </a:schemeClr>
                </a:solidFill>
              </a:rPr>
              <a:t>Kurzweil</a:t>
            </a:r>
            <a:r>
              <a:t> (*1948), ingénieur informaticien, travaille sur le langage et l’intelligence artificielle ) auteur en 2007, de </a:t>
            </a:r>
            <a:r>
              <a:rPr i="1"/>
              <a:t>Humanité 2.0, la Bible du changement - </a:t>
            </a:r>
            <a:r>
              <a:t>concepteur de la « singularité » - moment où les capacités des machines dépasseront celles des humains - créateur d’une </a:t>
            </a:r>
            <a:r>
              <a:rPr i="1"/>
              <a:t>Singularity University</a:t>
            </a:r>
            <a:r>
              <a:t> en Californie</a:t>
            </a:r>
            <a:endParaRPr i="1"/>
          </a:p>
        </p:txBody>
      </p:sp>
      <p:sp>
        <p:nvSpPr>
          <p:cNvPr id="36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6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1" name="- les acteurs de ces évolutions proviennent des divers domaines de la science et de la technique ainsi que de la philosophi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acteurs de ces évolutions proviennent des divers domaines de la science et de la technique ainsi que de la philosophie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nanotechnologies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(Kim) Eric </a:t>
            </a:r>
            <a:r>
              <a:rPr cap="small">
                <a:solidFill>
                  <a:schemeClr val="accent4">
                    <a:hueOff val="468000"/>
                    <a:satOff val="-4761"/>
                    <a:lumOff val="10196"/>
                  </a:schemeClr>
                </a:solidFill>
              </a:rPr>
              <a:t>Dexler</a:t>
            </a:r>
            <a:r>
              <a:t> (*1955) - la création moléculaire et l’élaboration de logiciels en vue des nanotechnologies</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William S. </a:t>
            </a:r>
            <a:r>
              <a:rPr cap="small">
                <a:solidFill>
                  <a:schemeClr val="accent4">
                    <a:hueOff val="468000"/>
                    <a:satOff val="-4761"/>
                    <a:lumOff val="10196"/>
                  </a:schemeClr>
                </a:solidFill>
              </a:rPr>
              <a:t>Bainbridge</a:t>
            </a:r>
            <a:r>
              <a:t> (*1940) - sociologue des religions, rédige en 2002 un rapport sur la convergence NBIC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médecine : génétique, neurosciences, sciences cognitives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Craig </a:t>
            </a:r>
            <a:r>
              <a:rPr cap="small">
                <a:solidFill>
                  <a:schemeClr val="accent4">
                    <a:hueOff val="468000"/>
                    <a:satOff val="-4761"/>
                    <a:lumOff val="10196"/>
                  </a:schemeClr>
                </a:solidFill>
              </a:rPr>
              <a:t>Venter</a:t>
            </a:r>
            <a:r>
              <a:t> (*1946), généticien, créateur en 2007 du premier chromosome de synthèse et en 2010, d’une cellule à partir d’une bactérie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Laurent </a:t>
            </a:r>
            <a:r>
              <a:rPr cap="small">
                <a:solidFill>
                  <a:schemeClr val="accent4">
                    <a:hueOff val="468000"/>
                    <a:satOff val="-4761"/>
                    <a:lumOff val="10196"/>
                  </a:schemeClr>
                </a:solidFill>
              </a:rPr>
              <a:t>Alexandre</a:t>
            </a:r>
            <a:r>
              <a:t> (*1960), généticien, spécialiste du séquençage du génome</a:t>
            </a:r>
          </a:p>
        </p:txBody>
      </p:sp>
      <p:sp>
        <p:nvSpPr>
          <p:cNvPr id="37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1" name="- les acteurs de ces évolutions proviennent des divers domaines de la science et de la technique ainsi que de la philosophi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acteurs de ces évolutions proviennent des divers domaines de la science et de la technique ainsi que de la philosophie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mathématiques, l’astrophysique, les technologies de conquête spatiale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Max </a:t>
            </a:r>
            <a:r>
              <a:rPr cap="small">
                <a:solidFill>
                  <a:schemeClr val="accent4">
                    <a:hueOff val="468000"/>
                    <a:satOff val="-4761"/>
                    <a:lumOff val="10196"/>
                  </a:schemeClr>
                </a:solidFill>
              </a:rPr>
              <a:t>Tegmark</a:t>
            </a:r>
            <a:r>
              <a:t> (*1967), astrophysicien, auteur d’une théorie du tout de l’univers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Franck </a:t>
            </a:r>
            <a:r>
              <a:rPr cap="small">
                <a:solidFill>
                  <a:schemeClr val="accent4">
                    <a:hueOff val="468000"/>
                    <a:satOff val="-4761"/>
                    <a:lumOff val="10196"/>
                  </a:schemeClr>
                </a:solidFill>
              </a:rPr>
              <a:t>Tipler</a:t>
            </a:r>
            <a:r>
              <a:t> (*1949), envisage la transformation du monde en un ordinateur qui contiendrait toutes les consciences humaines et serait capable de les ressusciter dans son cyber espace, constituant une société de sujets omniscients, omniprésents et omnipotents, qui seraient Dieu - ce serait le </a:t>
            </a:r>
            <a:r>
              <a:rPr i="1"/>
              <a:t>point Oméga</a:t>
            </a:r>
            <a:r>
              <a:t> de l’univers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Elon </a:t>
            </a:r>
            <a:r>
              <a:rPr cap="small">
                <a:solidFill>
                  <a:schemeClr val="accent4">
                    <a:hueOff val="468000"/>
                    <a:satOff val="-4761"/>
                    <a:lumOff val="10196"/>
                  </a:schemeClr>
                </a:solidFill>
              </a:rPr>
              <a:t>Musk</a:t>
            </a:r>
            <a:r>
              <a:t> (*1971), acteur de la transition écologique avec Tesla et de la conquête spatiale avec SpaceX, fondateur en 2017 de </a:t>
            </a:r>
            <a:r>
              <a:rPr i="1"/>
              <a:t>Neuralink </a:t>
            </a:r>
            <a:r>
              <a:t>: pour le développement des recherches sur les connexions cerveau-ordinateur, afin d’éviter que l’IA ne dépasse l’humain</a:t>
            </a:r>
          </a:p>
        </p:txBody>
      </p:sp>
      <p:sp>
        <p:nvSpPr>
          <p:cNvPr id="38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1" name="- les acteurs de ces évolutions proviennent des divers domaines de la science et de la technique ainsi que de la philosophi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acteurs de ces évolutions proviennent des divers domaines de la science et de la technique ainsi que de la philosophie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philosophie et les sciences humaines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Fereidoun M. </a:t>
            </a:r>
            <a:r>
              <a:rPr cap="small">
                <a:solidFill>
                  <a:schemeClr val="accent4">
                    <a:hueOff val="468000"/>
                    <a:satOff val="-4761"/>
                    <a:lumOff val="10196"/>
                  </a:schemeClr>
                </a:solidFill>
              </a:rPr>
              <a:t>Esfandiary</a:t>
            </a:r>
            <a:r>
              <a:t> (1930-2000), se fait appeler </a:t>
            </a:r>
            <a:r>
              <a:rPr i="1"/>
              <a:t>FM-2030</a:t>
            </a:r>
            <a:r>
              <a:t> à partir de 1972 (considérant que 2030 est une date emblématique pour l’avènement d’une nouvelle humanité) </a:t>
            </a:r>
            <a:r>
              <a:t>- publie l’</a:t>
            </a:r>
            <a:r>
              <a:rPr i="1"/>
              <a:t>Upwingers Manifesto</a:t>
            </a:r>
            <a:r>
              <a:t> (1973) et</a:t>
            </a:r>
            <a:r>
              <a:t> parle d’un</a:t>
            </a:r>
            <a:r>
              <a:rPr i="1"/>
              <a:t> transitionnal human</a:t>
            </a:r>
            <a:r>
              <a:t>, vers un </a:t>
            </a:r>
            <a:r>
              <a:rPr i="1"/>
              <a:t>posthuman</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rPr i="1"/>
              <a:t>		</a:t>
            </a:r>
            <a:r>
              <a:t>- </a:t>
            </a:r>
            <a:r>
              <a:rPr>
                <a:solidFill>
                  <a:schemeClr val="accent4">
                    <a:hueOff val="468000"/>
                    <a:satOff val="-4761"/>
                    <a:lumOff val="10196"/>
                  </a:schemeClr>
                </a:solidFill>
              </a:rPr>
              <a:t>Max </a:t>
            </a:r>
            <a:r>
              <a:rPr cap="small">
                <a:solidFill>
                  <a:schemeClr val="accent4">
                    <a:hueOff val="468000"/>
                    <a:satOff val="-4761"/>
                    <a:lumOff val="10196"/>
                  </a:schemeClr>
                </a:solidFill>
              </a:rPr>
              <a:t>More</a:t>
            </a:r>
            <a:r>
              <a:t> (*1964), né sous le nom Max </a:t>
            </a:r>
            <a:r>
              <a:rPr cap="small"/>
              <a:t>O’Connor</a:t>
            </a:r>
            <a:r>
              <a:t>, il change son nom en More (« plus ») inventeur de la notion d’« extropie », publie en 1998, les « principes extropiens », partie prenante de la recherche en cryonie </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Nick</a:t>
            </a:r>
            <a:r>
              <a:t> </a:t>
            </a:r>
            <a:r>
              <a:rPr cap="small">
                <a:solidFill>
                  <a:schemeClr val="accent4">
                    <a:hueOff val="468000"/>
                    <a:satOff val="-4761"/>
                    <a:lumOff val="10196"/>
                  </a:schemeClr>
                </a:solidFill>
              </a:rPr>
              <a:t>Bostrom</a:t>
            </a:r>
            <a:r>
              <a:t> (*1973), fonde en 1998 la </a:t>
            </a:r>
            <a:r>
              <a:rPr i="1"/>
              <a:t>World Tranhumanist Association</a:t>
            </a:r>
            <a:r>
              <a:t> (WTA) (avec David Pearce) - actuellement </a:t>
            </a:r>
            <a:r>
              <a:rPr i="1"/>
              <a:t>Humanity+</a:t>
            </a:r>
            <a:r>
              <a:t>, rédige en 2002 la Déclaration transhumaniste (avec Max More) - cosignataire en 2015 d’une lettre ouverte du </a:t>
            </a:r>
            <a:r>
              <a:rPr i="1"/>
              <a:t>Future of Life Institute</a:t>
            </a:r>
            <a:r>
              <a:t>, avertissant des dangers de l’intelligence artificielle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David </a:t>
            </a:r>
            <a:r>
              <a:rPr cap="small">
                <a:solidFill>
                  <a:schemeClr val="accent4">
                    <a:hueOff val="468000"/>
                    <a:satOff val="-4761"/>
                    <a:lumOff val="10196"/>
                  </a:schemeClr>
                </a:solidFill>
              </a:rPr>
              <a:t>Pearce</a:t>
            </a:r>
            <a:r>
              <a:t>, milite pour l’élimination de toute souffrance par la convergence des technologies, pour tout être sensible</a:t>
            </a:r>
          </a:p>
        </p:txBody>
      </p:sp>
      <p:sp>
        <p:nvSpPr>
          <p:cNvPr id="39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3" name="- les évolutions culturelles contemporaines déplacent des repères mis en place par la Modernité, et que l’on croyait stable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évolutions culturelles contemporaines déplacent des repères mis en place par la Modernité, et que l’on croyait stables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si l’on part du principe que ces évolutions constituent un changement d’ère culturelle,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une sortie de la Modernité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vers la mise en place d’une autre période culturelle non-déterminée pour l’instant et que l’on appelle à défaut de mieux « Post-modernité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évolutions sont observables en particulier au plan anthropologique</a:t>
            </a:r>
          </a:p>
        </p:txBody>
      </p:sp>
      <p:sp>
        <p:nvSpPr>
          <p:cNvPr id="144"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49"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pic>
        <p:nvPicPr>
          <p:cNvPr id="1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1" name="- les acteurs de ces évolutions proviennent des divers domaines de la science et de la technique ainsi que de la philosophi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acteurs de ces évolutions proviennent des divers domaines de la science et de la technique ainsi que de la philosophie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philosophie et les sciences humaines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Chris </a:t>
            </a:r>
            <a:r>
              <a:rPr cap="small">
                <a:solidFill>
                  <a:schemeClr val="accent4">
                    <a:hueOff val="468000"/>
                    <a:satOff val="-4761"/>
                    <a:lumOff val="10196"/>
                  </a:schemeClr>
                </a:solidFill>
              </a:rPr>
              <a:t>Hables Gray</a:t>
            </a:r>
            <a:r>
              <a:t> (*1953), le cyborg est pour lui le modèle anthropologique qui se met en place avec la généralisation de l’informatique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a:solidFill>
                  <a:schemeClr val="accent4">
                    <a:hueOff val="468000"/>
                    <a:satOff val="-4761"/>
                    <a:lumOff val="10196"/>
                  </a:schemeClr>
                </a:solidFill>
              </a:rPr>
              <a:t>Donna</a:t>
            </a:r>
            <a:r>
              <a:t> </a:t>
            </a:r>
            <a:r>
              <a:rPr cap="small">
                <a:solidFill>
                  <a:schemeClr val="accent4">
                    <a:hueOff val="468000"/>
                    <a:satOff val="-4761"/>
                    <a:lumOff val="10196"/>
                  </a:schemeClr>
                </a:solidFill>
              </a:rPr>
              <a:t>Haraway</a:t>
            </a:r>
            <a:r>
              <a:t> (*1944), publie en 1985 un « manifeste cyborg » où elle utilise la métaphore du cyborg pour expliquer sa vision du féminisme et de ses enjeux théoriques</a:t>
            </a:r>
          </a:p>
        </p:txBody>
      </p:sp>
      <p:sp>
        <p:nvSpPr>
          <p:cNvPr id="40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0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1" name="- les textes de référence de toute cette mouvance sont…"/>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textes de référence de toute cette mouvance sont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Robert </a:t>
            </a:r>
            <a:r>
              <a:rPr cap="small"/>
              <a:t>Ettinger</a:t>
            </a:r>
            <a:r>
              <a:t>, </a:t>
            </a:r>
            <a:r>
              <a:rPr i="1"/>
              <a:t>La perspective de l’immortalité</a:t>
            </a:r>
            <a:r>
              <a:t> (1962)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Fereidoun M. </a:t>
            </a:r>
            <a:r>
              <a:rPr cap="small"/>
              <a:t>Elfandiary</a:t>
            </a:r>
            <a:r>
              <a:t> </a:t>
            </a:r>
            <a:r>
              <a:rPr i="1"/>
              <a:t>alias</a:t>
            </a:r>
            <a:r>
              <a:t> FM-2030, </a:t>
            </a:r>
            <a:r>
              <a:rPr i="1"/>
              <a:t>Upwingers Manifesto</a:t>
            </a:r>
            <a:r>
              <a:t> (1973)</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Max </a:t>
            </a:r>
            <a:r>
              <a:rPr cap="small"/>
              <a:t>More</a:t>
            </a:r>
            <a:r>
              <a:t>, </a:t>
            </a:r>
            <a:r>
              <a:rPr i="1"/>
              <a:t>Extropian principles</a:t>
            </a:r>
            <a:r>
              <a:t> (1998)</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William S. </a:t>
            </a:r>
            <a:r>
              <a:rPr cap="small"/>
              <a:t>Bainbridge</a:t>
            </a:r>
            <a:r>
              <a:t>, Rapport sur la convergence NBIC (2002)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Nick </a:t>
            </a:r>
            <a:r>
              <a:rPr cap="small"/>
              <a:t>Bostrom</a:t>
            </a:r>
            <a:r>
              <a:t> &amp; Max </a:t>
            </a:r>
            <a:r>
              <a:rPr cap="small"/>
              <a:t>More</a:t>
            </a:r>
            <a:r>
              <a:t>, </a:t>
            </a:r>
            <a:r>
              <a:rPr i="1"/>
              <a:t>Déclaration transhumaniste</a:t>
            </a:r>
            <a:r>
              <a:t> (2002)</a:t>
            </a:r>
          </a:p>
        </p:txBody>
      </p:sp>
      <p:sp>
        <p:nvSpPr>
          <p:cNvPr id="41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1" name="- on peut reprendre 3 formulat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on peut reprendre 3 formulations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principes </a:t>
            </a:r>
            <a:r>
              <a:rPr i="1"/>
              <a:t>extropiens</a:t>
            </a:r>
            <a:r>
              <a:t> de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a:t>
            </a:r>
            <a:r>
              <a:rPr i="1"/>
              <a:t>déclaration transhumaniste</a:t>
            </a:r>
            <a:r>
              <a:t> de Nick Bostrom et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présentation du transhumanisme par Laurent Alexandre</a:t>
            </a:r>
          </a:p>
        </p:txBody>
      </p:sp>
      <p:sp>
        <p:nvSpPr>
          <p:cNvPr id="42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2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1" name="Les principes extropiens (Max Mo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Les principes extropiens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lvl="1" marL="1439999" algn="just" defTabSz="238620">
              <a:defRPr b="1" sz="2100">
                <a:solidFill>
                  <a:srgbClr val="9DE8EB"/>
                </a:solidFill>
                <a:latin typeface="Arial Narrow"/>
                <a:ea typeface="Arial Narrow"/>
                <a:cs typeface="Arial Narrow"/>
                <a:sym typeface="Arial Narrow"/>
              </a:defRPr>
            </a:pPr>
            <a:r>
              <a:t>L’extropianisme est un transhumanisme. Les </a:t>
            </a:r>
            <a:r>
              <a:rPr i="1"/>
              <a:t>Principes extropiens</a:t>
            </a:r>
            <a:r>
              <a:t> définissent une version ou « marque » particulière de pensée transhumaniste. Comme les humanistes, les transhumanistes privilégient la raison, le progrès et les valeurs centrées sur notre bien-être plutôt que sur une autorité religieuse externe. Les transhumanistes étendent l’humanisme en mettant en question les limites humaines par les moyens de la science et de la technologie, combinés avec la pensée critique et créative. Nous mettons en question le caractère inévitable du vieillissement et de la mort, nous cherchons à améliorer progressivement nos capacités intellectuelles et physiques, et à nous développer émotionnellement.</a:t>
            </a:r>
          </a:p>
          <a:p>
            <a:pPr lvl="1" marL="1439999" algn="just" defTabSz="238620">
              <a:defRPr b="1" sz="2100">
                <a:solidFill>
                  <a:srgbClr val="9DE8EB"/>
                </a:solidFill>
                <a:latin typeface="Arial Narrow"/>
                <a:ea typeface="Arial Narrow"/>
                <a:cs typeface="Arial Narrow"/>
                <a:sym typeface="Arial Narrow"/>
              </a:defRPr>
            </a:pPr>
          </a:p>
          <a:p>
            <a:pPr lvl="1" marL="1439999" algn="just" defTabSz="238620">
              <a:defRPr b="1" sz="2100">
                <a:solidFill>
                  <a:srgbClr val="9DE8EB"/>
                </a:solidFill>
                <a:latin typeface="Arial Narrow"/>
                <a:ea typeface="Arial Narrow"/>
                <a:cs typeface="Arial Narrow"/>
                <a:sym typeface="Arial Narrow"/>
              </a:defRPr>
            </a:pPr>
            <a:r>
              <a:t>Nous voyons l’humanité comme une phase de transition dans le développement évolutionnaire de l’intelligence. Nous défendons l’usage de la science pour accélérer notre passage d’une condition humaine à une condition transhumaine, ou posthumaine. Comme l’a dit le physicien Freeman Dyson : « L’humanité me semble un magnifique commencement, mais pas le dernier mot. » </a:t>
            </a:r>
          </a:p>
          <a:p>
            <a:pPr lvl="1" marL="1439999" algn="r" defTabSz="238620">
              <a:defRPr b="1" sz="2100">
                <a:solidFill>
                  <a:srgbClr val="9DE8EB"/>
                </a:solidFill>
                <a:latin typeface="Arial Narrow"/>
                <a:ea typeface="Arial Narrow"/>
                <a:cs typeface="Arial Narrow"/>
                <a:sym typeface="Arial Narrow"/>
              </a:defRPr>
            </a:pPr>
            <a:r>
              <a:t>(Max </a:t>
            </a:r>
            <a:r>
              <a:rPr cap="small"/>
              <a:t>More</a:t>
            </a:r>
            <a:r>
              <a:t>, principes extropiens, introduction)</a:t>
            </a:r>
          </a:p>
        </p:txBody>
      </p:sp>
      <p:sp>
        <p:nvSpPr>
          <p:cNvPr id="43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3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3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1" name="Les principes extropiens (Max Mo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Les principes extropiens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Progrès perpétuel</a:t>
            </a:r>
            <a:r>
              <a:t> - Viser plus d’intelligence, de sagesse, d’efficacité, une durée de vie indéfinie, la suppression des limites politiques, culturelles, biologiques et psychologiques à la réalisation de soi. Dépasser sans cesse ce qui contraint notre progrès et nos possibilités. S’étendre dans l’univers et avancer sans fin. </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Transformation de soi</a:t>
            </a:r>
            <a:r>
              <a:t> - Affirmer le développement constant sur le plan moral, intellectuel et physique, par la pensée critique et créative, la responsabilité personnelle et l’expérimentation. Rechercher l’augmentation biologique et neurologique ainsi que le raffinement émotionnel et psychologique. </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Optimisme pratique</a:t>
            </a:r>
            <a:r>
              <a:t> - Nourrir l’action par des attentes positives. Adopter un optimisme rationnel, basé sur l’action, par opposition tant à la foi aveugle qu’au pessimisme stagnant.</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Technologie intelligente</a:t>
            </a:r>
            <a:r>
              <a:t> - Appliquer la science et la technologie de façon créative pour transcender les limites « naturelles » que nous imposent notre héritage biologique, notre culture et notre environnement. Voir la technologie non comme une fin en soi, mais comme un moyen d’améliorer la vie.</a:t>
            </a:r>
          </a:p>
        </p:txBody>
      </p:sp>
      <p:sp>
        <p:nvSpPr>
          <p:cNvPr id="44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4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4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1" name="Les principes extropiens (Max Mo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Les principes extropiens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Société ouverte</a:t>
            </a:r>
            <a:r>
              <a:t> - Soutenir des organisations sociales qui favorisent la liberté d’expression, la liberté d’action et d’expérimentation. S’opposer au contrôle social autoritaire et préférer l’autorité de la loi et la décentralisation du pouvoir. Préférer la négociation au conflit et l’échange à la contrainte ; choisir l’ouverture à l’amélioration plutôt qu’une utopie statique.</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Auto-orientation</a:t>
            </a:r>
            <a:r>
              <a:t> - Rechercher la pensée indépendante, la liberté individuelle, la responsabilité personnelle, l’auto-orientation, l’estime de soi et le respect des autres. </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rPr>
                <a:solidFill>
                  <a:srgbClr val="38D4D6"/>
                </a:solidFill>
              </a:rPr>
              <a:t>Pensée rationnelle</a:t>
            </a:r>
            <a:r>
              <a:t> - Préférer la raison à la foi aveugle, et le questionnement au dogme. Rester ouvert aux remises en question de nos croyances et de nos pratiques, à la recherche d’une amélioration perpétuelle. Accueillir la critique de nos croyances existantes et être ouvert à des idées nouvelles.</a:t>
            </a:r>
          </a:p>
        </p:txBody>
      </p:sp>
      <p:sp>
        <p:nvSpPr>
          <p:cNvPr id="45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5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1" name="La déclaration transhumaniste (Nick Bostrom - Max Mo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La déclaration transhumaniste (Nick Bostrom -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t>1. L’humanité sera profondément affectée par la science et la technologie dans l’avenir. Nous envisageons la possibilité d’élargir le potentiel humain en surmontant le vieillissement, les lacunes cognitives, la souffrance involontaire, et notre isolement sur la planète Terre.</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2. Nous pensons que le potentiel de l’humanité n’est toujours pas réalisé dans l’essentiel. Il existe des scénarios crédibles qui permettraient d’améliorer la condition humaine de façon merveilleuse et extrêmement intéressante.</a:t>
            </a:r>
          </a:p>
          <a:p>
            <a:pPr lvl="3"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3. Nous reconnaissons que l’humanité fait face à de graves risques, en particulier dans l’utilisation abusive des nouvelles technologies. Il existe des scénarios envisageables qui conduisent à la perte de la plupart, voire de la totalité, de ce que nous tenons pour précieux. Certains de ces scénarios sont radicaux, d’autres sont plus subtiles (!). </a:t>
            </a:r>
          </a:p>
          <a:p>
            <a:pPr marL="1439999" algn="just" defTabSz="238620">
              <a:defRPr b="1" sz="2100">
                <a:solidFill>
                  <a:srgbClr val="9DE8EB"/>
                </a:solidFill>
                <a:latin typeface="Arial Narrow"/>
                <a:ea typeface="Arial Narrow"/>
                <a:cs typeface="Arial Narrow"/>
                <a:sym typeface="Arial Narrow"/>
              </a:defRPr>
            </a:pPr>
            <a:r>
              <a:t>Bien que tout progrès est changement, tout changement n’est pas un progrès.</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4. L’effort de recherche doit être investi dans la compréhension de ces prospectives. Nous devons soigneusement débattre de la meilleure façon de réduire les risques tout en favorisant les applications bénéfiques. Nous avons également besoin de forums où les gens peuvent discuter de manière constructive de ce qui pourrait être fait et d’une organisation sociale où les décisions responsables pourraient être mises en œuvre.</a:t>
            </a:r>
          </a:p>
        </p:txBody>
      </p:sp>
      <p:sp>
        <p:nvSpPr>
          <p:cNvPr id="46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6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1" name="La déclaration transhumaniste (Nick Bostrom - Max Mo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La déclaration transhumaniste (Nick Bostrom - Max More)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t>5. La réduction des risques d’extinction humaine, le développement de moyens pour la préservation de la vie et de la santé, l’allègement des souffrances graves et l’amélioration de la prévoyance et de la sagesse humaine, doivent être considérés comme des priorités urgentes, généreusement financées.</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6. Les décisions politiques doivent être guidées par une vision morale responsable et fédératrice (ndt : </a:t>
            </a:r>
            <a:r>
              <a:rPr i="1"/>
              <a:t>inclusive</a:t>
            </a:r>
            <a:r>
              <a:t>), prenant au sérieux la fois les opportunités et les risques, respectant l’autonomie et des droits individuels, faisant preuve de solidarité, et se préoccupant des intérêts et de la dignité de toutes les personnes à travers le monde. Nous devons aussi être attentifs à nos responsabilités morales envers les générations à venir.</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7. Nous défendons le bien-être de toutes les intelligences, en y incluant les humains, les non-humains, les animaux, les futures intelligences artificielles, les formes de vie modifiées, ou toutes autres intelligences auxquelles les progrès technologique et scientifiques pourraient donner naissance.</a:t>
            </a:r>
          </a:p>
          <a:p>
            <a:pPr marL="1439999" algn="just" defTabSz="238620">
              <a:defRPr b="1" sz="2100">
                <a:solidFill>
                  <a:srgbClr val="9DE8EB"/>
                </a:solidFill>
                <a:latin typeface="Arial Narrow"/>
                <a:ea typeface="Arial Narrow"/>
                <a:cs typeface="Arial Narrow"/>
                <a:sym typeface="Arial Narrow"/>
              </a:defRPr>
            </a:pPr>
          </a:p>
          <a:p>
            <a:pPr marL="1439999" algn="just" defTabSz="238620">
              <a:defRPr b="1" sz="2100">
                <a:solidFill>
                  <a:srgbClr val="9DE8EB"/>
                </a:solidFill>
                <a:latin typeface="Arial Narrow"/>
                <a:ea typeface="Arial Narrow"/>
                <a:cs typeface="Arial Narrow"/>
                <a:sym typeface="Arial Narrow"/>
              </a:defRPr>
            </a:pPr>
            <a:r>
              <a:t>8. Nous promouvons la liberté morphologique – le droit de modifier et d’améliorer son corps, sa cognition et ses émotions. Cette liberté inclut le droit d’utiliser ou de ne pas utiliser des techniques et technologies pour prolonger la vie, la préservation de soi-même grâce à la cryogénisation, le téléchargement et d’autres moyens, et de pouvoir choisir de futures modifications et améliorations.</a:t>
            </a:r>
          </a:p>
          <a:p>
            <a:pPr lvl="3" marL="1439999" algn="just" defTabSz="238620">
              <a:defRPr b="1" sz="2100">
                <a:solidFill>
                  <a:srgbClr val="9DE8EB"/>
                </a:solidFill>
                <a:latin typeface="Arial Narrow"/>
                <a:ea typeface="Arial Narrow"/>
                <a:cs typeface="Arial Narrow"/>
                <a:sym typeface="Arial Narrow"/>
              </a:defRPr>
            </a:pPr>
            <a:endParaRPr sz="1200">
              <a:latin typeface="Palatino"/>
              <a:ea typeface="Palatino"/>
              <a:cs typeface="Palatino"/>
              <a:sym typeface="Palatino"/>
            </a:endParaRPr>
          </a:p>
          <a:p>
            <a:pPr lvl="3" marL="1439999" algn="r" defTabSz="238620">
              <a:defRPr b="1" sz="2100">
                <a:solidFill>
                  <a:srgbClr val="9DE8EB"/>
                </a:solidFill>
                <a:latin typeface="Arial Narrow"/>
                <a:ea typeface="Arial Narrow"/>
                <a:cs typeface="Arial Narrow"/>
                <a:sym typeface="Arial Narrow"/>
              </a:defRPr>
            </a:pPr>
            <a:r>
              <a:t>traduction française : Richard Gauthier</a:t>
            </a:r>
          </a:p>
        </p:txBody>
      </p:sp>
      <p:sp>
        <p:nvSpPr>
          <p:cNvPr id="47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7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1" name="La formulation de Laurent Alexand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La formulation de Laurent Alexandre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9DE8EB"/>
                </a:solidFill>
                <a:latin typeface="Arial Narrow"/>
                <a:ea typeface="Arial Narrow"/>
                <a:cs typeface="Arial Narrow"/>
                <a:sym typeface="Arial Narrow"/>
              </a:defRPr>
            </a:pPr>
            <a:r>
              <a:t>Les transhumanistes soutiennent une vision radicale des droits de l’humain. Pour eux, peu importent la race, le genre ou l’origine : un citoyen est un individu, un être autonome qui n’appartient à personne d’autre qu’à lui-même, et qui décide seul des modifications qu’il souhaite apporter à son cerveau, à son ADN ou à son corps. La démocratie radicale dans laquelle souhaite vivre le transhumaniste est une société qui ne bride ni les libertés individuelles, ni la volonté de chacun d’augmenter son potentiel. La technologie est un moyen d’échapper à la tyrannie du destin, de la nature et de la condition sociale. </a:t>
            </a:r>
          </a:p>
          <a:p>
            <a:pPr marL="1439999" algn="just" defTabSz="238620">
              <a:defRPr b="1" sz="2100">
                <a:solidFill>
                  <a:srgbClr val="9DE8EB"/>
                </a:solidFill>
                <a:latin typeface="Arial Narrow"/>
                <a:ea typeface="Arial Narrow"/>
                <a:cs typeface="Arial Narrow"/>
                <a:sym typeface="Arial Narrow"/>
              </a:defRPr>
            </a:pPr>
          </a:p>
          <a:p>
            <a:pPr lvl="3" marL="1439999" algn="just" defTabSz="238620">
              <a:defRPr b="1" sz="2100">
                <a:solidFill>
                  <a:srgbClr val="9DE8EB"/>
                </a:solidFill>
                <a:latin typeface="Arial Narrow"/>
                <a:ea typeface="Arial Narrow"/>
                <a:cs typeface="Arial Narrow"/>
                <a:sym typeface="Arial Narrow"/>
              </a:defRPr>
            </a:pPr>
            <a:r>
              <a:t>Un véritable lobby bioprogressiste est déjà à l’œuvre, qui prône l’adoption enthousiaste de tous les progrès NBIC, quitte à changer l’humanité. Ce lobby est particulièrement puissant sur les rives du Pacifique, de la Californie à la Chine et à la Corée du Sud, soit à proximité – et ce n’est pas un hasard – des industries NBIC. C’est là qu’émerge la nouvelle devise de notre siècle : la vie n’est qu’une nanomachine particulièrement sophistiquée ! </a:t>
            </a:r>
            <a:endParaRPr sz="1200">
              <a:latin typeface="Palatino"/>
              <a:ea typeface="Palatino"/>
              <a:cs typeface="Palatino"/>
              <a:sym typeface="Palatino"/>
            </a:endParaRPr>
          </a:p>
          <a:p>
            <a:pPr lvl="3" marL="1439999" algn="just" defTabSz="238620">
              <a:defRPr b="1" sz="2100">
                <a:solidFill>
                  <a:srgbClr val="9DE8EB"/>
                </a:solidFill>
                <a:latin typeface="Arial Narrow"/>
                <a:ea typeface="Arial Narrow"/>
                <a:cs typeface="Arial Narrow"/>
                <a:sym typeface="Arial Narrow"/>
              </a:defRPr>
            </a:pPr>
            <a:r>
              <a:rPr sz="1200">
                <a:latin typeface="Palatino"/>
                <a:ea typeface="Palatino"/>
                <a:cs typeface="Palatino"/>
                <a:sym typeface="Palatino"/>
              </a:rPr>
              <a:t>		</a:t>
            </a:r>
            <a:endParaRPr sz="1200">
              <a:latin typeface="Palatino"/>
              <a:ea typeface="Palatino"/>
              <a:cs typeface="Palatino"/>
              <a:sym typeface="Palatino"/>
            </a:endParaRPr>
          </a:p>
          <a:p>
            <a:pPr lvl="3" marL="1439999" algn="just" defTabSz="238620">
              <a:defRPr b="1" sz="2100">
                <a:solidFill>
                  <a:srgbClr val="9DE8EB"/>
                </a:solidFill>
                <a:latin typeface="Arial Narrow"/>
                <a:ea typeface="Arial Narrow"/>
                <a:cs typeface="Arial Narrow"/>
                <a:sym typeface="Arial Narrow"/>
              </a:defRPr>
            </a:pPr>
            <a:r>
              <a:t>Laurent Alexandre, « Transhumanisme versus bioconservateurs », </a:t>
            </a:r>
            <a:r>
              <a:rPr i="1"/>
              <a:t>Les Tribunes de la santé </a:t>
            </a:r>
            <a:r>
              <a:t>2012/2 (n° 35), p. 75-82, p. 76.</a:t>
            </a:r>
            <a:br/>
          </a:p>
        </p:txBody>
      </p:sp>
      <p:sp>
        <p:nvSpPr>
          <p:cNvPr id="48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8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1" name="Une problématisation anthropologiqu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Une problématisation anthropologique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ces textes déclaratifs veulent faire une synthèse des différentes perspectives</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ils entendent combiner</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la réduction des aspects pénibles de la condition humaine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 droit de disposer de soi</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les aspirations à la démocratie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les modifications de la condition humaine par la science et la technique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l’avenir de l’humanité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la questions se pose de la compatibilité de l’ensemble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par exemple l’aspiration à un « bien-être » attendu des techniques qui sont placées sous le signe de l’efficacité et de l’utilité</a:t>
            </a:r>
          </a:p>
        </p:txBody>
      </p:sp>
      <p:sp>
        <p:nvSpPr>
          <p:cNvPr id="49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9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3" name="- on peut repérer ici 3 domaines particuliers qui signalent ces évolution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on peut repérer ici 3 domaines particuliers qui signalent ces évolutions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relations entre espèces vivantes : entre humains et animaux en particulier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relations à l’humanité future, en termes de transhumanisme ou d’humanité augmentée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relations entre humains en matière de sexualité, avec les études de genres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évolutions investissent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développements scientifiques et techniques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développements culturels liés à mondialisation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(économique, médiatique et culturelles)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154"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60"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1" name="Une problématisation anthropologiqu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Une problématisation anthropologique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on peut remarquer qu’à toutes les époques on a eu tendance à appliquer à l’humain des paradigmes techniques</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au XVI</a:t>
            </a:r>
            <a:r>
              <a:rPr baseline="31999"/>
              <a:t>ème</a:t>
            </a:r>
            <a:r>
              <a:t> siècle, le paradigme de la mécanique faisait en sorte que l’on interprète le corps comme une mécanique (cf. René Descartes)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ici on est en présence d’un paradigme technique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mais on a aussi un paradigme informatique : aussi bien le système nerveux que l’ADN et l’expression des gènes sont présentés comme des informations et des programmes qui se transmettent ou se déroulent</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question  : est-on en présence de réductionnismes mais dont une certaine efficacité dispense de chercher davantage de complexité ?</a:t>
            </a:r>
          </a:p>
        </p:txBody>
      </p:sp>
      <p:sp>
        <p:nvSpPr>
          <p:cNvPr id="50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0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0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1" name="Une problématisation anthropologiqu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Une problématisation anthropologique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on ne peut s’empêcher de se demander ce qui sera finalement intégrable même si actuellement cela heurte les consciences parce que c’est neuf et que cela change les repères habituels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au début de l’invention du chemin de fer on doutait que le corps humain supporte une vitesse de plus de 20 km/h</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d’où la question : qu’est-ce qui est véritablement intégrable et où est la limite de l’inintégrable - on pourrait dire la limite de la « barbarie » ?</a:t>
            </a:r>
          </a:p>
        </p:txBody>
      </p:sp>
      <p:sp>
        <p:nvSpPr>
          <p:cNvPr id="51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1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21" name="Une problématisation anthropologiqu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Une problématisation anthropologique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 niveau des questions de fond reviennent celles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du statut du corps par rapport au sujet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corps est-il un instrument du sujet ou fait-il partie du sujet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est-il à traiter comme un dispositif technique selon des objectifs ou des fonctions qu’on déciderait de lui assigner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des relations entre « nature » et « culture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 nature » désignant la réalité telle qu’elle s’est constituée au fil des millénaires, au plan minéral, végétal, animal</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 culture » désignant l’ensemble des élaborations humaines, réalisations de tous ordres, transmises et enrichies d’une génération à l’autre ainsi que les projets sur la condition humaine et notamment l’affranchissement d’un certain nombre d’aspects pénibles de la condition humaine </a:t>
            </a:r>
          </a:p>
        </p:txBody>
      </p:sp>
      <p:sp>
        <p:nvSpPr>
          <p:cNvPr id="52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2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31" name="Une problématisation anthropologiqu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Une problématisation anthropologique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 paradigme de la technique fait-il que ces éléments peuvent être considérés comme modifiables, interchangeables, démontables et reconstructibles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quel paradigme anthropologique alternatif, la critique de ce paradigme a-t-elle à proposer ?</a:t>
            </a:r>
          </a:p>
        </p:txBody>
      </p:sp>
      <p:sp>
        <p:nvSpPr>
          <p:cNvPr id="53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3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3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38"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1"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4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8"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4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5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55" name="- les « études de genre » constituent une autre question anthropologique contemporaine, autour de la sexualité…"/>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 études de genre » constituent une autre question anthropologique contemporaine, autour de la sexualité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celle-ci est fortement constitutive de l’identité d’une personne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projet de cette présentation est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proposer en synthèse une généalogie des études de genre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nommer et différencier les questions et problématiques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l’optique étant celle d’une réflexion distanciée, qui ne préjuge en rien des prises de positions personnelles </a:t>
            </a:r>
          </a:p>
        </p:txBody>
      </p:sp>
      <p:sp>
        <p:nvSpPr>
          <p:cNvPr id="55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5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6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65" name="- on peut effectuer 5 distinctions quant à une généalogie d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on peut effectuer 5 distinctions quant à une généalogie des études de genre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1. L’émergence des questions d’identité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2. Les </a:t>
            </a:r>
            <a:r>
              <a:rPr i="1"/>
              <a:t>études féministes</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3. La reconnaissance sociale de l'homosexualité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4. Les </a:t>
            </a:r>
            <a:r>
              <a:rPr i="1"/>
              <a:t>études de genre</a:t>
            </a:r>
            <a:r>
              <a:t> à proprement parler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5. La pensée </a:t>
            </a:r>
            <a:r>
              <a:rPr i="1"/>
              <a:t>Queer</a:t>
            </a:r>
          </a:p>
        </p:txBody>
      </p:sp>
      <p:sp>
        <p:nvSpPr>
          <p:cNvPr id="56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7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7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75" name="1. L’émergence des questions d’identité sexuell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1. L’émergence des questions d’identité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 cours du XX</a:t>
            </a:r>
            <a:r>
              <a:rPr baseline="31999"/>
              <a:t>ème</a:t>
            </a:r>
            <a:r>
              <a:t> siècle, des études anthropologiques sont menées, notamment sur la question de la détermination du sexe, qui vont être ré-investies dans l’élaboration de ces théories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Edward </a:t>
            </a:r>
            <a:r>
              <a:rPr cap="small"/>
              <a:t>Evans-Pritchard</a:t>
            </a:r>
            <a:r>
              <a:t> (1902-1960) : dans les années 40, des études sur  la population des </a:t>
            </a:r>
            <a:r>
              <a:rPr i="1"/>
              <a:t>Nuer</a:t>
            </a:r>
            <a:r>
              <a:t> au Sud-Soudan montrent qu’une femme n’est reconnue comme telle par la société qu’à partir du moment où elle a des enfants – les femmes infertiles sont considérées comme des hommes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Bernard </a:t>
            </a:r>
            <a:r>
              <a:rPr cap="small"/>
              <a:t>Saladin</a:t>
            </a:r>
            <a:r>
              <a:t> d’</a:t>
            </a:r>
            <a:r>
              <a:rPr cap="small"/>
              <a:t>Anglure</a:t>
            </a:r>
            <a:r>
              <a:t> (*1936) constate en travaillant sur les populations </a:t>
            </a:r>
            <a:r>
              <a:rPr i="1"/>
              <a:t>Inuit</a:t>
            </a:r>
            <a:r>
              <a:t> que le sexe des enfants </a:t>
            </a:r>
            <a:r>
              <a:rPr i="1"/>
              <a:t>Inuit</a:t>
            </a:r>
            <a:r>
              <a:t> est déterminé par l’ancêtre qui s’incarne en eux, qui peut être de sexe différent du sien*</a:t>
            </a:r>
            <a:endParaRPr>
              <a:uFill>
                <a:solidFill>
                  <a:srgbClr val="0000EE"/>
                </a:solidFill>
              </a:uFill>
            </a:endParaR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endParaRPr>
              <a:uFill>
                <a:solidFill>
                  <a:srgbClr val="0000EE"/>
                </a:solidFill>
              </a:uFill>
            </a:endParaRPr>
          </a:p>
          <a:p>
            <a:pPr marL="1439999" defTabSz="238620">
              <a:defRPr b="1" sz="2100">
                <a:solidFill>
                  <a:srgbClr val="FFFDB2"/>
                </a:solidFill>
                <a:latin typeface="Arial Narrow"/>
                <a:ea typeface="Arial Narrow"/>
                <a:cs typeface="Arial Narrow"/>
                <a:sym typeface="Arial Narrow"/>
              </a:defRPr>
            </a:pPr>
            <a:r>
              <a:rPr>
                <a:uFill>
                  <a:solidFill>
                    <a:srgbClr val="0000EE"/>
                  </a:solidFill>
                </a:uFill>
              </a:rPr>
              <a:t>* Bernard </a:t>
            </a:r>
            <a:r>
              <a:rPr cap="small"/>
              <a:t>Saladin</a:t>
            </a:r>
            <a:r>
              <a:rPr>
                <a:uFill>
                  <a:solidFill>
                    <a:srgbClr val="0000EE"/>
                  </a:solidFill>
                </a:uFill>
              </a:rPr>
              <a:t> d’</a:t>
            </a:r>
            <a:r>
              <a:rPr cap="small"/>
              <a:t>Anglure</a:t>
            </a:r>
            <a:r>
              <a:rPr>
                <a:uFill>
                  <a:solidFill>
                    <a:srgbClr val="0000EE"/>
                  </a:solidFill>
                </a:uFill>
              </a:rPr>
              <a:t>, </a:t>
            </a:r>
            <a:r>
              <a:rPr i="1">
                <a:uFill>
                  <a:solidFill>
                    <a:srgbClr val="0000EE"/>
                  </a:solidFill>
                </a:uFill>
              </a:rPr>
              <a:t>Êtres et renaître inuit, homme, femme ou chamane</a:t>
            </a:r>
            <a:r>
              <a:rPr>
                <a:uFill>
                  <a:solidFill>
                    <a:srgbClr val="0000EE"/>
                  </a:solidFill>
                </a:uFill>
              </a:rPr>
              <a:t>, Gallimard, Paris 2006.</a:t>
            </a:r>
          </a:p>
        </p:txBody>
      </p:sp>
      <p:sp>
        <p:nvSpPr>
          <p:cNvPr id="57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8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81" name="G - Questions contemporaines d’anthroplg…"/>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d’anthroplg</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pic>
        <p:nvPicPr>
          <p:cNvPr id="58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85" name="1. L’émergence des questions d’identité sexuell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1. L’émergence des questions d’identité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 cours du XX</a:t>
            </a:r>
            <a:r>
              <a:rPr baseline="31999"/>
              <a:t>ème</a:t>
            </a:r>
            <a:r>
              <a:t> siècle, des études anthropologiques sont menées, notamment sur la question de la détermination du sexe, qui vont être ré-investies dans l’élaboration de ces théories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endParaRPr>
              <a:uFill>
                <a:solidFill>
                  <a:srgbClr val="0000EE"/>
                </a:solidFill>
              </a:uFill>
            </a:endParaR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rPr>
                <a:uFill>
                  <a:solidFill>
                    <a:srgbClr val="0000EE"/>
                  </a:solidFill>
                </a:uFill>
              </a:rPr>
              <a:t>	</a:t>
            </a:r>
            <a:r>
              <a:t>- en 1955, des études sont menées par John </a:t>
            </a:r>
            <a:r>
              <a:rPr cap="small"/>
              <a:t>Money</a:t>
            </a:r>
            <a:r>
              <a:t> (1921-2006) sur l’ « hermaphrodisme » (ou « intersexualité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est le premier à utiliser le mot « genre » à la place de « sexe » en constatant 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soit les parents assignent son sexe à un enfant avant 2 ans ½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et s’ils restent dans le doute, ce doute est transmis aux enfants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introduit l’idée que le « genre » doit être considéré comme une réalité transversale, au-delà de la distinction homme-femme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forge également le concept d’« identité de genre » pour désigner la sexualité qu’un sujet estime représentative de son identité*</a:t>
            </a:r>
            <a:r>
              <a:rPr baseline="31999" sz="1333" u="sng">
                <a:solidFill>
                  <a:srgbClr val="0000EE"/>
                </a:solidFill>
                <a:latin typeface="Arial"/>
                <a:ea typeface="Arial"/>
                <a:cs typeface="Arial"/>
                <a:sym typeface="Arial"/>
              </a:rP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algn="just" defTabSz="238620">
              <a:defRPr b="1" sz="2100">
                <a:solidFill>
                  <a:srgbClr val="FFFDB2"/>
                </a:solidFill>
                <a:latin typeface="Arial Narrow"/>
                <a:ea typeface="Arial Narrow"/>
                <a:cs typeface="Arial Narrow"/>
                <a:sym typeface="Arial Narrow"/>
              </a:defRPr>
            </a:pPr>
            <a:r>
              <a:t>* John </a:t>
            </a:r>
            <a:r>
              <a:rPr cap="small"/>
              <a:t>Money</a:t>
            </a:r>
            <a:r>
              <a:t>, </a:t>
            </a:r>
            <a:r>
              <a:rPr i="1"/>
              <a:t>Gay, Straight and In-Between: The Sexology of Erotic Orientation</a:t>
            </a:r>
            <a:r>
              <a:t>, Oxford, 1988.</a:t>
            </a:r>
          </a:p>
        </p:txBody>
      </p:sp>
      <p:sp>
        <p:nvSpPr>
          <p:cNvPr id="58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9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3" name="- dans la mesure où ce sont des questions qui investissent l’idée que l’on se fait individuellement et collective de la vie humain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dans la mesure où ce sont des questions qui investissent l’idée que l’on se fait individuellement et collective de la vie humaine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elles sont susceptibles de générer et de véhiculer des charges émotionnelles fortes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elles suscitent des débats passionnés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l’optique est ici d’évoquer les questions que l’on peut se poser à propos des évolutions anthropologiques concernées, d’une manière aussi dépassionnée et impartiale que possible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problématiques ne sont guère qu’évoquées dans cette partie du cours : chacune serait susceptibles de développements longs et faire l’objet d’un cours à part entière</a:t>
            </a:r>
          </a:p>
        </p:txBody>
      </p:sp>
      <p:sp>
        <p:nvSpPr>
          <p:cNvPr id="164"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6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70"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95" name="2. Les études féministe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2. Les </a:t>
            </a:r>
            <a:r>
              <a:rPr i="1"/>
              <a:t>études féministes</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dans les années 60-70, le féminisme amène des femmes à constituer des </a:t>
            </a:r>
            <a:r>
              <a:rPr i="1"/>
              <a:t>Women’s studies</a:t>
            </a:r>
            <a:r>
              <a:t> à partir des auteurs français dont en premier lieu Simone de </a:t>
            </a:r>
            <a:r>
              <a:rPr cap="small"/>
              <a:t>Beauvoir*</a:t>
            </a:r>
            <a:r>
              <a:rPr>
                <a:uFill>
                  <a:solidFill>
                    <a:srgbClr val="0000EE"/>
                  </a:solidFill>
                </a:uFill>
              </a:rPr>
              <a:t>, s’appuyant sur le rayonnement de femmes ayant défendu cette cause depuis le XVIII</a:t>
            </a:r>
            <a:r>
              <a:rPr baseline="31999"/>
              <a:t>ème</a:t>
            </a:r>
            <a:r>
              <a:rPr>
                <a:uFill>
                  <a:solidFill>
                    <a:srgbClr val="0000EE"/>
                  </a:solidFill>
                </a:uFill>
              </a:rPr>
              <a:t> siècle</a:t>
            </a:r>
            <a:endParaRPr>
              <a:uFill>
                <a:solidFill>
                  <a:srgbClr val="0000EE"/>
                </a:solidFill>
              </a:uFill>
            </a:endParaR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peut citer Ann </a:t>
            </a:r>
            <a:r>
              <a:rPr cap="small"/>
              <a:t>Oakley</a:t>
            </a:r>
            <a:r>
              <a:t> (*1944), Hélène </a:t>
            </a:r>
            <a:r>
              <a:rPr cap="small"/>
              <a:t>Cixous</a:t>
            </a:r>
            <a:r>
              <a:t> (*1937), fondatrice du premier </a:t>
            </a:r>
            <a:r>
              <a:rPr i="1"/>
              <a:t>Centre d’études féminines et d’études de genre</a:t>
            </a:r>
            <a:r>
              <a:t> de l’Université de Vincennes, Christine </a:t>
            </a:r>
            <a:r>
              <a:rPr cap="small"/>
              <a:t>Delphy</a:t>
            </a:r>
            <a:r>
              <a:t> (*1941) ou Julia </a:t>
            </a:r>
            <a:r>
              <a:rPr cap="small"/>
              <a:t>Kristeva</a:t>
            </a:r>
            <a:r>
              <a:t> (*1941).</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études sont développées aux États Unis par Betty </a:t>
            </a:r>
            <a:r>
              <a:rPr cap="small"/>
              <a:t>Friedan</a:t>
            </a:r>
            <a:r>
              <a:t>, Ruth </a:t>
            </a:r>
            <a:r>
              <a:rPr cap="small"/>
              <a:t>Bleier</a:t>
            </a:r>
            <a:r>
              <a:t>, Ruth </a:t>
            </a:r>
            <a:r>
              <a:rPr cap="small"/>
              <a:t>Hubbard</a:t>
            </a:r>
            <a:r>
              <a:t>, Evelyn </a:t>
            </a:r>
            <a:r>
              <a:rPr cap="small"/>
              <a:t>Fox</a:t>
            </a:r>
            <a:r>
              <a:t> Keller, Helen </a:t>
            </a:r>
            <a:r>
              <a:rPr cap="small"/>
              <a:t>Longino</a:t>
            </a: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elles prennent des formes multiples et assument des revendications multiples, entre les droits liés au travail, la liberté sexuelle avec la promotion de la contraception et l’interruption volontaire de grossesse, etc.</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defTabSz="238620">
              <a:defRPr b="1" sz="2100">
                <a:solidFill>
                  <a:srgbClr val="FFFDB2"/>
                </a:solidFill>
                <a:latin typeface="Arial Narrow"/>
                <a:ea typeface="Arial Narrow"/>
                <a:cs typeface="Arial Narrow"/>
                <a:sym typeface="Arial Narrow"/>
              </a:defRPr>
            </a:pPr>
            <a:r>
              <a:t>* Simone de </a:t>
            </a:r>
            <a:r>
              <a:rPr cap="small"/>
              <a:t>Beauvoir</a:t>
            </a:r>
            <a:r>
              <a:t>, </a:t>
            </a:r>
            <a:r>
              <a:rPr i="1"/>
              <a:t>Le deuxième sexe</a:t>
            </a:r>
            <a:r>
              <a:t>, (Gallimard, 1949</a:t>
            </a:r>
            <a:r>
              <a:rPr baseline="31999" sz="1111"/>
              <a:t>1</a:t>
            </a:r>
            <a:r>
              <a:t>) Paris, Champion, 2004.</a:t>
            </a:r>
          </a:p>
          <a:p>
            <a:pPr marL="1439999" defTabSz="238620">
              <a:defRPr b="1" sz="2100">
                <a:solidFill>
                  <a:srgbClr val="FFFDB2"/>
                </a:solidFill>
                <a:latin typeface="Arial Narrow"/>
                <a:ea typeface="Arial Narrow"/>
                <a:cs typeface="Arial Narrow"/>
                <a:sym typeface="Arial Narrow"/>
              </a:defRPr>
            </a:pPr>
            <a:r>
              <a:t>**Ann </a:t>
            </a:r>
            <a:r>
              <a:rPr cap="small"/>
              <a:t>Oakley</a:t>
            </a:r>
            <a:r>
              <a:t>, </a:t>
            </a:r>
            <a:r>
              <a:rPr i="1"/>
              <a:t>Sex, Gender and Society</a:t>
            </a:r>
            <a:r>
              <a:t>, Londres 1972.</a:t>
            </a:r>
          </a:p>
        </p:txBody>
      </p:sp>
      <p:sp>
        <p:nvSpPr>
          <p:cNvPr id="59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0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0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05" name="2. Les études féministe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2. Les </a:t>
            </a:r>
            <a:r>
              <a:rPr i="1"/>
              <a:t>études féministes</a:t>
            </a:r>
            <a:endParaRPr i="1"/>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initialement le féminisme cherche à montrer la nécessité de tenir compte et de défendre des qualités et valeurs féminines, face à une domination masculine dans la société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cette perspective considère qu’il y a des caractéristiques propres à la masculinité et à la féminité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dans cette perspective, on considère et on milite pour la reconnaissance d’une part de féminité chez les hommes et de masculinité chez les femmes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protagonistes de ces études vont, pour la plupart, suivre et être les acteurs et actrices de l’émergence et de la constitution des </a:t>
            </a:r>
            <a:r>
              <a:rPr i="1"/>
              <a:t>gender studies</a:t>
            </a:r>
            <a:r>
              <a:t>, dans un mouvement d’évolution générationnelle (tel ou telle auteur.e défend telle notion, et la génération suivante pousse plus loin la notion ou la critique) jusqu’à aboutir à la pensée </a:t>
            </a:r>
            <a:r>
              <a:rPr i="1"/>
              <a:t>Queer</a:t>
            </a:r>
            <a:r>
              <a:t>, à laquelle tou.te.s ne souscrivent pas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d’où la complexité de cet ensemble de conceptions et la nécessité de repérer où, précisément se situe tel.le ou tel.le auteur.e</a:t>
            </a:r>
          </a:p>
        </p:txBody>
      </p:sp>
      <p:sp>
        <p:nvSpPr>
          <p:cNvPr id="6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1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1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15" name="3. La reconnaissance sociale de l'homosexualité…"/>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3. La reconnaissance sociale de l'homosexualité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par ailleurs, et progressivement, les mouvements homosexuels militent pour une reconnaissance sociale de cette orientation et pour leur liberté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mouvements aboutissent à ce qu’en France, la loi du 30 décembre 2004 instaure la Haute Autorité pour la Lutte contre les Discriminations et pour les Egalités (HALDE) et pénalise les propos publics discriminatoires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décret du 25 mars 2005 institue une contravention à l’égard des particuliers reconnus coupables d’agressions verbales à caractère discriminatoire pour des questions d’orientation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23 avril 2013 le législateur français introduit la possibilité du mariage pour les personnes de même sexe</a:t>
            </a:r>
          </a:p>
        </p:txBody>
      </p:sp>
      <p:sp>
        <p:nvSpPr>
          <p:cNvPr id="6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2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2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25" name="4. Les études de genre à proprement parl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4. Les </a:t>
            </a:r>
            <a:r>
              <a:rPr i="1"/>
              <a:t>études de genre</a:t>
            </a:r>
            <a:r>
              <a:t> à proprement parler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dans les années 70-80, les </a:t>
            </a:r>
            <a:r>
              <a:rPr i="1"/>
              <a:t>gender studies</a:t>
            </a:r>
            <a:r>
              <a:t> remplacent les </a:t>
            </a:r>
            <a:r>
              <a:rPr i="1"/>
              <a:t>women’s studies</a:t>
            </a: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auteur.e.s américain.e.s qui les développent font largement appel aux auteurs français les plus lus, du milieu du XX</a:t>
            </a:r>
            <a:r>
              <a:rPr baseline="31999"/>
              <a:t>ème</a:t>
            </a:r>
            <a:r>
              <a:t> s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Michel </a:t>
            </a:r>
            <a:r>
              <a:rPr cap="small"/>
              <a:t>Foucault</a:t>
            </a:r>
            <a:r>
              <a:t> (1926-1984) 								- Gilles </a:t>
            </a:r>
            <a:r>
              <a:rPr cap="small"/>
              <a:t>Deleuze</a:t>
            </a:r>
            <a:r>
              <a:t> (1925-1995)</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Jacques </a:t>
            </a:r>
            <a:r>
              <a:rPr cap="small"/>
              <a:t>Derrida</a:t>
            </a:r>
            <a:r>
              <a:t> (1930-2004)								- Félix </a:t>
            </a:r>
            <a:r>
              <a:rPr cap="small"/>
              <a:t>Guattari</a:t>
            </a:r>
            <a:r>
              <a:t> (1930-1992)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Jean-Paul </a:t>
            </a:r>
            <a:r>
              <a:rPr cap="small"/>
              <a:t>Sartre</a:t>
            </a:r>
            <a:r>
              <a:t> (1905-1980)								- Pierre </a:t>
            </a:r>
            <a:r>
              <a:rPr cap="small"/>
              <a:t>Bourdieu</a:t>
            </a:r>
            <a:r>
              <a:t> (1930-2002)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auteurs ont été désignés collectivement avec l’expression </a:t>
            </a:r>
            <a:r>
              <a:rPr i="1"/>
              <a:t>French Theory</a:t>
            </a:r>
          </a:p>
        </p:txBody>
      </p:sp>
      <p:sp>
        <p:nvSpPr>
          <p:cNvPr id="62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3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3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35" name="4. Les études de genre à proprement parl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4. Les </a:t>
            </a:r>
            <a:r>
              <a:rPr i="1"/>
              <a:t>études de genre</a:t>
            </a:r>
            <a:r>
              <a:t> à proprement parler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on note en particulier le concept de « déconstruction » repris à Jacques </a:t>
            </a:r>
            <a:r>
              <a:rPr cap="small"/>
              <a:t>Derrida</a:t>
            </a:r>
            <a:r>
              <a:t>, appliqué en particulier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aux rôles sociaux assignés aux hommes et aux femmes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à la domination masculine de la vie publique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J. </a:t>
            </a:r>
            <a:r>
              <a:rPr cap="small"/>
              <a:t>Derrida</a:t>
            </a:r>
            <a:r>
              <a:t> exerce avec cette notion une critique à l’utilisation réductrice de concepts en binômes (nature-culture, présence-absence, immanent-transcendant…) pour prétendre rendre compte de la réalité, qui, pour lui contient toujours un « cœur d’opacité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Pierre </a:t>
            </a:r>
            <a:r>
              <a:rPr cap="small"/>
              <a:t>Bourdieu</a:t>
            </a:r>
            <a:r>
              <a:t> on retient ses travaux sur les transmissions dans la société, au sens où une catégorie sociale majoritairement au pouvoir cherche à le rester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Michel </a:t>
            </a:r>
            <a:r>
              <a:rPr cap="small"/>
              <a:t>Foucault</a:t>
            </a:r>
            <a:r>
              <a:t>, on retient ses travaux sur l’histoire de la sexualité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439999" defTabSz="238620">
              <a:defRPr b="1" sz="2100">
                <a:solidFill>
                  <a:srgbClr val="FFFDB2"/>
                </a:solidFill>
                <a:latin typeface="Arial Narrow"/>
                <a:ea typeface="Arial Narrow"/>
                <a:cs typeface="Arial Narrow"/>
                <a:sym typeface="Arial Narrow"/>
              </a:defRPr>
            </a:pPr>
            <a:r>
              <a:t>* Pierre </a:t>
            </a:r>
            <a:r>
              <a:rPr cap="small"/>
              <a:t>Bourdieu</a:t>
            </a:r>
            <a:r>
              <a:t>, La domination masculine, Paris, Seuil, 1998.</a:t>
            </a:r>
          </a:p>
          <a:p>
            <a:pPr marL="1439999" defTabSz="238620">
              <a:defRPr b="1" sz="2100">
                <a:solidFill>
                  <a:srgbClr val="FFFDB2"/>
                </a:solidFill>
                <a:latin typeface="Arial Narrow"/>
                <a:ea typeface="Arial Narrow"/>
                <a:cs typeface="Arial Narrow"/>
                <a:sym typeface="Arial Narrow"/>
              </a:defRPr>
            </a:pPr>
            <a:r>
              <a:t>** Michel </a:t>
            </a:r>
            <a:r>
              <a:rPr cap="small"/>
              <a:t>Foucault</a:t>
            </a:r>
            <a:r>
              <a:t>, </a:t>
            </a:r>
            <a:r>
              <a:rPr i="1"/>
              <a:t>Histoire de la sexualité</a:t>
            </a:r>
            <a:r>
              <a:t>, 3 t, Paris, Gallimard, 1994 ; 4</a:t>
            </a:r>
            <a:r>
              <a:rPr baseline="31999"/>
              <a:t>ème</a:t>
            </a:r>
            <a:r>
              <a:t> t, éd post. 2018.</a:t>
            </a:r>
          </a:p>
        </p:txBody>
      </p:sp>
      <p:sp>
        <p:nvSpPr>
          <p:cNvPr id="63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4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4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45" name="4. Les études de genre à proprement parl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4. Les </a:t>
            </a:r>
            <a:r>
              <a:rPr i="1"/>
              <a:t>études de genre</a:t>
            </a:r>
            <a:r>
              <a:t> à proprement parler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l’idée est celle de dénoncer les dominations de l’hétérosexualité, comme norme spontanée de la vie sexuelle (appelée péjorativement la pensée </a:t>
            </a:r>
            <a:r>
              <a:rPr i="1"/>
              <a:t>straight</a:t>
            </a:r>
            <a:r>
              <a:t>, littéralement, </a:t>
            </a:r>
            <a:r>
              <a:rPr i="1"/>
              <a:t>droite</a:t>
            </a:r>
            <a:r>
              <a: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ils s’appuient sur les études anthropologiques qui font déjà une distinction entre sexe et genre, dans leurs études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s’agit de dissocier pour ne pas les confondre, l’identité de genre (ce que je suis) et le rôle social (produit par la culture)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façon plus ou moins prononcée, l’idée est de montrer que la notion de sexualité ou de genre est construite culturellement, ne revêtant aucun caractère de nécessité ou d’absolu</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cette distinction se fonde sur une dissociation entre le sexe et l’orientation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l’orientation sexuelle est ce qui détermine le </a:t>
            </a:r>
            <a:r>
              <a:rPr i="1"/>
              <a:t>genre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64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5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55" name="5. La pensée Que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5. La pensée </a:t>
            </a:r>
            <a:r>
              <a:rPr i="1"/>
              <a:t>Queer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dans les années 90 et 2000, une nouvelle orientation voit le jour dans les </a:t>
            </a:r>
            <a:r>
              <a:rPr i="1"/>
              <a:t>gender studies</a:t>
            </a:r>
            <a:r>
              <a:t>, avec, en tête de file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Judith </a:t>
            </a:r>
            <a:r>
              <a:rPr cap="small"/>
              <a:t>Butler</a:t>
            </a:r>
            <a:r>
              <a:t> (*1956) avec son livre </a:t>
            </a:r>
            <a:r>
              <a:rPr i="1"/>
              <a:t>Trouble dans le genre </a:t>
            </a:r>
            <a:r>
              <a:t>(tr. fr. 2006),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Monique </a:t>
            </a:r>
            <a:r>
              <a:rPr cap="small"/>
              <a:t>Wittig</a:t>
            </a:r>
            <a:r>
              <a:t> (1935-2003)</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Marie-Hélène/Sam </a:t>
            </a:r>
            <a:r>
              <a:rPr cap="small"/>
              <a:t>Bourcier</a:t>
            </a:r>
            <a:r>
              <a:t> (*1947)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Beatriz </a:t>
            </a:r>
            <a:r>
              <a:rPr cap="small"/>
              <a:t>Preciado</a:t>
            </a:r>
            <a:r>
              <a:t> (*1970)</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Queer</a:t>
            </a:r>
            <a:r>
              <a:t> est un mot d’argot américain qui signifie </a:t>
            </a:r>
            <a:r>
              <a:rPr i="1"/>
              <a:t>bizarre</a:t>
            </a:r>
            <a:r>
              <a:t>, </a:t>
            </a:r>
            <a:r>
              <a:rPr i="1"/>
              <a:t>étrange</a:t>
            </a:r>
          </a:p>
        </p:txBody>
      </p:sp>
      <p:sp>
        <p:nvSpPr>
          <p:cNvPr id="65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5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5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6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65" name="5. La pensée Que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5. La pensée </a:t>
            </a:r>
            <a:r>
              <a:rPr i="1"/>
              <a:t>Queer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Judith </a:t>
            </a:r>
            <a:r>
              <a:rPr cap="small"/>
              <a:t>Butler</a:t>
            </a:r>
            <a:r>
              <a:t> considère que le féminisme et les études de genre sont encore « hétérocentrés » c'est-à-dire hérités du temps de la domination masculine et du bisexualisme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pour elle, ces pensées se fondent encore sur le fait qu’il y aurait des caractéristiques masculines ou féminines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se définir gay ou lesbienne, bisexuel ou transgenre est encore une manière de partir d’une conception bisexuelle ou genrée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sexualité pensée dans l’optique </a:t>
            </a:r>
            <a:r>
              <a:rPr i="1"/>
              <a:t>queer</a:t>
            </a:r>
            <a:r>
              <a:t> présuppose que la sexualité d’un sujet soit construite par lui-même, au gré de ses choix et de sa vie, autodéfinie, et jamais définitivement </a:t>
            </a:r>
          </a:p>
        </p:txBody>
      </p:sp>
      <p:sp>
        <p:nvSpPr>
          <p:cNvPr id="66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7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7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75" name="5. La pensée Que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5. La pensée </a:t>
            </a:r>
            <a:r>
              <a:rPr i="1"/>
              <a:t>Queer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il s’agit donc de se libérer du bisexualisme en se détachant y compris du féminisme, de la notion d’homosexualité, et de la notion de genre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(en ce sens, l’affirmation de Monique </a:t>
            </a:r>
            <a:r>
              <a:rPr cap="small"/>
              <a:t>Wittig</a:t>
            </a:r>
            <a:r>
              <a:t> : « les lesbiennes ne sont pas des femmes », colloque des 16-17 juin 2001, Colombia University, New-York)</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autrement dit, il s’agit de déconstruire la différence des genres (Beatriz </a:t>
            </a:r>
            <a:r>
              <a:rPr cap="small"/>
              <a:t>Preciado</a:t>
            </a:r>
            <a:r>
              <a: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d’où l’idée de « bizarre », d’indétermination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pensée </a:t>
            </a:r>
            <a:r>
              <a:rPr i="1"/>
              <a:t>Queer</a:t>
            </a:r>
            <a:r>
              <a:t> présuppose donc et affirme une indifférenciation a priori entre hommes et femmes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67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8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8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8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85" name="5. La pensée Queer…"/>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5. La pensée </a:t>
            </a:r>
            <a:r>
              <a:rPr i="1"/>
              <a:t>Queer</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Références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Judith </a:t>
            </a:r>
            <a:r>
              <a:rPr cap="small"/>
              <a:t>Butler</a:t>
            </a:r>
            <a:r>
              <a:t>, </a:t>
            </a:r>
            <a:r>
              <a:rPr i="1"/>
              <a:t>Trouble dans le genre</a:t>
            </a:r>
            <a:r>
              <a:t>, Paris, La Découverte, 2006.</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Défaire le genre</a:t>
            </a:r>
            <a:r>
              <a:t>, Paris, Amsterdam, 2012.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Ces corps qui comptent</a:t>
            </a:r>
            <a:r>
              <a:t>, Paris, Amsterdam, 2009.</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r>
              <a:t>Monique </a:t>
            </a:r>
            <a:r>
              <a:rPr cap="small"/>
              <a:t>Wittig</a:t>
            </a:r>
            <a:r>
              <a:t>, </a:t>
            </a:r>
            <a:r>
              <a:rPr i="1"/>
              <a:t>Le corps lesbien</a:t>
            </a:r>
            <a:r>
              <a:t>, Paris, Minuit, 1973.</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La pensée straight</a:t>
            </a:r>
            <a:r>
              <a:t>, Paris, Amsterdam, 2007.</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r>
              <a:t>Marie-Hélène/Sam </a:t>
            </a:r>
            <a:r>
              <a:rPr cap="small"/>
              <a:t>Bourcier</a:t>
            </a:r>
            <a:r>
              <a:t>, </a:t>
            </a:r>
            <a:r>
              <a:rPr i="1"/>
              <a:t>Queer Zones. Politiques des identités sexuelles, des représentations et des savoirs</a:t>
            </a:r>
            <a:r>
              <a:t>, </a:t>
            </a:r>
            <a:r>
              <a:t>Paris, </a:t>
            </a:r>
            <a:r>
              <a:t>Amsterdam, 2006</a:t>
            </a:r>
            <a:r>
              <a:rPr baseline="31999" sz="1111"/>
              <a:t>2</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Queer zones 2, Sexpolitiques</a:t>
            </a:r>
            <a:r>
              <a:t>, </a:t>
            </a:r>
            <a:r>
              <a:t>Paris, </a:t>
            </a:r>
            <a:r>
              <a:t>La Fabrique, 2005.</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Queer zones 3, Identités, cultures et politiques</a:t>
            </a:r>
            <a:r>
              <a:t>, </a:t>
            </a:r>
            <a:r>
              <a:t>Paris, </a:t>
            </a:r>
            <a:r>
              <a:t>Amsterdam, 2011.</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Beatriz </a:t>
            </a:r>
            <a:r>
              <a:rPr cap="small"/>
              <a:t>Preciado</a:t>
            </a:r>
            <a:r>
              <a:t>, </a:t>
            </a:r>
            <a:r>
              <a:rPr i="1"/>
              <a:t>Testo Junkie. Sexe, drogue et biopolitique</a:t>
            </a:r>
            <a:r>
              <a:t>, </a:t>
            </a:r>
            <a:r>
              <a:t>Paris, </a:t>
            </a:r>
            <a:r>
              <a:t>Grasset-Fesquelle, 2008.</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t>
            </a:r>
            <a:r>
              <a:rPr i="1"/>
              <a:t>Le manifeste contra-sexuel</a:t>
            </a:r>
            <a:r>
              <a:t>, Paris, Diable Vauvert, 2011</a:t>
            </a:r>
            <a:r>
              <a:rPr baseline="43111" sz="1800"/>
              <a:t>2</a:t>
            </a:r>
            <a:r>
              <a:t>.</a:t>
            </a:r>
          </a:p>
        </p:txBody>
      </p:sp>
      <p:sp>
        <p:nvSpPr>
          <p:cNvPr id="68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6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69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3"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95" name="- aux catégories évoquées jusque là se sont ajoutées d’autres distinctions :…"/>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aux catégories évoquées jusque là se sont ajoutées d’autres distinctions : </a:t>
            </a: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r>
              <a:t>					- bisexualité </a:t>
            </a: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r>
              <a:t>					- non-binarité</a:t>
            </a: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r>
              <a:t>					- intersexualité</a:t>
            </a: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r>
              <a:t>					- asexualité</a:t>
            </a: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 pos="4051300" algn="l"/>
              </a:tabLst>
              <a:defRPr b="1" sz="2200">
                <a:solidFill>
                  <a:srgbClr val="FFFDB2"/>
                </a:solidFill>
                <a:latin typeface="Helvetica Neue"/>
                <a:ea typeface="Helvetica Neue"/>
                <a:cs typeface="Helvetica Neue"/>
                <a:sym typeface="Helvetica Neue"/>
              </a:defRPr>
            </a:pPr>
            <a:r>
              <a:t>					- …</a:t>
            </a:r>
          </a:p>
        </p:txBody>
      </p:sp>
      <p:sp>
        <p:nvSpPr>
          <p:cNvPr id="69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0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0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05" name="Conclusion sur l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Conclusion sur les études de genre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un regard global sur « les études de genre » donnent une idée de la complexité de l’ensemble de ces études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ces études ont une dimension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psychologique puisqu’il est question de la structuration de l’identité des sujets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politique puisqu’il est question de la reconnaissance sociale et juridique - donc institutionnelle - des orientations sexuelles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ce sont des objets d’études psychosociologiques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et des thèmes de militance politique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7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1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1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15" name="Conclusion sur l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Conclusion sur les études de genre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il s’agit donc de situer avec précision le positionnement des auteur.e.s, dans le champ de l’ensemble des études de genre qui ne sont pas unifiées et où sont développées des conceptions parfois contradictoires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ex : entre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féminisme, qui présuppose la catégorie de « femme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de même le transsexualisme qui présuppose qu’il y a des hommes et des femmes avec des caractéristiques physiques et psychiques dans lesquels un sujet individuel peut ne pas se reconnaître ou dans lesquelles il se reconnaît en dépit de son corps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pensée </a:t>
            </a:r>
            <a:r>
              <a:rPr i="1"/>
              <a:t>queer</a:t>
            </a:r>
            <a:r>
              <a:t>, qui estime que ces caractéristiques sont un non-sens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p:txBody>
      </p:sp>
      <p:sp>
        <p:nvSpPr>
          <p:cNvPr id="7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2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2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25" name="Conclusion sur l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Conclusion sur les études de genre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la complexité de ces études ne peut être réduite à quelques formules lapidaires ou à une « vulgate » comme :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- 1. la sexualité est une construction culturelle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- 2. donc elle est relative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- 3. si elle est relative elle fait l’objet d’un choix individuel</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p:txBody>
      </p:sp>
      <p:sp>
        <p:nvSpPr>
          <p:cNvPr id="72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3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3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35" name="Conclusion sur l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Conclusion sur les études de genre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autre chose est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l’étude des spécificités de l’homme et de la femme dans la vie sociale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souci d’une égalité de traitement et de droits au sein d’une société démocratique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fait de considérer que le genre est une réalité culturellement construite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fait de considérer que l’appartenance à un genre est une question de choix personnel, et d’évolution personnelle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que le sexe au plan physique n’est pas pertinent par rapport à un ressenti d’appartenance ou à l’orientation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que l’humanité est a priori non-sexuée et que le genre se détermine au fil de la vie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en rigueur de termes, ces différentes assertions peuvent être examinées pour elles-mêmes, et leur articulation avec les autres peuvent aussi faire l’objet d’une réflexion spécifique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a:t>
            </a:r>
          </a:p>
        </p:txBody>
      </p:sp>
      <p:sp>
        <p:nvSpPr>
          <p:cNvPr id="73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4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4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4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45" name="Conclusion sur les études de genre…"/>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Conclusion sur les études de genre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on retrouve ici la question des relations entre nature et culture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par le biais de l’identité et de la sexualité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nature étant assimilée au sexe physique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culture déterminant la relation au sexe, au genre, à l’orientation sexuelle</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avec des assimilations quant à la culture sur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son caractère variable qui induit une relativité</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relativité est assimilée à un caractère optionnel</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 caractère optionnel est envisagé au plan individuel</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concepts de nature et culture sont susceptibles d’être examinés pour eux-mêmes dans le contexte culturel contemporain au titre de questions de fond liés aux mutations anthropologiques contemporaines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defTabSz="238620">
              <a:spcBef>
                <a:spcPts val="400"/>
              </a:spcBef>
              <a:tabLst>
                <a:tab pos="647700" algn="l"/>
                <a:tab pos="1219200" algn="l"/>
              </a:tabLst>
              <a:defRPr b="1" sz="1800">
                <a:solidFill>
                  <a:srgbClr val="FFFDB2"/>
                </a:solidFill>
                <a:latin typeface="Helvetica Neue"/>
                <a:ea typeface="Helvetica Neue"/>
                <a:cs typeface="Helvetica Neue"/>
                <a:sym typeface="Helvetica Neue"/>
              </a:defRPr>
            </a:pPr>
            <a:r>
              <a:t>* cf. Philippe </a:t>
            </a:r>
            <a:r>
              <a:rPr cap="small"/>
              <a:t>Descola</a:t>
            </a:r>
            <a:r>
              <a:t>, </a:t>
            </a:r>
            <a:r>
              <a:rPr i="1"/>
              <a:t>Par-delà nature et culture</a:t>
            </a:r>
            <a:r>
              <a:t>, Paris, Gallimard, Folio-Essais 607, 2005.</a:t>
            </a:r>
          </a:p>
        </p:txBody>
      </p:sp>
      <p:sp>
        <p:nvSpPr>
          <p:cNvPr id="74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52"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55"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75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5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62"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sp>
        <p:nvSpPr>
          <p:cNvPr id="7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6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69" name="- ces questions contemporaines d’anthropologie amènent à revisiter des thèmes particuliers de l’anthropologie :…"/>
          <p:cNvSpPr txBox="1"/>
          <p:nvPr>
            <p:ph type="title"/>
          </p:nvPr>
        </p:nvSpPr>
        <p:spPr>
          <a:xfrm>
            <a:off x="420014" y="1800000"/>
            <a:ext cx="12875973" cy="7539858"/>
          </a:xfrm>
          <a:prstGeom prst="rect">
            <a:avLst/>
          </a:prstGeom>
        </p:spPr>
        <p:txBody>
          <a:bodyPr anchor="t">
            <a:noAutofit/>
          </a:bodyPr>
          <a:lstStyle/>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ces questions contemporaines d’anthropologie amènent à revisiter des thèmes particuliers de l’anthropologie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les relations entre le sujet et son corps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et en particulier son corps sexué</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les relations entre nature et culture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et en particulier le statut de la culture dans la construction des identités</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la question des conditionnements notamment culturels par rapport à une aspiration à la liberté </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les relations de l’être humain à la finitude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et en particulier les relations entre le désir et la finitude</a:t>
            </a:r>
          </a:p>
          <a:p>
            <a:pPr marL="1595606" indent="-1582906" algn="l" defTabSz="238620">
              <a:spcBef>
                <a:spcPts val="400"/>
              </a:spcBef>
              <a:buClr>
                <a:srgbClr val="000000"/>
              </a:buClr>
              <a:buFont typeface="Gill Sans"/>
              <a:tabLst>
                <a:tab pos="647700" algn="l"/>
                <a:tab pos="1219200" algn="l"/>
              </a:tabLst>
              <a:defRPr b="1" sz="2200">
                <a:solidFill>
                  <a:srgbClr val="FFFDB2"/>
                </a:solidFill>
                <a:latin typeface="Helvetica Neue"/>
                <a:ea typeface="Helvetica Neue"/>
                <a:cs typeface="Helvetica Neue"/>
                <a:sym typeface="Helvetica Neue"/>
              </a:defRPr>
            </a:pPr>
            <a:r>
              <a:t>		- la place de la vulnérabilité - individuellement et socialement</a:t>
            </a:r>
          </a:p>
        </p:txBody>
      </p:sp>
      <p:sp>
        <p:nvSpPr>
          <p:cNvPr id="77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7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7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776"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rgbClr val="FFB600"/>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a:t>
            </a:r>
            <a:r>
              <a:rPr>
                <a:solidFill>
                  <a:schemeClr val="accent5"/>
                </a:solidFill>
              </a:rPr>
              <a:t>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7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79"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7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8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0" name="G - Questions contemporaines d’anthropologi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G - Questions contemporaines d’anthropologie</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Les relations entre espèces vivantes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Les relations à l’humanité future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Les relations entre humains quant à la sexualité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8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7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7" name="- les évolutions scientifiques et techniques ont donné lieu à une sorte de « gommage » des frontières entre espèces vivantes…"/>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les évolutions scientifiques et techniques ont donné lieu à une sorte de « gommage » des frontières entre espèces vivantes</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particulier la génétique, par laquelle on a constaté que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les « composants élémentaires » du vivants sont les mêmes pour les végétaux, animaux et humains - l’ADN</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différence entre espèces est une question de complexité de l’ADN</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entre humains et certains animaux en particulier - les grands singes -, les différences d’ADN sont minimes</a:t>
            </a:r>
          </a:p>
        </p:txBody>
      </p:sp>
      <p:sp>
        <p:nvSpPr>
          <p:cNvPr id="188"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9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9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7" name="- en ce qui concerne les relations entre humains et végétaux, on pense immédiatement aux questions écologique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en ce qui concerne les relations entre humains et végétaux, on pense immédiatement aux questions écologiques :</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en matière d’agriculture industrielle : modifications génétiques des plantes pour des questions de rendement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la question des effets en chaîne de la diffusion des OGM dans l’environnement</a:t>
            </a: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p>
          <a:p>
            <a:pPr marL="1595606" indent="-1595606" algn="l" defTabSz="238620">
              <a:spcBef>
                <a:spcPts val="400"/>
              </a:spcBef>
              <a:tabLst>
                <a:tab pos="647700" algn="l"/>
                <a:tab pos="1219200" algn="l"/>
              </a:tabLst>
              <a:defRPr b="1" sz="2200">
                <a:solidFill>
                  <a:srgbClr val="FFFDB2"/>
                </a:solidFill>
                <a:latin typeface="Helvetica Neue"/>
                <a:ea typeface="Helvetica Neue"/>
                <a:cs typeface="Helvetica Neue"/>
                <a:sym typeface="Helvetica Neue"/>
              </a:defRPr>
            </a:pPr>
            <a:r>
              <a:t>		- réduction de la biodiversité végétale sous l’effet des choix économiques et de la pollution</a:t>
            </a:r>
          </a:p>
        </p:txBody>
      </p:sp>
      <p:sp>
        <p:nvSpPr>
          <p:cNvPr id="198"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0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04" name="G - Questions contemporaines d’anthropologie…"/>
          <p:cNvSpPr txBox="1"/>
          <p:nvPr/>
        </p:nvSpPr>
        <p:spPr>
          <a:xfrm>
            <a:off x="8843174" y="309690"/>
            <a:ext cx="4446363"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G - Questions contemporaines d’anthropologie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Introduction</a:t>
            </a:r>
          </a:p>
          <a:p>
            <a:pPr marL="775637" indent="-751561" algn="l" defTabSz="238620">
              <a:tabLst>
                <a:tab pos="330200" algn="r"/>
                <a:tab pos="508000" algn="l"/>
              </a:tabLst>
              <a:defRPr sz="1600">
                <a:solidFill>
                  <a:schemeClr val="accent5"/>
                </a:solidFill>
                <a:latin typeface="Arial Narrow"/>
                <a:ea typeface="Arial Narrow"/>
                <a:cs typeface="Arial Narrow"/>
                <a:sym typeface="Arial Narrow"/>
              </a:defRPr>
            </a:pPr>
            <a:r>
              <a:t>	I - 	Les relations entre espèces vivantes</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 - 	Les relations à l’humanité future</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III - 	Les relations entre humains quant à la sexualité</a:t>
            </a:r>
          </a:p>
          <a:p>
            <a:pPr marL="775637" indent="-751561" algn="l" defTabSz="238620">
              <a:tabLst>
                <a:tab pos="330200" algn="r"/>
                <a:tab pos="508000" algn="l"/>
              </a:tabLst>
              <a:defRPr sz="1600">
                <a:solidFill>
                  <a:srgbClr val="FFBB05"/>
                </a:solidFill>
                <a:latin typeface="Arial Narrow"/>
                <a:ea typeface="Arial Narrow"/>
                <a:cs typeface="Arial Narrow"/>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