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s://www.cnrtl.fr/definition/mode" TargetMode="External"/><Relationship Id="rId3" Type="http://schemas.openxmlformats.org/officeDocument/2006/relationships/image" Target="../media/image1.png"/><Relationship Id="rId4"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sp>
        <p:nvSpPr>
          <p:cNvPr id="129" name="Contrat 2024-2028"/>
          <p:cNvSpPr/>
          <p:nvPr/>
        </p:nvSpPr>
        <p:spPr>
          <a:xfrm>
            <a:off x="794593" y="1282701"/>
            <a:ext cx="1896590" cy="304899"/>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defTabSz="304904">
              <a:tabLst>
                <a:tab pos="647700" algn="l"/>
                <a:tab pos="1219200" algn="l"/>
              </a:tabLst>
              <a:defRPr sz="1600">
                <a:solidFill>
                  <a:srgbClr val="00C4FF"/>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Contrat 2024-2028</a:t>
            </a:r>
          </a:p>
        </p:txBody>
      </p:sp>
      <p:pic>
        <p:nvPicPr>
          <p:cNvPr id="13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32" name="Licence de Théologie…"/>
          <p:cNvSpPr txBox="1"/>
          <p:nvPr>
            <p:ph type="title"/>
          </p:nvPr>
        </p:nvSpPr>
        <p:spPr>
          <a:xfrm>
            <a:off x="420014" y="1800000"/>
            <a:ext cx="12875973" cy="7430400"/>
          </a:xfrm>
          <a:prstGeom prst="rect">
            <a:avLst/>
          </a:prstGeom>
          <a:effectLst>
            <a:outerShdw sx="100000" sy="100000" kx="0" ky="0" algn="b" rotWithShape="0" blurRad="0" dist="0" dir="2700000">
              <a:srgbClr val="A9A9A9"/>
            </a:outerShdw>
          </a:effectLst>
        </p:spPr>
        <p:txBody>
          <a:bodyPr anchor="ctr">
            <a:noAutofit/>
          </a:bodyPr>
          <a:lstStyle/>
          <a:p>
            <a:pPr defTabSz="238620">
              <a:defRPr sz="3000"/>
            </a:pPr>
            <a:r>
              <a:t>Licence de Théologie </a:t>
            </a:r>
          </a:p>
          <a:p>
            <a:pPr defTabSz="238620">
              <a:defRPr i="1" sz="3000"/>
            </a:pPr>
          </a:p>
          <a:p>
            <a:pPr defTabSz="238620">
              <a:defRPr i="1" sz="3000"/>
            </a:pPr>
            <a:r>
              <a:t>UE 101 - EC2</a:t>
            </a:r>
          </a:p>
          <a:p>
            <a:pPr defTabSz="238620">
              <a:defRPr i="1" sz="3000"/>
            </a:pPr>
          </a:p>
          <a:p>
            <a:pPr defTabSz="238620">
              <a:defRPr i="1" sz="3000"/>
            </a:pPr>
            <a:r>
              <a:t>Anthropologie</a:t>
            </a:r>
          </a:p>
          <a:p>
            <a:pPr defTabSz="238620">
              <a:defRPr i="1" sz="3000"/>
            </a:pPr>
          </a:p>
          <a:p>
            <a:pPr defTabSz="238620">
              <a:defRPr sz="3000"/>
            </a:pPr>
            <a:r>
              <a:t>~</a:t>
            </a:r>
          </a:p>
          <a:p>
            <a:pPr defTabSz="238620">
              <a:defRPr sz="3000"/>
            </a:pPr>
          </a:p>
          <a:p>
            <a:pPr defTabSz="238620">
              <a:defRPr sz="3000">
                <a:solidFill>
                  <a:schemeClr val="accent4">
                    <a:hueOff val="468000"/>
                    <a:satOff val="-4761"/>
                    <a:lumOff val="10196"/>
                  </a:schemeClr>
                </a:solidFill>
              </a:defRPr>
            </a:pPr>
            <a:r>
              <a:t>Introduction générale</a:t>
            </a:r>
          </a:p>
        </p:txBody>
      </p:sp>
      <p:sp>
        <p:nvSpPr>
          <p:cNvPr id="133" name="Fabien Faul"/>
          <p:cNvSpPr txBox="1"/>
          <p:nvPr/>
        </p:nvSpPr>
        <p:spPr>
          <a:xfrm>
            <a:off x="11911567" y="1204372"/>
            <a:ext cx="1384419" cy="383228"/>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1595606" indent="-1595606" algn="l" defTabSz="238620">
              <a:spcBef>
                <a:spcPts val="600"/>
              </a:spcBef>
              <a:tabLst>
                <a:tab pos="647700" algn="l"/>
                <a:tab pos="1219200" algn="l"/>
              </a:tabLst>
              <a:defRPr sz="2200">
                <a:solidFill>
                  <a:srgbClr val="FFFDB2"/>
                </a:solidFill>
                <a:latin typeface="+mj-lt"/>
                <a:ea typeface="+mj-ea"/>
                <a:cs typeface="+mj-cs"/>
                <a:sym typeface="Arial Narrow"/>
              </a:defRPr>
            </a:pPr>
            <a:r>
              <a:t>Fabien </a:t>
            </a:r>
            <a:r>
              <a:rPr cap="small"/>
              <a:t>Faul</a:t>
            </a:r>
          </a:p>
        </p:txBody>
      </p:sp>
      <p:pic>
        <p:nvPicPr>
          <p:cNvPr id="13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1" name="1.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une remarque sur les monothéismes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chacun des monothéismes comporte une notion fondamentale : la Révélation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les trois monothéismes considèrent que l’adhésion à la religion et les discours que ces religions suscitent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ne sont pas l’effet de spéculations humaines, de recherches personnelles, d’élaborations à partir de l’observation du monde</a:t>
            </a:r>
          </a:p>
          <a:p>
            <a:pPr marL="1595606" indent="-1595606" algn="l" defTabSz="238620">
              <a:spcBef>
                <a:spcPts val="400"/>
              </a:spcBef>
              <a:tabLst>
                <a:tab pos="647700" algn="l"/>
                <a:tab pos="1219200" algn="l"/>
              </a:tabLst>
              <a:defRPr sz="2200">
                <a:latin typeface="+mn-lt"/>
                <a:ea typeface="+mn-ea"/>
                <a:cs typeface="+mn-cs"/>
                <a:sym typeface="Helvetica Neue"/>
              </a:defRPr>
            </a:pPr>
            <a:r>
              <a:t>		- mais procèdent d’une initiative de Dieu qui se révèle, c'est-à-dire qui fait connaître qui il est, à qui il a choisi de le faire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toutefois la compréhension que l’on a de la notion même de révélation est différente selon chacun des trois monothéismes</a:t>
            </a:r>
          </a:p>
          <a:p>
            <a:pPr marL="1595606" indent="-1595606" algn="l" defTabSz="238620">
              <a:spcBef>
                <a:spcPts val="400"/>
              </a:spcBef>
              <a:tabLst>
                <a:tab pos="647700" algn="l"/>
                <a:tab pos="1219200" algn="l"/>
              </a:tabLst>
              <a:defRPr sz="2200">
                <a:latin typeface="+mn-lt"/>
                <a:ea typeface="+mn-ea"/>
                <a:cs typeface="+mn-cs"/>
                <a:sym typeface="Helvetica Neue"/>
              </a:defRPr>
            </a:pPr>
            <a:r>
              <a:t>		- concentrée autour des figures de Moïse, Jésus et Muhammad</a:t>
            </a:r>
          </a:p>
        </p:txBody>
      </p:sp>
      <p:sp>
        <p:nvSpPr>
          <p:cNvPr id="21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1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1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18"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l"/>
              </a:tabLst>
              <a:defRPr sz="1600">
                <a:solidFill>
                  <a:schemeClr val="accent4">
                    <a:hueOff val="-624705"/>
                    <a:lumOff val="1372"/>
                  </a:schemeClr>
                </a:solidFill>
                <a:latin typeface="+mj-lt"/>
                <a:ea typeface="+mj-ea"/>
                <a:cs typeface="+mj-cs"/>
                <a:sym typeface="Arial Narrow"/>
              </a:defRPr>
            </a:pPr>
            <a:r>
              <a:t>1. L’anthropologie philosophique ou théologique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21" name="1.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résumé l’anthropologie théologique (dans la perspective des monothéismes) est donc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une réflexion sur les contenus d’une religion (dimension théologique)</a:t>
            </a:r>
          </a:p>
          <a:p>
            <a:pPr marL="1595606" indent="-1595606" algn="l" defTabSz="238620">
              <a:spcBef>
                <a:spcPts val="400"/>
              </a:spcBef>
              <a:tabLst>
                <a:tab pos="647700" algn="l"/>
                <a:tab pos="1219200" algn="l"/>
              </a:tabLst>
              <a:defRPr sz="2200">
                <a:latin typeface="+mn-lt"/>
                <a:ea typeface="+mn-ea"/>
                <a:cs typeface="+mn-cs"/>
                <a:sym typeface="Helvetica Neue"/>
              </a:defRPr>
            </a:pPr>
            <a:r>
              <a:t>	- qui se demande qui est l’être humain d’après ces contenus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qui suppose d’examiner ce que disent les livres de référence (Bible, Coran)</a:t>
            </a:r>
          </a:p>
          <a:p>
            <a:pPr marL="1595606" indent="-1595606" algn="l" defTabSz="238620">
              <a:spcBef>
                <a:spcPts val="400"/>
              </a:spcBef>
              <a:tabLst>
                <a:tab pos="647700" algn="l"/>
                <a:tab pos="1219200" algn="l"/>
              </a:tabLst>
              <a:defRPr sz="2200">
                <a:latin typeface="+mn-lt"/>
                <a:ea typeface="+mn-ea"/>
                <a:cs typeface="+mn-cs"/>
                <a:sym typeface="Helvetica Neue"/>
              </a:defRPr>
            </a:pPr>
            <a:r>
              <a:t>		- ainsi que les traditions qui se sont constituées au sein de ces religions</a:t>
            </a:r>
          </a:p>
          <a:p>
            <a:pPr marL="1595606" indent="-1595606" algn="l" defTabSz="238620">
              <a:spcBef>
                <a:spcPts val="400"/>
              </a:spcBef>
              <a:tabLst>
                <a:tab pos="647700" algn="l"/>
                <a:tab pos="1219200" algn="l"/>
              </a:tabLst>
              <a:defRPr sz="2200">
                <a:latin typeface="+mn-lt"/>
                <a:ea typeface="+mn-ea"/>
                <a:cs typeface="+mn-cs"/>
                <a:sym typeface="Helvetica Neue"/>
              </a:defRPr>
            </a:pPr>
            <a:r>
              <a:t>	- qui est amenée à interpréter les grandes questions et déterminations de l’existence humaine (le </a:t>
            </a:r>
            <a:r>
              <a:rPr i="1"/>
              <a:t>pourquoi</a:t>
            </a:r>
            <a:r>
              <a:t> de l’existence, la souffrance, les aspects pénibles de l’existence, la violence, la sexualité, etc.)</a:t>
            </a:r>
          </a:p>
          <a:p>
            <a:pPr marL="1595606" indent="-1595606" algn="l" defTabSz="238620">
              <a:spcBef>
                <a:spcPts val="400"/>
              </a:spcBef>
              <a:tabLst>
                <a:tab pos="647700" algn="l"/>
                <a:tab pos="1219200" algn="l"/>
              </a:tabLst>
              <a:defRPr sz="2200">
                <a:latin typeface="+mn-lt"/>
                <a:ea typeface="+mn-ea"/>
                <a:cs typeface="+mn-cs"/>
                <a:sym typeface="Helvetica Neue"/>
              </a:defRPr>
            </a:pPr>
            <a:r>
              <a:t>	- qui se trouve inévitablement confrontée à des anthropologies différentes</a:t>
            </a:r>
          </a:p>
          <a:p>
            <a:pPr marL="1595606" indent="-1595606" algn="l" defTabSz="238620">
              <a:spcBef>
                <a:spcPts val="400"/>
              </a:spcBef>
              <a:tabLst>
                <a:tab pos="647700" algn="l"/>
                <a:tab pos="1219200" algn="l"/>
              </a:tabLst>
              <a:defRPr sz="2200">
                <a:latin typeface="+mn-lt"/>
                <a:ea typeface="+mn-ea"/>
                <a:cs typeface="+mn-cs"/>
                <a:sym typeface="Helvetica Neue"/>
              </a:defRPr>
            </a:pPr>
            <a:r>
              <a:t>		- d’autres anthropologies théologiques</a:t>
            </a:r>
          </a:p>
          <a:p>
            <a:pPr marL="1595606" indent="-1595606" algn="l" defTabSz="238620">
              <a:spcBef>
                <a:spcPts val="400"/>
              </a:spcBef>
              <a:tabLst>
                <a:tab pos="647700" algn="l"/>
                <a:tab pos="1219200" algn="l"/>
              </a:tabLst>
              <a:defRPr sz="2200">
                <a:latin typeface="+mn-lt"/>
                <a:ea typeface="+mn-ea"/>
                <a:cs typeface="+mn-cs"/>
                <a:sym typeface="Helvetica Neue"/>
              </a:defRPr>
            </a:pPr>
            <a:r>
              <a:t>		- ou philosophiques (passées ou actuelles)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ex : par rapport à un thème très diffusé aujourd’hui, comme la réincarnation, ou le statut du corps dans la culture occidentale contemporaine</a:t>
            </a:r>
          </a:p>
        </p:txBody>
      </p:sp>
      <p:sp>
        <p:nvSpPr>
          <p:cNvPr id="222"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2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2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2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28"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l"/>
              </a:tabLst>
              <a:defRPr sz="1600">
                <a:solidFill>
                  <a:schemeClr val="accent4">
                    <a:hueOff val="-624705"/>
                    <a:lumOff val="1372"/>
                  </a:schemeClr>
                </a:solidFill>
                <a:latin typeface="+mj-lt"/>
                <a:ea typeface="+mj-ea"/>
                <a:cs typeface="+mj-cs"/>
                <a:sym typeface="Arial Narrow"/>
              </a:defRPr>
            </a:pPr>
            <a:r>
              <a:t>1. L’anthropologie philosophique ou théologique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1" name="Introduction général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 générale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624705"/>
                    <a:lumOff val="1372"/>
                  </a:schemeClr>
                </a:solidFill>
                <a:latin typeface="Optima"/>
                <a:ea typeface="Optima"/>
                <a:cs typeface="Optima"/>
                <a:sym typeface="Optima"/>
              </a:defRPr>
            </a:pPr>
            <a:r>
              <a:t>		1. 	L’anthropologie philosophique ou théologique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Deux axes de l’anthropologie : constitution et « style de vie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Un parcours historique</a:t>
            </a:r>
          </a:p>
        </p:txBody>
      </p:sp>
      <p:sp>
        <p:nvSpPr>
          <p:cNvPr id="23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23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8" name="Introduction général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 générale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1.</a:t>
            </a:r>
            <a:r>
              <a:t> 	L’anthropologie philosophique ou théologique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624705"/>
                    <a:lumOff val="1372"/>
                  </a:schemeClr>
                </a:solidFill>
                <a:latin typeface="Optima"/>
                <a:ea typeface="Optima"/>
                <a:cs typeface="Optima"/>
                <a:sym typeface="Optima"/>
              </a:defRPr>
            </a:pPr>
            <a:r>
              <a:t>		2. 	Deux axes de l’anthropologie : constitution et « style de vie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Un parcours historique</a:t>
            </a:r>
          </a:p>
        </p:txBody>
      </p:sp>
      <p:sp>
        <p:nvSpPr>
          <p:cNvPr id="23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24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5" name="2. Deux axes de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Deux axes de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considérer l’anthropologie selon deux perspectives ou deux questionnements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qu’est-ce qu’un être humain ? de quoi est-il constitué ?</a:t>
            </a:r>
          </a:p>
          <a:p>
            <a:pPr marL="1595606" indent="-1595606" algn="l" defTabSz="238620">
              <a:spcBef>
                <a:spcPts val="400"/>
              </a:spcBef>
              <a:tabLst>
                <a:tab pos="647700" algn="l"/>
                <a:tab pos="1219200" algn="l"/>
              </a:tabLst>
              <a:defRPr sz="2200">
                <a:latin typeface="+mn-lt"/>
                <a:ea typeface="+mn-ea"/>
                <a:cs typeface="+mn-cs"/>
                <a:sym typeface="Helvetica Neue"/>
              </a:defRPr>
            </a:pPr>
            <a:r>
              <a:t>		- en ce sens : peut-on parler d’une âme ? d’un esprit ? quel est le statut du corps ?</a:t>
            </a:r>
          </a:p>
          <a:p>
            <a:pPr marL="1595606" indent="-1595606" algn="l" defTabSz="238620">
              <a:spcBef>
                <a:spcPts val="400"/>
              </a:spcBef>
              <a:tabLst>
                <a:tab pos="647700" algn="l"/>
                <a:tab pos="1219200" algn="l"/>
              </a:tabLst>
              <a:defRPr sz="2200">
                <a:latin typeface="+mn-lt"/>
                <a:ea typeface="+mn-ea"/>
                <a:cs typeface="+mn-cs"/>
                <a:sym typeface="Helvetica Neue"/>
              </a:defRPr>
            </a:pPr>
            <a:r>
              <a:t>			(ex : la Bible ou le Coran parlent-ils d’une âme ? est-ce la même chose que les philosophes grecs ? y a-t-il eu des influences des uns sur les autres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quelles sont les caractéristiques d’une vie vraiment humaine ?</a:t>
            </a:r>
          </a:p>
          <a:p>
            <a:pPr marL="1595606" indent="-1595606" algn="l" defTabSz="238620">
              <a:spcBef>
                <a:spcPts val="400"/>
              </a:spcBef>
              <a:tabLst>
                <a:tab pos="647700" algn="l"/>
                <a:tab pos="1219200" algn="l"/>
              </a:tabLst>
              <a:defRPr sz="2200">
                <a:latin typeface="+mn-lt"/>
                <a:ea typeface="+mn-ea"/>
                <a:cs typeface="+mn-cs"/>
                <a:sym typeface="Helvetica Neue"/>
              </a:defRPr>
            </a:pPr>
            <a:r>
              <a:t>		- ou quelles conceptions a-t-on du « style de vie » qui convient à l’être humain ?</a:t>
            </a:r>
          </a:p>
          <a:p>
            <a:pPr marL="1595606" indent="-1595606" algn="l" defTabSz="238620">
              <a:spcBef>
                <a:spcPts val="400"/>
              </a:spcBef>
              <a:tabLst>
                <a:tab pos="647700" algn="l"/>
                <a:tab pos="1219200" algn="l"/>
              </a:tabLst>
              <a:defRPr sz="2200">
                <a:latin typeface="+mn-lt"/>
                <a:ea typeface="+mn-ea"/>
                <a:cs typeface="+mn-cs"/>
                <a:sym typeface="Helvetica Neue"/>
              </a:defRPr>
            </a:pPr>
            <a:r>
              <a:t>			(ex : dans le contexte philosophique des XVII° et XVIII° siècles, quels modes de vie sont générés par les philosophes modernes ?</a:t>
            </a:r>
          </a:p>
          <a:p>
            <a:pPr marL="1595606" indent="-1595606" algn="l" defTabSz="238620">
              <a:spcBef>
                <a:spcPts val="400"/>
              </a:spcBef>
              <a:tabLst>
                <a:tab pos="647700" algn="l"/>
                <a:tab pos="1219200" algn="l"/>
              </a:tabLst>
              <a:defRPr sz="2200">
                <a:latin typeface="+mn-lt"/>
                <a:ea typeface="+mn-ea"/>
                <a:cs typeface="+mn-cs"/>
                <a:sym typeface="Helvetica Neue"/>
              </a:defRPr>
            </a:pPr>
            <a:r>
              <a:t>			• dans le contexte religieux, si l’on veut être cohérent avec sa religion, quels sont les modes de vie qu’implique cette religion ? si on parle de péché, que signifie cette notion et quel impact a-t-elle sur la conception de l’être humain et ses modes de vie)</a:t>
            </a:r>
          </a:p>
        </p:txBody>
      </p:sp>
      <p:sp>
        <p:nvSpPr>
          <p:cNvPr id="24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5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52"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1.</a:t>
            </a:r>
            <a:r>
              <a:t> L’anthropologie philosophique ou théologique</a:t>
            </a:r>
          </a:p>
          <a:p>
            <a:pPr marL="775637" indent="-751561" algn="l" defTabSz="238620">
              <a:tabLst>
                <a:tab pos="330200" algn="r"/>
                <a:tab pos="508000" algn="l"/>
              </a:tabLst>
              <a:defRPr sz="1600">
                <a:solidFill>
                  <a:schemeClr val="accent4">
                    <a:hueOff val="-624705"/>
                    <a:lumOff val="1372"/>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55" name="2. Deux axes de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Deux axes de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modes de vie » et « style de vie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Mode</a:t>
            </a:r>
            <a:r>
              <a:t> (masculin)</a:t>
            </a:r>
          </a:p>
          <a:p>
            <a:pPr marL="1595606" indent="-1595606" algn="l" defTabSz="238620">
              <a:spcBef>
                <a:spcPts val="400"/>
              </a:spcBef>
              <a:tabLst>
                <a:tab pos="647700" algn="l"/>
                <a:tab pos="1219200" algn="l"/>
              </a:tabLst>
              <a:defRPr sz="2200">
                <a:latin typeface="+mn-lt"/>
                <a:ea typeface="+mn-ea"/>
                <a:cs typeface="+mn-cs"/>
                <a:sym typeface="Helvetica Neue"/>
              </a:defRPr>
            </a:pPr>
            <a:r>
              <a:t>		</a:t>
            </a:r>
            <a:r>
              <a:rPr i="1"/>
              <a:t>« I. Ce qui est établi de manière durable, stable</a:t>
            </a:r>
            <a:endParaRPr i="1"/>
          </a:p>
          <a:p>
            <a:pPr marL="1595606" indent="-1595606" algn="l" defTabSz="238620">
              <a:spcBef>
                <a:spcPts val="400"/>
              </a:spcBef>
              <a:tabLst>
                <a:tab pos="647700" algn="l"/>
                <a:tab pos="1219200" algn="l"/>
              </a:tabLst>
              <a:defRPr i="1" sz="2200">
                <a:latin typeface="+mn-lt"/>
                <a:ea typeface="+mn-ea"/>
                <a:cs typeface="+mn-cs"/>
                <a:sym typeface="Helvetica Neue"/>
              </a:defRPr>
            </a:pPr>
            <a:r>
              <a:t>			A. Manière d’être, de penser, d’agir, particulière à quelqu’un</a:t>
            </a:r>
          </a:p>
          <a:p>
            <a:pPr marL="1595606" indent="-1595606" algn="l" defTabSz="238620">
              <a:spcBef>
                <a:spcPts val="400"/>
              </a:spcBef>
              <a:tabLst>
                <a:tab pos="647700" algn="l"/>
                <a:tab pos="1219200" algn="l"/>
              </a:tabLst>
              <a:defRPr i="1" sz="2200">
                <a:latin typeface="+mn-lt"/>
                <a:ea typeface="+mn-ea"/>
                <a:cs typeface="+mn-cs"/>
                <a:sym typeface="Helvetica Neue"/>
              </a:defRPr>
            </a:pPr>
            <a:r>
              <a:t>			B. Manière de se comporter propre à un groupe social, une région, un pays »</a:t>
            </a:r>
          </a:p>
          <a:p>
            <a:pPr marL="1595606" indent="-1595606" algn="r" defTabSz="238620">
              <a:spcBef>
                <a:spcPts val="400"/>
              </a:spcBef>
              <a:tabLst>
                <a:tab pos="647700" algn="l"/>
                <a:tab pos="1219200" algn="l"/>
              </a:tabLst>
              <a:defRPr sz="2200">
                <a:latin typeface="+mn-lt"/>
                <a:ea typeface="+mn-ea"/>
                <a:cs typeface="+mn-cs"/>
                <a:sym typeface="Helvetica Neue"/>
              </a:defRPr>
            </a:pPr>
            <a:r>
              <a:t>[</a:t>
            </a:r>
            <a:r>
              <a:rPr u="sng">
                <a:hlinkClick r:id="rId2" invalidUrl="" action="" tgtFrame="" tooltip="" history="1" highlightClick="0" endSnd="0"/>
              </a:rPr>
              <a:t>https://www.cnrtl.fr/definition/mode</a:t>
            </a:r>
            <a:r>
              <a:t>, consulté le 25.09.2019]</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un « mode de vie » désigne donc l’« ensemble des manières d’être de penser, d’agir » d’être en relation…</a:t>
            </a:r>
          </a:p>
        </p:txBody>
      </p:sp>
      <p:sp>
        <p:nvSpPr>
          <p:cNvPr id="25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5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58" name="Ligne Ligne" descr="Ligne Ligne"/>
          <p:cNvPicPr>
            <a:picLocks noChangeAspect="0"/>
          </p:cNvPicPr>
          <p:nvPr/>
        </p:nvPicPr>
        <p:blipFill>
          <a:blip r:embed="rId3">
            <a:extLst/>
          </a:blip>
          <a:stretch>
            <a:fillRect/>
          </a:stretch>
        </p:blipFill>
        <p:spPr>
          <a:xfrm>
            <a:off x="1451650" y="9362045"/>
            <a:ext cx="10812700" cy="12701"/>
          </a:xfrm>
          <a:prstGeom prst="rect">
            <a:avLst/>
          </a:prstGeom>
        </p:spPr>
      </p:pic>
      <p:sp>
        <p:nvSpPr>
          <p:cNvPr id="26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61" name="pasted-image.tiff" descr="pasted-image.tiff"/>
          <p:cNvPicPr>
            <a:picLocks noChangeAspect="1"/>
          </p:cNvPicPr>
          <p:nvPr/>
        </p:nvPicPr>
        <p:blipFill>
          <a:blip r:embed="rId4">
            <a:extLst/>
          </a:blip>
          <a:stretch>
            <a:fillRect/>
          </a:stretch>
        </p:blipFill>
        <p:spPr>
          <a:xfrm>
            <a:off x="672608" y="317351"/>
            <a:ext cx="2140561" cy="475201"/>
          </a:xfrm>
          <a:prstGeom prst="rect">
            <a:avLst/>
          </a:prstGeom>
          <a:ln w="3175">
            <a:miter lim="400000"/>
          </a:ln>
        </p:spPr>
      </p:pic>
      <p:sp>
        <p:nvSpPr>
          <p:cNvPr id="262"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1.</a:t>
            </a:r>
            <a:r>
              <a:t> L’anthropologie philosophique ou théologique</a:t>
            </a:r>
          </a:p>
          <a:p>
            <a:pPr marL="775637" indent="-751561" algn="l" defTabSz="238620">
              <a:tabLst>
                <a:tab pos="330200" algn="r"/>
                <a:tab pos="508000" algn="l"/>
              </a:tabLst>
              <a:defRPr sz="1600">
                <a:solidFill>
                  <a:schemeClr val="accent4">
                    <a:hueOff val="-624705"/>
                    <a:lumOff val="1372"/>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65" name="2. Deux axes de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Deux axes de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modes de vie » et « style de vie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solidFill>
                  <a:srgbClr val="9DE8EB"/>
                </a:solidFill>
                <a:latin typeface="+mn-lt"/>
                <a:ea typeface="+mn-ea"/>
                <a:cs typeface="+mn-cs"/>
                <a:sym typeface="Helvetica Neue"/>
              </a:defRPr>
            </a:pPr>
            <a:r>
              <a:t>	- </a:t>
            </a:r>
            <a:r>
              <a:rPr i="1"/>
              <a:t>Style</a:t>
            </a:r>
            <a:r>
              <a:t> (masculin)</a:t>
            </a:r>
          </a:p>
          <a:p>
            <a:pPr marL="1595606" indent="-1595606" algn="l" defTabSz="238620">
              <a:spcBef>
                <a:spcPts val="400"/>
              </a:spcBef>
              <a:tabLst>
                <a:tab pos="647700" algn="l"/>
                <a:tab pos="1219200" algn="l"/>
              </a:tabLst>
              <a:defRPr sz="2200">
                <a:solidFill>
                  <a:srgbClr val="9DE8EB"/>
                </a:solidFill>
                <a:latin typeface="+mn-lt"/>
                <a:ea typeface="+mn-ea"/>
                <a:cs typeface="+mn-cs"/>
                <a:sym typeface="Helvetica Neue"/>
              </a:defRPr>
            </a:pPr>
            <a:r>
              <a:t>		</a:t>
            </a:r>
            <a:r>
              <a:rPr i="1"/>
              <a:t>« II. </a:t>
            </a:r>
            <a:r>
              <a:t>Catégorie de l'esthétique permettant de caractériser l'organisation des formes </a:t>
            </a:r>
            <a:r>
              <a:rPr i="1"/>
              <a:t>verbales, plastiques, musicales, que l'histoire de l'art a identifiées et décrites comme ayant fait époque ou comme étant marquées par un artiste particulier.</a:t>
            </a:r>
            <a:endParaRPr i="1"/>
          </a:p>
          <a:p>
            <a:pPr marL="1595606" indent="-1595606" algn="l" defTabSz="238620">
              <a:spcBef>
                <a:spcPts val="400"/>
              </a:spcBef>
              <a:tabLst>
                <a:tab pos="647700" algn="l"/>
                <a:tab pos="1219200" algn="l"/>
              </a:tabLst>
              <a:defRPr i="1" sz="2200">
                <a:solidFill>
                  <a:srgbClr val="9DE8EB"/>
                </a:solidFill>
                <a:latin typeface="+mn-lt"/>
                <a:ea typeface="+mn-ea"/>
                <a:cs typeface="+mn-cs"/>
                <a:sym typeface="Helvetica Neue"/>
              </a:defRPr>
            </a:pPr>
            <a:r>
              <a:t>		1.	a) Ensemble des moyens d'expression (vocabulaire, images, tours de phrase, rythme) qui traduisent de façon originale les pensées, les sentiments, toute la personnalité d'un auteur.</a:t>
            </a:r>
          </a:p>
          <a:p>
            <a:pPr marL="1595606" indent="-1595606" algn="l" defTabSz="238620">
              <a:spcBef>
                <a:spcPts val="400"/>
              </a:spcBef>
              <a:tabLst>
                <a:tab pos="647700" algn="l"/>
                <a:tab pos="1219200" algn="l"/>
              </a:tabLst>
              <a:defRPr i="1" sz="2200">
                <a:solidFill>
                  <a:srgbClr val="9DE8EB"/>
                </a:solidFill>
                <a:latin typeface="+mn-lt"/>
                <a:ea typeface="+mn-ea"/>
                <a:cs typeface="+mn-cs"/>
                <a:sym typeface="Helvetica Neue"/>
              </a:defRPr>
            </a:pPr>
            <a:r>
              <a:t>			b) Absol. Manière d'écrire ou de parler très personnelle</a:t>
            </a:r>
          </a:p>
          <a:p>
            <a:pPr marL="1595606" indent="-1595606" algn="l" defTabSz="238620">
              <a:spcBef>
                <a:spcPts val="400"/>
              </a:spcBef>
              <a:tabLst>
                <a:tab pos="647700" algn="l"/>
                <a:tab pos="1219200" algn="l"/>
              </a:tabLst>
              <a:defRPr i="1" sz="2200">
                <a:solidFill>
                  <a:srgbClr val="9DE8EB"/>
                </a:solidFill>
                <a:latin typeface="+mn-lt"/>
                <a:ea typeface="+mn-ea"/>
                <a:cs typeface="+mn-cs"/>
                <a:sym typeface="Helvetica Neue"/>
              </a:defRPr>
            </a:pPr>
            <a:r>
              <a:t>		2.	a) Mode d'expression verbale qui est spécifique de tel genre ou sujet littéraire, qui correspond ou non à certaines normes formelles.</a:t>
            </a:r>
          </a:p>
          <a:p>
            <a:pPr marL="1595606" indent="-1595606" algn="l" defTabSz="238620">
              <a:spcBef>
                <a:spcPts val="400"/>
              </a:spcBef>
              <a:tabLst>
                <a:tab pos="647700" algn="l"/>
                <a:tab pos="1219200" algn="l"/>
              </a:tabLst>
              <a:defRPr i="1" sz="2200">
                <a:solidFill>
                  <a:srgbClr val="9DE8EB"/>
                </a:solidFill>
                <a:latin typeface="+mn-lt"/>
                <a:ea typeface="+mn-ea"/>
                <a:cs typeface="+mn-cs"/>
                <a:sym typeface="Helvetica Neue"/>
              </a:defRPr>
            </a:pPr>
            <a:r>
              <a:t>			b) Mode d'expression verbale qui correspond idéalement à certaines normes formelles. »</a:t>
            </a:r>
          </a:p>
        </p:txBody>
      </p:sp>
      <p:sp>
        <p:nvSpPr>
          <p:cNvPr id="26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6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7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72"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1.</a:t>
            </a:r>
            <a:r>
              <a:t> L’anthropologie philosophique ou théologique</a:t>
            </a:r>
          </a:p>
          <a:p>
            <a:pPr marL="775637" indent="-751561" algn="l" defTabSz="238620">
              <a:tabLst>
                <a:tab pos="330200" algn="r"/>
                <a:tab pos="508000" algn="l"/>
              </a:tabLst>
              <a:defRPr sz="1600">
                <a:solidFill>
                  <a:schemeClr val="accent4">
                    <a:hueOff val="-624705"/>
                    <a:lumOff val="1372"/>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5" name="2. Deux axes de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Deux axes de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modes de vie » et « style de vie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Style</a:t>
            </a:r>
            <a:r>
              <a:t> (masculin)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solidFill>
                  <a:srgbClr val="9DE8EB"/>
                </a:solidFill>
                <a:latin typeface="+mn-lt"/>
                <a:ea typeface="+mn-ea"/>
                <a:cs typeface="+mn-cs"/>
                <a:sym typeface="Helvetica Neue"/>
              </a:defRPr>
            </a:pPr>
            <a:r>
              <a:t>	</a:t>
            </a:r>
            <a:r>
              <a:rPr i="1"/>
              <a:t>	« Peinture - Sculpture</a:t>
            </a:r>
            <a:endParaRPr i="1"/>
          </a:p>
          <a:p>
            <a:pPr marL="1595606" indent="-1595606" algn="l" defTabSz="238620">
              <a:spcBef>
                <a:spcPts val="400"/>
              </a:spcBef>
              <a:tabLst>
                <a:tab pos="647700" algn="l"/>
                <a:tab pos="1219200" algn="l"/>
              </a:tabLst>
              <a:defRPr i="1" sz="2200">
                <a:solidFill>
                  <a:srgbClr val="9DE8EB"/>
                </a:solidFill>
                <a:latin typeface="+mn-lt"/>
                <a:ea typeface="+mn-ea"/>
                <a:cs typeface="+mn-cs"/>
                <a:sym typeface="Helvetica Neue"/>
              </a:defRPr>
            </a:pPr>
            <a:r>
              <a:t>		Manière personnelle d'utiliser certains moyens artistiques (choix du sujet, des formes, des lignes, jeu des couleurs) qui permet de reconnaître un artiste à travers ses œuvres. »</a:t>
            </a:r>
          </a:p>
          <a:p>
            <a:pPr marL="1595606" indent="-1595606" algn="r" defTabSz="238620">
              <a:spcBef>
                <a:spcPts val="400"/>
              </a:spcBef>
              <a:tabLst>
                <a:tab pos="647700" algn="l"/>
                <a:tab pos="1219200" algn="l"/>
              </a:tabLst>
              <a:defRPr sz="2200">
                <a:solidFill>
                  <a:srgbClr val="9DE8EB"/>
                </a:solidFill>
                <a:latin typeface="+mn-lt"/>
                <a:ea typeface="+mn-ea"/>
                <a:cs typeface="+mn-cs"/>
                <a:sym typeface="Helvetica Neue"/>
              </a:defRPr>
            </a:pPr>
            <a:r>
              <a:t>[https://www.cnrtl.fr/definition/style, consulté le 25.09.2019]</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un « style de vie » désigne à la fois :</a:t>
            </a:r>
          </a:p>
          <a:p>
            <a:pPr marL="1595606" indent="-1595606" algn="l" defTabSz="238620">
              <a:spcBef>
                <a:spcPts val="400"/>
              </a:spcBef>
              <a:tabLst>
                <a:tab pos="647700" algn="l"/>
                <a:tab pos="1219200" algn="l"/>
              </a:tabLst>
              <a:defRPr sz="2200">
                <a:latin typeface="+mn-lt"/>
                <a:ea typeface="+mn-ea"/>
                <a:cs typeface="+mn-cs"/>
                <a:sym typeface="Helvetica Neue"/>
              </a:defRPr>
            </a:pPr>
            <a:r>
              <a:t>		- une façon de vivre, de se comporter, de mettre en œuvre les « composantes » de l’existence humaine</a:t>
            </a:r>
          </a:p>
          <a:p>
            <a:pPr marL="1595606" indent="-1595606" algn="l" defTabSz="238620">
              <a:spcBef>
                <a:spcPts val="400"/>
              </a:spcBef>
              <a:tabLst>
                <a:tab pos="647700" algn="l"/>
                <a:tab pos="1219200" algn="l"/>
              </a:tabLst>
              <a:defRPr sz="2200">
                <a:latin typeface="+mn-lt"/>
                <a:ea typeface="+mn-ea"/>
                <a:cs typeface="+mn-cs"/>
                <a:sym typeface="Helvetica Neue"/>
              </a:defRPr>
            </a:pPr>
            <a:r>
              <a:t>		- et dans le sens de marquer une </a:t>
            </a:r>
            <a:r>
              <a:rPr i="1"/>
              <a:t>spécificité</a:t>
            </a:r>
            <a:r>
              <a:t> (liée à un groupe, une personne, un ensemble de convictions, une anthropologie…) - une marque distinctive</a:t>
            </a:r>
          </a:p>
        </p:txBody>
      </p:sp>
      <p:sp>
        <p:nvSpPr>
          <p:cNvPr id="27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7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8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8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82"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1.</a:t>
            </a:r>
            <a:r>
              <a:t> L’anthropologie philosophique ou théologique</a:t>
            </a:r>
          </a:p>
          <a:p>
            <a:pPr marL="775637" indent="-751561" algn="l" defTabSz="238620">
              <a:tabLst>
                <a:tab pos="330200" algn="r"/>
                <a:tab pos="508000" algn="l"/>
              </a:tabLst>
              <a:defRPr sz="1600">
                <a:solidFill>
                  <a:schemeClr val="accent4">
                    <a:hueOff val="-624705"/>
                    <a:lumOff val="1372"/>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5" name="2. Deux axes de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Deux axes de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modes de vie » et « style de vie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Christoph </a:t>
            </a:r>
            <a:r>
              <a:rPr cap="small"/>
              <a:t>Théobald</a:t>
            </a:r>
            <a:r>
              <a:t>, </a:t>
            </a:r>
            <a:r>
              <a:rPr i="1"/>
              <a:t>Le christianisme comme style. Une manière de faire de la théologie en postmodernité</a:t>
            </a:r>
            <a:r>
              <a:t>, Paris, Cogitatio fidei 260, Cerf, 2008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l’auteur reprend la pensée de </a:t>
            </a:r>
          </a:p>
          <a:p>
            <a:pPr marL="1595606" indent="-1595606" algn="l" defTabSz="238620">
              <a:spcBef>
                <a:spcPts val="400"/>
              </a:spcBef>
              <a:tabLst>
                <a:tab pos="647700" algn="l"/>
                <a:tab pos="1219200" algn="l"/>
              </a:tabLst>
              <a:defRPr sz="2200">
                <a:latin typeface="+mn-lt"/>
                <a:ea typeface="+mn-ea"/>
                <a:cs typeface="+mn-cs"/>
                <a:sym typeface="Helvetica Neue"/>
              </a:defRPr>
            </a:pPr>
            <a:r>
              <a:t>		- Gaston Gille </a:t>
            </a:r>
            <a:r>
              <a:rPr cap="small"/>
              <a:t>Granger</a:t>
            </a:r>
            <a:r>
              <a:t>, </a:t>
            </a:r>
            <a:r>
              <a:rPr i="1"/>
              <a:t>Essai d’une philosophie du style</a:t>
            </a:r>
            <a:r>
              <a:t> (1968), Paris, Odile Jacob, 1988</a:t>
            </a:r>
          </a:p>
          <a:p>
            <a:pPr marL="1595606" indent="-1595606" algn="l" defTabSz="238620">
              <a:spcBef>
                <a:spcPts val="400"/>
              </a:spcBef>
              <a:tabLst>
                <a:tab pos="647700" algn="l"/>
                <a:tab pos="1219200" algn="l"/>
              </a:tabLst>
              <a:defRPr sz="2200">
                <a:latin typeface="+mn-lt"/>
                <a:ea typeface="+mn-ea"/>
                <a:cs typeface="+mn-cs"/>
                <a:sym typeface="Helvetica Neue"/>
              </a:defRPr>
            </a:pPr>
            <a:r>
              <a:t>		- Maurice </a:t>
            </a:r>
            <a:r>
              <a:rPr cap="small"/>
              <a:t>Merleau-Ponty</a:t>
            </a:r>
            <a:r>
              <a:t>, </a:t>
            </a:r>
            <a:r>
              <a:rPr i="1"/>
              <a:t>Signes</a:t>
            </a:r>
            <a:r>
              <a:t>, Paris, Gallimard, 1960 (ch I et II)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800000" indent="0" algn="l" defTabSz="238620">
              <a:tabLst/>
              <a:defRPr sz="2200">
                <a:solidFill>
                  <a:srgbClr val="9DE8EB"/>
                </a:solidFill>
                <a:latin typeface="+mj-lt"/>
                <a:ea typeface="+mj-ea"/>
                <a:cs typeface="+mj-cs"/>
                <a:sym typeface="Arial Narrow"/>
              </a:defRPr>
            </a:pPr>
            <a:r>
              <a:t>Le style des œuvres d’art peut être désigné, finalement, comme « emblème d’une manière d’habiter le monde, de le traiter, de l’interpréter par le visage comme par le vêtement, par l’agilité du geste comme par l’inertie du corps, bref d’un certain rapport à l’être ».</a:t>
            </a:r>
          </a:p>
          <a:p>
            <a:pPr marL="1439999" indent="0" algn="r" defTabSz="238620">
              <a:tabLst/>
              <a:defRPr sz="2200">
                <a:solidFill>
                  <a:srgbClr val="9DE8EB"/>
                </a:solidFill>
                <a:latin typeface="+mj-lt"/>
                <a:ea typeface="+mj-ea"/>
                <a:cs typeface="+mj-cs"/>
                <a:sym typeface="Arial Narrow"/>
              </a:defRPr>
            </a:pPr>
            <a:r>
              <a:t>(Théobald, p. 19, cf. Merleau-Ponty, p. 68)</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ce sens un « style de vie » est une manière de mettre en œuvre et d’exprimer par la façon globale de vivre, tout un « rapport à l’être »</a:t>
            </a:r>
          </a:p>
        </p:txBody>
      </p:sp>
      <p:sp>
        <p:nvSpPr>
          <p:cNvPr id="28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8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9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9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92"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1.</a:t>
            </a:r>
            <a:r>
              <a:t> L’anthropologie philosophique ou théologique</a:t>
            </a:r>
          </a:p>
          <a:p>
            <a:pPr marL="775637" indent="-751561" algn="l" defTabSz="238620">
              <a:tabLst>
                <a:tab pos="330200" algn="r"/>
                <a:tab pos="508000" algn="l"/>
              </a:tabLst>
              <a:defRPr sz="1600">
                <a:solidFill>
                  <a:schemeClr val="accent4">
                    <a:hueOff val="-624705"/>
                    <a:lumOff val="1372"/>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5" name="2. Deux axes de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Deux axes de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modes de vie » et « style de vie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lorsqu’une religion comme le judaïsme ou l’islam comporte dans ses textes une forte composante de lois, de commandements ou de normes, la pratique de cette religion ne consiste pas qu’en une application littérale des commandements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pratique des commandements dans la durée induit chez la personne qui les pratique un état d’esprit qui ressort de l’ensemble du corpus de ces commandements c'est-à-dire selon « l’esprit de la loi »</a:t>
            </a:r>
          </a:p>
          <a:p>
            <a:pPr marL="1595606" indent="-1595606" algn="l" defTabSz="238620">
              <a:spcBef>
                <a:spcPts val="400"/>
              </a:spcBef>
              <a:tabLst>
                <a:tab pos="647700" algn="l"/>
                <a:tab pos="1219200" algn="l"/>
              </a:tabLst>
              <a:defRPr sz="2200">
                <a:latin typeface="+mn-lt"/>
                <a:ea typeface="+mn-ea"/>
                <a:cs typeface="+mn-cs"/>
                <a:sym typeface="Helvetica Neue"/>
              </a:defRPr>
            </a:pPr>
            <a:r>
              <a:t>		- si bien que dans une situation particulière non prévue explicitement par un commandement, on saura comment agir en cohérence avec l’ensemble des commandements</a:t>
            </a:r>
          </a:p>
          <a:p>
            <a:pPr marL="1595606" indent="-1595606" algn="l" defTabSz="238620">
              <a:spcBef>
                <a:spcPts val="400"/>
              </a:spcBef>
              <a:tabLst>
                <a:tab pos="647700" algn="l"/>
                <a:tab pos="1219200" algn="l"/>
              </a:tabLst>
              <a:defRPr sz="2200">
                <a:latin typeface="+mn-lt"/>
                <a:ea typeface="+mn-ea"/>
                <a:cs typeface="+mn-cs"/>
                <a:sym typeface="Helvetica Neue"/>
              </a:defRPr>
            </a:pPr>
            <a:r>
              <a:t>		- et si cela n’apparait pas clairement, il s’agira de formuler explicitement l’esprit des lois pour déterminer l’agir cohérent</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29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9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0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02"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1.</a:t>
            </a:r>
            <a:r>
              <a:t> L’anthropologie philosophique ou théologique</a:t>
            </a:r>
          </a:p>
          <a:p>
            <a:pPr marL="775637" indent="-751561" algn="l" defTabSz="238620">
              <a:tabLst>
                <a:tab pos="330200" algn="r"/>
                <a:tab pos="508000" algn="l"/>
              </a:tabLst>
              <a:defRPr sz="1600">
                <a:solidFill>
                  <a:schemeClr val="accent4">
                    <a:hueOff val="-624705"/>
                    <a:lumOff val="1372"/>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37" name="Introduction général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 générale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L’anthropologie philosophique ou théologique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Deux axes de l’anthropologie : constitution et « style de vie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Un parcours historique</a:t>
            </a:r>
          </a:p>
        </p:txBody>
      </p:sp>
      <p:sp>
        <p:nvSpPr>
          <p:cNvPr id="1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4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05" name="2. Deux axes de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Deux axes de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modes de vie » et « style de vie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par ailleurs, on peut aussi questionner la notion même d’application littérale d’un commandement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peut y avoir des circonstances où il est approprié de faire littéralement ce que dit un commandement </a:t>
            </a:r>
          </a:p>
          <a:p>
            <a:pPr marL="1595606" indent="-1595606" algn="l" defTabSz="238620">
              <a:spcBef>
                <a:spcPts val="400"/>
              </a:spcBef>
              <a:tabLst>
                <a:tab pos="647700" algn="l"/>
                <a:tab pos="1219200" algn="l"/>
              </a:tabLst>
              <a:defRPr sz="2200">
                <a:latin typeface="+mn-lt"/>
                <a:ea typeface="+mn-ea"/>
                <a:cs typeface="+mn-cs"/>
                <a:sym typeface="Helvetica Neue"/>
              </a:defRPr>
            </a:pPr>
            <a:r>
              <a:t>	- mais dans d’autres circonstances, on applique un commandement de façon « figurée » ou « analogique » </a:t>
            </a:r>
          </a:p>
          <a:p>
            <a:pPr marL="1595606" indent="-1595606" algn="l" defTabSz="238620">
              <a:spcBef>
                <a:spcPts val="400"/>
              </a:spcBef>
              <a:tabLst>
                <a:tab pos="647700" algn="l"/>
                <a:tab pos="1219200" algn="l"/>
              </a:tabLst>
              <a:defRPr sz="2200">
                <a:latin typeface="+mn-lt"/>
                <a:ea typeface="+mn-ea"/>
                <a:cs typeface="+mn-cs"/>
                <a:sym typeface="Helvetica Neue"/>
              </a:defRPr>
            </a:pPr>
            <a:r>
              <a:t>			(ex : la pratique juive du shabbat où l’on ne se sert pas de l’électricité pour respecter l’interdit de faire du feu, ou la pratique musulmane qui permet à des gens hospitalisés et alités de faire des ablutions sèches avec une pierre avant la prière)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cela veut dire que l’application littérale d’un commandement est bien un choix interprétatif, qui, à l’occasion, demande à être pensé et justifié</a:t>
            </a:r>
          </a:p>
        </p:txBody>
      </p:sp>
      <p:sp>
        <p:nvSpPr>
          <p:cNvPr id="30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0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1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1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12"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1.</a:t>
            </a:r>
            <a:r>
              <a:t> L’anthropologie philosophique ou théologique</a:t>
            </a:r>
          </a:p>
          <a:p>
            <a:pPr marL="775637" indent="-751561" algn="l" defTabSz="238620">
              <a:tabLst>
                <a:tab pos="330200" algn="r"/>
                <a:tab pos="508000" algn="l"/>
              </a:tabLst>
              <a:defRPr sz="1600">
                <a:solidFill>
                  <a:schemeClr val="accent4">
                    <a:hueOff val="-624705"/>
                    <a:lumOff val="1372"/>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5" name="2. Deux axes de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Deux axes de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observera donc, dans ce cours, différentes philosophies ou perspectives théologiques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sous l’angle de la constitution de l’être humain</a:t>
            </a:r>
          </a:p>
          <a:p>
            <a:pPr marL="1595606" indent="-1595606" algn="l" defTabSz="238620">
              <a:spcBef>
                <a:spcPts val="400"/>
              </a:spcBef>
              <a:tabLst>
                <a:tab pos="647700" algn="l"/>
                <a:tab pos="1219200" algn="l"/>
              </a:tabLst>
              <a:defRPr sz="2200">
                <a:latin typeface="+mn-lt"/>
                <a:ea typeface="+mn-ea"/>
                <a:cs typeface="+mn-cs"/>
                <a:sym typeface="Helvetica Neue"/>
              </a:defRPr>
            </a:pPr>
            <a:r>
              <a:t>	- sous l’angle du « style de vie » induit par ces philosophies ou théologies</a:t>
            </a:r>
          </a:p>
        </p:txBody>
      </p:sp>
      <p:sp>
        <p:nvSpPr>
          <p:cNvPr id="31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1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2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22"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1.</a:t>
            </a:r>
            <a:r>
              <a:t> L’anthropologie philosophique ou théologique</a:t>
            </a:r>
          </a:p>
          <a:p>
            <a:pPr marL="775637" indent="-751561" algn="l" defTabSz="238620">
              <a:tabLst>
                <a:tab pos="330200" algn="r"/>
                <a:tab pos="508000" algn="l"/>
              </a:tabLst>
              <a:defRPr sz="1600">
                <a:solidFill>
                  <a:schemeClr val="accent4">
                    <a:hueOff val="-624705"/>
                    <a:lumOff val="1372"/>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5" name="Introduction général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 générale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1.</a:t>
            </a:r>
            <a:r>
              <a:t> 	L’anthropologie philosophique ou théologique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624705"/>
                    <a:lumOff val="1372"/>
                  </a:schemeClr>
                </a:solidFill>
                <a:latin typeface="Optima"/>
                <a:ea typeface="Optima"/>
                <a:cs typeface="Optima"/>
                <a:sym typeface="Optima"/>
              </a:defRPr>
            </a:pPr>
            <a:r>
              <a:t>		2. 	Deux axes de l’anthropologie : constitution et « style de vie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Un parcours historique</a:t>
            </a:r>
          </a:p>
        </p:txBody>
      </p:sp>
      <p:sp>
        <p:nvSpPr>
          <p:cNvPr id="32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2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2" name="Introduction général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 générale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1.</a:t>
            </a:r>
            <a:r>
              <a:t> 	L’anthropologie philosophique ou théologique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624705"/>
                    <a:lumOff val="1372"/>
                  </a:schemeClr>
                </a:solidFill>
                <a:latin typeface="Optima"/>
                <a:ea typeface="Optima"/>
                <a:cs typeface="Optima"/>
                <a:sym typeface="Optima"/>
              </a:defRPr>
            </a:pPr>
            <a:r>
              <a:t>		2. 	</a:t>
            </a:r>
            <a:r>
              <a:rPr>
                <a:solidFill>
                  <a:srgbClr val="FFFDB2"/>
                </a:solidFill>
              </a:rPr>
              <a:t>Deux axes de l’anthropologie : constitution et « style de vie »</a:t>
            </a:r>
            <a:endParaRPr>
              <a:solidFill>
                <a:srgbClr val="FFFDB2"/>
              </a:solidFill>
            </a:endParaR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624705"/>
                    <a:lumOff val="1372"/>
                  </a:schemeClr>
                </a:solidFill>
                <a:latin typeface="Optima"/>
                <a:ea typeface="Optima"/>
                <a:cs typeface="Optima"/>
                <a:sym typeface="Optima"/>
              </a:defRPr>
            </a:pPr>
            <a:r>
              <a:t>		3. 	Un parcours historique</a:t>
            </a:r>
          </a:p>
        </p:txBody>
      </p:sp>
      <p:sp>
        <p:nvSpPr>
          <p:cNvPr id="33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3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39" name="3. Un parcours histor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Un parcours historique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l’option est d’adopter une perspective historique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de manière à ce que les notions puissent être reliées à leur contexte d’origine</a:t>
            </a:r>
          </a:p>
          <a:p>
            <a:pPr marL="1595606" indent="-1595606" algn="l" defTabSz="238620">
              <a:spcBef>
                <a:spcPts val="400"/>
              </a:spcBef>
              <a:tabLst>
                <a:tab pos="647700" algn="l"/>
                <a:tab pos="1219200" algn="l"/>
              </a:tabLst>
              <a:defRPr sz="2200">
                <a:latin typeface="+mn-lt"/>
                <a:ea typeface="+mn-ea"/>
                <a:cs typeface="+mn-cs"/>
                <a:sym typeface="Helvetica Neue"/>
              </a:defRPr>
            </a:pPr>
            <a:r>
              <a:t>	- et que le cours puisse constituer une culture de base au plan anthropologique pour l’ensemble des études à venir</a:t>
            </a:r>
          </a:p>
        </p:txBody>
      </p:sp>
      <p:sp>
        <p:nvSpPr>
          <p:cNvPr id="34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4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4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4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46"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1.</a:t>
            </a:r>
            <a:r>
              <a:t> L’anthropologie philosophique ou théologique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2.</a:t>
            </a:r>
            <a:r>
              <a:t> Deux axes de l’anthropologie</a:t>
            </a:r>
          </a:p>
          <a:p>
            <a:pPr marL="775637" indent="-751561" algn="l" defTabSz="238620">
              <a:tabLst>
                <a:tab pos="330200" algn="r"/>
                <a:tab pos="508000" algn="l"/>
              </a:tabLst>
              <a:defRPr sz="1600">
                <a:solidFill>
                  <a:schemeClr val="accent4">
                    <a:hueOff val="-624705"/>
                    <a:lumOff val="1372"/>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8"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49" name="3. Un parcours histor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Un parcours historique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parcours comportera donc un regard sur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l’anthropologie biblique (1</a:t>
            </a:r>
            <a:r>
              <a:rPr baseline="31999"/>
              <a:t>er</a:t>
            </a:r>
            <a:r>
              <a:t> Testament et perspectives du Nouveau Testament)</a:t>
            </a:r>
          </a:p>
          <a:p>
            <a:pPr marL="1595606" indent="-1595606" algn="l" defTabSz="238620">
              <a:spcBef>
                <a:spcPts val="400"/>
              </a:spcBef>
              <a:tabLst>
                <a:tab pos="647700" algn="l"/>
                <a:tab pos="1219200" algn="l"/>
              </a:tabLst>
              <a:defRPr sz="2200">
                <a:latin typeface="+mn-lt"/>
                <a:ea typeface="+mn-ea"/>
                <a:cs typeface="+mn-cs"/>
                <a:sym typeface="Helvetica Neue"/>
              </a:defRPr>
            </a:pPr>
            <a:r>
              <a:t>		- l’anthropologie des deux philosophes grecs majeurs : Platon et Aristote</a:t>
            </a:r>
          </a:p>
          <a:p>
            <a:pPr marL="1595606" indent="-1595606" algn="l" defTabSz="238620">
              <a:spcBef>
                <a:spcPts val="400"/>
              </a:spcBef>
              <a:tabLst>
                <a:tab pos="647700" algn="l"/>
                <a:tab pos="1219200" algn="l"/>
              </a:tabLst>
              <a:defRPr sz="2200">
                <a:latin typeface="+mn-lt"/>
                <a:ea typeface="+mn-ea"/>
                <a:cs typeface="+mn-cs"/>
                <a:sym typeface="Helvetica Neue"/>
              </a:defRPr>
            </a:pPr>
            <a:r>
              <a:t>		- la rencontre des deux traditions chez les « Pères de l’Église », dans le christianisme des premiers siècles (Augustin, Grégoire de Nysse, Irénée)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l’anthropologie musulmane avec l’apparition de l’islam</a:t>
            </a:r>
          </a:p>
          <a:p>
            <a:pPr marL="1595606" indent="-1595606" algn="l" defTabSz="238620">
              <a:spcBef>
                <a:spcPts val="400"/>
              </a:spcBef>
              <a:tabLst>
                <a:tab pos="647700" algn="l"/>
                <a:tab pos="1219200" algn="l"/>
              </a:tabLst>
              <a:defRPr sz="2200">
                <a:latin typeface="+mn-lt"/>
                <a:ea typeface="+mn-ea"/>
                <a:cs typeface="+mn-cs"/>
                <a:sym typeface="Helvetica Neue"/>
              </a:defRPr>
            </a:pPr>
            <a:r>
              <a:t>		- l’anthropologie médiévale, principalement avec Thomas d’Aquin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l’anthropologie moderne (à partir du XVI</a:t>
            </a:r>
            <a:r>
              <a:rPr baseline="31999"/>
              <a:t>ème</a:t>
            </a:r>
            <a:r>
              <a:t> s.) avec l’apparition de la « philosophie du sujet »</a:t>
            </a:r>
          </a:p>
          <a:p>
            <a:pPr marL="1595606" indent="-1595606" algn="l" defTabSz="238620">
              <a:spcBef>
                <a:spcPts val="400"/>
              </a:spcBef>
              <a:tabLst>
                <a:tab pos="647700" algn="l"/>
                <a:tab pos="1219200" algn="l"/>
              </a:tabLst>
              <a:defRPr sz="2200">
                <a:latin typeface="+mn-lt"/>
                <a:ea typeface="+mn-ea"/>
                <a:cs typeface="+mn-cs"/>
                <a:sym typeface="Helvetica Neue"/>
              </a:defRPr>
            </a:pPr>
            <a:r>
              <a:t>		- des éléments et questions d’anthropologie actuelle (« postmoderne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avec des lectures de textes d’auteurs, mis en ligne sur Arche</a:t>
            </a:r>
          </a:p>
        </p:txBody>
      </p:sp>
      <p:sp>
        <p:nvSpPr>
          <p:cNvPr id="350"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5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35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356"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rPr>
                <a:solidFill>
                  <a:schemeClr val="accent4">
                    <a:hueOff val="-624705"/>
                    <a:lumOff val="1372"/>
                  </a:schemeClr>
                </a:solidFill>
              </a:rPr>
              <a:t>1.</a:t>
            </a:r>
            <a:r>
              <a:t> L’anthropologie philosophique ou théologique</a:t>
            </a:r>
          </a:p>
          <a:p>
            <a:pPr marL="775637" indent="-751561" algn="l" defTabSz="238620">
              <a:tabLst>
                <a:tab pos="330200" algn="r"/>
                <a:tab pos="508000" algn="l"/>
              </a:tabLst>
              <a:defRPr sz="1600">
                <a:solidFill>
                  <a:schemeClr val="accent4">
                    <a:hueOff val="-624705"/>
                    <a:lumOff val="1372"/>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59" name="Introduction général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 générale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624705"/>
                    <a:lumOff val="1372"/>
                  </a:schemeClr>
                </a:solidFill>
              </a:rPr>
              <a:t>1.</a:t>
            </a:r>
            <a:r>
              <a:t> 	L’anthropologie philosophique ou théologique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624705"/>
                    <a:lumOff val="1372"/>
                  </a:schemeClr>
                </a:solidFill>
                <a:latin typeface="Optima"/>
                <a:ea typeface="Optima"/>
                <a:cs typeface="Optima"/>
                <a:sym typeface="Optima"/>
              </a:defRPr>
            </a:pPr>
            <a:r>
              <a:t>		2. 	</a:t>
            </a:r>
            <a:r>
              <a:rPr>
                <a:solidFill>
                  <a:srgbClr val="FFFDB2"/>
                </a:solidFill>
              </a:rPr>
              <a:t>Deux axes de l’anthropologie : constitution et « style de vie »</a:t>
            </a:r>
            <a:endParaRPr>
              <a:solidFill>
                <a:srgbClr val="FFFDB2"/>
              </a:solidFill>
            </a:endParaR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624705"/>
                    <a:lumOff val="1372"/>
                  </a:schemeClr>
                </a:solidFill>
                <a:latin typeface="Optima"/>
                <a:ea typeface="Optima"/>
                <a:cs typeface="Optima"/>
                <a:sym typeface="Optima"/>
              </a:defRPr>
            </a:pPr>
            <a:r>
              <a:t>		3. 	</a:t>
            </a:r>
            <a:r>
              <a:rPr>
                <a:solidFill>
                  <a:srgbClr val="FFFDB2"/>
                </a:solidFill>
              </a:rPr>
              <a:t>Un parcours historique</a:t>
            </a:r>
          </a:p>
        </p:txBody>
      </p:sp>
      <p:sp>
        <p:nvSpPr>
          <p:cNvPr id="36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36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44" name="Introduction général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 générale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624705"/>
                    <a:lumOff val="1372"/>
                  </a:schemeClr>
                </a:solidFill>
                <a:latin typeface="Optima"/>
                <a:ea typeface="Optima"/>
                <a:cs typeface="Optima"/>
                <a:sym typeface="Optima"/>
              </a:defRPr>
            </a:pPr>
            <a:r>
              <a:t>		1. 	L’anthropologie philosophique ou théologique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Deux axes de l’anthropologie : constitution et « style de vie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Un parcours historique</a:t>
            </a:r>
          </a:p>
        </p:txBody>
      </p:sp>
      <p:sp>
        <p:nvSpPr>
          <p:cNvPr id="14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4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4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51" name="1.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habituellement la notion « d’anthropologie » renvoie aux sciences humaines, dont le fonctionnement est celui des sciences exactes rapportées et adoptées à l’étude de l‘humain (on pense à Claude Lévy-Strauss ou Marcel Mauss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effort d’objectivité dans le sens d’une neutralité du chercheur par rapport à son objet de recherche</a:t>
            </a:r>
          </a:p>
          <a:p>
            <a:pPr marL="1595606" indent="-1595606" algn="l" defTabSz="238620">
              <a:spcBef>
                <a:spcPts val="400"/>
              </a:spcBef>
              <a:tabLst>
                <a:tab pos="647700" algn="l"/>
                <a:tab pos="1219200" algn="l"/>
              </a:tabLst>
              <a:defRPr sz="2200">
                <a:latin typeface="+mn-lt"/>
                <a:ea typeface="+mn-ea"/>
                <a:cs typeface="+mn-cs"/>
                <a:sym typeface="Helvetica Neue"/>
              </a:defRPr>
            </a:pPr>
            <a:r>
              <a:t>	- observation des comportements, discours, documents, récits, rites, coutumes, etc</a:t>
            </a:r>
          </a:p>
          <a:p>
            <a:pPr marL="1595606" indent="-1595606" algn="l" defTabSz="238620">
              <a:spcBef>
                <a:spcPts val="400"/>
              </a:spcBef>
              <a:tabLst>
                <a:tab pos="647700" algn="l"/>
                <a:tab pos="1219200" algn="l"/>
              </a:tabLst>
              <a:defRPr sz="2200">
                <a:latin typeface="+mn-lt"/>
                <a:ea typeface="+mn-ea"/>
                <a:cs typeface="+mn-cs"/>
                <a:sym typeface="Helvetica Neue"/>
              </a:defRPr>
            </a:pPr>
            <a:r>
              <a:t>	- recherche d’hypothèses explicatives qui donnent la cohérence sous-jacente de l’ensemble des observations</a:t>
            </a:r>
          </a:p>
          <a:p>
            <a:pPr marL="1595606" indent="-1595606" algn="l" defTabSz="238620">
              <a:spcBef>
                <a:spcPts val="400"/>
              </a:spcBef>
              <a:tabLst>
                <a:tab pos="647700" algn="l"/>
                <a:tab pos="1219200" algn="l"/>
              </a:tabLst>
              <a:defRPr sz="2200">
                <a:latin typeface="+mn-lt"/>
                <a:ea typeface="+mn-ea"/>
                <a:cs typeface="+mn-cs"/>
                <a:sym typeface="Helvetica Neue"/>
              </a:defRPr>
            </a:pPr>
            <a:r>
              <a:t>	- vérification de la justesse des hypothèses et élaboration d’une théorie</a:t>
            </a:r>
          </a:p>
        </p:txBody>
      </p:sp>
      <p:sp>
        <p:nvSpPr>
          <p:cNvPr id="152"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5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5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5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5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58" name="Introduction générale…"/>
          <p:cNvSpPr txBox="1"/>
          <p:nvPr/>
        </p:nvSpPr>
        <p:spPr>
          <a:xfrm>
            <a:off x="10141193" y="309690"/>
            <a:ext cx="3154794"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l"/>
              </a:tabLst>
              <a:defRPr sz="1600">
                <a:solidFill>
                  <a:schemeClr val="accent4">
                    <a:hueOff val="-624705"/>
                    <a:lumOff val="1372"/>
                  </a:schemeClr>
                </a:solidFill>
                <a:latin typeface="+mj-lt"/>
                <a:ea typeface="+mj-ea"/>
                <a:cs typeface="+mj-cs"/>
                <a:sym typeface="Arial Narrow"/>
              </a:defRPr>
            </a:pPr>
            <a:r>
              <a:t>1. L’anthropologie philosophique ou théologique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61" name="1.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l’anthropologie philosophique ou théologique ne se constitue pas sur ce modèle mais sur le modèle de la réflexion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philosophie vise à rendre compte de l’humanité, du monde, sinon de l’Être, </a:t>
            </a:r>
          </a:p>
          <a:p>
            <a:pPr marL="1595606" indent="-1595606" algn="l" defTabSz="238620">
              <a:spcBef>
                <a:spcPts val="400"/>
              </a:spcBef>
              <a:tabLst>
                <a:tab pos="647700" algn="l"/>
                <a:tab pos="1219200" algn="l"/>
              </a:tabLst>
              <a:defRPr sz="2200">
                <a:latin typeface="+mn-lt"/>
                <a:ea typeface="+mn-ea"/>
                <a:cs typeface="+mn-cs"/>
                <a:sym typeface="Helvetica Neue"/>
              </a:defRPr>
            </a:pPr>
            <a:r>
              <a:t>		- à partir de l’expérience personnelle que l’on en a, </a:t>
            </a:r>
          </a:p>
          <a:p>
            <a:pPr marL="1595606" indent="-1595606" algn="l" defTabSz="238620">
              <a:spcBef>
                <a:spcPts val="400"/>
              </a:spcBef>
              <a:tabLst>
                <a:tab pos="647700" algn="l"/>
                <a:tab pos="1219200" algn="l"/>
              </a:tabLst>
              <a:defRPr sz="2200">
                <a:latin typeface="+mn-lt"/>
                <a:ea typeface="+mn-ea"/>
                <a:cs typeface="+mn-cs"/>
                <a:sym typeface="Helvetica Neue"/>
              </a:defRPr>
            </a:pPr>
            <a:r>
              <a:t>		- de la pensée de philosophes du passé ou du présent, </a:t>
            </a:r>
          </a:p>
          <a:p>
            <a:pPr marL="1595606" indent="-1595606" algn="l" defTabSz="238620">
              <a:spcBef>
                <a:spcPts val="400"/>
              </a:spcBef>
              <a:tabLst>
                <a:tab pos="647700" algn="l"/>
                <a:tab pos="1219200" algn="l"/>
              </a:tabLst>
              <a:defRPr sz="2200">
                <a:latin typeface="+mn-lt"/>
                <a:ea typeface="+mn-ea"/>
                <a:cs typeface="+mn-cs"/>
                <a:sym typeface="Helvetica Neue"/>
              </a:defRPr>
            </a:pPr>
            <a:r>
              <a:t>		- en s’inscrivant dans telle ou telle tradition de pensée, etc.</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théologie est un effort de réflexion sur la religion à laquelle on adhère</a:t>
            </a:r>
          </a:p>
          <a:p>
            <a:pPr marL="1595606" indent="-1595606" algn="l" defTabSz="238620">
              <a:spcBef>
                <a:spcPts val="400"/>
              </a:spcBef>
              <a:tabLst>
                <a:tab pos="647700" algn="l"/>
                <a:tab pos="1219200" algn="l"/>
              </a:tabLst>
              <a:defRPr sz="2200">
                <a:latin typeface="+mn-lt"/>
                <a:ea typeface="+mn-ea"/>
                <a:cs typeface="+mn-cs"/>
                <a:sym typeface="Helvetica Neue"/>
              </a:defRPr>
            </a:pPr>
            <a:r>
              <a:t>		- qui suppose une mise à distance de ce que l’on croit</a:t>
            </a:r>
          </a:p>
          <a:p>
            <a:pPr marL="1595606" indent="-1595606" algn="l" defTabSz="238620">
              <a:spcBef>
                <a:spcPts val="400"/>
              </a:spcBef>
              <a:tabLst>
                <a:tab pos="647700" algn="l"/>
                <a:tab pos="1219200" algn="l"/>
              </a:tabLst>
              <a:defRPr sz="2200">
                <a:latin typeface="+mn-lt"/>
                <a:ea typeface="+mn-ea"/>
                <a:cs typeface="+mn-cs"/>
                <a:sym typeface="Helvetica Neue"/>
              </a:defRPr>
            </a:pPr>
            <a:r>
              <a:t>		- pour exercer sa rationalité : préciser les concepts, questionner la cohérence, chercher à comprendre, préciser comment on interprète des textes</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162"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6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6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6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6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68"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l"/>
              </a:tabLst>
              <a:defRPr sz="1600">
                <a:solidFill>
                  <a:schemeClr val="accent4">
                    <a:hueOff val="-624705"/>
                    <a:lumOff val="1372"/>
                  </a:schemeClr>
                </a:solidFill>
                <a:latin typeface="+mj-lt"/>
                <a:ea typeface="+mj-ea"/>
                <a:cs typeface="+mj-cs"/>
                <a:sym typeface="Arial Narrow"/>
              </a:defRPr>
            </a:pPr>
            <a:r>
              <a:t>1. L’anthropologie philosophique ou théologique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71" name="1.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y a en théologie tout un jeu relationnel entre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fait d’adhérer à des réalités énoncées dans des affirmations</a:t>
            </a:r>
          </a:p>
          <a:p>
            <a:pPr marL="1595606" indent="-1595606" algn="l" defTabSz="238620">
              <a:spcBef>
                <a:spcPts val="400"/>
              </a:spcBef>
              <a:tabLst>
                <a:tab pos="647700" algn="l"/>
                <a:tab pos="1219200" algn="l"/>
              </a:tabLst>
              <a:defRPr sz="2200">
                <a:latin typeface="+mn-lt"/>
                <a:ea typeface="+mn-ea"/>
                <a:cs typeface="+mn-cs"/>
                <a:sym typeface="Helvetica Neue"/>
              </a:defRPr>
            </a:pPr>
            <a:r>
              <a:t>		- que l’on ne peut pas démontrer par des constats ou des raisonnements mathématiques </a:t>
            </a:r>
          </a:p>
          <a:p>
            <a:pPr marL="1595606" indent="-1595606" algn="l" defTabSz="238620">
              <a:spcBef>
                <a:spcPts val="400"/>
              </a:spcBef>
              <a:tabLst>
                <a:tab pos="647700" algn="l"/>
                <a:tab pos="1219200" algn="l"/>
              </a:tabLst>
              <a:defRPr sz="2200">
                <a:latin typeface="+mn-lt"/>
                <a:ea typeface="+mn-ea"/>
                <a:cs typeface="+mn-cs"/>
                <a:sym typeface="Helvetica Neue"/>
              </a:defRPr>
            </a:pPr>
            <a:r>
              <a:t>		- c’est accorder une autorité à ces affirmations, à des textes, etc, et faire allégeance à ces affirmations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fait d’exercer la rationalité sur ces énoncés, de vouloir bâtir un enseignement cohérent et systématique</a:t>
            </a:r>
          </a:p>
          <a:p>
            <a:pPr marL="1595606" indent="-1595606" algn="l" defTabSz="238620">
              <a:spcBef>
                <a:spcPts val="400"/>
              </a:spcBef>
              <a:tabLst>
                <a:tab pos="647700" algn="l"/>
                <a:tab pos="1219200" algn="l"/>
              </a:tabLst>
              <a:defRPr sz="2200">
                <a:latin typeface="+mn-lt"/>
                <a:ea typeface="+mn-ea"/>
                <a:cs typeface="+mn-cs"/>
                <a:sym typeface="Helvetica Neue"/>
              </a:defRPr>
            </a:pPr>
            <a:r>
              <a:t>	- qui suppose aussi de mettre en question ce à quoi on adhère</a:t>
            </a:r>
          </a:p>
        </p:txBody>
      </p:sp>
      <p:sp>
        <p:nvSpPr>
          <p:cNvPr id="172"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7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7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7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7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78"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l"/>
              </a:tabLst>
              <a:defRPr sz="1600">
                <a:solidFill>
                  <a:schemeClr val="accent4">
                    <a:hueOff val="-624705"/>
                    <a:lumOff val="1372"/>
                  </a:schemeClr>
                </a:solidFill>
                <a:latin typeface="+mj-lt"/>
                <a:ea typeface="+mj-ea"/>
                <a:cs typeface="+mj-cs"/>
                <a:sym typeface="Arial Narrow"/>
              </a:defRPr>
            </a:pPr>
            <a:r>
              <a:t>1. L’anthropologie philosophique ou théologique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81" name="1.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donc concevoir une théologie juive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avant tout comme une réflexion sur la compréhension et l’interprétation des textes bibliques</a:t>
            </a:r>
          </a:p>
          <a:p>
            <a:pPr lvl="1" marL="1595606" indent="-1595606" algn="l">
              <a:spcBef>
                <a:spcPts val="400"/>
              </a:spcBef>
              <a:tabLst>
                <a:tab pos="647700" algn="l"/>
                <a:tab pos="1219200" algn="l"/>
              </a:tabLst>
              <a:defRPr sz="2200">
                <a:latin typeface="+mn-lt"/>
                <a:ea typeface="+mn-ea"/>
                <a:cs typeface="+mn-cs"/>
                <a:sym typeface="Helvetica Neue"/>
              </a:defRPr>
            </a:pPr>
            <a:r>
              <a:t>		- orientée vers la pratique de la Loi et l’actualisation des commandements tels qu’ils sont formulés dans les textes</a:t>
            </a:r>
          </a:p>
          <a:p>
            <a:pPr lvl="2" marL="1595606" indent="-1595606" algn="l">
              <a:spcBef>
                <a:spcPts val="400"/>
              </a:spcBef>
              <a:tabLst>
                <a:tab pos="647700" algn="l"/>
                <a:tab pos="1219200" algn="l"/>
              </a:tabLst>
              <a:defRPr sz="2200">
                <a:latin typeface="+mn-lt"/>
                <a:ea typeface="+mn-ea"/>
                <a:cs typeface="+mn-cs"/>
                <a:sym typeface="Helvetica Neue"/>
              </a:defRPr>
            </a:pPr>
            <a:r>
              <a:t>		- elle cherche à déterminer des méthodes d’interprétation des textes (le plus souvent à partir de la littéralité de la langue hébraïque)</a:t>
            </a:r>
          </a:p>
          <a:p>
            <a:pPr marL="1595606" indent="-1595606" algn="l" defTabSz="238620">
              <a:spcBef>
                <a:spcPts val="400"/>
              </a:spcBef>
              <a:tabLst>
                <a:tab pos="647700" algn="l"/>
                <a:tab pos="1219200" algn="l"/>
              </a:tabLst>
              <a:defRPr sz="2200">
                <a:latin typeface="+mn-lt"/>
                <a:ea typeface="+mn-ea"/>
                <a:cs typeface="+mn-cs"/>
                <a:sym typeface="Helvetica Neue"/>
              </a:defRPr>
            </a:pPr>
            <a:r>
              <a:t>		- elle pose souvent la question de l’identité juive </a:t>
            </a:r>
          </a:p>
          <a:p>
            <a:pPr marL="1595606" indent="-1595606" algn="l" defTabSz="238620">
              <a:spcBef>
                <a:spcPts val="400"/>
              </a:spcBef>
              <a:tabLst>
                <a:tab pos="647700" algn="l"/>
                <a:tab pos="1219200" algn="l"/>
              </a:tabLst>
              <a:defRPr sz="2200">
                <a:latin typeface="+mn-lt"/>
                <a:ea typeface="+mn-ea"/>
                <a:cs typeface="+mn-cs"/>
                <a:sym typeface="Helvetica Neue"/>
              </a:defRPr>
            </a:pPr>
            <a:r>
              <a:t>		- on note que la question de Dieu, la définition de ses qualités, attributs, caractéristiques n’est pas une question traitée dans le judaïsme en raison de sa transcendance </a:t>
            </a:r>
          </a:p>
          <a:p>
            <a:pPr marL="1595606" indent="-1595606" algn="l" defTabSz="238620">
              <a:spcBef>
                <a:spcPts val="400"/>
              </a:spcBef>
              <a:tabLst>
                <a:tab pos="647700" algn="l"/>
                <a:tab pos="1219200" algn="l"/>
              </a:tabLst>
              <a:defRPr sz="2200">
                <a:latin typeface="+mn-lt"/>
                <a:ea typeface="+mn-ea"/>
                <a:cs typeface="+mn-cs"/>
                <a:sym typeface="Helvetica Neue"/>
              </a:defRPr>
            </a:pPr>
            <a:r>
              <a:t>		- la compréhension de la figure du Messie</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182"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8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8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88"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l"/>
              </a:tabLst>
              <a:defRPr sz="1600">
                <a:solidFill>
                  <a:schemeClr val="accent4">
                    <a:hueOff val="-624705"/>
                    <a:lumOff val="1372"/>
                  </a:schemeClr>
                </a:solidFill>
                <a:latin typeface="+mj-lt"/>
                <a:ea typeface="+mj-ea"/>
                <a:cs typeface="+mj-cs"/>
                <a:sym typeface="Arial Narrow"/>
              </a:defRPr>
            </a:pPr>
            <a:r>
              <a:t>1. L’anthropologie philosophique ou théologique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91" name="1.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concevoir la théologie chrétienne</a:t>
            </a:r>
          </a:p>
          <a:p>
            <a:pPr marL="1595606" indent="-1595606" algn="l" defTabSz="238620">
              <a:spcBef>
                <a:spcPts val="400"/>
              </a:spcBef>
              <a:tabLst>
                <a:tab pos="647700" algn="l"/>
                <a:tab pos="1219200" algn="l"/>
              </a:tabLst>
              <a:defRPr sz="2200">
                <a:latin typeface="+mn-lt"/>
                <a:ea typeface="+mn-ea"/>
                <a:cs typeface="+mn-cs"/>
                <a:sym typeface="Helvetica Neue"/>
              </a:defRPr>
            </a:pPr>
            <a:r>
              <a:t>	- en tant qu’elle vise à rendre compte de la foi en Jésus Christ, </a:t>
            </a:r>
          </a:p>
          <a:p>
            <a:pPr marL="1595606" indent="-1595606" algn="l" defTabSz="238620">
              <a:spcBef>
                <a:spcPts val="400"/>
              </a:spcBef>
              <a:tabLst>
                <a:tab pos="647700" algn="l"/>
                <a:tab pos="1219200" algn="l"/>
              </a:tabLst>
              <a:defRPr sz="2200">
                <a:latin typeface="+mn-lt"/>
                <a:ea typeface="+mn-ea"/>
                <a:cs typeface="+mn-cs"/>
                <a:sym typeface="Helvetica Neue"/>
              </a:defRPr>
            </a:pPr>
            <a:r>
              <a:t>			- confessé comme Fils de Dieu, Sauveur unique de l’humanité </a:t>
            </a:r>
          </a:p>
          <a:p>
            <a:pPr marL="1595606" indent="-1595606" algn="l" defTabSz="238620">
              <a:spcBef>
                <a:spcPts val="400"/>
              </a:spcBef>
              <a:tabLst>
                <a:tab pos="647700" algn="l"/>
                <a:tab pos="1219200" algn="l"/>
              </a:tabLst>
              <a:defRPr sz="2200">
                <a:latin typeface="+mn-lt"/>
                <a:ea typeface="+mn-ea"/>
                <a:cs typeface="+mn-cs"/>
                <a:sym typeface="Helvetica Neue"/>
              </a:defRPr>
            </a:pPr>
            <a:r>
              <a:t>			- dans son « mystère pascal » (mort-résurrection)</a:t>
            </a:r>
          </a:p>
          <a:p>
            <a:pPr marL="1595606" indent="-1595606" algn="l" defTabSz="238620">
              <a:spcBef>
                <a:spcPts val="400"/>
              </a:spcBef>
              <a:tabLst>
                <a:tab pos="647700" algn="l"/>
                <a:tab pos="1219200" algn="l"/>
              </a:tabLst>
              <a:defRPr sz="2200">
                <a:latin typeface="+mn-lt"/>
                <a:ea typeface="+mn-ea"/>
                <a:cs typeface="+mn-cs"/>
                <a:sym typeface="Helvetica Neue"/>
              </a:defRPr>
            </a:pPr>
            <a:r>
              <a:t>			- et en qui s’accomplit la Révélation de Dieu à l’humanité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pour le christianisme, le travail théologique se présente comme une exigence interne au christianisme, à partir du moment où on dit que « le Verbe s’est fait chair et il a habité parmi nous » (Jn 1, 14)</a:t>
            </a:r>
          </a:p>
          <a:p>
            <a:pPr marL="1595606" indent="-1595606" algn="l" defTabSz="238620">
              <a:spcBef>
                <a:spcPts val="400"/>
              </a:spcBef>
              <a:tabLst>
                <a:tab pos="647700" algn="l"/>
                <a:tab pos="1219200" algn="l"/>
              </a:tabLst>
              <a:defRPr sz="2200">
                <a:latin typeface="+mn-lt"/>
                <a:ea typeface="+mn-ea"/>
                <a:cs typeface="+mn-cs"/>
                <a:sym typeface="Helvetica Neue"/>
              </a:defRPr>
            </a:pPr>
            <a:r>
              <a:t>		</a:t>
            </a:r>
          </a:p>
          <a:p>
            <a:pPr marL="1595606" indent="-1595606" algn="l" defTabSz="238620">
              <a:spcBef>
                <a:spcPts val="400"/>
              </a:spcBef>
              <a:tabLst>
                <a:tab pos="647700" algn="l"/>
                <a:tab pos="1219200" algn="l"/>
              </a:tabLst>
              <a:defRPr sz="2200">
                <a:latin typeface="+mn-lt"/>
                <a:ea typeface="+mn-ea"/>
                <a:cs typeface="+mn-cs"/>
                <a:sym typeface="Helvetica Neue"/>
              </a:defRPr>
            </a:pPr>
            <a:r>
              <a:t>		- c'est-à-dire le « logos », la parole rationnelle qui structure le monde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si l’être humain est créé à l’image de Dieu (Gn 1, 26) et si Dieu se manifeste comme parole rationnelle incarnée dans la personne du Christ</a:t>
            </a:r>
          </a:p>
          <a:p>
            <a:pPr marL="1595606" indent="-1595606" algn="l" defTabSz="238620">
              <a:spcBef>
                <a:spcPts val="400"/>
              </a:spcBef>
              <a:tabLst>
                <a:tab pos="647700" algn="l"/>
                <a:tab pos="1219200" algn="l"/>
              </a:tabLst>
              <a:defRPr sz="2200">
                <a:latin typeface="+mn-lt"/>
                <a:ea typeface="+mn-ea"/>
                <a:cs typeface="+mn-cs"/>
                <a:sym typeface="Helvetica Neue"/>
              </a:defRPr>
            </a:pPr>
            <a:r>
              <a:t>		- l’être humain qui fait œuvre de rationalité rencontre Dieu également par la raison</a:t>
            </a:r>
          </a:p>
          <a:p>
            <a:pPr marL="1595606" indent="-1595606" algn="l" defTabSz="238620">
              <a:spcBef>
                <a:spcPts val="400"/>
              </a:spcBef>
              <a:tabLst>
                <a:tab pos="647700" algn="l"/>
                <a:tab pos="1219200" algn="l"/>
              </a:tabLst>
              <a:defRPr sz="2200">
                <a:latin typeface="+mn-lt"/>
                <a:ea typeface="+mn-ea"/>
                <a:cs typeface="+mn-cs"/>
                <a:sym typeface="Helvetica Neue"/>
              </a:defRPr>
            </a:pPr>
            <a:r>
              <a:t>			- et peut remonter à Dieu en exerçant sa rationalité sur la création</a:t>
            </a:r>
          </a:p>
        </p:txBody>
      </p:sp>
      <p:sp>
        <p:nvSpPr>
          <p:cNvPr id="192"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9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9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98"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l"/>
              </a:tabLst>
              <a:defRPr sz="1600">
                <a:solidFill>
                  <a:schemeClr val="accent4">
                    <a:hueOff val="-624705"/>
                    <a:lumOff val="1372"/>
                  </a:schemeClr>
                </a:solidFill>
                <a:latin typeface="+mj-lt"/>
                <a:ea typeface="+mj-ea"/>
                <a:cs typeface="+mj-cs"/>
                <a:sym typeface="Arial Narrow"/>
              </a:defRPr>
            </a:pPr>
            <a:r>
              <a:t>1. L’anthropologie philosophique ou théologique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0"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01" name="1. L’anthropologie philosophique ou théolog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L’anthropologie philosophique ou théologique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concevoir une théologie musulmane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qui porte sur la confession de l’unicité de Dieu et le choix de Muhammad comme prophète (cf. l’Attestation)</a:t>
            </a:r>
          </a:p>
          <a:p>
            <a:pPr marL="1595606" indent="-1595606" algn="l" defTabSz="238620">
              <a:spcBef>
                <a:spcPts val="400"/>
              </a:spcBef>
              <a:tabLst>
                <a:tab pos="647700" algn="l"/>
                <a:tab pos="1219200" algn="l"/>
              </a:tabLst>
              <a:defRPr sz="2200">
                <a:latin typeface="+mn-lt"/>
                <a:ea typeface="+mn-ea"/>
                <a:cs typeface="+mn-cs"/>
                <a:sym typeface="Helvetica Neue"/>
              </a:defRPr>
            </a:pPr>
            <a:r>
              <a:t>		- qui se demande comment lire le Coran et d’autres textes de référence, pour alimenter la vie musulmane</a:t>
            </a:r>
          </a:p>
          <a:p>
            <a:pPr marL="1595606" indent="-1595606" algn="l" defTabSz="238620">
              <a:spcBef>
                <a:spcPts val="400"/>
              </a:spcBef>
              <a:tabLst>
                <a:tab pos="647700" algn="l"/>
                <a:tab pos="1219200" algn="l"/>
              </a:tabLst>
              <a:defRPr sz="2200">
                <a:latin typeface="+mn-lt"/>
                <a:ea typeface="+mn-ea"/>
                <a:cs typeface="+mn-cs"/>
                <a:sym typeface="Helvetica Neue"/>
              </a:defRPr>
            </a:pPr>
            <a:r>
              <a:t>		- qui cherche à définir ce que l’on dit de Dieu dans l’islam </a:t>
            </a:r>
          </a:p>
          <a:p>
            <a:pPr marL="1595606" indent="-1595606" algn="l" defTabSz="238620">
              <a:spcBef>
                <a:spcPts val="400"/>
              </a:spcBef>
              <a:tabLst>
                <a:tab pos="647700" algn="l"/>
                <a:tab pos="1219200" algn="l"/>
              </a:tabLst>
              <a:defRPr sz="2200">
                <a:latin typeface="+mn-lt"/>
                <a:ea typeface="+mn-ea"/>
                <a:cs typeface="+mn-cs"/>
                <a:sym typeface="Helvetica Neue"/>
              </a:defRPr>
            </a:pPr>
            <a:r>
              <a:t>			(quand on dit qu’il est transcendant, miséricordieux, clément, etc, que dit-on ?)</a:t>
            </a:r>
          </a:p>
        </p:txBody>
      </p:sp>
      <p:sp>
        <p:nvSpPr>
          <p:cNvPr id="202"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0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20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208" name="Introduction générale…"/>
          <p:cNvSpPr txBox="1"/>
          <p:nvPr/>
        </p:nvSpPr>
        <p:spPr>
          <a:xfrm>
            <a:off x="10141194" y="309690"/>
            <a:ext cx="3154793" cy="1470071"/>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l"/>
              </a:tabLst>
              <a:defRPr sz="1200">
                <a:solidFill>
                  <a:srgbClr val="FFBB05"/>
                </a:solidFill>
                <a:latin typeface="+mj-lt"/>
                <a:ea typeface="+mj-ea"/>
                <a:cs typeface="+mj-cs"/>
                <a:sym typeface="Arial Narrow"/>
              </a:defRPr>
            </a:pP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Introduction générale</a:t>
            </a:r>
          </a:p>
          <a:p>
            <a:pPr marL="775637" indent="-751561" algn="l" defTabSz="238620">
              <a:tabLst>
                <a:tab pos="330200" algn="l"/>
              </a:tabLst>
              <a:defRPr sz="1600">
                <a:solidFill>
                  <a:schemeClr val="accent4">
                    <a:hueOff val="-624705"/>
                    <a:lumOff val="1372"/>
                  </a:schemeClr>
                </a:solidFill>
                <a:latin typeface="+mj-lt"/>
                <a:ea typeface="+mj-ea"/>
                <a:cs typeface="+mj-cs"/>
                <a:sym typeface="Arial Narrow"/>
              </a:defRPr>
            </a:pPr>
            <a:r>
              <a:t>1. L’anthropologie philosophique ou théologique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2. Deux axes de l’anthropologie</a:t>
            </a:r>
          </a:p>
          <a:p>
            <a:pPr marL="775637" indent="-751561" algn="l" defTabSz="238620">
              <a:tabLst>
                <a:tab pos="330200" algn="r"/>
                <a:tab pos="508000" algn="l"/>
              </a:tabLst>
              <a:defRPr sz="1600">
                <a:solidFill>
                  <a:schemeClr val="accent4">
                    <a:hueOff val="468000"/>
                    <a:satOff val="-4761"/>
                    <a:lumOff val="10196"/>
                  </a:schemeClr>
                </a:solidFill>
                <a:latin typeface="+mj-lt"/>
                <a:ea typeface="+mj-ea"/>
                <a:cs typeface="+mj-cs"/>
                <a:sym typeface="Arial Narrow"/>
              </a:defRPr>
            </a:pPr>
            <a:r>
              <a:t>3. Un parcours historique</a:t>
            </a:r>
          </a:p>
        </p:txBody>
      </p:sp>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