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283" r:id="rId7"/>
    <p:sldId id="289" r:id="rId8"/>
    <p:sldId id="284" r:id="rId9"/>
    <p:sldId id="311" r:id="rId10"/>
    <p:sldId id="286" r:id="rId11"/>
    <p:sldId id="287" r:id="rId12"/>
    <p:sldId id="288" r:id="rId13"/>
    <p:sldId id="285" r:id="rId14"/>
    <p:sldId id="274" r:id="rId15"/>
    <p:sldId id="257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312" r:id="rId24"/>
    <p:sldId id="280" r:id="rId25"/>
    <p:sldId id="282" r:id="rId26"/>
    <p:sldId id="258" r:id="rId27"/>
    <p:sldId id="281" r:id="rId28"/>
    <p:sldId id="271" r:id="rId29"/>
    <p:sldId id="301" r:id="rId30"/>
    <p:sldId id="259" r:id="rId31"/>
    <p:sldId id="260" r:id="rId32"/>
    <p:sldId id="261" r:id="rId33"/>
    <p:sldId id="262" r:id="rId34"/>
    <p:sldId id="263" r:id="rId35"/>
    <p:sldId id="270" r:id="rId36"/>
    <p:sldId id="264" r:id="rId37"/>
    <p:sldId id="302" r:id="rId38"/>
    <p:sldId id="304" r:id="rId39"/>
    <p:sldId id="303" r:id="rId40"/>
    <p:sldId id="291" r:id="rId41"/>
    <p:sldId id="265" r:id="rId42"/>
    <p:sldId id="290" r:id="rId43"/>
    <p:sldId id="266" r:id="rId44"/>
    <p:sldId id="293" r:id="rId45"/>
    <p:sldId id="267" r:id="rId46"/>
    <p:sldId id="268" r:id="rId47"/>
    <p:sldId id="294" r:id="rId48"/>
    <p:sldId id="292" r:id="rId49"/>
    <p:sldId id="295" r:id="rId50"/>
    <p:sldId id="269" r:id="rId51"/>
    <p:sldId id="296" r:id="rId52"/>
    <p:sldId id="305" r:id="rId53"/>
    <p:sldId id="308" r:id="rId54"/>
    <p:sldId id="309" r:id="rId55"/>
    <p:sldId id="310" r:id="rId56"/>
    <p:sldId id="306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5782"/>
  </p:normalViewPr>
  <p:slideViewPr>
    <p:cSldViewPr snapToGrid="0">
      <p:cViewPr varScale="1">
        <p:scale>
          <a:sx n="121" d="100"/>
          <a:sy n="121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E2522-9652-956B-166A-FFB2E1672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8C2C04-9F45-25C3-AD68-24178868F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2EF0A0-F1BD-2E68-D39F-FFE2A070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7C327-94F8-313A-C777-B19CE253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A42385-E83F-23D8-FF57-8678323B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8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03312-30FF-7669-906E-E591217E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2086C2-32D4-3CF0-7C18-72FA0B95F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A62F02-A09C-091E-2DA0-6575BB7C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EA600-7ECF-3C34-5D59-8E4A6067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AE366-3412-1E35-017F-040D52EF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13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FDE716-AE4C-63C6-EB15-6343B73E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201600-DEC7-1CD3-5007-89C62BBA2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16D50-5C2C-8C1E-09B8-B427746B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7FA46-E836-207C-5FDF-ED2C7708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8AAAFA-9563-CC4E-ED68-CCF8D84C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0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996AC-8310-AEC9-A37B-DE572FF8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D014DD-F473-5A7C-BA6B-4B62CC24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461BB-A103-3EBC-3A8C-AB0F7736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FE57EF-3C51-33A2-3629-55CCADE8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445AD-5FE1-7BCF-A766-42D03910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D80DA-E55F-4460-3F7F-1D6E39EA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9D3C5C-05B5-65D8-24D4-2662A2E5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BDB76-518C-A97C-DB93-49C7AB8B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6920C-267F-C5D7-D836-9A2D5C8E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89E31-9CB1-10DF-C5CF-FCB7398C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3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750F8-030D-E842-A614-DA5287DB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BB804-B041-BDEE-E48E-D4385694D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037C7B-BBF7-B996-149C-A2C8BC54A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DE2550-B4C6-CA49-5C18-CA2E06C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084664-4B14-088B-341F-121E676B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D24942-ECCF-C9F6-6EE4-1840F130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59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DD43C-1532-EF9A-9FDD-226A9C31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FD6E1-D42E-2B8A-1B8E-F3F4978C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53439D-34E4-F2C3-ECDB-7E8C48D92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DA377C-323E-0695-3846-3468A53D8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8221CC-37DF-7E36-9126-367E30E2C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4A9CFD-078A-44B9-4F96-E5A2EB87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285F10-EE75-C579-1237-BDB02104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A0AC75-B094-275D-BDED-BFBD450B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3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A4D46-C51A-4B86-1ED0-B50829A8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E616C2-FF20-0380-2B46-E73D4A76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578114-8CEF-4788-4EE7-4E4F9DDA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272DF0-B4CE-21AE-5F7A-6312E70C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9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7A5637-9027-6C1F-A087-EE37706D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019B24-DA10-8C30-985F-02C1644F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47FF0D-135D-01C2-956F-1144E17E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7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6A307-4B55-C71F-8E6E-C74766BC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08313-6CAE-2A1A-9036-F481E521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251130-D29B-2BAD-DFDD-D7771EE1D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80D06C-DDDF-B73C-0CFD-233EB305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9713BF-3DD5-75C6-95F9-64AEA9D9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FC6E1D-B048-6C60-595D-3427D0D1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48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8ACE8-27C9-F1A9-9525-C4AE832D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9DF1BA-F696-E7CF-E104-E1F17FB04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B27A11-5BC3-7994-1D1C-0ABA98045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5684EF-D53D-E176-515C-06873F26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B1A565-6634-C15A-655C-DF859E0C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5830AC-DC25-E2B9-96D6-7AEDDED9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1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A30455-B0CB-A2BE-1E1B-752F2324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8C8494-B366-2506-7F04-E7857EC1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7C405-FB49-BF19-20CE-8F560719B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8F2F-E824-E54B-BAC7-67892C33BAD4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A1C61E-F2EC-7264-D133-B2F1E6D63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9CBCE6-CCD5-F2E4-E696-51F31EBED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4719-B221-D140-AC0A-4867EFB2E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92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cj-epicherchel.huma-num.fr/interface/fiche.php?id=1082&amp;page=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ophie.laribi-glaudel@univ-lorraine.fr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CD08B-FE4C-359B-5DAE-75BB0195E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32" y="729204"/>
            <a:ext cx="11181144" cy="2872833"/>
          </a:xfrm>
        </p:spPr>
        <p:txBody>
          <a:bodyPr>
            <a:normAutofit/>
          </a:bodyPr>
          <a:lstStyle/>
          <a:p>
            <a:r>
              <a:rPr lang="fr-FR" dirty="0"/>
              <a:t>CM1 - Introduction </a:t>
            </a:r>
            <a:br>
              <a:rPr lang="fr-FR" dirty="0"/>
            </a:br>
            <a:r>
              <a:rPr lang="fr-FR" dirty="0"/>
              <a:t>à l’histoire du christianisme </a:t>
            </a:r>
            <a:br>
              <a:rPr lang="fr-FR" dirty="0"/>
            </a:br>
            <a:r>
              <a:rPr lang="fr-FR" dirty="0"/>
              <a:t>et de l’Église ancienne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80734D-D8DC-49E5-6D05-696118D95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716" y="4304617"/>
            <a:ext cx="9460375" cy="2287167"/>
          </a:xfrm>
        </p:spPr>
        <p:txBody>
          <a:bodyPr>
            <a:normAutofit/>
          </a:bodyPr>
          <a:lstStyle/>
          <a:p>
            <a:r>
              <a:rPr lang="fr-FR" dirty="0"/>
              <a:t>Licence Théologies, Université de Lorraine</a:t>
            </a:r>
          </a:p>
          <a:p>
            <a:r>
              <a:rPr lang="fr-FR" dirty="0"/>
              <a:t>UE 103 EC1</a:t>
            </a:r>
          </a:p>
          <a:p>
            <a:r>
              <a:rPr lang="fr-FR" dirty="0"/>
              <a:t>Histoire de l’Église ancienne</a:t>
            </a:r>
          </a:p>
          <a:p>
            <a:r>
              <a:rPr lang="fr-FR" dirty="0"/>
              <a:t>Dr Sophie </a:t>
            </a:r>
            <a:r>
              <a:rPr lang="fr-FR" dirty="0" err="1"/>
              <a:t>Laribi</a:t>
            </a:r>
            <a:r>
              <a:rPr lang="fr-FR" dirty="0"/>
              <a:t> </a:t>
            </a:r>
            <a:r>
              <a:rPr lang="fr-FR" dirty="0" err="1"/>
              <a:t>Glaudel</a:t>
            </a:r>
            <a:endParaRPr lang="fr-FR" dirty="0"/>
          </a:p>
          <a:p>
            <a:r>
              <a:rPr lang="fr-FR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97718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84B66-412A-4AC5-BDB3-F0C33637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Sarcophage chrétien, Rome, IV</a:t>
            </a:r>
            <a:r>
              <a:rPr lang="fr-FR" baseline="30000" dirty="0"/>
              <a:t>e</a:t>
            </a:r>
            <a:r>
              <a:rPr lang="fr-FR" dirty="0"/>
              <a:t> s. de notre ère. Paris, Louvre Ma 2981.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DDA25E2-A0CE-EAB2-DB47-061070B36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00" y="2058194"/>
            <a:ext cx="10109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8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42AE7-8D00-9E48-EBA4-ED03302F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5"/>
            <a:ext cx="11758611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Jésus soigne une femme blessée. Fresque. Catacombes de </a:t>
            </a:r>
            <a:r>
              <a:rPr lang="fr-FR" dirty="0" err="1"/>
              <a:t>Marcellinus</a:t>
            </a:r>
            <a:r>
              <a:rPr lang="fr-FR" dirty="0"/>
              <a:t> et Pierre, Rome. Début du IV</a:t>
            </a:r>
            <a:r>
              <a:rPr lang="fr-FR" baseline="30000" dirty="0"/>
              <a:t>e</a:t>
            </a:r>
            <a:r>
              <a:rPr lang="fr-FR" dirty="0"/>
              <a:t> s. de notre ère. Source : </a:t>
            </a:r>
            <a:r>
              <a:rPr lang="fr-FR" dirty="0" err="1"/>
              <a:t>Wikipedia</a:t>
            </a:r>
            <a:r>
              <a:rPr lang="fr-FR" dirty="0"/>
              <a:t>.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4E3F3222-5008-6626-9397-CEEAA6EA8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11" y="1825625"/>
            <a:ext cx="32647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5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68774-C655-865B-3243-8659FDF7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Domus</a:t>
            </a:r>
            <a:r>
              <a:rPr lang="fr-FR" i="1" dirty="0"/>
              <a:t> </a:t>
            </a:r>
            <a:r>
              <a:rPr lang="fr-FR" i="1" dirty="0" err="1"/>
              <a:t>Ecclesiae</a:t>
            </a:r>
            <a:r>
              <a:rPr lang="fr-FR" dirty="0"/>
              <a:t>, Doura </a:t>
            </a:r>
            <a:r>
              <a:rPr lang="fr-FR" dirty="0" err="1"/>
              <a:t>Europos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4469A-39E3-445C-D677-B2AFE67C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C2A460A0-1FA4-CEE7-0C8E-177909F0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7" y="1676003"/>
            <a:ext cx="6282749" cy="47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65A569-4E5B-B953-EE75-1F1A4EA3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94853"/>
            <a:ext cx="3543300" cy="31623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3914B51-F08E-9CDB-B552-11E57078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73" y="2848372"/>
            <a:ext cx="4140627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6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B7F5A7-0C28-51EB-1BA8-49B21D91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8029"/>
            <a:ext cx="4368602" cy="1956841"/>
          </a:xfrm>
        </p:spPr>
        <p:txBody>
          <a:bodyPr anchor="b">
            <a:noAutofit/>
          </a:bodyPr>
          <a:lstStyle/>
          <a:p>
            <a:r>
              <a:rPr lang="fr-FR" dirty="0"/>
              <a:t>Une inscription chrétienne de Cherchell (Algérie)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EB8F6CD-3A4C-6E24-D637-05576D2A2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243589" cy="37709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err="1"/>
              <a:t>Nécropole</a:t>
            </a:r>
            <a:r>
              <a:rPr lang="en-US" sz="2200" dirty="0"/>
              <a:t> de </a:t>
            </a:r>
            <a:r>
              <a:rPr lang="en-US" sz="2200" dirty="0" err="1"/>
              <a:t>l’Ouest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 err="1"/>
              <a:t>IV</a:t>
            </a:r>
            <a:r>
              <a:rPr lang="en-US" sz="2200" baseline="30000" dirty="0" err="1"/>
              <a:t>e</a:t>
            </a:r>
            <a:r>
              <a:rPr lang="en-US" sz="2200" dirty="0"/>
              <a:t> s. de </a:t>
            </a:r>
            <a:r>
              <a:rPr lang="en-US" sz="2200" dirty="0" err="1"/>
              <a:t>notre</a:t>
            </a:r>
            <a:r>
              <a:rPr lang="en-US" sz="2200" dirty="0"/>
              <a:t> </a:t>
            </a:r>
            <a:r>
              <a:rPr lang="en-US" sz="2200" dirty="0" err="1"/>
              <a:t>ère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AE 1985, 953 </a:t>
            </a:r>
            <a:r>
              <a:rPr lang="en-US" sz="2200" dirty="0" err="1"/>
              <a:t>d'après</a:t>
            </a:r>
            <a:r>
              <a:rPr lang="en-US" sz="2200" dirty="0"/>
              <a:t> Ph. </a:t>
            </a:r>
            <a:r>
              <a:rPr lang="en-US" sz="2200" dirty="0" err="1"/>
              <a:t>Leveau</a:t>
            </a:r>
            <a:r>
              <a:rPr lang="en-US" sz="2200" dirty="0"/>
              <a:t>, BAA VII, n° 232, p. 142 et fig. 25.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fr-FR" sz="1600" dirty="0" err="1"/>
              <a:t>Bonae</a:t>
            </a:r>
            <a:r>
              <a:rPr lang="fr-FR" sz="1600" dirty="0"/>
              <a:t> </a:t>
            </a:r>
            <a:r>
              <a:rPr lang="fr-FR" sz="1600" dirty="0" err="1"/>
              <a:t>Memoriae</a:t>
            </a:r>
            <a:br>
              <a:rPr lang="fr-FR" sz="1600" dirty="0"/>
            </a:br>
            <a:r>
              <a:rPr lang="fr-FR" sz="1600" dirty="0" err="1"/>
              <a:t>Quodvuldeunis</a:t>
            </a:r>
            <a:br>
              <a:rPr lang="fr-FR" sz="1600" dirty="0"/>
            </a:br>
            <a:r>
              <a:rPr lang="fr-FR" sz="1600" dirty="0"/>
              <a:t>Vixit an(</a:t>
            </a:r>
            <a:r>
              <a:rPr lang="fr-FR" sz="1600" dirty="0" err="1"/>
              <a:t>nis</a:t>
            </a:r>
            <a:r>
              <a:rPr lang="fr-FR" sz="1600" dirty="0"/>
              <a:t>) XX in pace</a:t>
            </a:r>
            <a:br>
              <a:rPr lang="fr-FR" sz="1600" dirty="0"/>
            </a:br>
            <a:r>
              <a:rPr lang="fr-FR" sz="1600" dirty="0"/>
              <a:t>Mater </a:t>
            </a:r>
            <a:r>
              <a:rPr lang="fr-FR" sz="1600" dirty="0" err="1"/>
              <a:t>fecit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Epitaphe chrétienne de </a:t>
            </a:r>
            <a:r>
              <a:rPr lang="fr-FR" sz="1600" dirty="0" err="1"/>
              <a:t>Quodvuldeunis</a:t>
            </a:r>
            <a:r>
              <a:rPr lang="fr-FR" sz="1600" dirty="0"/>
              <a:t>, « </a:t>
            </a:r>
            <a:r>
              <a:rPr lang="fr-FR" sz="1600" dirty="0" err="1"/>
              <a:t>Epicherchell</a:t>
            </a:r>
            <a:r>
              <a:rPr lang="fr-FR" sz="1600" dirty="0"/>
              <a:t> », Etude Bruno Pottier 23-11-2020, consulté le 20-09-2023, http://</a:t>
            </a:r>
            <a:r>
              <a:rPr lang="fr-FR" sz="1600" dirty="0" err="1"/>
              <a:t>ccj-epicherchel.huma-num.fr</a:t>
            </a:r>
            <a:r>
              <a:rPr lang="fr-FR" sz="1600" dirty="0"/>
              <a:t>/interface/</a:t>
            </a:r>
            <a:r>
              <a:rPr lang="fr-FR" sz="1600" dirty="0" err="1"/>
              <a:t>fiche.php?id</a:t>
            </a:r>
            <a:r>
              <a:rPr lang="fr-FR" sz="1600" dirty="0"/>
              <a:t>=1082 / DOI : </a:t>
            </a:r>
            <a:r>
              <a:rPr lang="fr-FR" sz="1600" u="sng" dirty="0">
                <a:hlinkClick r:id="rId2"/>
              </a:rPr>
              <a:t>https://doi.org/10.34927/ccj.epi.1082</a:t>
            </a:r>
            <a:endParaRPr lang="en-US" sz="2200" dirty="0"/>
          </a:p>
        </p:txBody>
      </p:sp>
      <p:pic>
        <p:nvPicPr>
          <p:cNvPr id="2050" name="Picture 2" descr="Epitaphe chrétienne de Quodvuldeunis">
            <a:extLst>
              <a:ext uri="{FF2B5EF4-FFF2-40B4-BE49-F238E27FC236}">
                <a16:creationId xmlns:a16="http://schemas.microsoft.com/office/drawing/2014/main" id="{A2D28D1C-F834-B05F-CC76-924EEBA1D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9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7AE33-C879-FCC2-887D-A53FD3D3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719415-450D-D785-48CA-8471710A1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legein</a:t>
            </a:r>
            <a:r>
              <a:rPr lang="fr-FR" sz="36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peri</a:t>
            </a:r>
            <a:r>
              <a:rPr lang="fr-FR" sz="36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théôn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27865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70453-94BA-BD4A-61B4-8677D1F3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I. Quelques réflexions sur l’histoire et l’histoire des religions en guise d’introduction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0EF6FC-01D3-9D1F-D351-9E316633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15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3CD45-4D9D-B424-1740-68AEEDC5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 la religion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38A52-2B35-ED21-9A29-5465DBE9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Toutes les définitions données jusqu’à présent du phénomène religieux présentent un trait commun : chaque définition oppose à sa manière, le sacré et la vie religieuse, au profane et à la vie séculaire. C’est quand il s’agit de délimiter la sphère de la notion de « sacré » que les difficultés commencent.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dirty="0"/>
              <a:t>Mircea Eliade, </a:t>
            </a:r>
            <a:r>
              <a:rPr lang="fr-FR" i="1" dirty="0"/>
              <a:t>Traité d’histoire des religions</a:t>
            </a:r>
            <a:r>
              <a:rPr lang="fr-FR" dirty="0"/>
              <a:t>, Paris, Payot, 1949</a:t>
            </a:r>
          </a:p>
        </p:txBody>
      </p:sp>
    </p:spTree>
    <p:extLst>
      <p:ext uri="{BB962C8B-B14F-4D97-AF65-F5344CB8AC3E}">
        <p14:creationId xmlns:p14="http://schemas.microsoft.com/office/powerpoint/2010/main" val="215443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E32A8-ED5A-7A1D-0ED4-F19B3DA8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721F7F-FEE9-38B3-080B-A65766F15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Il n’y a pas en fait une chose, une essence, appelée Religion ; il n’y a que des phénomènes religieux, plus ou moins agrégés en des systèmes qu’on appelle religions et qui ont une existence historique définie, dans des groupes d’hommes et en des temps déterminés.</a:t>
            </a:r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dirty="0"/>
              <a:t>Marcel Mauss, </a:t>
            </a:r>
            <a:r>
              <a:rPr lang="fr-FR" i="1" dirty="0"/>
              <a:t>Œuvres, 1, Les fonctions sociales du sacré</a:t>
            </a:r>
            <a:r>
              <a:rPr lang="fr-FR" dirty="0"/>
              <a:t>, Paris, Les Éditions de Minuit, 1968 (1904), p. 93-94</a:t>
            </a:r>
          </a:p>
        </p:txBody>
      </p:sp>
    </p:spTree>
    <p:extLst>
      <p:ext uri="{BB962C8B-B14F-4D97-AF65-F5344CB8AC3E}">
        <p14:creationId xmlns:p14="http://schemas.microsoft.com/office/powerpoint/2010/main" val="188424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A9771-1A8C-FFD8-9326-621C6129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le mot religion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3A06E9-B965-809D-EF8A-43F1FA3F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Cicéron, </a:t>
            </a:r>
            <a:r>
              <a:rPr lang="fr-FR" i="1" dirty="0"/>
              <a:t>De Natura </a:t>
            </a:r>
            <a:r>
              <a:rPr lang="fr-FR" i="1" dirty="0" err="1"/>
              <a:t>Deorum</a:t>
            </a:r>
            <a:r>
              <a:rPr lang="fr-FR" i="1" dirty="0"/>
              <a:t> </a:t>
            </a:r>
            <a:r>
              <a:rPr lang="fr-FR" dirty="0"/>
              <a:t>I 117 : </a:t>
            </a:r>
          </a:p>
          <a:p>
            <a:pPr marL="0" indent="0" algn="ctr">
              <a:buNone/>
            </a:pPr>
            <a:r>
              <a:rPr lang="fr-FR" b="1" i="1" dirty="0" err="1"/>
              <a:t>Religione</a:t>
            </a:r>
            <a:r>
              <a:rPr lang="fr-FR" i="1" dirty="0"/>
              <a:t>, id est </a:t>
            </a:r>
            <a:r>
              <a:rPr lang="fr-FR" b="1" i="1" dirty="0" err="1"/>
              <a:t>cultus</a:t>
            </a:r>
            <a:r>
              <a:rPr lang="fr-FR" i="1" dirty="0"/>
              <a:t> </a:t>
            </a:r>
            <a:r>
              <a:rPr lang="fr-FR" b="1" i="1" dirty="0" err="1"/>
              <a:t>deorum</a:t>
            </a:r>
            <a:r>
              <a:rPr lang="fr-FR" i="1" dirty="0"/>
              <a:t> </a:t>
            </a:r>
          </a:p>
          <a:p>
            <a:pPr marL="0" indent="0" algn="ctr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0503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03EC0-FE57-E2F8-4EC3-76699996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3FC04-A46A-E1D2-9635-5A6BBF60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Tertullien, </a:t>
            </a:r>
            <a:r>
              <a:rPr lang="fr-FR" i="1" dirty="0"/>
              <a:t>Apologétique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Seruius</a:t>
            </a:r>
            <a:r>
              <a:rPr lang="fr-FR" dirty="0"/>
              <a:t>, </a:t>
            </a:r>
            <a:r>
              <a:rPr lang="fr-FR" i="1" dirty="0"/>
              <a:t>Commentaire de l’Énéide.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Augustin d’Hippone, </a:t>
            </a:r>
            <a:r>
              <a:rPr lang="fr-FR" i="1" dirty="0"/>
              <a:t>De </a:t>
            </a:r>
            <a:r>
              <a:rPr lang="fr-FR" i="1" dirty="0" err="1"/>
              <a:t>uera</a:t>
            </a:r>
            <a:r>
              <a:rPr lang="fr-FR" i="1" dirty="0"/>
              <a:t> </a:t>
            </a:r>
            <a:r>
              <a:rPr lang="fr-FR" i="1" dirty="0" err="1"/>
              <a:t>religione</a:t>
            </a:r>
            <a:r>
              <a:rPr lang="fr-FR" i="1" dirty="0"/>
              <a:t>.</a:t>
            </a:r>
          </a:p>
          <a:p>
            <a:pPr marL="0" indent="0">
              <a:buNone/>
            </a:pPr>
            <a:r>
              <a:rPr lang="fr-FR" dirty="0"/>
              <a:t>Augustin d’Hippone, </a:t>
            </a:r>
            <a:r>
              <a:rPr lang="fr-FR" i="1" dirty="0"/>
              <a:t>La Cité de Dieu --&gt; </a:t>
            </a:r>
            <a:r>
              <a:rPr lang="el-GR" dirty="0"/>
              <a:t>θρησκεία</a:t>
            </a:r>
            <a:r>
              <a:rPr lang="fr-FR" dirty="0"/>
              <a:t>, </a:t>
            </a:r>
            <a:r>
              <a:rPr lang="fr-FR" i="1" dirty="0" err="1"/>
              <a:t>thrèskéia</a:t>
            </a:r>
            <a:r>
              <a:rPr lang="el-GR" dirty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02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B17BC-6BE2-C6CC-887F-88DECC68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Présentation du cours UE 103 EC1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45D29F-C59F-EE4A-D1AC-92E6E4E02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10 séances de 2 heures en UE 101 EC1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examen écrit en janvier 2025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21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DAB91-B707-5E37-65FB-C4CCE2BC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le mot polythéisme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7BA64-0F52-A78D-619F-8D2CCEBB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dirty="0" err="1"/>
              <a:t>πολύθεος</a:t>
            </a:r>
            <a:r>
              <a:rPr lang="fr-FR" dirty="0"/>
              <a:t>, </a:t>
            </a:r>
            <a:r>
              <a:rPr lang="fr-FR" i="1" dirty="0" err="1"/>
              <a:t>polythéos</a:t>
            </a:r>
            <a:endParaRPr lang="el-GR" i="1" dirty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fr-FR" dirty="0"/>
              <a:t>Eschyle, </a:t>
            </a:r>
            <a:r>
              <a:rPr lang="fr-FR" i="1" dirty="0"/>
              <a:t>Les Suppliantes</a:t>
            </a:r>
            <a:r>
              <a:rPr lang="fr-FR" dirty="0"/>
              <a:t>, 423-425.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Philon d’Alexandrie</a:t>
            </a:r>
          </a:p>
          <a:p>
            <a:pPr marL="0" indent="0">
              <a:buNone/>
            </a:pPr>
            <a:r>
              <a:rPr lang="fr-FR" dirty="0"/>
              <a:t>Clément d’Alexandrie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l-GR" dirty="0"/>
              <a:t>Α</a:t>
            </a:r>
            <a:r>
              <a:rPr lang="fr-FR" dirty="0" err="1"/>
              <a:t>ἵ</a:t>
            </a:r>
            <a:r>
              <a:rPr lang="el-GR" dirty="0" err="1"/>
              <a:t>ρεσις</a:t>
            </a:r>
            <a:r>
              <a:rPr lang="fr-FR" dirty="0"/>
              <a:t>, </a:t>
            </a:r>
            <a:r>
              <a:rPr lang="fr-FR" i="1" dirty="0" err="1"/>
              <a:t>hairésis</a:t>
            </a:r>
            <a:r>
              <a:rPr lang="fr-FR" i="1" dirty="0"/>
              <a:t> </a:t>
            </a:r>
            <a:r>
              <a:rPr lang="fr-FR" dirty="0"/>
              <a:t>= inclinaison, choix.</a:t>
            </a:r>
          </a:p>
        </p:txBody>
      </p:sp>
    </p:spTree>
    <p:extLst>
      <p:ext uri="{BB962C8B-B14F-4D97-AF65-F5344CB8AC3E}">
        <p14:creationId xmlns:p14="http://schemas.microsoft.com/office/powerpoint/2010/main" val="212024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9515E-0A12-5843-473D-594DC761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FFAFF-3F50-60C3-12A3-866B7587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 err="1"/>
              <a:t>Christianismos</a:t>
            </a:r>
            <a:endParaRPr lang="fr-FR" i="1" dirty="0"/>
          </a:p>
          <a:p>
            <a:pPr marL="0" indent="0">
              <a:buNone/>
            </a:pPr>
            <a:r>
              <a:rPr lang="fr-FR" i="1" dirty="0" err="1"/>
              <a:t>Judaismos</a:t>
            </a:r>
            <a:endParaRPr lang="fr-FR" i="1" dirty="0"/>
          </a:p>
          <a:p>
            <a:pPr marL="0" indent="0">
              <a:buNone/>
            </a:pPr>
            <a:r>
              <a:rPr lang="fr-FR" i="1" dirty="0" err="1"/>
              <a:t>Hellenismos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Eusèbe de Césarée, </a:t>
            </a:r>
            <a:r>
              <a:rPr lang="fr-FR" i="1" dirty="0"/>
              <a:t>Préparation évangélique </a:t>
            </a:r>
          </a:p>
        </p:txBody>
      </p:sp>
    </p:spTree>
    <p:extLst>
      <p:ext uri="{BB962C8B-B14F-4D97-AF65-F5344CB8AC3E}">
        <p14:creationId xmlns:p14="http://schemas.microsoft.com/office/powerpoint/2010/main" val="3527864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C86BB-0C22-EE88-C863-B73A29AC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0562C-5039-057A-14B2-162D8B74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Guillaume Budé</a:t>
            </a:r>
          </a:p>
          <a:p>
            <a:pPr marL="0" indent="0">
              <a:buNone/>
            </a:pPr>
            <a:r>
              <a:rPr lang="fr-FR" dirty="0"/>
              <a:t>Jean Bodin</a:t>
            </a:r>
          </a:p>
        </p:txBody>
      </p:sp>
    </p:spTree>
    <p:extLst>
      <p:ext uri="{BB962C8B-B14F-4D97-AF65-F5344CB8AC3E}">
        <p14:creationId xmlns:p14="http://schemas.microsoft.com/office/powerpoint/2010/main" val="24720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5C4E8-79F1-DFD3-CFE5-D70F6A33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le mot athéisme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CB173-8B5A-DA4E-2300-A2D5A2689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Alexandra </a:t>
            </a:r>
            <a:r>
              <a:rPr lang="fr-FR" dirty="0" err="1"/>
              <a:t>Eppinger</a:t>
            </a:r>
            <a:r>
              <a:rPr lang="fr-FR" dirty="0"/>
              <a:t> 2023, « </a:t>
            </a:r>
            <a:r>
              <a:rPr lang="fr-FR" dirty="0" err="1"/>
              <a:t>Legitimising</a:t>
            </a:r>
            <a:r>
              <a:rPr lang="fr-FR" dirty="0"/>
              <a:t> Violence in </a:t>
            </a:r>
            <a:r>
              <a:rPr lang="fr-FR" dirty="0" err="1"/>
              <a:t>Fifth</a:t>
            </a:r>
            <a:r>
              <a:rPr lang="fr-FR" dirty="0"/>
              <a:t> Century BCE </a:t>
            </a:r>
            <a:r>
              <a:rPr lang="fr-FR" dirty="0" err="1"/>
              <a:t>Athens</a:t>
            </a:r>
            <a:r>
              <a:rPr lang="fr-FR" dirty="0"/>
              <a:t> », dans Johannes Breuer et Jochen Walter (éd.), </a:t>
            </a:r>
            <a:r>
              <a:rPr lang="fr-FR" i="1" dirty="0"/>
              <a:t>Violence in </a:t>
            </a:r>
            <a:r>
              <a:rPr lang="fr-FR" i="1" dirty="0" err="1"/>
              <a:t>Antiquity</a:t>
            </a:r>
            <a:r>
              <a:rPr lang="fr-FR" i="1" dirty="0"/>
              <a:t>. </a:t>
            </a:r>
            <a:r>
              <a:rPr lang="fr-FR" i="1" dirty="0" err="1"/>
              <a:t>Religious</a:t>
            </a:r>
            <a:r>
              <a:rPr lang="fr-FR" i="1" dirty="0"/>
              <a:t> </a:t>
            </a:r>
            <a:r>
              <a:rPr lang="fr-FR" i="1" dirty="0" err="1"/>
              <a:t>Approaches</a:t>
            </a:r>
            <a:r>
              <a:rPr lang="fr-FR" i="1" dirty="0"/>
              <a:t> to </a:t>
            </a:r>
            <a:r>
              <a:rPr lang="fr-FR" i="1" dirty="0" err="1"/>
              <a:t>its</a:t>
            </a:r>
            <a:r>
              <a:rPr lang="fr-FR" i="1" dirty="0"/>
              <a:t> </a:t>
            </a:r>
            <a:r>
              <a:rPr lang="fr-FR" i="1" dirty="0" err="1"/>
              <a:t>Legitimation</a:t>
            </a:r>
            <a:r>
              <a:rPr lang="fr-FR" i="1" dirty="0"/>
              <a:t> and </a:t>
            </a:r>
            <a:r>
              <a:rPr lang="fr-FR" i="1" dirty="0" err="1"/>
              <a:t>Delegitimation</a:t>
            </a:r>
            <a:r>
              <a:rPr lang="fr-FR" dirty="0"/>
              <a:t>, p. 37-59.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l-GR" dirty="0" err="1"/>
              <a:t>ἄθεος</a:t>
            </a:r>
            <a:r>
              <a:rPr lang="fr-FR" dirty="0"/>
              <a:t>, </a:t>
            </a:r>
            <a:r>
              <a:rPr lang="el-GR" dirty="0" err="1"/>
              <a:t>ἀθεότης</a:t>
            </a:r>
            <a:r>
              <a:rPr lang="el-GR" dirty="0"/>
              <a:t>  </a:t>
            </a:r>
            <a:endParaRPr lang="fr-FR" dirty="0"/>
          </a:p>
          <a:p>
            <a:pPr marL="0" indent="0">
              <a:buNone/>
            </a:pPr>
            <a:r>
              <a:rPr lang="el-GR" dirty="0" err="1"/>
              <a:t>ἄγνωστοι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61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70C98-0698-6E79-5D21-DC619649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l’histoire des religions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0B68B-C444-7500-D301-4D4F4181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Comparatisme dès Hérodote,</a:t>
            </a:r>
            <a:r>
              <a:rPr lang="fr-FR" i="1" dirty="0"/>
              <a:t> Les Enquêtes</a:t>
            </a:r>
          </a:p>
        </p:txBody>
      </p:sp>
    </p:spTree>
    <p:extLst>
      <p:ext uri="{BB962C8B-B14F-4D97-AF65-F5344CB8AC3E}">
        <p14:creationId xmlns:p14="http://schemas.microsoft.com/office/powerpoint/2010/main" val="388807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D2888-442D-DA9D-449C-1133A5B1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Babel vs Bible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94D3E0-FBC1-6B47-C403-F6F2E33EFC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Tablette du Déluge, </a:t>
            </a:r>
          </a:p>
          <a:p>
            <a:pPr marL="0" indent="0">
              <a:buNone/>
            </a:pPr>
            <a:r>
              <a:rPr lang="fr-FR" dirty="0"/>
              <a:t>Londres, British Museum K 3375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VII</a:t>
            </a:r>
            <a:r>
              <a:rPr lang="fr-FR" baseline="30000" dirty="0"/>
              <a:t>e</a:t>
            </a:r>
            <a:r>
              <a:rPr lang="fr-FR" dirty="0"/>
              <a:t> s. avant notre ère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9EC43DC-0087-5302-395F-C3A24521B9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5767387" cy="67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4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BCAE7F-7926-630D-5F2E-5AB3446F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562"/>
            <a:ext cx="10515600" cy="570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Philippe </a:t>
            </a:r>
            <a:r>
              <a:rPr lang="fr-FR" cap="small" dirty="0" err="1"/>
              <a:t>Borgeaud</a:t>
            </a:r>
            <a:r>
              <a:rPr lang="fr-FR" dirty="0"/>
              <a:t> « Qu’est-ce que l’histoire des religions ? », Equinoxe 21, 1999, p. 67-83.</a:t>
            </a:r>
          </a:p>
          <a:p>
            <a:pPr marL="0" indent="0">
              <a:buNone/>
            </a:pPr>
            <a:r>
              <a:rPr lang="fr-FR" dirty="0"/>
              <a:t>Philippe </a:t>
            </a:r>
            <a:r>
              <a:rPr lang="fr-FR" cap="small" dirty="0" err="1">
                <a:effectLst/>
              </a:rPr>
              <a:t>Borgeaud</a:t>
            </a:r>
            <a:r>
              <a:rPr lang="fr-FR" dirty="0"/>
              <a:t>, </a:t>
            </a:r>
            <a:r>
              <a:rPr lang="fr-FR" i="1" dirty="0"/>
              <a:t>Aux origines de l’histoire des religions</a:t>
            </a:r>
            <a:r>
              <a:rPr lang="fr-FR" dirty="0"/>
              <a:t>, Paris, Seuil, « La Librairie du </a:t>
            </a:r>
            <a:r>
              <a:rPr lang="fr-FR" cap="small" dirty="0" err="1">
                <a:effectLst/>
              </a:rPr>
              <a:t>xxi</a:t>
            </a:r>
            <a:r>
              <a:rPr lang="fr-FR" dirty="0" err="1"/>
              <a:t>e</a:t>
            </a:r>
            <a:r>
              <a:rPr lang="fr-FR" dirty="0"/>
              <a:t> siècle », 2004.</a:t>
            </a:r>
          </a:p>
          <a:p>
            <a:pPr marL="0" indent="0">
              <a:buNone/>
            </a:pPr>
            <a:r>
              <a:rPr lang="fr-FR" dirty="0"/>
              <a:t>Philippe </a:t>
            </a:r>
            <a:r>
              <a:rPr lang="fr-FR" cap="small" dirty="0" err="1"/>
              <a:t>Borgeaud</a:t>
            </a:r>
            <a:r>
              <a:rPr lang="fr-FR" dirty="0"/>
              <a:t>, </a:t>
            </a:r>
            <a:r>
              <a:rPr lang="fr-FR" i="1" dirty="0"/>
              <a:t>Exercices d'histoire des religions. Comparaison, rites, mythes et émotions, </a:t>
            </a:r>
            <a:r>
              <a:rPr lang="fr-FR" dirty="0"/>
              <a:t>Leiden/Boston, Brill, «  </a:t>
            </a:r>
            <a:r>
              <a:rPr lang="fr-FR" dirty="0" err="1"/>
              <a:t>Jerusalem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in Religion and Culture » n°20, 2016.</a:t>
            </a:r>
          </a:p>
          <a:p>
            <a:pPr marL="0" indent="0">
              <a:buNone/>
            </a:pPr>
            <a:r>
              <a:rPr lang="fr-FR" dirty="0"/>
              <a:t>Michel </a:t>
            </a:r>
            <a:r>
              <a:rPr lang="fr-FR" cap="small" dirty="0" err="1"/>
              <a:t>Despland</a:t>
            </a:r>
            <a:r>
              <a:rPr lang="fr-FR" dirty="0"/>
              <a:t>, </a:t>
            </a:r>
            <a:r>
              <a:rPr lang="fr-FR" i="1" dirty="0"/>
              <a:t>La religion en Occident. Évolution des idées et du vécu</a:t>
            </a:r>
            <a:r>
              <a:rPr lang="fr-FR" dirty="0"/>
              <a:t>, </a:t>
            </a:r>
            <a:r>
              <a:rPr lang="fr-FR" dirty="0" err="1"/>
              <a:t>Montreal</a:t>
            </a:r>
            <a:r>
              <a:rPr lang="fr-FR" dirty="0"/>
              <a:t>, Éditions du Cerf, 1979.</a:t>
            </a:r>
          </a:p>
          <a:p>
            <a:pPr marL="0" indent="0">
              <a:buNone/>
            </a:pPr>
            <a:r>
              <a:rPr lang="fr-FR" dirty="0"/>
              <a:t>Jonathan </a:t>
            </a:r>
            <a:r>
              <a:rPr lang="fr-FR" cap="small" dirty="0"/>
              <a:t>Smith</a:t>
            </a:r>
            <a:r>
              <a:rPr lang="fr-FR" dirty="0"/>
              <a:t>, « Religion, religions, religieux », in </a:t>
            </a:r>
            <a:r>
              <a:rPr lang="fr-FR" i="1" dirty="0"/>
              <a:t>idem</a:t>
            </a:r>
            <a:r>
              <a:rPr lang="fr-FR" dirty="0"/>
              <a:t>, </a:t>
            </a:r>
            <a:r>
              <a:rPr lang="fr-FR" i="1" dirty="0"/>
              <a:t>Magie de la comparaison. Et autres essais d’histoire des religions</a:t>
            </a:r>
            <a:r>
              <a:rPr lang="fr-FR" dirty="0"/>
              <a:t>, Genève, Labor et Fides, coll. « Histoire des religions », 2014.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028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E4D06-723C-0A14-A3AA-B841CA1A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Peut-on proposer une définition de religion à ce stade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AA179-6889-5CEA-3D3F-EDCEC688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religion est une institution qui régit selon des modèles culturels les relations avec la sphère </a:t>
            </a:r>
            <a:r>
              <a:rPr lang="fr-FR" dirty="0" err="1"/>
              <a:t>supra-humaine</a:t>
            </a:r>
            <a:r>
              <a:rPr lang="fr-FR" dirty="0"/>
              <a:t> dont cette culture postule l’existence. 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M. Spiro, 1972, « La </a:t>
            </a:r>
            <a:r>
              <a:rPr lang="fr-FR" i="1" dirty="0"/>
              <a:t>religion</a:t>
            </a:r>
            <a:r>
              <a:rPr lang="fr-FR" dirty="0"/>
              <a:t> : problèmes de </a:t>
            </a:r>
            <a:r>
              <a:rPr lang="fr-FR" i="1" dirty="0"/>
              <a:t>définition</a:t>
            </a:r>
            <a:r>
              <a:rPr lang="fr-FR" dirty="0"/>
              <a:t> et d'explication », in </a:t>
            </a:r>
            <a:r>
              <a:rPr lang="fr-FR" i="1" dirty="0"/>
              <a:t>Essais</a:t>
            </a:r>
            <a:r>
              <a:rPr lang="fr-FR" dirty="0"/>
              <a:t> d'</a:t>
            </a:r>
            <a:r>
              <a:rPr lang="fr-FR" i="1" dirty="0"/>
              <a:t>anthropologie religieuse</a:t>
            </a:r>
            <a:r>
              <a:rPr lang="fr-FR" dirty="0"/>
              <a:t>, Paris, Gallimard, p. 109-152.</a:t>
            </a:r>
          </a:p>
        </p:txBody>
      </p:sp>
    </p:spTree>
    <p:extLst>
      <p:ext uri="{BB962C8B-B14F-4D97-AF65-F5344CB8AC3E}">
        <p14:creationId xmlns:p14="http://schemas.microsoft.com/office/powerpoint/2010/main" val="2418330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B89BC-13A2-28BE-BA66-E9C0E3FC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Bibliographie indicative du cours (en français)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8A6A1-30A5-8472-1EB7-94591F4A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P. Mattei, </a:t>
            </a:r>
            <a:r>
              <a:rPr lang="fr-FR" i="1" dirty="0"/>
              <a:t>Le christianisme antique de Jésus à Constantin</a:t>
            </a:r>
            <a:r>
              <a:rPr lang="fr-FR" dirty="0"/>
              <a:t>, Paris, 2003.</a:t>
            </a:r>
          </a:p>
          <a:p>
            <a:pPr marL="0" indent="0">
              <a:buNone/>
            </a:pPr>
            <a:r>
              <a:rPr lang="fr-FR" dirty="0"/>
              <a:t>M.-F. </a:t>
            </a:r>
            <a:r>
              <a:rPr lang="fr-FR" dirty="0" err="1"/>
              <a:t>Baslez</a:t>
            </a:r>
            <a:r>
              <a:rPr lang="fr-FR" dirty="0"/>
              <a:t>, </a:t>
            </a:r>
            <a:r>
              <a:rPr lang="fr-FR" i="1" dirty="0"/>
              <a:t>Comment notre monde est devenu chrétien</a:t>
            </a:r>
            <a:r>
              <a:rPr lang="fr-FR" dirty="0"/>
              <a:t>, Paris, 2015.</a:t>
            </a:r>
          </a:p>
          <a:p>
            <a:pPr marL="0" indent="0">
              <a:buNone/>
            </a:pPr>
            <a:r>
              <a:rPr lang="fr-FR" dirty="0"/>
              <a:t>E. </a:t>
            </a:r>
            <a:r>
              <a:rPr lang="fr-FR" dirty="0" err="1"/>
              <a:t>Norelli</a:t>
            </a:r>
            <a:r>
              <a:rPr lang="fr-FR" dirty="0"/>
              <a:t>, </a:t>
            </a:r>
            <a:r>
              <a:rPr lang="fr-FR" i="1" dirty="0"/>
              <a:t>La naissance du christianisme : comment tout a commencé</a:t>
            </a:r>
            <a:r>
              <a:rPr lang="fr-FR" dirty="0"/>
              <a:t>, Paris, 2019 [2015]. </a:t>
            </a:r>
          </a:p>
          <a:p>
            <a:pPr marL="0" indent="0">
              <a:buNone/>
            </a:pPr>
            <a:r>
              <a:rPr lang="fr-FR" dirty="0"/>
              <a:t>S.-C. </a:t>
            </a:r>
            <a:r>
              <a:rPr lang="fr-FR" dirty="0" err="1"/>
              <a:t>Mimouni</a:t>
            </a:r>
            <a:r>
              <a:rPr lang="fr-FR" dirty="0"/>
              <a:t>, P. Maraval, </a:t>
            </a:r>
            <a:r>
              <a:rPr lang="fr-FR" i="1" dirty="0"/>
              <a:t>Le christianisme. Des origines à Constantin, </a:t>
            </a:r>
            <a:r>
              <a:rPr lang="fr-FR" dirty="0"/>
              <a:t>2006.</a:t>
            </a:r>
            <a:r>
              <a:rPr lang="fr-FR" i="1" dirty="0"/>
              <a:t> </a:t>
            </a:r>
          </a:p>
          <a:p>
            <a:pPr marL="0" indent="0">
              <a:buNone/>
            </a:pPr>
            <a:r>
              <a:rPr lang="fr-FR" dirty="0"/>
              <a:t>P. Veyne, </a:t>
            </a:r>
            <a:r>
              <a:rPr lang="fr-FR" i="1" dirty="0"/>
              <a:t>Quand notre monde est devenu chrétien</a:t>
            </a:r>
            <a:r>
              <a:rPr lang="fr-FR" dirty="0"/>
              <a:t>, Paris, 2007.</a:t>
            </a:r>
          </a:p>
        </p:txBody>
      </p:sp>
    </p:spTree>
    <p:extLst>
      <p:ext uri="{BB962C8B-B14F-4D97-AF65-F5344CB8AC3E}">
        <p14:creationId xmlns:p14="http://schemas.microsoft.com/office/powerpoint/2010/main" val="546234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44682-30E8-3F82-6C67-2170E46E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93" y="353550"/>
            <a:ext cx="10890814" cy="1325563"/>
          </a:xfrm>
        </p:spPr>
        <p:txBody>
          <a:bodyPr/>
          <a:lstStyle/>
          <a:p>
            <a:r>
              <a:rPr lang="fr-FR" dirty="0"/>
              <a:t>Mais au fait… d’où vient le mot christianisme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2458F3-9A2E-D8DE-8E7A-437DF0D8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Χριστός</a:t>
            </a:r>
            <a:r>
              <a:rPr lang="fr-FR" dirty="0"/>
              <a:t>, </a:t>
            </a:r>
            <a:r>
              <a:rPr lang="fr-FR" i="1" dirty="0"/>
              <a:t>Christos</a:t>
            </a:r>
            <a:r>
              <a:rPr lang="fr-FR" dirty="0"/>
              <a:t> en grec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 traduction de l’hébreu </a:t>
            </a:r>
            <a:r>
              <a:rPr lang="fr-FR" i="1" dirty="0" err="1">
                <a:sym typeface="Wingdings" pitchFamily="2" charset="2"/>
              </a:rPr>
              <a:t>mashia’h</a:t>
            </a:r>
            <a:r>
              <a:rPr lang="fr-FR" dirty="0">
                <a:sym typeface="Wingdings" pitchFamily="2" charset="2"/>
              </a:rPr>
              <a:t>, celui qui a reçu l’onction, le 	Messie.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En latin, </a:t>
            </a:r>
            <a:r>
              <a:rPr lang="fr-FR" i="1" dirty="0" err="1">
                <a:sym typeface="Wingdings" pitchFamily="2" charset="2"/>
              </a:rPr>
              <a:t>christianismus</a:t>
            </a:r>
            <a:r>
              <a:rPr lang="fr-FR" dirty="0">
                <a:sym typeface="Wingdings" pitchFamily="2" charset="2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97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565A9-E817-9E3E-36AC-F3CC12B7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UE 101 EC1 : distanciel et présentiel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9C9A93-6FAF-65F2-9617-04DDC12A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Sur Arche, à l’issue de chaque séance vous trouverez :</a:t>
            </a:r>
          </a:p>
          <a:p>
            <a:pPr marL="0" indent="0">
              <a:buNone/>
            </a:pPr>
            <a:r>
              <a:rPr lang="fr-FR" dirty="0"/>
              <a:t>- le diaporama</a:t>
            </a:r>
          </a:p>
          <a:p>
            <a:pPr marL="0" indent="0">
              <a:buNone/>
            </a:pPr>
            <a:r>
              <a:rPr lang="fr-FR" dirty="0"/>
              <a:t>- l’enregistrement du cours</a:t>
            </a:r>
          </a:p>
          <a:p>
            <a:pPr marL="0" indent="0">
              <a:buNone/>
            </a:pPr>
            <a:r>
              <a:rPr lang="fr-FR" dirty="0"/>
              <a:t>- des documents vus en cours ou à préparer pour la séance suivante</a:t>
            </a:r>
          </a:p>
          <a:p>
            <a:pPr marL="0" indent="0">
              <a:buNone/>
            </a:pPr>
            <a:r>
              <a:rPr lang="fr-FR" dirty="0"/>
              <a:t>- éventuellement : des articles à lire en complément</a:t>
            </a:r>
          </a:p>
          <a:p>
            <a:pPr marL="0" indent="0">
              <a:buNone/>
            </a:pPr>
            <a:r>
              <a:rPr lang="fr-FR" dirty="0"/>
              <a:t>- des ressources diverses en fonction des sujets et des moments de l’année : vidéos, podcasts, etc.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554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8DAC7-5A36-8B51-0805-EEC1635E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Contexte historique de la naissance du christianisme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114CAF-1123-4A7D-E31B-95C408A1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Aparté : le calcul de l’</a:t>
            </a:r>
            <a:r>
              <a:rPr lang="fr-FR" i="1" dirty="0"/>
              <a:t>Anno </a:t>
            </a:r>
            <a:r>
              <a:rPr lang="fr-FR" i="1" dirty="0" err="1"/>
              <a:t>Domini</a:t>
            </a:r>
            <a:r>
              <a:rPr lang="fr-FR" i="1" dirty="0"/>
              <a:t> </a:t>
            </a:r>
            <a:r>
              <a:rPr lang="fr-FR" dirty="0"/>
              <a:t>par Denys le Petit.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8987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E6CC0-5BAC-7F57-D59C-2CDDCAF8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1. Chronologie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27F373-DC86-1756-AF47-D024E7600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fr-FR" dirty="0"/>
              <a:t>Le Haut Empire Romain : d’Auguste aux Sévères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 Des origines à 135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069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51AE2-EB15-0B39-5EFB-A30429A8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01A1C-96D0-893B-CE69-BD2B36280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B. Du premier christianisme aux chrétientés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 De 135 à 313 (dernière persécution sous Dioclétien)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133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CD461-B702-8AEE-019A-7E133938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BD86F-A352-BE11-E092-DC4FA17C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C. L’Empire chrétien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 De Constantin le Grand à la chute de l’Empire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72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F1110-F604-C3EC-97BB-0757E5A5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2. Géographie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E6B6B1-1E4D-6DCD-D584-4038621C5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849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C227D-0769-FAB1-932F-AC70F2A7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0E979-F3DB-1714-041D-2DE146AE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14E011-2106-68EA-75F9-91BE9874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12192000" cy="64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28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D7012-7B1D-D609-8618-0DBF0C64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Les 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6D9BCA-B952-5DC0-C436-BEE30667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Un point de vocabulaire et quelques rappels.</a:t>
            </a:r>
          </a:p>
        </p:txBody>
      </p:sp>
    </p:spTree>
    <p:extLst>
      <p:ext uri="{BB962C8B-B14F-4D97-AF65-F5344CB8AC3E}">
        <p14:creationId xmlns:p14="http://schemas.microsoft.com/office/powerpoint/2010/main" val="2834675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C63F0-2C9E-4A79-983E-B4BA347B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CC041-65A9-48EB-AFAD-EB2D7CECB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Bible &lt; </a:t>
            </a:r>
            <a:r>
              <a:rPr lang="fr-FR" i="1" dirty="0" err="1"/>
              <a:t>biblos</a:t>
            </a:r>
            <a:r>
              <a:rPr lang="fr-FR" dirty="0"/>
              <a:t>, </a:t>
            </a:r>
            <a:r>
              <a:rPr lang="fr-FR" i="1" dirty="0" err="1"/>
              <a:t>biblion</a:t>
            </a:r>
            <a:endParaRPr lang="fr-FR" i="1" dirty="0"/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dirty="0"/>
              <a:t>traduction de l’hébreu </a:t>
            </a:r>
            <a:r>
              <a:rPr lang="fr-FR" i="1" dirty="0" err="1"/>
              <a:t>sepher</a:t>
            </a:r>
            <a:endParaRPr lang="fr-FR" i="1" dirty="0"/>
          </a:p>
          <a:p>
            <a:pPr marL="0" indent="0">
              <a:buNone/>
            </a:pPr>
            <a:r>
              <a:rPr lang="el-GR" dirty="0"/>
              <a:t>Τ</a:t>
            </a:r>
            <a:r>
              <a:rPr lang="fr-FR" dirty="0" err="1"/>
              <a:t>ὰ</a:t>
            </a:r>
            <a:r>
              <a:rPr lang="el-GR" dirty="0"/>
              <a:t> βιβλία</a:t>
            </a:r>
            <a:r>
              <a:rPr lang="fr-FR" dirty="0"/>
              <a:t> = neutre pluriel, les livres </a:t>
            </a:r>
            <a:r>
              <a:rPr lang="fr-FR" dirty="0">
                <a:sym typeface="Wingdings" pitchFamily="2" charset="2"/>
              </a:rPr>
              <a:t> diversité des textes dans le nom 						même</a:t>
            </a: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	déformation par les scribes latins au Moyen Âge &gt; </a:t>
            </a:r>
            <a:r>
              <a:rPr lang="fr-FR" i="1" dirty="0" err="1"/>
              <a:t>biblia</a:t>
            </a:r>
            <a:r>
              <a:rPr lang="fr-FR" dirty="0"/>
              <a:t> 	nominatif féminin singulier</a:t>
            </a:r>
          </a:p>
        </p:txBody>
      </p:sp>
    </p:spTree>
    <p:extLst>
      <p:ext uri="{BB962C8B-B14F-4D97-AF65-F5344CB8AC3E}">
        <p14:creationId xmlns:p14="http://schemas.microsoft.com/office/powerpoint/2010/main" val="3846783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B5B39-032F-15EB-47C1-B746BB2F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B73D47-AF19-098B-7217-0161E482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Testament, </a:t>
            </a:r>
            <a:r>
              <a:rPr lang="fr-FR" i="1" dirty="0" err="1"/>
              <a:t>testamentum</a:t>
            </a:r>
            <a:endParaRPr lang="fr-FR" i="1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el-GR" dirty="0"/>
              <a:t>διαθήκη, </a:t>
            </a:r>
            <a:r>
              <a:rPr lang="fr-FR" i="1" dirty="0" err="1"/>
              <a:t>diathêkê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i="1" dirty="0" err="1">
                <a:sym typeface="Wingdings" pitchFamily="2" charset="2"/>
              </a:rPr>
              <a:t>berith</a:t>
            </a:r>
            <a:r>
              <a:rPr lang="fr-FR" dirty="0">
                <a:sym typeface="Wingdings" pitchFamily="2" charset="2"/>
              </a:rPr>
              <a:t> en hébreu, « alliance » = plutôt </a:t>
            </a:r>
            <a:r>
              <a:rPr lang="fr-FR" i="1" dirty="0" err="1">
                <a:sym typeface="Wingdings" pitchFamily="2" charset="2"/>
              </a:rPr>
              <a:t>sunthèkè</a:t>
            </a:r>
            <a:r>
              <a:rPr lang="fr-FR" dirty="0">
                <a:sym typeface="Wingdings" pitchFamily="2" charset="2"/>
              </a:rPr>
              <a:t> en grec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730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105FD-7592-9E59-BF1E-746B2606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BD3951-B171-3EC5-A845-1793A5A9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Église &lt; </a:t>
            </a:r>
            <a:r>
              <a:rPr lang="fr-FR" i="1" dirty="0" err="1"/>
              <a:t>ekklésia</a:t>
            </a:r>
            <a:r>
              <a:rPr lang="fr-FR" dirty="0"/>
              <a:t> en grec</a:t>
            </a:r>
          </a:p>
        </p:txBody>
      </p:sp>
    </p:spTree>
    <p:extLst>
      <p:ext uri="{BB962C8B-B14F-4D97-AF65-F5344CB8AC3E}">
        <p14:creationId xmlns:p14="http://schemas.microsoft.com/office/powerpoint/2010/main" val="126243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BB550-5F44-C963-84F3-9F2A6DE5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me joindre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A7971-B412-7DEA-5796-8428A201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Privilégiez les mails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sophie.laribi-glaudel@univ-lorraine.fr</a:t>
            </a:r>
            <a:endParaRPr lang="fr-FR" dirty="0"/>
          </a:p>
          <a:p>
            <a:pPr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Ne pas s’attendre à une réponse immédiate, me relancer éventuellement au bout de 24 heures.</a:t>
            </a:r>
          </a:p>
          <a:p>
            <a:pPr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Un message tardif de ma part n’attend pas une réponse immédiate</a:t>
            </a:r>
          </a:p>
          <a:p>
            <a:pPr algn="just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Un message envoyé le week-end n’attend pas une réponse immédiate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2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7BDF2-3C56-2A49-C4E5-ADF4BB4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tables de la Bible hébraïque : </a:t>
            </a:r>
            <a:r>
              <a:rPr lang="fr-FR" i="1" dirty="0" err="1"/>
              <a:t>Tanakh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679192-1170-11D6-3918-7048E9CC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55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b="1" dirty="0"/>
              <a:t>ת </a:t>
            </a:r>
            <a:r>
              <a:rPr lang="fr-FR" b="1" dirty="0"/>
              <a:t> - La </a:t>
            </a:r>
            <a:r>
              <a:rPr lang="fr-FR" b="1" i="1" dirty="0"/>
              <a:t>Torah</a:t>
            </a:r>
            <a:r>
              <a:rPr lang="fr-FR" b="1" dirty="0"/>
              <a:t> ou Loi (Le </a:t>
            </a:r>
            <a:r>
              <a:rPr lang="fr-FR" b="1" i="1" dirty="0"/>
              <a:t>Pentateuque</a:t>
            </a:r>
            <a:r>
              <a:rPr lang="fr-FR" b="1" dirty="0"/>
              <a:t>) </a:t>
            </a:r>
            <a:r>
              <a:rPr lang="fr-FR" dirty="0"/>
              <a:t>: </a:t>
            </a:r>
            <a:r>
              <a:rPr lang="fr-FR" i="1" dirty="0" err="1"/>
              <a:t>Bereshit</a:t>
            </a:r>
            <a:r>
              <a:rPr lang="fr-FR" dirty="0"/>
              <a:t> (Genèse), </a:t>
            </a:r>
            <a:r>
              <a:rPr lang="fr-FR" i="1" dirty="0" err="1"/>
              <a:t>Shemot</a:t>
            </a:r>
            <a:r>
              <a:rPr lang="fr-FR" dirty="0"/>
              <a:t> (Exode), </a:t>
            </a:r>
            <a:r>
              <a:rPr lang="fr-FR" i="1" dirty="0" err="1"/>
              <a:t>Vayiqra</a:t>
            </a:r>
            <a:r>
              <a:rPr lang="fr-FR" dirty="0"/>
              <a:t> (Lévitique), </a:t>
            </a:r>
            <a:r>
              <a:rPr lang="fr-FR" i="1" dirty="0" err="1"/>
              <a:t>Bamidbar</a:t>
            </a:r>
            <a:r>
              <a:rPr lang="fr-FR" dirty="0"/>
              <a:t> (Nombres) et </a:t>
            </a:r>
            <a:r>
              <a:rPr lang="fr-FR" dirty="0" err="1"/>
              <a:t>Devarim</a:t>
            </a:r>
            <a:r>
              <a:rPr lang="fr-FR" dirty="0"/>
              <a:t> (Deutéronome).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he-IL" b="1" dirty="0"/>
              <a:t>נ</a:t>
            </a:r>
            <a:r>
              <a:rPr lang="fr-FR" b="1" dirty="0"/>
              <a:t>  - Les </a:t>
            </a:r>
            <a:r>
              <a:rPr lang="fr-FR" b="1" i="1" dirty="0"/>
              <a:t>Nevi'im</a:t>
            </a:r>
            <a:r>
              <a:rPr lang="fr-FR" b="1" dirty="0"/>
              <a:t> ou « Prophètes » </a:t>
            </a:r>
            <a:r>
              <a:rPr lang="fr-FR" dirty="0"/>
              <a:t>(Les livres prophétiques) : </a:t>
            </a:r>
          </a:p>
          <a:p>
            <a:r>
              <a:rPr lang="fr-FR" dirty="0"/>
              <a:t>Prophètes « antérieurs », avant l’exil = </a:t>
            </a:r>
            <a:r>
              <a:rPr lang="fr-FR" i="1" dirty="0"/>
              <a:t>Nevi'im </a:t>
            </a:r>
            <a:r>
              <a:rPr lang="fr-FR" i="1" dirty="0" err="1"/>
              <a:t>Rishonim</a:t>
            </a:r>
            <a:r>
              <a:rPr lang="fr-FR" i="1" dirty="0"/>
              <a:t> </a:t>
            </a:r>
            <a:r>
              <a:rPr lang="fr-FR" dirty="0"/>
              <a:t>(Les « Livres historiques ») : Josué, Juges, I-II Samuel et I-II Rois ;</a:t>
            </a:r>
          </a:p>
          <a:p>
            <a:r>
              <a:rPr lang="fr-FR" dirty="0"/>
              <a:t>Prophètes « postérieurs » = </a:t>
            </a:r>
            <a:r>
              <a:rPr lang="fr-FR" i="1" dirty="0"/>
              <a:t>Nevi'im </a:t>
            </a:r>
            <a:r>
              <a:rPr lang="fr-FR" i="1" dirty="0" err="1"/>
              <a:t>Aharonim</a:t>
            </a:r>
            <a:r>
              <a:rPr lang="fr-FR" i="1" dirty="0"/>
              <a:t> </a:t>
            </a:r>
            <a:r>
              <a:rPr lang="fr-FR" dirty="0"/>
              <a:t>(Les « Prophètes ») : Isaïe, Jérémie et Ézéchiel ;</a:t>
            </a:r>
          </a:p>
          <a:p>
            <a:r>
              <a:rPr lang="fr-FR" dirty="0"/>
              <a:t>Les « douze petits prophètes » ou XII (idem) : Osée, Joël, Amos, Abdias, Jonas, Michée, Nahum, Habacuc, Sophonie, Aggée, Zacharie et Malachie.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he-IL" b="1" dirty="0" err="1"/>
              <a:t>ך</a:t>
            </a:r>
            <a:r>
              <a:rPr lang="he-IL" b="1" dirty="0"/>
              <a:t> </a:t>
            </a:r>
            <a:r>
              <a:rPr lang="fr-FR" b="1" dirty="0"/>
              <a:t> - Les </a:t>
            </a:r>
            <a:r>
              <a:rPr lang="fr-FR" b="1" i="1" dirty="0" err="1"/>
              <a:t>Ketouvim</a:t>
            </a:r>
            <a:r>
              <a:rPr lang="fr-FR" b="1" dirty="0"/>
              <a:t> </a:t>
            </a:r>
            <a:r>
              <a:rPr lang="fr-FR" dirty="0"/>
              <a:t>(Les autres Écrits) : </a:t>
            </a:r>
          </a:p>
          <a:p>
            <a:r>
              <a:rPr lang="fr-FR" dirty="0"/>
              <a:t>Les livres poétiques : Psaumes, Proverbes, Job ;</a:t>
            </a:r>
          </a:p>
          <a:p>
            <a:r>
              <a:rPr lang="fr-FR" dirty="0"/>
              <a:t>Les cinq rouleaux : Cantique des Cantiques, Ruth, Lamentations, Ecclésiaste, Esther ;</a:t>
            </a:r>
          </a:p>
          <a:p>
            <a:r>
              <a:rPr lang="fr-FR" dirty="0"/>
              <a:t>Prophétie : Daniel ;</a:t>
            </a:r>
          </a:p>
          <a:p>
            <a:r>
              <a:rPr lang="fr-FR" dirty="0"/>
              <a:t>Histoire : Esdras, Néhémie, I-II Chroniques.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644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C92B4-0A48-2936-DAD2-AD66EA8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3DF4A1-BB08-C767-D9DD-7CC7E586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A. Les temps apostoliques</a:t>
            </a:r>
          </a:p>
          <a:p>
            <a:pPr marL="514350" indent="-514350">
              <a:buAutoNum type="arabicPeriod"/>
            </a:pPr>
            <a:r>
              <a:rPr lang="fr-FR" dirty="0"/>
              <a:t>Le milieu juif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Sagesse de Salomon</a:t>
            </a:r>
          </a:p>
          <a:p>
            <a:pPr marL="0" indent="0">
              <a:buNone/>
            </a:pPr>
            <a:r>
              <a:rPr lang="fr-FR" dirty="0"/>
              <a:t>Apocryphes ou Pseudépigraphes de l’Ancient Testament</a:t>
            </a:r>
          </a:p>
          <a:p>
            <a:pPr marL="0" indent="0">
              <a:buNone/>
            </a:pPr>
            <a:r>
              <a:rPr lang="fr-FR" dirty="0"/>
              <a:t>Philon d’Alexandrie, Flavius Josèphe</a:t>
            </a:r>
          </a:p>
          <a:p>
            <a:pPr marL="0" indent="0">
              <a:buNone/>
            </a:pPr>
            <a:r>
              <a:rPr lang="fr-FR" dirty="0"/>
              <a:t>Mishna et Talmud</a:t>
            </a:r>
          </a:p>
          <a:p>
            <a:pPr marL="0" indent="0">
              <a:buNone/>
            </a:pPr>
            <a:r>
              <a:rPr lang="fr-FR" dirty="0"/>
              <a:t>Oracles Sibyllins </a:t>
            </a:r>
          </a:p>
        </p:txBody>
      </p:sp>
    </p:spTree>
    <p:extLst>
      <p:ext uri="{BB962C8B-B14F-4D97-AF65-F5344CB8AC3E}">
        <p14:creationId xmlns:p14="http://schemas.microsoft.com/office/powerpoint/2010/main" val="134497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5F793-152C-4EE0-DD34-C090EF63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0"/>
            <a:ext cx="11806177" cy="1325563"/>
          </a:xfrm>
        </p:spPr>
        <p:txBody>
          <a:bodyPr>
            <a:noAutofit/>
          </a:bodyPr>
          <a:lstStyle/>
          <a:p>
            <a:r>
              <a:rPr lang="fr-FR" sz="2800" dirty="0"/>
              <a:t>La Vierge entre la sibylle d'Hellespont et celle de Libye. Sacristie de la Sacra </a:t>
            </a:r>
            <a:r>
              <a:rPr lang="fr-FR" sz="2800" dirty="0" err="1"/>
              <a:t>Capilla</a:t>
            </a:r>
            <a:r>
              <a:rPr lang="fr-FR" sz="2800" dirty="0"/>
              <a:t> </a:t>
            </a:r>
            <a:r>
              <a:rPr lang="fr-FR" sz="2800" dirty="0" err="1"/>
              <a:t>del</a:t>
            </a:r>
            <a:r>
              <a:rPr lang="fr-FR" sz="2800" dirty="0"/>
              <a:t> Salvador à Ubeda (1540-1559).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4371F48A-3829-F812-B604-F3CACEB99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90" y="1325563"/>
            <a:ext cx="6059019" cy="54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66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61B51-AF0A-0B91-68D5-A99E8A20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94CFB-F910-B9A0-3A7F-27AF5436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2. Les sources chrétiennes</a:t>
            </a:r>
          </a:p>
        </p:txBody>
      </p:sp>
    </p:spTree>
    <p:extLst>
      <p:ext uri="{BB962C8B-B14F-4D97-AF65-F5344CB8AC3E}">
        <p14:creationId xmlns:p14="http://schemas.microsoft.com/office/powerpoint/2010/main" val="3428678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4107F-0F2D-D892-8931-B61279A2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Nouveau Testament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A201EB-D6A0-645D-A46C-E7578D7C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- 4 Évangiles : Matthieu, Marc, Luc, Jean</a:t>
            </a:r>
          </a:p>
          <a:p>
            <a:pPr marL="0" indent="0">
              <a:buNone/>
            </a:pPr>
            <a:r>
              <a:rPr lang="fr-FR" dirty="0"/>
              <a:t>- Les Actes des Apôtres</a:t>
            </a:r>
          </a:p>
          <a:p>
            <a:pPr marL="0" indent="0">
              <a:buNone/>
            </a:pPr>
            <a:r>
              <a:rPr lang="fr-FR" dirty="0"/>
              <a:t>- 13 lettres attribuées à Paul : Romains, I et II Corinthiens, Galates, Éphésiens, Philippiens, Colossiens, I et II Thessaloniciens, I et II Timothée, Tite, Philémon. </a:t>
            </a:r>
          </a:p>
          <a:p>
            <a:pPr marL="0" indent="0">
              <a:buNone/>
            </a:pPr>
            <a:r>
              <a:rPr lang="fr-FR" dirty="0"/>
              <a:t>- L’Épître aux Hébreux (qui n’est pas de Paul). </a:t>
            </a:r>
          </a:p>
          <a:p>
            <a:pPr marL="0" indent="0">
              <a:buNone/>
            </a:pPr>
            <a:r>
              <a:rPr lang="fr-FR" dirty="0"/>
              <a:t>- 7 épîtres dites catholiques : I et II Pierre, Jacques, II et III Jean, Jude. </a:t>
            </a:r>
          </a:p>
          <a:p>
            <a:pPr marL="0" indent="0">
              <a:buNone/>
            </a:pPr>
            <a:r>
              <a:rPr lang="fr-FR" dirty="0"/>
              <a:t>- L’Apocalypse de Jean.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747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30384-2945-3B2E-D422-4166AE1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F13B36-A48E-7AB0-A7A2-F26C3851D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Les sources non chrétiennes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Tacite, </a:t>
            </a:r>
            <a:r>
              <a:rPr lang="fr-FR" i="1" dirty="0"/>
              <a:t>Annales</a:t>
            </a:r>
            <a:r>
              <a:rPr lang="fr-FR" dirty="0"/>
              <a:t>, XV 44</a:t>
            </a:r>
          </a:p>
          <a:p>
            <a:pPr marL="0" indent="0">
              <a:buNone/>
            </a:pPr>
            <a:r>
              <a:rPr lang="fr-FR" dirty="0"/>
              <a:t>Suétone, </a:t>
            </a:r>
            <a:r>
              <a:rPr lang="fr-FR" i="1" dirty="0"/>
              <a:t>Vie de Claude</a:t>
            </a:r>
          </a:p>
          <a:p>
            <a:pPr marL="0" indent="0">
              <a:buNone/>
            </a:pPr>
            <a:r>
              <a:rPr lang="fr-FR" dirty="0"/>
              <a:t>Suétone, </a:t>
            </a:r>
            <a:r>
              <a:rPr lang="fr-FR" i="1" dirty="0"/>
              <a:t>Vie de Néron</a:t>
            </a:r>
          </a:p>
          <a:p>
            <a:pPr marL="0" indent="0">
              <a:buNone/>
            </a:pPr>
            <a:r>
              <a:rPr lang="fr-FR" dirty="0"/>
              <a:t>Pline le Jeune, </a:t>
            </a:r>
            <a:r>
              <a:rPr lang="fr-FR" i="1" dirty="0"/>
              <a:t>Lettres</a:t>
            </a:r>
            <a:r>
              <a:rPr lang="fr-FR" dirty="0"/>
              <a:t> X 96-96 - adressée à Trajan.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679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35508-4E84-C135-7DE6-5A143DA7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F7923-3717-99F6-FE90-A0BAA2DA4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B. De la fin du I</a:t>
            </a:r>
            <a:r>
              <a:rPr lang="fr-FR" baseline="30000" dirty="0"/>
              <a:t>er</a:t>
            </a:r>
            <a:r>
              <a:rPr lang="fr-FR" dirty="0"/>
              <a:t> s. au III</a:t>
            </a:r>
            <a:r>
              <a:rPr lang="fr-FR" baseline="30000" dirty="0"/>
              <a:t>e</a:t>
            </a:r>
            <a:r>
              <a:rPr lang="fr-FR" dirty="0"/>
              <a:t> s. de notre ère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Lucien, Galien, Marc Aurèle, Celse</a:t>
            </a:r>
          </a:p>
          <a:p>
            <a:pPr marL="0" indent="0">
              <a:buNone/>
            </a:pPr>
            <a:r>
              <a:rPr lang="fr-FR" dirty="0"/>
              <a:t>Fronton, </a:t>
            </a:r>
            <a:r>
              <a:rPr lang="fr-FR" i="1" dirty="0"/>
              <a:t>Contre les Rhéteurs </a:t>
            </a:r>
            <a:r>
              <a:rPr lang="fr-FR" dirty="0"/>
              <a:t>(discours perdu)</a:t>
            </a:r>
          </a:p>
          <a:p>
            <a:pPr marL="0" indent="0">
              <a:buNone/>
            </a:pPr>
            <a:r>
              <a:rPr lang="fr-FR" i="1" dirty="0"/>
              <a:t>Histoire Auguste  </a:t>
            </a:r>
          </a:p>
        </p:txBody>
      </p:sp>
    </p:spTree>
    <p:extLst>
      <p:ext uri="{BB962C8B-B14F-4D97-AF65-F5344CB8AC3E}">
        <p14:creationId xmlns:p14="http://schemas.microsoft.com/office/powerpoint/2010/main" val="228071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09EE5-85E6-49B5-1EA3-6F07BFF7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73F565-9EB4-4788-6578-E831B6282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Patristique</a:t>
            </a:r>
          </a:p>
          <a:p>
            <a:pPr marL="0" indent="0">
              <a:buNone/>
            </a:pPr>
            <a:r>
              <a:rPr lang="fr-FR" dirty="0"/>
              <a:t>Hagiographies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089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51295-FD7F-3F82-F046-E4B151DB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</a:t>
            </a:r>
            <a:r>
              <a:rPr lang="fr-FR" i="1" dirty="0" err="1"/>
              <a:t>codices</a:t>
            </a:r>
            <a:r>
              <a:rPr lang="fr-FR" dirty="0"/>
              <a:t> de </a:t>
            </a:r>
            <a:r>
              <a:rPr lang="fr-FR" dirty="0" err="1"/>
              <a:t>Nag</a:t>
            </a:r>
            <a:r>
              <a:rPr lang="fr-FR" dirty="0"/>
              <a:t> Hammadi, Égypte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8A00B-46BE-2DC7-BD9C-2BA53860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88D04C-32C0-430F-789E-B00F6B57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14" y="1825625"/>
            <a:ext cx="10272171" cy="42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72C6-29BC-130A-CF1C-A8F75335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635DE-516C-A6E1-75E3-E706DDDC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Eusèbe de Césarée, </a:t>
            </a:r>
            <a:r>
              <a:rPr lang="fr-FR" i="1" dirty="0"/>
              <a:t>Histoire de l’Église</a:t>
            </a:r>
          </a:p>
        </p:txBody>
      </p:sp>
    </p:spTree>
    <p:extLst>
      <p:ext uri="{BB962C8B-B14F-4D97-AF65-F5344CB8AC3E}">
        <p14:creationId xmlns:p14="http://schemas.microsoft.com/office/powerpoint/2010/main" val="114409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2CAE0-FAF2-E796-81B8-CFB73D77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Comment allons-nous travailler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4A892B-F832-6CFC-DC14-CDC12150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Cours Magistral</a:t>
            </a:r>
          </a:p>
          <a:p>
            <a:pPr marL="0" indent="0">
              <a:buNone/>
            </a:pPr>
            <a:r>
              <a:rPr lang="fr-FR" dirty="0"/>
              <a:t>- Préparation en amont : textes et documents mis en ligne</a:t>
            </a:r>
          </a:p>
          <a:p>
            <a:pPr marL="0" indent="0">
              <a:buNone/>
            </a:pPr>
            <a:r>
              <a:rPr lang="fr-FR" dirty="0"/>
              <a:t>- Exercices « en classe » ou « à la maison ». </a:t>
            </a:r>
          </a:p>
        </p:txBody>
      </p:sp>
    </p:spTree>
    <p:extLst>
      <p:ext uri="{BB962C8B-B14F-4D97-AF65-F5344CB8AC3E}">
        <p14:creationId xmlns:p14="http://schemas.microsoft.com/office/powerpoint/2010/main" val="2415708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98F25-23BC-2430-D2E9-D9C2580C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7F85D-3CDD-81BB-C2E1-ADB714FE8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C. IV</a:t>
            </a:r>
            <a:r>
              <a:rPr lang="fr-FR" baseline="30000" dirty="0"/>
              <a:t>e</a:t>
            </a:r>
            <a:r>
              <a:rPr lang="fr-FR" dirty="0"/>
              <a:t> - V</a:t>
            </a:r>
            <a:r>
              <a:rPr lang="fr-FR" baseline="30000" dirty="0"/>
              <a:t>e</a:t>
            </a:r>
            <a:r>
              <a:rPr lang="fr-FR" dirty="0"/>
              <a:t> s. de notre ère – l’Âge d’Or des Pères de l’Église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Chronique de Jérôme</a:t>
            </a:r>
          </a:p>
          <a:p>
            <a:pPr marL="0" indent="0">
              <a:buNone/>
            </a:pPr>
            <a:r>
              <a:rPr lang="fr-FR" dirty="0"/>
              <a:t>Rufin d’Aquilée</a:t>
            </a:r>
          </a:p>
          <a:p>
            <a:pPr marL="0" indent="0">
              <a:buNone/>
            </a:pPr>
            <a:r>
              <a:rPr lang="fr-FR" dirty="0" err="1"/>
              <a:t>Sozomène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Théodoret</a:t>
            </a:r>
            <a:r>
              <a:rPr lang="fr-FR" dirty="0"/>
              <a:t> de Cyr</a:t>
            </a:r>
          </a:p>
          <a:p>
            <a:pPr marL="0" indent="0">
              <a:buNone/>
            </a:pPr>
            <a:r>
              <a:rPr lang="fr-FR" dirty="0"/>
              <a:t>Socrate (ne pas confondre !)</a:t>
            </a:r>
          </a:p>
        </p:txBody>
      </p:sp>
    </p:spTree>
    <p:extLst>
      <p:ext uri="{BB962C8B-B14F-4D97-AF65-F5344CB8AC3E}">
        <p14:creationId xmlns:p14="http://schemas.microsoft.com/office/powerpoint/2010/main" val="2282389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C5D7E-2056-5649-083B-B6F32EC5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E71860-C45D-8886-E423-81B9B8CB3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Jérôme, </a:t>
            </a:r>
            <a:r>
              <a:rPr lang="fr-FR" i="1" dirty="0"/>
              <a:t>De </a:t>
            </a:r>
            <a:r>
              <a:rPr lang="fr-FR" i="1" dirty="0" err="1"/>
              <a:t>Viri</a:t>
            </a:r>
            <a:r>
              <a:rPr lang="fr-FR" i="1" dirty="0"/>
              <a:t> </a:t>
            </a:r>
            <a:r>
              <a:rPr lang="fr-FR" i="1" dirty="0" err="1"/>
              <a:t>illustribus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Actes de Concile</a:t>
            </a:r>
          </a:p>
          <a:p>
            <a:pPr marL="0" indent="0">
              <a:buNone/>
            </a:pPr>
            <a:r>
              <a:rPr lang="fr-FR" dirty="0"/>
              <a:t>Code Théodosien = loi impériale</a:t>
            </a:r>
          </a:p>
        </p:txBody>
      </p:sp>
    </p:spTree>
    <p:extLst>
      <p:ext uri="{BB962C8B-B14F-4D97-AF65-F5344CB8AC3E}">
        <p14:creationId xmlns:p14="http://schemas.microsoft.com/office/powerpoint/2010/main" val="2286351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C120B-3D08-25FC-A871-B8EEC7DA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finir, quelques symboles et leur histoire.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5CA026-2D64-ACF7-28AF-0C4A0EA5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82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E31F4-C8A6-26E9-445C-FD4390D8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19813" cy="1325563"/>
          </a:xfrm>
        </p:spPr>
        <p:txBody>
          <a:bodyPr/>
          <a:lstStyle/>
          <a:p>
            <a:pPr algn="ctr"/>
            <a:r>
              <a:rPr lang="el-GR" dirty="0"/>
              <a:t>α </a:t>
            </a:r>
            <a:r>
              <a:rPr lang="fr-FR" dirty="0"/>
              <a:t>et </a:t>
            </a:r>
            <a:r>
              <a:rPr lang="el-GR" dirty="0"/>
              <a:t>ω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3DB686-C2D0-605D-A720-198BC0D2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19226"/>
            <a:ext cx="6334125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...Je suis le premier et je suis le dernier, et hors moi il n'y a point de Dieu</a:t>
            </a:r>
          </a:p>
          <a:p>
            <a:pPr marL="0" indent="0" algn="r">
              <a:buNone/>
            </a:pPr>
            <a:r>
              <a:rPr lang="fr-FR" dirty="0"/>
              <a:t>Livre d'Isaïe 44:6 </a:t>
            </a:r>
          </a:p>
          <a:p>
            <a:pPr marL="0" indent="0" algn="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 suis l'alpha et l'oméga, dit le Seigneur Dieu, celui qui est, qui était, et qui vient, le Tout Puissant. </a:t>
            </a:r>
          </a:p>
          <a:p>
            <a:pPr marL="0" indent="0">
              <a:buNone/>
            </a:pPr>
            <a:r>
              <a:rPr lang="fr-FR" dirty="0"/>
              <a:t>Ego </a:t>
            </a:r>
            <a:r>
              <a:rPr lang="fr-FR" dirty="0" err="1"/>
              <a:t>sum</a:t>
            </a:r>
            <a:r>
              <a:rPr lang="fr-FR" dirty="0"/>
              <a:t> Alpha et Omega, </a:t>
            </a:r>
            <a:r>
              <a:rPr lang="fr-FR" dirty="0" err="1"/>
              <a:t>principium</a:t>
            </a:r>
            <a:r>
              <a:rPr lang="fr-FR" dirty="0"/>
              <a:t> et finis, </a:t>
            </a:r>
            <a:r>
              <a:rPr lang="fr-FR" dirty="0" err="1"/>
              <a:t>dicit</a:t>
            </a:r>
            <a:r>
              <a:rPr lang="fr-FR" dirty="0"/>
              <a:t> Dominus Deus, qui est et qui erat et qui </a:t>
            </a:r>
            <a:r>
              <a:rPr lang="fr-FR" dirty="0" err="1"/>
              <a:t>venturus</a:t>
            </a:r>
            <a:r>
              <a:rPr lang="fr-FR" dirty="0"/>
              <a:t> est </a:t>
            </a:r>
            <a:r>
              <a:rPr lang="fr-FR" dirty="0" err="1"/>
              <a:t>Omnipotens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el-GR" dirty="0"/>
              <a:t>Εγώ </a:t>
            </a:r>
            <a:r>
              <a:rPr lang="el-GR" dirty="0" err="1"/>
              <a:t>ειμι</a:t>
            </a:r>
            <a:r>
              <a:rPr lang="el-GR" dirty="0"/>
              <a:t> το </a:t>
            </a:r>
            <a:r>
              <a:rPr lang="el-GR" dirty="0" err="1"/>
              <a:t>Αλφα</a:t>
            </a:r>
            <a:r>
              <a:rPr lang="el-GR" dirty="0"/>
              <a:t> και το </a:t>
            </a:r>
            <a:r>
              <a:rPr lang="el-GR" dirty="0" err="1"/>
              <a:t>Ωμεγα</a:t>
            </a:r>
            <a:r>
              <a:rPr lang="el-GR" dirty="0"/>
              <a:t>, λέγει κύριος ο θεός, ο ων και ο ην και ο ερχόμενος, ο παντοκράτωρ.</a:t>
            </a:r>
            <a:endParaRPr lang="fr-FR" dirty="0"/>
          </a:p>
          <a:p>
            <a:pPr marL="0" indent="0" algn="r">
              <a:buNone/>
            </a:pPr>
            <a:r>
              <a:rPr lang="fr-FR" dirty="0"/>
              <a:t> Apocalypse 1:8 </a:t>
            </a:r>
          </a:p>
          <a:p>
            <a:pPr marL="0" indent="0" algn="r">
              <a:buNone/>
            </a:pPr>
            <a:endParaRPr lang="fr-FR" dirty="0"/>
          </a:p>
        </p:txBody>
      </p:sp>
      <p:pic>
        <p:nvPicPr>
          <p:cNvPr id="8194" name="Picture 2" descr="The Greek letters alpha and omega surround the halo of Jesus in the catacombs of Rome from the 4th century">
            <a:extLst>
              <a:ext uri="{FF2B5EF4-FFF2-40B4-BE49-F238E27FC236}">
                <a16:creationId xmlns:a16="http://schemas.microsoft.com/office/drawing/2014/main" id="{94EACF76-236E-2E20-520C-A62F882A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14300"/>
            <a:ext cx="4917008" cy="52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42422D-F55E-FF9E-08A3-90F80FAB01DA}"/>
              </a:ext>
            </a:extLst>
          </p:cNvPr>
          <p:cNvSpPr txBox="1"/>
          <p:nvPr/>
        </p:nvSpPr>
        <p:spPr>
          <a:xfrm>
            <a:off x="7272338" y="5600700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Fresque des catacombes de Rome, IV</a:t>
            </a:r>
            <a:r>
              <a:rPr lang="fr-FR" baseline="30000" dirty="0"/>
              <a:t>e</a:t>
            </a:r>
            <a:r>
              <a:rPr lang="fr-FR" dirty="0"/>
              <a:t> s. Source : </a:t>
            </a:r>
            <a:r>
              <a:rPr lang="fr-FR" dirty="0" err="1"/>
              <a:t>Wikicommons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564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F18E0-1886-52B7-27AD-9D8111BB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chrisme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6AAB2-B192-C13E-AE0A-5588D3E5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19888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Médaillon figurant Constantin, au casque orné du chrisme, 315.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Cuve d’un sarcophage, VI</a:t>
            </a:r>
            <a:r>
              <a:rPr lang="fr-FR" baseline="30000" dirty="0"/>
              <a:t>e </a:t>
            </a:r>
            <a:r>
              <a:rPr lang="fr-FR" dirty="0"/>
              <a:t>s. 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545617D4-3F3C-C6D4-6B8F-192DE77C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82" y="158749"/>
            <a:ext cx="406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risme sur la cuve d'un sarcophage du VIe siècle.">
            <a:extLst>
              <a:ext uri="{FF2B5EF4-FFF2-40B4-BE49-F238E27FC236}">
                <a16:creationId xmlns:a16="http://schemas.microsoft.com/office/drawing/2014/main" id="{E34995C8-641B-9381-9970-FF24A2A9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537075"/>
            <a:ext cx="73660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hrisme sur la cuve d'un sarcophage du VIe siècle.">
            <a:extLst>
              <a:ext uri="{FF2B5EF4-FFF2-40B4-BE49-F238E27FC236}">
                <a16:creationId xmlns:a16="http://schemas.microsoft.com/office/drawing/2014/main" id="{2F743EE4-1752-6713-DBBC-12571F605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6" t="24432" r="36164"/>
          <a:stretch/>
        </p:blipFill>
        <p:spPr bwMode="auto">
          <a:xfrm>
            <a:off x="8627393" y="4365625"/>
            <a:ext cx="2616872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07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E3B55-9F0F-6454-FFA1-BBB8535D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L’ichtus, </a:t>
            </a:r>
            <a:r>
              <a:rPr lang="fr-FR" dirty="0" err="1"/>
              <a:t>ἰχθύς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5B3E2-7BFE-98EF-9E8B-F6A50144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74" y="1253331"/>
            <a:ext cx="6743700" cy="4351338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/>
              <a:t>I</a:t>
            </a:r>
            <a:r>
              <a:rPr lang="fr-FR" dirty="0"/>
              <a:t> (</a:t>
            </a:r>
            <a:r>
              <a:rPr lang="fr-FR" i="1" dirty="0"/>
              <a:t>I</a:t>
            </a:r>
            <a:r>
              <a:rPr lang="fr-FR" dirty="0"/>
              <a:t>, Iota) : </a:t>
            </a:r>
            <a:r>
              <a:rPr lang="fr-FR" dirty="0" err="1"/>
              <a:t>Ἰησοῦς</a:t>
            </a:r>
            <a:r>
              <a:rPr lang="fr-FR" dirty="0"/>
              <a:t> / </a:t>
            </a:r>
            <a:r>
              <a:rPr lang="fr-FR" dirty="0" err="1"/>
              <a:t>Iêsoûs</a:t>
            </a:r>
            <a:r>
              <a:rPr lang="fr-FR" dirty="0"/>
              <a:t> (« Jésus »)</a:t>
            </a:r>
          </a:p>
          <a:p>
            <a:r>
              <a:rPr lang="el-GR" b="1" dirty="0"/>
              <a:t>Χ</a:t>
            </a:r>
            <a:r>
              <a:rPr lang="el-GR" dirty="0"/>
              <a:t> (</a:t>
            </a:r>
            <a:r>
              <a:rPr lang="el-GR" i="1" dirty="0"/>
              <a:t>KH</a:t>
            </a:r>
            <a:r>
              <a:rPr lang="el-GR" dirty="0"/>
              <a:t>, </a:t>
            </a:r>
            <a:r>
              <a:rPr lang="el-GR" dirty="0" err="1"/>
              <a:t>Khi</a:t>
            </a:r>
            <a:r>
              <a:rPr lang="el-GR" dirty="0"/>
              <a:t>) : </a:t>
            </a:r>
            <a:r>
              <a:rPr lang="el-GR" dirty="0" err="1"/>
              <a:t>Χριστὸς</a:t>
            </a:r>
            <a:r>
              <a:rPr lang="el-GR" dirty="0"/>
              <a:t> / </a:t>
            </a:r>
            <a:r>
              <a:rPr lang="el-GR" dirty="0" err="1"/>
              <a:t>Khristòs</a:t>
            </a:r>
            <a:r>
              <a:rPr lang="el-GR" dirty="0"/>
              <a:t> (« </a:t>
            </a:r>
            <a:r>
              <a:rPr lang="el-GR" dirty="0" err="1"/>
              <a:t>Christ</a:t>
            </a:r>
            <a:r>
              <a:rPr lang="el-GR" dirty="0"/>
              <a:t> »)</a:t>
            </a:r>
          </a:p>
          <a:p>
            <a:r>
              <a:rPr lang="fr-FR" b="1" dirty="0" err="1"/>
              <a:t>Θ</a:t>
            </a:r>
            <a:r>
              <a:rPr lang="fr-FR" dirty="0"/>
              <a:t> (</a:t>
            </a:r>
            <a:r>
              <a:rPr lang="fr-FR" i="1" dirty="0"/>
              <a:t>TH</a:t>
            </a:r>
            <a:r>
              <a:rPr lang="fr-FR" dirty="0"/>
              <a:t>, Thêta) : </a:t>
            </a:r>
            <a:r>
              <a:rPr lang="fr-FR" dirty="0" err="1"/>
              <a:t>Θεοῦ</a:t>
            </a:r>
            <a:r>
              <a:rPr lang="fr-FR" dirty="0"/>
              <a:t> / </a:t>
            </a:r>
            <a:r>
              <a:rPr lang="fr-FR" dirty="0" err="1"/>
              <a:t>Theoû</a:t>
            </a:r>
            <a:r>
              <a:rPr lang="fr-FR" dirty="0"/>
              <a:t> (« de Dieu »)</a:t>
            </a:r>
          </a:p>
          <a:p>
            <a:r>
              <a:rPr lang="it-IT" b="1" dirty="0" err="1"/>
              <a:t>Υ</a:t>
            </a:r>
            <a:r>
              <a:rPr lang="it-IT" dirty="0"/>
              <a:t> (</a:t>
            </a:r>
            <a:r>
              <a:rPr lang="it-IT" i="1" dirty="0"/>
              <a:t>U</a:t>
            </a:r>
            <a:r>
              <a:rPr lang="it-IT" dirty="0"/>
              <a:t>, </a:t>
            </a:r>
            <a:r>
              <a:rPr lang="it-IT" dirty="0" err="1"/>
              <a:t>Upsilon</a:t>
            </a:r>
            <a:r>
              <a:rPr lang="it-IT" dirty="0"/>
              <a:t>) : </a:t>
            </a:r>
            <a:r>
              <a:rPr lang="it-IT" dirty="0" err="1"/>
              <a:t>Υἱὸς</a:t>
            </a:r>
            <a:r>
              <a:rPr lang="it-IT" dirty="0"/>
              <a:t> / </a:t>
            </a:r>
            <a:r>
              <a:rPr lang="it-IT" dirty="0" err="1"/>
              <a:t>Huiòs</a:t>
            </a:r>
            <a:r>
              <a:rPr lang="it-IT" dirty="0"/>
              <a:t> (« </a:t>
            </a:r>
            <a:r>
              <a:rPr lang="it-IT" dirty="0" err="1"/>
              <a:t>fils</a:t>
            </a:r>
            <a:r>
              <a:rPr lang="it-IT" dirty="0"/>
              <a:t> »)</a:t>
            </a:r>
          </a:p>
          <a:p>
            <a:r>
              <a:rPr lang="el-GR" b="1" dirty="0"/>
              <a:t>Σ</a:t>
            </a:r>
            <a:r>
              <a:rPr lang="el-GR" dirty="0"/>
              <a:t> (</a:t>
            </a:r>
            <a:r>
              <a:rPr lang="el-GR" i="1" dirty="0"/>
              <a:t>S</a:t>
            </a:r>
            <a:r>
              <a:rPr lang="el-GR" dirty="0"/>
              <a:t>, </a:t>
            </a:r>
            <a:r>
              <a:rPr lang="el-GR" dirty="0" err="1"/>
              <a:t>Sigma</a:t>
            </a:r>
            <a:r>
              <a:rPr lang="el-GR" dirty="0"/>
              <a:t>) : </a:t>
            </a:r>
            <a:r>
              <a:rPr lang="el-GR" dirty="0" err="1"/>
              <a:t>Σωτήρ</a:t>
            </a:r>
            <a:r>
              <a:rPr lang="el-GR" dirty="0"/>
              <a:t> / </a:t>
            </a:r>
            <a:r>
              <a:rPr lang="el-GR" dirty="0" err="1"/>
              <a:t>Sôtếr</a:t>
            </a:r>
            <a:r>
              <a:rPr lang="el-GR" dirty="0"/>
              <a:t> (« </a:t>
            </a:r>
            <a:r>
              <a:rPr lang="el-GR" dirty="0" err="1"/>
              <a:t>sauveur</a:t>
            </a:r>
            <a:r>
              <a:rPr lang="el-GR" dirty="0"/>
              <a:t> »)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3D7FFF47-E6B9-10B3-BB39-EAA6191D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033887"/>
            <a:ext cx="7010399" cy="26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E751490-79A5-2EB6-C3E5-3E9C894F6445}"/>
              </a:ext>
            </a:extLst>
          </p:cNvPr>
          <p:cNvSpPr txBox="1"/>
          <p:nvPr/>
        </p:nvSpPr>
        <p:spPr>
          <a:xfrm>
            <a:off x="7848599" y="5105311"/>
            <a:ext cx="363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Lampe à huile, figurant un poisson en avalant un autre, antiquité chrétienne tardive. Musée de</a:t>
            </a:r>
            <a:r>
              <a:rPr lang="el-GR" dirty="0"/>
              <a:t> </a:t>
            </a:r>
            <a:r>
              <a:rPr lang="fr-FR" dirty="0"/>
              <a:t>Laon. </a:t>
            </a:r>
          </a:p>
          <a:p>
            <a:r>
              <a:rPr lang="fr-FR" dirty="0"/>
              <a:t>Source : </a:t>
            </a:r>
            <a:r>
              <a:rPr lang="fr-FR" dirty="0" err="1"/>
              <a:t>Wikicommons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6324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« Ajoutez à cela que, si l’on joint ensemble les premières lettres de ces cinq mots grecs que nous avons dit signifier Jésus-Christ, Fils de Dieu, Sauveur, on trouvera </a:t>
            </a:r>
            <a:r>
              <a:rPr lang="fr-FR" b="1" dirty="0"/>
              <a:t>Ichthus</a:t>
            </a:r>
            <a:r>
              <a:rPr lang="fr-FR" dirty="0"/>
              <a:t>, qui veut dire en grec poisson, nom mystique du Sauveur, parce que lui seul a pu demeurer vivant, c’est-à-dire exempt de péché, au milieu des abîmes de notre mortalité, semblables aux profondeurs de la mer. »</a:t>
            </a:r>
          </a:p>
          <a:p>
            <a:pPr marL="0" indent="0" algn="r">
              <a:buNone/>
            </a:pPr>
            <a:r>
              <a:rPr lang="fr-FR" dirty="0"/>
              <a:t>Saint Augustin, </a:t>
            </a:r>
            <a:r>
              <a:rPr lang="fr-FR" i="1" dirty="0"/>
              <a:t>Cité de Dieu</a:t>
            </a:r>
            <a:r>
              <a:rPr lang="fr-FR" dirty="0"/>
              <a:t>, XVIII, 23</a:t>
            </a:r>
          </a:p>
        </p:txBody>
      </p:sp>
    </p:spTree>
    <p:extLst>
      <p:ext uri="{BB962C8B-B14F-4D97-AF65-F5344CB8AC3E}">
        <p14:creationId xmlns:p14="http://schemas.microsoft.com/office/powerpoint/2010/main" val="160985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A8C6E-ADCB-45DE-A1CB-C73A63F5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guise d’introduction à cette introduction…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16DCC-FFB8-54AA-B041-4382D177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Qu’est-ce que l’histoire ?</a:t>
            </a:r>
          </a:p>
          <a:p>
            <a:pPr marL="0" indent="0">
              <a:buNone/>
            </a:pPr>
            <a:r>
              <a:rPr lang="fr-FR" dirty="0" err="1"/>
              <a:t>ἱστορί</a:t>
            </a:r>
            <a:r>
              <a:rPr lang="fr-FR" dirty="0"/>
              <a:t>α, </a:t>
            </a:r>
            <a:r>
              <a:rPr lang="fr-FR" i="1" dirty="0"/>
              <a:t>historia</a:t>
            </a:r>
            <a:r>
              <a:rPr lang="fr-FR" dirty="0"/>
              <a:t> – enquête, recherche.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racine indo-européenne *</a:t>
            </a:r>
            <a:r>
              <a:rPr lang="fr-FR" dirty="0" err="1"/>
              <a:t>wid</a:t>
            </a:r>
            <a:r>
              <a:rPr lang="fr-FR" dirty="0"/>
              <a:t>, savoir vu/avoir vu (</a:t>
            </a:r>
            <a:r>
              <a:rPr lang="el-GR" dirty="0" err="1"/>
              <a:t>οἶδα</a:t>
            </a:r>
            <a:r>
              <a:rPr lang="fr-FR" dirty="0"/>
              <a:t>, je sais 	&lt; </a:t>
            </a:r>
            <a:r>
              <a:rPr lang="el-GR" dirty="0" err="1"/>
              <a:t>εἴδω</a:t>
            </a:r>
            <a:r>
              <a:rPr lang="fr-FR" dirty="0"/>
              <a:t>, je vois). 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	 L’importance des sources en histoire (écrite, iconographique, 	etc.)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différence entre le passé et l’histoire. </a:t>
            </a:r>
          </a:p>
        </p:txBody>
      </p:sp>
    </p:spTree>
    <p:extLst>
      <p:ext uri="{BB962C8B-B14F-4D97-AF65-F5344CB8AC3E}">
        <p14:creationId xmlns:p14="http://schemas.microsoft.com/office/powerpoint/2010/main" val="40928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A56FD-1EB2-1B4B-9460-5750025C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échelles des périodes historiques... </a:t>
            </a:r>
            <a:br>
              <a:rPr lang="fr-FR" dirty="0"/>
            </a:br>
            <a:r>
              <a:rPr lang="fr-FR" sz="3200" dirty="0"/>
              <a:t>Source : Dr Saint James pour </a:t>
            </a:r>
            <a:r>
              <a:rPr lang="fr-FR" sz="3200" dirty="0" err="1"/>
              <a:t>Wikipedia</a:t>
            </a:r>
            <a:r>
              <a:rPr lang="fr-FR" sz="3200" dirty="0"/>
              <a:t>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179F9A-6293-BEAC-9395-CD2FD115A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4B7124D3-BF98-1193-3A1A-F33AE995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75"/>
            <a:ext cx="121920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568DBD-13DC-4C53-FC3D-1B3AE42AA03F}"/>
              </a:ext>
            </a:extLst>
          </p:cNvPr>
          <p:cNvSpPr txBox="1"/>
          <p:nvPr/>
        </p:nvSpPr>
        <p:spPr>
          <a:xfrm>
            <a:off x="8492359" y="4466897"/>
            <a:ext cx="12717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Moyen Âge</a:t>
            </a:r>
          </a:p>
        </p:txBody>
      </p:sp>
    </p:spTree>
    <p:extLst>
      <p:ext uri="{BB962C8B-B14F-4D97-AF65-F5344CB8AC3E}">
        <p14:creationId xmlns:p14="http://schemas.microsoft.com/office/powerpoint/2010/main" val="174413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A08BA-FA46-8524-31B1-68FEC6FE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47EA4-44AB-7D4D-402C-49EBC90F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sources de l’histoire</a:t>
            </a:r>
          </a:p>
          <a:p>
            <a:pPr marL="0" indent="0">
              <a:buNone/>
            </a:pPr>
            <a:r>
              <a:rPr lang="fr-FR" dirty="0"/>
              <a:t>- les textes (naissance de l’histoire = invention de l’écriture)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apports de l’archéologie :</a:t>
            </a:r>
          </a:p>
          <a:p>
            <a:pPr marL="0" indent="0">
              <a:buNone/>
            </a:pPr>
            <a:r>
              <a:rPr lang="fr-FR" dirty="0"/>
              <a:t>- les objets</a:t>
            </a:r>
          </a:p>
          <a:p>
            <a:pPr marL="0" indent="0">
              <a:buNone/>
            </a:pPr>
            <a:r>
              <a:rPr lang="fr-FR" dirty="0"/>
              <a:t>- les vestiges</a:t>
            </a:r>
          </a:p>
          <a:p>
            <a:pPr marL="0" indent="0">
              <a:buNone/>
            </a:pPr>
            <a:r>
              <a:rPr lang="fr-FR" dirty="0"/>
              <a:t>- les corps : l’archéologie funéraire</a:t>
            </a:r>
          </a:p>
        </p:txBody>
      </p:sp>
    </p:spTree>
    <p:extLst>
      <p:ext uri="{BB962C8B-B14F-4D97-AF65-F5344CB8AC3E}">
        <p14:creationId xmlns:p14="http://schemas.microsoft.com/office/powerpoint/2010/main" val="278554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E3E1D-407E-F715-A096-A5C77A1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Sources primaires, sources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AF5B73-F094-5897-16C1-DF83F3CED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4305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2108</Words>
  <Application>Microsoft Macintosh PowerPoint</Application>
  <PresentationFormat>Grand écran</PresentationFormat>
  <Paragraphs>228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Thème Office</vt:lpstr>
      <vt:lpstr>CM1 - Introduction  à l’histoire du christianisme  et de l’Église ancienne </vt:lpstr>
      <vt:lpstr>Présentation du cours UE 103 EC1</vt:lpstr>
      <vt:lpstr>Cours UE 101 EC1 : distanciel et présentiel</vt:lpstr>
      <vt:lpstr>Comment me joindre</vt:lpstr>
      <vt:lpstr>Comment allons-nous travailler</vt:lpstr>
      <vt:lpstr>En guise d’introduction à cette introduction…</vt:lpstr>
      <vt:lpstr>Les échelles des périodes historiques...  Source : Dr Saint James pour Wikipedia.</vt:lpstr>
      <vt:lpstr>Présentation PowerPoint</vt:lpstr>
      <vt:lpstr>Sources primaires, sources secondaires</vt:lpstr>
      <vt:lpstr>Sarcophage chrétien, Rome, IVe s. de notre ère. Paris, Louvre Ma 2981. </vt:lpstr>
      <vt:lpstr>Jésus soigne une femme blessée. Fresque. Catacombes de Marcellinus et Pierre, Rome. Début du IVe s. de notre ère. Source : Wikipedia.</vt:lpstr>
      <vt:lpstr>Domus Ecclesiae, Doura Europos</vt:lpstr>
      <vt:lpstr>Une inscription chrétienne de Cherchell (Algérie)</vt:lpstr>
      <vt:lpstr>Présentation PowerPoint</vt:lpstr>
      <vt:lpstr>I. Quelques réflexions sur l’histoire et l’histoire des religions en guise d’introduction</vt:lpstr>
      <vt:lpstr>Définir la religion ?</vt:lpstr>
      <vt:lpstr>Présentation PowerPoint</vt:lpstr>
      <vt:lpstr>Sur le mot religion</vt:lpstr>
      <vt:lpstr>Présentation PowerPoint</vt:lpstr>
      <vt:lpstr>Sur le mot polythéisme</vt:lpstr>
      <vt:lpstr>Présentation PowerPoint</vt:lpstr>
      <vt:lpstr>Présentation PowerPoint</vt:lpstr>
      <vt:lpstr>Et le mot athéisme ?</vt:lpstr>
      <vt:lpstr>Qu’est-ce que l’histoire des religions ? </vt:lpstr>
      <vt:lpstr>Babel vs Bible</vt:lpstr>
      <vt:lpstr>Présentation PowerPoint</vt:lpstr>
      <vt:lpstr>Peut-on proposer une définition de religion à ce stade ? </vt:lpstr>
      <vt:lpstr>Bibliographie indicative du cours (en français)</vt:lpstr>
      <vt:lpstr>Mais au fait… d’où vient le mot christianisme ?</vt:lpstr>
      <vt:lpstr>II. Contexte historique de la naissance du christianisme</vt:lpstr>
      <vt:lpstr> 1. Chronologie</vt:lpstr>
      <vt:lpstr>Présentation PowerPoint</vt:lpstr>
      <vt:lpstr>Présentation PowerPoint</vt:lpstr>
      <vt:lpstr> 2. Géographie</vt:lpstr>
      <vt:lpstr>Présentation PowerPoint</vt:lpstr>
      <vt:lpstr>III. Les sources</vt:lpstr>
      <vt:lpstr>Présentation PowerPoint</vt:lpstr>
      <vt:lpstr>Présentation PowerPoint</vt:lpstr>
      <vt:lpstr>Présentation PowerPoint</vt:lpstr>
      <vt:lpstr>Les tables de la Bible hébraïque : Tanakh</vt:lpstr>
      <vt:lpstr>Présentation PowerPoint</vt:lpstr>
      <vt:lpstr>La Vierge entre la sibylle d'Hellespont et celle de Libye. Sacristie de la Sacra Capilla del Salvador à Ubeda (1540-1559).</vt:lpstr>
      <vt:lpstr>Présentation PowerPoint</vt:lpstr>
      <vt:lpstr>Le Nouveau Testament</vt:lpstr>
      <vt:lpstr>Présentation PowerPoint</vt:lpstr>
      <vt:lpstr>Présentation PowerPoint</vt:lpstr>
      <vt:lpstr>Présentation PowerPoint</vt:lpstr>
      <vt:lpstr>Les codices de Nag Hammadi, Égypte</vt:lpstr>
      <vt:lpstr>Présentation PowerPoint</vt:lpstr>
      <vt:lpstr>Présentation PowerPoint</vt:lpstr>
      <vt:lpstr>Présentation PowerPoint</vt:lpstr>
      <vt:lpstr>Pour finir, quelques symboles et leur histoire.</vt:lpstr>
      <vt:lpstr>α et ω</vt:lpstr>
      <vt:lpstr>Le chrisme</vt:lpstr>
      <vt:lpstr>L’ichtus, ἰχθύς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CM1</dc:title>
  <dc:creator>Sophie Laribi Glaudel</dc:creator>
  <cp:lastModifiedBy>LARIBI-GLAUDEL SOPHIE</cp:lastModifiedBy>
  <cp:revision>8</cp:revision>
  <dcterms:created xsi:type="dcterms:W3CDTF">2023-09-06T19:12:47Z</dcterms:created>
  <dcterms:modified xsi:type="dcterms:W3CDTF">2024-09-25T19:41:15Z</dcterms:modified>
</cp:coreProperties>
</file>