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0" r:id="rId3"/>
    <p:sldId id="261" r:id="rId4"/>
    <p:sldId id="263" r:id="rId5"/>
    <p:sldId id="262" r:id="rId6"/>
    <p:sldId id="264" r:id="rId7"/>
    <p:sldId id="265" r:id="rId8"/>
    <p:sldId id="288" r:id="rId9"/>
    <p:sldId id="289" r:id="rId10"/>
    <p:sldId id="290" r:id="rId11"/>
    <p:sldId id="291" r:id="rId12"/>
    <p:sldId id="267" r:id="rId13"/>
    <p:sldId id="292" r:id="rId14"/>
    <p:sldId id="266" r:id="rId15"/>
    <p:sldId id="293" r:id="rId16"/>
    <p:sldId id="294" r:id="rId17"/>
    <p:sldId id="295" r:id="rId18"/>
    <p:sldId id="296" r:id="rId19"/>
    <p:sldId id="297" r:id="rId20"/>
    <p:sldId id="257" r:id="rId21"/>
    <p:sldId id="258" r:id="rId22"/>
    <p:sldId id="298" r:id="rId23"/>
    <p:sldId id="259" r:id="rId24"/>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26"/>
  </p:normalViewPr>
  <p:slideViewPr>
    <p:cSldViewPr snapToGrid="0">
      <p:cViewPr varScale="1">
        <p:scale>
          <a:sx n="121" d="100"/>
          <a:sy n="121" d="100"/>
        </p:scale>
        <p:origin x="744"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68F3F5E-0809-397F-0CD9-B09343F1F2F6}"/>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48883DB6-8886-E6CC-8CC3-3800F94F761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11A9B4BD-14F5-EF55-7560-26C5ED46960E}"/>
              </a:ext>
            </a:extLst>
          </p:cNvPr>
          <p:cNvSpPr>
            <a:spLocks noGrp="1"/>
          </p:cNvSpPr>
          <p:nvPr>
            <p:ph type="dt" sz="half" idx="10"/>
          </p:nvPr>
        </p:nvSpPr>
        <p:spPr/>
        <p:txBody>
          <a:bodyPr/>
          <a:lstStyle/>
          <a:p>
            <a:fld id="{A48DF3F2-9DF0-F84A-A0E4-1E325528788C}" type="datetimeFigureOut">
              <a:rPr lang="fr-FR" smtClean="0"/>
              <a:t>05/12/2024</a:t>
            </a:fld>
            <a:endParaRPr lang="fr-FR"/>
          </a:p>
        </p:txBody>
      </p:sp>
      <p:sp>
        <p:nvSpPr>
          <p:cNvPr id="5" name="Espace réservé du pied de page 4">
            <a:extLst>
              <a:ext uri="{FF2B5EF4-FFF2-40B4-BE49-F238E27FC236}">
                <a16:creationId xmlns:a16="http://schemas.microsoft.com/office/drawing/2014/main" id="{F52B5404-7188-271E-48B6-E8FF6BA2FD3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CDBDF61-ED61-59C9-955E-4900564AB3D5}"/>
              </a:ext>
            </a:extLst>
          </p:cNvPr>
          <p:cNvSpPr>
            <a:spLocks noGrp="1"/>
          </p:cNvSpPr>
          <p:nvPr>
            <p:ph type="sldNum" sz="quarter" idx="12"/>
          </p:nvPr>
        </p:nvSpPr>
        <p:spPr/>
        <p:txBody>
          <a:bodyPr/>
          <a:lstStyle/>
          <a:p>
            <a:fld id="{21D53BDC-38B4-6F48-93DB-02A514AFEBEE}" type="slidenum">
              <a:rPr lang="fr-FR" smtClean="0"/>
              <a:t>‹N°›</a:t>
            </a:fld>
            <a:endParaRPr lang="fr-FR"/>
          </a:p>
        </p:txBody>
      </p:sp>
    </p:spTree>
    <p:extLst>
      <p:ext uri="{BB962C8B-B14F-4D97-AF65-F5344CB8AC3E}">
        <p14:creationId xmlns:p14="http://schemas.microsoft.com/office/powerpoint/2010/main" val="4464201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15DBFF9-C37E-F8BA-59B7-EA9D7164E1F3}"/>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3F829DE5-B8C0-3D5A-AFC2-6821260CA358}"/>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BEC6014-9D1B-7EA0-F2E1-23287B8F6C96}"/>
              </a:ext>
            </a:extLst>
          </p:cNvPr>
          <p:cNvSpPr>
            <a:spLocks noGrp="1"/>
          </p:cNvSpPr>
          <p:nvPr>
            <p:ph type="dt" sz="half" idx="10"/>
          </p:nvPr>
        </p:nvSpPr>
        <p:spPr/>
        <p:txBody>
          <a:bodyPr/>
          <a:lstStyle/>
          <a:p>
            <a:fld id="{A48DF3F2-9DF0-F84A-A0E4-1E325528788C}" type="datetimeFigureOut">
              <a:rPr lang="fr-FR" smtClean="0"/>
              <a:t>05/12/2024</a:t>
            </a:fld>
            <a:endParaRPr lang="fr-FR"/>
          </a:p>
        </p:txBody>
      </p:sp>
      <p:sp>
        <p:nvSpPr>
          <p:cNvPr id="5" name="Espace réservé du pied de page 4">
            <a:extLst>
              <a:ext uri="{FF2B5EF4-FFF2-40B4-BE49-F238E27FC236}">
                <a16:creationId xmlns:a16="http://schemas.microsoft.com/office/drawing/2014/main" id="{720FD02B-6A84-648B-9375-124A4AD0298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62BDD94-B5F4-5AEF-E85B-EB30CB41A713}"/>
              </a:ext>
            </a:extLst>
          </p:cNvPr>
          <p:cNvSpPr>
            <a:spLocks noGrp="1"/>
          </p:cNvSpPr>
          <p:nvPr>
            <p:ph type="sldNum" sz="quarter" idx="12"/>
          </p:nvPr>
        </p:nvSpPr>
        <p:spPr/>
        <p:txBody>
          <a:bodyPr/>
          <a:lstStyle/>
          <a:p>
            <a:fld id="{21D53BDC-38B4-6F48-93DB-02A514AFEBEE}" type="slidenum">
              <a:rPr lang="fr-FR" smtClean="0"/>
              <a:t>‹N°›</a:t>
            </a:fld>
            <a:endParaRPr lang="fr-FR"/>
          </a:p>
        </p:txBody>
      </p:sp>
    </p:spTree>
    <p:extLst>
      <p:ext uri="{BB962C8B-B14F-4D97-AF65-F5344CB8AC3E}">
        <p14:creationId xmlns:p14="http://schemas.microsoft.com/office/powerpoint/2010/main" val="10699980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5288B0FB-CBEA-EB83-FC71-E2EFBD999825}"/>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A9BB220F-3B31-5683-50F4-787E09AEA775}"/>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DE069FC-E633-7AFC-4DED-53B8BB76C233}"/>
              </a:ext>
            </a:extLst>
          </p:cNvPr>
          <p:cNvSpPr>
            <a:spLocks noGrp="1"/>
          </p:cNvSpPr>
          <p:nvPr>
            <p:ph type="dt" sz="half" idx="10"/>
          </p:nvPr>
        </p:nvSpPr>
        <p:spPr/>
        <p:txBody>
          <a:bodyPr/>
          <a:lstStyle/>
          <a:p>
            <a:fld id="{A48DF3F2-9DF0-F84A-A0E4-1E325528788C}" type="datetimeFigureOut">
              <a:rPr lang="fr-FR" smtClean="0"/>
              <a:t>05/12/2024</a:t>
            </a:fld>
            <a:endParaRPr lang="fr-FR"/>
          </a:p>
        </p:txBody>
      </p:sp>
      <p:sp>
        <p:nvSpPr>
          <p:cNvPr id="5" name="Espace réservé du pied de page 4">
            <a:extLst>
              <a:ext uri="{FF2B5EF4-FFF2-40B4-BE49-F238E27FC236}">
                <a16:creationId xmlns:a16="http://schemas.microsoft.com/office/drawing/2014/main" id="{46D6312C-C623-5F2D-C457-D9AE49605D8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C1A9C7D-9885-F609-028C-654C45365E22}"/>
              </a:ext>
            </a:extLst>
          </p:cNvPr>
          <p:cNvSpPr>
            <a:spLocks noGrp="1"/>
          </p:cNvSpPr>
          <p:nvPr>
            <p:ph type="sldNum" sz="quarter" idx="12"/>
          </p:nvPr>
        </p:nvSpPr>
        <p:spPr/>
        <p:txBody>
          <a:bodyPr/>
          <a:lstStyle/>
          <a:p>
            <a:fld id="{21D53BDC-38B4-6F48-93DB-02A514AFEBEE}" type="slidenum">
              <a:rPr lang="fr-FR" smtClean="0"/>
              <a:t>‹N°›</a:t>
            </a:fld>
            <a:endParaRPr lang="fr-FR"/>
          </a:p>
        </p:txBody>
      </p:sp>
    </p:spTree>
    <p:extLst>
      <p:ext uri="{BB962C8B-B14F-4D97-AF65-F5344CB8AC3E}">
        <p14:creationId xmlns:p14="http://schemas.microsoft.com/office/powerpoint/2010/main" val="40014731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78E9EBB-564C-4122-DB72-1912638B6A37}"/>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2979B236-D241-D8A2-7530-49B19B34B774}"/>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1C23207-8D33-A87C-FCA1-66464CCF1920}"/>
              </a:ext>
            </a:extLst>
          </p:cNvPr>
          <p:cNvSpPr>
            <a:spLocks noGrp="1"/>
          </p:cNvSpPr>
          <p:nvPr>
            <p:ph type="dt" sz="half" idx="10"/>
          </p:nvPr>
        </p:nvSpPr>
        <p:spPr/>
        <p:txBody>
          <a:bodyPr/>
          <a:lstStyle/>
          <a:p>
            <a:fld id="{A48DF3F2-9DF0-F84A-A0E4-1E325528788C}" type="datetimeFigureOut">
              <a:rPr lang="fr-FR" smtClean="0"/>
              <a:t>05/12/2024</a:t>
            </a:fld>
            <a:endParaRPr lang="fr-FR"/>
          </a:p>
        </p:txBody>
      </p:sp>
      <p:sp>
        <p:nvSpPr>
          <p:cNvPr id="5" name="Espace réservé du pied de page 4">
            <a:extLst>
              <a:ext uri="{FF2B5EF4-FFF2-40B4-BE49-F238E27FC236}">
                <a16:creationId xmlns:a16="http://schemas.microsoft.com/office/drawing/2014/main" id="{272EFFEE-6A5E-0D25-6375-7AFCEB32A73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4A17EEE-47B8-4A74-2491-5CAE2865E23A}"/>
              </a:ext>
            </a:extLst>
          </p:cNvPr>
          <p:cNvSpPr>
            <a:spLocks noGrp="1"/>
          </p:cNvSpPr>
          <p:nvPr>
            <p:ph type="sldNum" sz="quarter" idx="12"/>
          </p:nvPr>
        </p:nvSpPr>
        <p:spPr/>
        <p:txBody>
          <a:bodyPr/>
          <a:lstStyle/>
          <a:p>
            <a:fld id="{21D53BDC-38B4-6F48-93DB-02A514AFEBEE}" type="slidenum">
              <a:rPr lang="fr-FR" smtClean="0"/>
              <a:t>‹N°›</a:t>
            </a:fld>
            <a:endParaRPr lang="fr-FR"/>
          </a:p>
        </p:txBody>
      </p:sp>
    </p:spTree>
    <p:extLst>
      <p:ext uri="{BB962C8B-B14F-4D97-AF65-F5344CB8AC3E}">
        <p14:creationId xmlns:p14="http://schemas.microsoft.com/office/powerpoint/2010/main" val="33005682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60B7D85-26E7-1071-4D8C-9CC85F16C151}"/>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C34B8E34-7A15-7994-5653-369061BD00C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A8350E93-156C-6CC5-7641-358EBEBD4290}"/>
              </a:ext>
            </a:extLst>
          </p:cNvPr>
          <p:cNvSpPr>
            <a:spLocks noGrp="1"/>
          </p:cNvSpPr>
          <p:nvPr>
            <p:ph type="dt" sz="half" idx="10"/>
          </p:nvPr>
        </p:nvSpPr>
        <p:spPr/>
        <p:txBody>
          <a:bodyPr/>
          <a:lstStyle/>
          <a:p>
            <a:fld id="{A48DF3F2-9DF0-F84A-A0E4-1E325528788C}" type="datetimeFigureOut">
              <a:rPr lang="fr-FR" smtClean="0"/>
              <a:t>05/12/2024</a:t>
            </a:fld>
            <a:endParaRPr lang="fr-FR"/>
          </a:p>
        </p:txBody>
      </p:sp>
      <p:sp>
        <p:nvSpPr>
          <p:cNvPr id="5" name="Espace réservé du pied de page 4">
            <a:extLst>
              <a:ext uri="{FF2B5EF4-FFF2-40B4-BE49-F238E27FC236}">
                <a16:creationId xmlns:a16="http://schemas.microsoft.com/office/drawing/2014/main" id="{F82F269C-1BE1-4598-9F80-4E3E1A8589C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6D03C59-5C05-AC52-8F01-1368C2BA3A26}"/>
              </a:ext>
            </a:extLst>
          </p:cNvPr>
          <p:cNvSpPr>
            <a:spLocks noGrp="1"/>
          </p:cNvSpPr>
          <p:nvPr>
            <p:ph type="sldNum" sz="quarter" idx="12"/>
          </p:nvPr>
        </p:nvSpPr>
        <p:spPr/>
        <p:txBody>
          <a:bodyPr/>
          <a:lstStyle/>
          <a:p>
            <a:fld id="{21D53BDC-38B4-6F48-93DB-02A514AFEBEE}" type="slidenum">
              <a:rPr lang="fr-FR" smtClean="0"/>
              <a:t>‹N°›</a:t>
            </a:fld>
            <a:endParaRPr lang="fr-FR"/>
          </a:p>
        </p:txBody>
      </p:sp>
    </p:spTree>
    <p:extLst>
      <p:ext uri="{BB962C8B-B14F-4D97-AF65-F5344CB8AC3E}">
        <p14:creationId xmlns:p14="http://schemas.microsoft.com/office/powerpoint/2010/main" val="15262161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F0C53FE-4483-3DEE-484B-099213DD38F2}"/>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8F02C358-B517-1261-D6BD-12B82D300FFE}"/>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48C91853-6621-8EC2-63AC-C7C47B0A63D3}"/>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652F28C8-828B-56B1-62E0-D1CC78B5B477}"/>
              </a:ext>
            </a:extLst>
          </p:cNvPr>
          <p:cNvSpPr>
            <a:spLocks noGrp="1"/>
          </p:cNvSpPr>
          <p:nvPr>
            <p:ph type="dt" sz="half" idx="10"/>
          </p:nvPr>
        </p:nvSpPr>
        <p:spPr/>
        <p:txBody>
          <a:bodyPr/>
          <a:lstStyle/>
          <a:p>
            <a:fld id="{A48DF3F2-9DF0-F84A-A0E4-1E325528788C}" type="datetimeFigureOut">
              <a:rPr lang="fr-FR" smtClean="0"/>
              <a:t>05/12/2024</a:t>
            </a:fld>
            <a:endParaRPr lang="fr-FR"/>
          </a:p>
        </p:txBody>
      </p:sp>
      <p:sp>
        <p:nvSpPr>
          <p:cNvPr id="6" name="Espace réservé du pied de page 5">
            <a:extLst>
              <a:ext uri="{FF2B5EF4-FFF2-40B4-BE49-F238E27FC236}">
                <a16:creationId xmlns:a16="http://schemas.microsoft.com/office/drawing/2014/main" id="{9BF4C628-C92D-E1E9-EF63-4B107994D267}"/>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38E3DEF5-5D0F-A279-7ECF-7DFA5ACEECC4}"/>
              </a:ext>
            </a:extLst>
          </p:cNvPr>
          <p:cNvSpPr>
            <a:spLocks noGrp="1"/>
          </p:cNvSpPr>
          <p:nvPr>
            <p:ph type="sldNum" sz="quarter" idx="12"/>
          </p:nvPr>
        </p:nvSpPr>
        <p:spPr/>
        <p:txBody>
          <a:bodyPr/>
          <a:lstStyle/>
          <a:p>
            <a:fld id="{21D53BDC-38B4-6F48-93DB-02A514AFEBEE}" type="slidenum">
              <a:rPr lang="fr-FR" smtClean="0"/>
              <a:t>‹N°›</a:t>
            </a:fld>
            <a:endParaRPr lang="fr-FR"/>
          </a:p>
        </p:txBody>
      </p:sp>
    </p:spTree>
    <p:extLst>
      <p:ext uri="{BB962C8B-B14F-4D97-AF65-F5344CB8AC3E}">
        <p14:creationId xmlns:p14="http://schemas.microsoft.com/office/powerpoint/2010/main" val="3771614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7CF185B-715D-B94F-6C63-61CB218C2EDF}"/>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0AFE42A5-E314-878F-410C-01A36E1588F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FF50ABEC-4501-C31B-F913-BD7573483C46}"/>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C1560436-9908-BFC4-5C72-A1E3643C38B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CB9EC6E9-8125-023F-AB52-3B9F2515FB6E}"/>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41A67287-AF0D-B993-108A-75BBBC4593E2}"/>
              </a:ext>
            </a:extLst>
          </p:cNvPr>
          <p:cNvSpPr>
            <a:spLocks noGrp="1"/>
          </p:cNvSpPr>
          <p:nvPr>
            <p:ph type="dt" sz="half" idx="10"/>
          </p:nvPr>
        </p:nvSpPr>
        <p:spPr/>
        <p:txBody>
          <a:bodyPr/>
          <a:lstStyle/>
          <a:p>
            <a:fld id="{A48DF3F2-9DF0-F84A-A0E4-1E325528788C}" type="datetimeFigureOut">
              <a:rPr lang="fr-FR" smtClean="0"/>
              <a:t>05/12/2024</a:t>
            </a:fld>
            <a:endParaRPr lang="fr-FR"/>
          </a:p>
        </p:txBody>
      </p:sp>
      <p:sp>
        <p:nvSpPr>
          <p:cNvPr id="8" name="Espace réservé du pied de page 7">
            <a:extLst>
              <a:ext uri="{FF2B5EF4-FFF2-40B4-BE49-F238E27FC236}">
                <a16:creationId xmlns:a16="http://schemas.microsoft.com/office/drawing/2014/main" id="{97E14216-4F36-06B7-EBDD-104780E584AF}"/>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D4BD2163-2EB1-6C76-0D4D-6857D1A9C24B}"/>
              </a:ext>
            </a:extLst>
          </p:cNvPr>
          <p:cNvSpPr>
            <a:spLocks noGrp="1"/>
          </p:cNvSpPr>
          <p:nvPr>
            <p:ph type="sldNum" sz="quarter" idx="12"/>
          </p:nvPr>
        </p:nvSpPr>
        <p:spPr/>
        <p:txBody>
          <a:bodyPr/>
          <a:lstStyle/>
          <a:p>
            <a:fld id="{21D53BDC-38B4-6F48-93DB-02A514AFEBEE}" type="slidenum">
              <a:rPr lang="fr-FR" smtClean="0"/>
              <a:t>‹N°›</a:t>
            </a:fld>
            <a:endParaRPr lang="fr-FR"/>
          </a:p>
        </p:txBody>
      </p:sp>
    </p:spTree>
    <p:extLst>
      <p:ext uri="{BB962C8B-B14F-4D97-AF65-F5344CB8AC3E}">
        <p14:creationId xmlns:p14="http://schemas.microsoft.com/office/powerpoint/2010/main" val="4217930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D8DB4DF-D915-F91D-AEC4-2CD6BB4DB106}"/>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4F24BACB-4D0E-D9DA-BAB3-0A8A3316CBF6}"/>
              </a:ext>
            </a:extLst>
          </p:cNvPr>
          <p:cNvSpPr>
            <a:spLocks noGrp="1"/>
          </p:cNvSpPr>
          <p:nvPr>
            <p:ph type="dt" sz="half" idx="10"/>
          </p:nvPr>
        </p:nvSpPr>
        <p:spPr/>
        <p:txBody>
          <a:bodyPr/>
          <a:lstStyle/>
          <a:p>
            <a:fld id="{A48DF3F2-9DF0-F84A-A0E4-1E325528788C}" type="datetimeFigureOut">
              <a:rPr lang="fr-FR" smtClean="0"/>
              <a:t>05/12/2024</a:t>
            </a:fld>
            <a:endParaRPr lang="fr-FR"/>
          </a:p>
        </p:txBody>
      </p:sp>
      <p:sp>
        <p:nvSpPr>
          <p:cNvPr id="4" name="Espace réservé du pied de page 3">
            <a:extLst>
              <a:ext uri="{FF2B5EF4-FFF2-40B4-BE49-F238E27FC236}">
                <a16:creationId xmlns:a16="http://schemas.microsoft.com/office/drawing/2014/main" id="{A031B930-5000-16C0-A192-AF9653E0481B}"/>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869F58B4-BBE0-C3D2-E1F0-155182748B6F}"/>
              </a:ext>
            </a:extLst>
          </p:cNvPr>
          <p:cNvSpPr>
            <a:spLocks noGrp="1"/>
          </p:cNvSpPr>
          <p:nvPr>
            <p:ph type="sldNum" sz="quarter" idx="12"/>
          </p:nvPr>
        </p:nvSpPr>
        <p:spPr/>
        <p:txBody>
          <a:bodyPr/>
          <a:lstStyle/>
          <a:p>
            <a:fld id="{21D53BDC-38B4-6F48-93DB-02A514AFEBEE}" type="slidenum">
              <a:rPr lang="fr-FR" smtClean="0"/>
              <a:t>‹N°›</a:t>
            </a:fld>
            <a:endParaRPr lang="fr-FR"/>
          </a:p>
        </p:txBody>
      </p:sp>
    </p:spTree>
    <p:extLst>
      <p:ext uri="{BB962C8B-B14F-4D97-AF65-F5344CB8AC3E}">
        <p14:creationId xmlns:p14="http://schemas.microsoft.com/office/powerpoint/2010/main" val="10289208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48EC83C6-A7F8-772E-770D-90C81A6DAE7C}"/>
              </a:ext>
            </a:extLst>
          </p:cNvPr>
          <p:cNvSpPr>
            <a:spLocks noGrp="1"/>
          </p:cNvSpPr>
          <p:nvPr>
            <p:ph type="dt" sz="half" idx="10"/>
          </p:nvPr>
        </p:nvSpPr>
        <p:spPr/>
        <p:txBody>
          <a:bodyPr/>
          <a:lstStyle/>
          <a:p>
            <a:fld id="{A48DF3F2-9DF0-F84A-A0E4-1E325528788C}" type="datetimeFigureOut">
              <a:rPr lang="fr-FR" smtClean="0"/>
              <a:t>05/12/2024</a:t>
            </a:fld>
            <a:endParaRPr lang="fr-FR"/>
          </a:p>
        </p:txBody>
      </p:sp>
      <p:sp>
        <p:nvSpPr>
          <p:cNvPr id="3" name="Espace réservé du pied de page 2">
            <a:extLst>
              <a:ext uri="{FF2B5EF4-FFF2-40B4-BE49-F238E27FC236}">
                <a16:creationId xmlns:a16="http://schemas.microsoft.com/office/drawing/2014/main" id="{E2402244-52D3-97FB-CF8B-31465620FE09}"/>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92E71677-0B07-61A2-423E-ED0968393540}"/>
              </a:ext>
            </a:extLst>
          </p:cNvPr>
          <p:cNvSpPr>
            <a:spLocks noGrp="1"/>
          </p:cNvSpPr>
          <p:nvPr>
            <p:ph type="sldNum" sz="quarter" idx="12"/>
          </p:nvPr>
        </p:nvSpPr>
        <p:spPr/>
        <p:txBody>
          <a:bodyPr/>
          <a:lstStyle/>
          <a:p>
            <a:fld id="{21D53BDC-38B4-6F48-93DB-02A514AFEBEE}" type="slidenum">
              <a:rPr lang="fr-FR" smtClean="0"/>
              <a:t>‹N°›</a:t>
            </a:fld>
            <a:endParaRPr lang="fr-FR"/>
          </a:p>
        </p:txBody>
      </p:sp>
    </p:spTree>
    <p:extLst>
      <p:ext uri="{BB962C8B-B14F-4D97-AF65-F5344CB8AC3E}">
        <p14:creationId xmlns:p14="http://schemas.microsoft.com/office/powerpoint/2010/main" val="20760067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753D81B-4815-54C8-845B-C5EA08BC3C8A}"/>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2B762D2C-42F7-78ED-DC0A-D6C52C847D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C9B25269-CD80-2246-D3C0-FF7178A26E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ABF6B382-479C-BA72-F9D7-F72C5565BA6F}"/>
              </a:ext>
            </a:extLst>
          </p:cNvPr>
          <p:cNvSpPr>
            <a:spLocks noGrp="1"/>
          </p:cNvSpPr>
          <p:nvPr>
            <p:ph type="dt" sz="half" idx="10"/>
          </p:nvPr>
        </p:nvSpPr>
        <p:spPr/>
        <p:txBody>
          <a:bodyPr/>
          <a:lstStyle/>
          <a:p>
            <a:fld id="{A48DF3F2-9DF0-F84A-A0E4-1E325528788C}" type="datetimeFigureOut">
              <a:rPr lang="fr-FR" smtClean="0"/>
              <a:t>05/12/2024</a:t>
            </a:fld>
            <a:endParaRPr lang="fr-FR"/>
          </a:p>
        </p:txBody>
      </p:sp>
      <p:sp>
        <p:nvSpPr>
          <p:cNvPr id="6" name="Espace réservé du pied de page 5">
            <a:extLst>
              <a:ext uri="{FF2B5EF4-FFF2-40B4-BE49-F238E27FC236}">
                <a16:creationId xmlns:a16="http://schemas.microsoft.com/office/drawing/2014/main" id="{F072C644-7CAA-6D2B-7399-E4E531179B32}"/>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CE48E49B-2D4A-5756-D224-24A13A094DA6}"/>
              </a:ext>
            </a:extLst>
          </p:cNvPr>
          <p:cNvSpPr>
            <a:spLocks noGrp="1"/>
          </p:cNvSpPr>
          <p:nvPr>
            <p:ph type="sldNum" sz="quarter" idx="12"/>
          </p:nvPr>
        </p:nvSpPr>
        <p:spPr/>
        <p:txBody>
          <a:bodyPr/>
          <a:lstStyle/>
          <a:p>
            <a:fld id="{21D53BDC-38B4-6F48-93DB-02A514AFEBEE}" type="slidenum">
              <a:rPr lang="fr-FR" smtClean="0"/>
              <a:t>‹N°›</a:t>
            </a:fld>
            <a:endParaRPr lang="fr-FR"/>
          </a:p>
        </p:txBody>
      </p:sp>
    </p:spTree>
    <p:extLst>
      <p:ext uri="{BB962C8B-B14F-4D97-AF65-F5344CB8AC3E}">
        <p14:creationId xmlns:p14="http://schemas.microsoft.com/office/powerpoint/2010/main" val="7626327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487689A-D971-D855-6D55-25FFBBA5B2C7}"/>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18C01479-B4FD-33C7-73E0-546EAF39AF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0464C63B-DBE5-3601-3360-839C917281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9C0DC530-D55C-1409-D219-87C2122A52F0}"/>
              </a:ext>
            </a:extLst>
          </p:cNvPr>
          <p:cNvSpPr>
            <a:spLocks noGrp="1"/>
          </p:cNvSpPr>
          <p:nvPr>
            <p:ph type="dt" sz="half" idx="10"/>
          </p:nvPr>
        </p:nvSpPr>
        <p:spPr/>
        <p:txBody>
          <a:bodyPr/>
          <a:lstStyle/>
          <a:p>
            <a:fld id="{A48DF3F2-9DF0-F84A-A0E4-1E325528788C}" type="datetimeFigureOut">
              <a:rPr lang="fr-FR" smtClean="0"/>
              <a:t>05/12/2024</a:t>
            </a:fld>
            <a:endParaRPr lang="fr-FR"/>
          </a:p>
        </p:txBody>
      </p:sp>
      <p:sp>
        <p:nvSpPr>
          <p:cNvPr id="6" name="Espace réservé du pied de page 5">
            <a:extLst>
              <a:ext uri="{FF2B5EF4-FFF2-40B4-BE49-F238E27FC236}">
                <a16:creationId xmlns:a16="http://schemas.microsoft.com/office/drawing/2014/main" id="{BF41DECE-0BB3-45BD-E2F6-D8518546CA56}"/>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9143B1BD-DD7C-39ED-30BB-3355E7FF0685}"/>
              </a:ext>
            </a:extLst>
          </p:cNvPr>
          <p:cNvSpPr>
            <a:spLocks noGrp="1"/>
          </p:cNvSpPr>
          <p:nvPr>
            <p:ph type="sldNum" sz="quarter" idx="12"/>
          </p:nvPr>
        </p:nvSpPr>
        <p:spPr/>
        <p:txBody>
          <a:bodyPr/>
          <a:lstStyle/>
          <a:p>
            <a:fld id="{21D53BDC-38B4-6F48-93DB-02A514AFEBEE}" type="slidenum">
              <a:rPr lang="fr-FR" smtClean="0"/>
              <a:t>‹N°›</a:t>
            </a:fld>
            <a:endParaRPr lang="fr-FR"/>
          </a:p>
        </p:txBody>
      </p:sp>
    </p:spTree>
    <p:extLst>
      <p:ext uri="{BB962C8B-B14F-4D97-AF65-F5344CB8AC3E}">
        <p14:creationId xmlns:p14="http://schemas.microsoft.com/office/powerpoint/2010/main" val="25563180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EC64DDC0-E557-FBE1-8279-BF22B49929E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2571A6C3-F9A2-C367-9BE1-B167A8770EA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591FACE-8CD6-08F0-46C2-0FE588F6E1C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8DF3F2-9DF0-F84A-A0E4-1E325528788C}" type="datetimeFigureOut">
              <a:rPr lang="fr-FR" smtClean="0"/>
              <a:t>05/12/2024</a:t>
            </a:fld>
            <a:endParaRPr lang="fr-FR"/>
          </a:p>
        </p:txBody>
      </p:sp>
      <p:sp>
        <p:nvSpPr>
          <p:cNvPr id="5" name="Espace réservé du pied de page 4">
            <a:extLst>
              <a:ext uri="{FF2B5EF4-FFF2-40B4-BE49-F238E27FC236}">
                <a16:creationId xmlns:a16="http://schemas.microsoft.com/office/drawing/2014/main" id="{04EECEC1-8F12-B6AE-E7D8-CCC3804279C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C7D25134-69AE-E97D-1598-ABE5E256A1A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D53BDC-38B4-6F48-93DB-02A514AFEBEE}" type="slidenum">
              <a:rPr lang="fr-FR" smtClean="0"/>
              <a:t>‹N°›</a:t>
            </a:fld>
            <a:endParaRPr lang="fr-FR"/>
          </a:p>
        </p:txBody>
      </p:sp>
    </p:spTree>
    <p:extLst>
      <p:ext uri="{BB962C8B-B14F-4D97-AF65-F5344CB8AC3E}">
        <p14:creationId xmlns:p14="http://schemas.microsoft.com/office/powerpoint/2010/main" val="3280007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132B887-D99D-6055-8F7A-ECCF4A0414E9}"/>
              </a:ext>
            </a:extLst>
          </p:cNvPr>
          <p:cNvSpPr>
            <a:spLocks noGrp="1"/>
          </p:cNvSpPr>
          <p:nvPr>
            <p:ph type="ctrTitle"/>
          </p:nvPr>
        </p:nvSpPr>
        <p:spPr/>
        <p:txBody>
          <a:bodyPr>
            <a:normAutofit fontScale="90000"/>
          </a:bodyPr>
          <a:lstStyle/>
          <a:p>
            <a:r>
              <a:rPr lang="fr-FR" dirty="0"/>
              <a:t>CM 12 – La vie des chrétiens aux premiers siècles de l’Église</a:t>
            </a:r>
          </a:p>
        </p:txBody>
      </p:sp>
      <p:sp>
        <p:nvSpPr>
          <p:cNvPr id="3" name="Sous-titre 2">
            <a:extLst>
              <a:ext uri="{FF2B5EF4-FFF2-40B4-BE49-F238E27FC236}">
                <a16:creationId xmlns:a16="http://schemas.microsoft.com/office/drawing/2014/main" id="{26C60D9F-EF33-A5C3-852F-030727B7441B}"/>
              </a:ext>
            </a:extLst>
          </p:cNvPr>
          <p:cNvSpPr>
            <a:spLocks noGrp="1"/>
          </p:cNvSpPr>
          <p:nvPr>
            <p:ph type="subTitle" idx="1"/>
          </p:nvPr>
        </p:nvSpPr>
        <p:spPr/>
        <p:txBody>
          <a:bodyPr>
            <a:normAutofit lnSpcReduction="10000"/>
          </a:bodyPr>
          <a:lstStyle/>
          <a:p>
            <a:r>
              <a:rPr lang="fr-FR" dirty="0"/>
              <a:t>L1 Théologie 2023-24 UE 103 EC1 Histoire de l’Église ancienne</a:t>
            </a:r>
          </a:p>
          <a:p>
            <a:r>
              <a:rPr lang="fr-FR" dirty="0"/>
              <a:t>Jeudi 5 décembre 2024</a:t>
            </a:r>
          </a:p>
          <a:p>
            <a:endParaRPr lang="fr-FR" dirty="0"/>
          </a:p>
          <a:p>
            <a:r>
              <a:rPr lang="fr-FR" dirty="0"/>
              <a:t>Dr Sophie </a:t>
            </a:r>
            <a:r>
              <a:rPr lang="fr-FR" dirty="0" err="1"/>
              <a:t>Laribi</a:t>
            </a:r>
            <a:r>
              <a:rPr lang="fr-FR" dirty="0"/>
              <a:t> </a:t>
            </a:r>
            <a:r>
              <a:rPr lang="fr-FR" dirty="0" err="1"/>
              <a:t>Glaudel</a:t>
            </a:r>
            <a:endParaRPr lang="fr-FR" dirty="0"/>
          </a:p>
          <a:p>
            <a:endParaRPr lang="fr-FR" dirty="0"/>
          </a:p>
        </p:txBody>
      </p:sp>
    </p:spTree>
    <p:extLst>
      <p:ext uri="{BB962C8B-B14F-4D97-AF65-F5344CB8AC3E}">
        <p14:creationId xmlns:p14="http://schemas.microsoft.com/office/powerpoint/2010/main" val="40674790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7A310CB-10D4-8FF6-CC54-FB5B6D8AB1B1}"/>
              </a:ext>
            </a:extLst>
          </p:cNvPr>
          <p:cNvSpPr>
            <a:spLocks noGrp="1"/>
          </p:cNvSpPr>
          <p:nvPr>
            <p:ph type="title"/>
          </p:nvPr>
        </p:nvSpPr>
        <p:spPr/>
        <p:txBody>
          <a:bodyPr/>
          <a:lstStyle/>
          <a:p>
            <a:pPr algn="ctr"/>
            <a:r>
              <a:rPr lang="fr-FR" dirty="0"/>
              <a:t>Baptistère d’</a:t>
            </a:r>
            <a:r>
              <a:rPr lang="fr-FR" dirty="0" err="1"/>
              <a:t>Apollonie</a:t>
            </a:r>
            <a:r>
              <a:rPr lang="fr-FR" dirty="0"/>
              <a:t> de Cyrène, V</a:t>
            </a:r>
            <a:r>
              <a:rPr lang="fr-FR" baseline="30000" dirty="0"/>
              <a:t>e</a:t>
            </a:r>
            <a:r>
              <a:rPr lang="fr-FR" dirty="0"/>
              <a:t> s.</a:t>
            </a:r>
          </a:p>
        </p:txBody>
      </p:sp>
      <p:pic>
        <p:nvPicPr>
          <p:cNvPr id="2050" name="Picture 2" descr="undefined">
            <a:extLst>
              <a:ext uri="{FF2B5EF4-FFF2-40B4-BE49-F238E27FC236}">
                <a16:creationId xmlns:a16="http://schemas.microsoft.com/office/drawing/2014/main" id="{0ED5A8FF-3AF3-7C51-D18E-BBCB05E8408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633472" y="1690688"/>
            <a:ext cx="6750304" cy="45434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21509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B2B4B4-BAE1-C50B-4507-457CEC4B287C}"/>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A62339B7-FB48-D17E-05FC-4969066E728A}"/>
              </a:ext>
            </a:extLst>
          </p:cNvPr>
          <p:cNvSpPr>
            <a:spLocks noGrp="1"/>
          </p:cNvSpPr>
          <p:nvPr>
            <p:ph idx="1"/>
          </p:nvPr>
        </p:nvSpPr>
        <p:spPr/>
        <p:txBody>
          <a:bodyPr/>
          <a:lstStyle/>
          <a:p>
            <a:pPr marL="0" indent="0">
              <a:buNone/>
            </a:pPr>
            <a:r>
              <a:rPr lang="fr-FR" b="1" dirty="0"/>
              <a:t>2. Culte des martyrs, cultes des reliques</a:t>
            </a:r>
          </a:p>
          <a:p>
            <a:pPr marL="0" indent="0">
              <a:buNone/>
            </a:pPr>
            <a:r>
              <a:rPr lang="fr-FR" i="1" dirty="0"/>
              <a:t>Dies </a:t>
            </a:r>
            <a:r>
              <a:rPr lang="fr-FR" i="1" dirty="0" err="1"/>
              <a:t>natalis</a:t>
            </a:r>
            <a:endParaRPr lang="fr-FR" i="1" dirty="0"/>
          </a:p>
          <a:p>
            <a:pPr marL="0" indent="0">
              <a:buNone/>
            </a:pPr>
            <a:r>
              <a:rPr lang="fr-FR" i="1" dirty="0"/>
              <a:t>ad </a:t>
            </a:r>
            <a:r>
              <a:rPr lang="fr-FR" i="1" dirty="0" err="1"/>
              <a:t>Sanctos</a:t>
            </a:r>
            <a:endParaRPr lang="fr-FR" i="1" dirty="0"/>
          </a:p>
          <a:p>
            <a:pPr marL="0" indent="0">
              <a:buNone/>
            </a:pPr>
            <a:r>
              <a:rPr lang="fr-FR" i="1" dirty="0" err="1"/>
              <a:t>martyria</a:t>
            </a:r>
            <a:endParaRPr lang="fr-FR" i="1" dirty="0"/>
          </a:p>
          <a:p>
            <a:pPr marL="0" indent="0">
              <a:buNone/>
            </a:pPr>
            <a:endParaRPr lang="fr-FR" i="1" dirty="0"/>
          </a:p>
          <a:p>
            <a:pPr marL="0" indent="0">
              <a:buNone/>
            </a:pPr>
            <a:r>
              <a:rPr lang="fr-FR" i="1" dirty="0" err="1"/>
              <a:t>sedes</a:t>
            </a:r>
            <a:r>
              <a:rPr lang="fr-FR" i="1" dirty="0"/>
              <a:t> </a:t>
            </a:r>
            <a:r>
              <a:rPr lang="fr-FR" i="1" dirty="0" err="1"/>
              <a:t>apostolica</a:t>
            </a:r>
            <a:endParaRPr lang="fr-FR" i="1" dirty="0"/>
          </a:p>
        </p:txBody>
      </p:sp>
    </p:spTree>
    <p:extLst>
      <p:ext uri="{BB962C8B-B14F-4D97-AF65-F5344CB8AC3E}">
        <p14:creationId xmlns:p14="http://schemas.microsoft.com/office/powerpoint/2010/main" val="41334183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0033245-DD6E-A6FA-7F5F-BD704F9BC0D0}"/>
              </a:ext>
            </a:extLst>
          </p:cNvPr>
          <p:cNvSpPr>
            <a:spLocks noGrp="1"/>
          </p:cNvSpPr>
          <p:nvPr>
            <p:ph type="title"/>
          </p:nvPr>
        </p:nvSpPr>
        <p:spPr/>
        <p:txBody>
          <a:bodyPr/>
          <a:lstStyle/>
          <a:p>
            <a:r>
              <a:rPr lang="fr-FR" dirty="0"/>
              <a:t>Saint Menas (Égypte)</a:t>
            </a:r>
          </a:p>
        </p:txBody>
      </p:sp>
      <p:sp>
        <p:nvSpPr>
          <p:cNvPr id="3" name="Espace réservé du contenu 2">
            <a:extLst>
              <a:ext uri="{FF2B5EF4-FFF2-40B4-BE49-F238E27FC236}">
                <a16:creationId xmlns:a16="http://schemas.microsoft.com/office/drawing/2014/main" id="{9A23714C-C2E5-9DDA-F995-7C6ED8A76C09}"/>
              </a:ext>
            </a:extLst>
          </p:cNvPr>
          <p:cNvSpPr>
            <a:spLocks noGrp="1"/>
          </p:cNvSpPr>
          <p:nvPr>
            <p:ph idx="1"/>
          </p:nvPr>
        </p:nvSpPr>
        <p:spPr>
          <a:xfrm>
            <a:off x="1130808" y="1837817"/>
            <a:ext cx="4965192" cy="4351338"/>
          </a:xfrm>
        </p:spPr>
        <p:txBody>
          <a:bodyPr/>
          <a:lstStyle/>
          <a:p>
            <a:pPr marL="0" indent="0">
              <a:buNone/>
            </a:pPr>
            <a:r>
              <a:rPr lang="fr-FR" dirty="0"/>
              <a:t>Ampoule représentant saint </a:t>
            </a:r>
            <a:r>
              <a:rPr lang="fr-FR" dirty="0" err="1"/>
              <a:t>Ménas</a:t>
            </a:r>
            <a:r>
              <a:rPr lang="fr-FR" dirty="0"/>
              <a:t> et deux chameaux, Alexandrie.</a:t>
            </a:r>
          </a:p>
        </p:txBody>
      </p:sp>
      <p:pic>
        <p:nvPicPr>
          <p:cNvPr id="3074" name="Picture 2" descr="Ampoule à eulogie représentant saint Ménas avec deux chameaux. Provenance : environs d'Alexandrie, Égypte.">
            <a:extLst>
              <a:ext uri="{FF2B5EF4-FFF2-40B4-BE49-F238E27FC236}">
                <a16:creationId xmlns:a16="http://schemas.microsoft.com/office/drawing/2014/main" id="{F9D939A6-03C6-F1F7-D6D9-DA225EA68A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8655" y="0"/>
            <a:ext cx="461486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17765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9499827-59EA-FB28-D7E2-52033D34E456}"/>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4079C57E-D5AC-99A3-D1AB-8EB3EF25E3B2}"/>
              </a:ext>
            </a:extLst>
          </p:cNvPr>
          <p:cNvSpPr>
            <a:spLocks noGrp="1"/>
          </p:cNvSpPr>
          <p:nvPr>
            <p:ph idx="1"/>
          </p:nvPr>
        </p:nvSpPr>
        <p:spPr/>
        <p:txBody>
          <a:bodyPr/>
          <a:lstStyle/>
          <a:p>
            <a:pPr marL="0" indent="0">
              <a:buNone/>
            </a:pPr>
            <a:r>
              <a:rPr lang="fr-FR" b="1" dirty="0"/>
              <a:t>3. La messe</a:t>
            </a:r>
          </a:p>
          <a:p>
            <a:pPr marL="0" indent="0">
              <a:buNone/>
            </a:pPr>
            <a:endParaRPr lang="fr-FR" b="1" dirty="0"/>
          </a:p>
          <a:p>
            <a:pPr marL="0" indent="0">
              <a:buNone/>
            </a:pPr>
            <a:r>
              <a:rPr lang="fr-FR" i="1" dirty="0" err="1"/>
              <a:t>mittere</a:t>
            </a:r>
            <a:endParaRPr lang="fr-FR" i="1" dirty="0"/>
          </a:p>
          <a:p>
            <a:pPr marL="0" indent="0">
              <a:buNone/>
            </a:pPr>
            <a:r>
              <a:rPr lang="fr-FR" dirty="0"/>
              <a:t>Guèze, Éthiopie</a:t>
            </a:r>
          </a:p>
          <a:p>
            <a:pPr marL="0" indent="0">
              <a:buNone/>
            </a:pPr>
            <a:endParaRPr lang="fr-FR" dirty="0"/>
          </a:p>
          <a:p>
            <a:pPr marL="0" indent="0">
              <a:buNone/>
            </a:pPr>
            <a:r>
              <a:rPr lang="fr-FR" i="1" dirty="0"/>
              <a:t>cathedra</a:t>
            </a:r>
          </a:p>
        </p:txBody>
      </p:sp>
    </p:spTree>
    <p:extLst>
      <p:ext uri="{BB962C8B-B14F-4D97-AF65-F5344CB8AC3E}">
        <p14:creationId xmlns:p14="http://schemas.microsoft.com/office/powerpoint/2010/main" val="28078441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6B0609-896A-3795-FB1B-F9E954588F96}"/>
              </a:ext>
            </a:extLst>
          </p:cNvPr>
          <p:cNvSpPr>
            <a:spLocks noGrp="1"/>
          </p:cNvSpPr>
          <p:nvPr>
            <p:ph type="title"/>
          </p:nvPr>
        </p:nvSpPr>
        <p:spPr/>
        <p:txBody>
          <a:bodyPr/>
          <a:lstStyle/>
          <a:p>
            <a:r>
              <a:rPr lang="fr-FR" dirty="0"/>
              <a:t>III. Le quotidien des fidèles </a:t>
            </a:r>
          </a:p>
        </p:txBody>
      </p:sp>
      <p:sp>
        <p:nvSpPr>
          <p:cNvPr id="3" name="Espace réservé du contenu 2">
            <a:extLst>
              <a:ext uri="{FF2B5EF4-FFF2-40B4-BE49-F238E27FC236}">
                <a16:creationId xmlns:a16="http://schemas.microsoft.com/office/drawing/2014/main" id="{4006F38B-24AE-D07A-B873-CA2B8D9D0DEF}"/>
              </a:ext>
            </a:extLst>
          </p:cNvPr>
          <p:cNvSpPr>
            <a:spLocks noGrp="1"/>
          </p:cNvSpPr>
          <p:nvPr>
            <p:ph idx="1"/>
          </p:nvPr>
        </p:nvSpPr>
        <p:spPr/>
        <p:txBody>
          <a:bodyPr/>
          <a:lstStyle/>
          <a:p>
            <a:endParaRPr lang="fr-FR"/>
          </a:p>
        </p:txBody>
      </p:sp>
    </p:spTree>
    <p:extLst>
      <p:ext uri="{BB962C8B-B14F-4D97-AF65-F5344CB8AC3E}">
        <p14:creationId xmlns:p14="http://schemas.microsoft.com/office/powerpoint/2010/main" val="1556578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AD5381-2907-1E8C-DF9E-0DF7DD8C1591}"/>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941A6990-E299-0996-6072-C641AC2F7D85}"/>
              </a:ext>
            </a:extLst>
          </p:cNvPr>
          <p:cNvSpPr>
            <a:spLocks noGrp="1"/>
          </p:cNvSpPr>
          <p:nvPr>
            <p:ph idx="1"/>
          </p:nvPr>
        </p:nvSpPr>
        <p:spPr/>
        <p:txBody>
          <a:bodyPr/>
          <a:lstStyle/>
          <a:p>
            <a:pPr marL="514350" indent="-514350">
              <a:buAutoNum type="arabicPeriod"/>
            </a:pPr>
            <a:r>
              <a:rPr lang="fr-FR" b="1" dirty="0"/>
              <a:t>La question du baptême</a:t>
            </a:r>
          </a:p>
          <a:p>
            <a:pPr marL="0" indent="0">
              <a:buNone/>
            </a:pPr>
            <a:r>
              <a:rPr lang="fr-FR" dirty="0"/>
              <a:t>Catéchuménat</a:t>
            </a:r>
          </a:p>
          <a:p>
            <a:pPr marL="0" indent="0">
              <a:buNone/>
            </a:pPr>
            <a:endParaRPr lang="fr-FR" dirty="0"/>
          </a:p>
        </p:txBody>
      </p:sp>
    </p:spTree>
    <p:extLst>
      <p:ext uri="{BB962C8B-B14F-4D97-AF65-F5344CB8AC3E}">
        <p14:creationId xmlns:p14="http://schemas.microsoft.com/office/powerpoint/2010/main" val="10313195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DE63773-96DC-4BE7-49C9-625062C51C99}"/>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DCC8E960-6BAA-11F3-13D3-AC6CD67433B4}"/>
              </a:ext>
            </a:extLst>
          </p:cNvPr>
          <p:cNvSpPr>
            <a:spLocks noGrp="1"/>
          </p:cNvSpPr>
          <p:nvPr>
            <p:ph idx="1"/>
          </p:nvPr>
        </p:nvSpPr>
        <p:spPr/>
        <p:txBody>
          <a:bodyPr/>
          <a:lstStyle/>
          <a:p>
            <a:pPr marL="0" indent="0">
              <a:buNone/>
            </a:pPr>
            <a:r>
              <a:rPr lang="fr-FR" b="1" dirty="0"/>
              <a:t>2. Le temps du chrétien</a:t>
            </a:r>
          </a:p>
          <a:p>
            <a:pPr marL="0" indent="0">
              <a:buNone/>
            </a:pPr>
            <a:r>
              <a:rPr lang="fr-FR" dirty="0"/>
              <a:t>Martyrologe</a:t>
            </a:r>
          </a:p>
          <a:p>
            <a:pPr marL="0" indent="0">
              <a:buNone/>
            </a:pPr>
            <a:endParaRPr lang="fr-FR" dirty="0"/>
          </a:p>
          <a:p>
            <a:pPr marL="0" indent="0">
              <a:buNone/>
            </a:pPr>
            <a:r>
              <a:rPr lang="fr-FR" i="1" dirty="0"/>
              <a:t>Triduum</a:t>
            </a:r>
          </a:p>
          <a:p>
            <a:pPr marL="0" indent="0">
              <a:buNone/>
            </a:pPr>
            <a:endParaRPr lang="fr-FR" i="1" dirty="0"/>
          </a:p>
          <a:p>
            <a:pPr marL="0" indent="0">
              <a:buNone/>
            </a:pPr>
            <a:r>
              <a:rPr lang="fr-FR" i="1" dirty="0" err="1"/>
              <a:t>Adventus</a:t>
            </a:r>
            <a:r>
              <a:rPr lang="fr-FR" i="1" dirty="0"/>
              <a:t> / </a:t>
            </a:r>
            <a:r>
              <a:rPr lang="fr-FR" dirty="0"/>
              <a:t>Avent</a:t>
            </a:r>
          </a:p>
        </p:txBody>
      </p:sp>
    </p:spTree>
    <p:extLst>
      <p:ext uri="{BB962C8B-B14F-4D97-AF65-F5344CB8AC3E}">
        <p14:creationId xmlns:p14="http://schemas.microsoft.com/office/powerpoint/2010/main" val="11304469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B5B0E29-6589-8EB4-D197-0CD98B6E5DEB}"/>
              </a:ext>
            </a:extLst>
          </p:cNvPr>
          <p:cNvSpPr>
            <a:spLocks noGrp="1"/>
          </p:cNvSpPr>
          <p:nvPr>
            <p:ph type="title"/>
          </p:nvPr>
        </p:nvSpPr>
        <p:spPr/>
        <p:txBody>
          <a:bodyPr/>
          <a:lstStyle/>
          <a:p>
            <a:r>
              <a:rPr lang="fr-FR" dirty="0"/>
              <a:t>Sarcophage de Sabinus, musée du Vatican</a:t>
            </a:r>
          </a:p>
        </p:txBody>
      </p:sp>
      <p:pic>
        <p:nvPicPr>
          <p:cNvPr id="4098" name="Picture 2" descr="Sarcophage de Sabinus">
            <a:extLst>
              <a:ext uri="{FF2B5EF4-FFF2-40B4-BE49-F238E27FC236}">
                <a16:creationId xmlns:a16="http://schemas.microsoft.com/office/drawing/2014/main" id="{60AB035D-5C39-8C46-9DD2-8EBD2350660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32496" y="1825625"/>
            <a:ext cx="6527007"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57137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FE193F4-77D7-1DBA-6A3D-F8AA3E2CEE1C}"/>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BF7A9AB9-5E29-9029-971E-CDE69864C1D3}"/>
              </a:ext>
            </a:extLst>
          </p:cNvPr>
          <p:cNvSpPr>
            <a:spLocks noGrp="1"/>
          </p:cNvSpPr>
          <p:nvPr>
            <p:ph idx="1"/>
          </p:nvPr>
        </p:nvSpPr>
        <p:spPr/>
        <p:txBody>
          <a:bodyPr/>
          <a:lstStyle/>
          <a:p>
            <a:endParaRPr lang="fr-FR"/>
          </a:p>
        </p:txBody>
      </p:sp>
      <p:pic>
        <p:nvPicPr>
          <p:cNvPr id="5122" name="Picture 2" descr="Santa Maria Antiqua Sarcophagus">
            <a:extLst>
              <a:ext uri="{FF2B5EF4-FFF2-40B4-BE49-F238E27FC236}">
                <a16:creationId xmlns:a16="http://schemas.microsoft.com/office/drawing/2014/main" id="{FAE0559F-B62E-1D1B-0773-DF2B0ABA66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500" y="254000"/>
            <a:ext cx="11303000" cy="635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54668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EA901CC-2AA7-07D2-B746-EB796A8C3429}"/>
              </a:ext>
            </a:extLst>
          </p:cNvPr>
          <p:cNvSpPr>
            <a:spLocks noGrp="1"/>
          </p:cNvSpPr>
          <p:nvPr>
            <p:ph type="title"/>
          </p:nvPr>
        </p:nvSpPr>
        <p:spPr/>
        <p:txBody>
          <a:bodyPr/>
          <a:lstStyle/>
          <a:p>
            <a:endParaRPr lang="fr-FR" dirty="0"/>
          </a:p>
        </p:txBody>
      </p:sp>
      <p:sp>
        <p:nvSpPr>
          <p:cNvPr id="3" name="Espace réservé du contenu 2">
            <a:extLst>
              <a:ext uri="{FF2B5EF4-FFF2-40B4-BE49-F238E27FC236}">
                <a16:creationId xmlns:a16="http://schemas.microsoft.com/office/drawing/2014/main" id="{686E9043-0F75-2D99-F96B-F3E0906CB485}"/>
              </a:ext>
            </a:extLst>
          </p:cNvPr>
          <p:cNvSpPr>
            <a:spLocks noGrp="1"/>
          </p:cNvSpPr>
          <p:nvPr>
            <p:ph idx="1"/>
          </p:nvPr>
        </p:nvSpPr>
        <p:spPr>
          <a:xfrm>
            <a:off x="838200" y="1825625"/>
            <a:ext cx="6342888" cy="4351338"/>
          </a:xfrm>
        </p:spPr>
        <p:txBody>
          <a:bodyPr/>
          <a:lstStyle/>
          <a:p>
            <a:pPr marL="0" indent="0">
              <a:buNone/>
            </a:pPr>
            <a:r>
              <a:rPr lang="fr-FR" b="1" dirty="0"/>
              <a:t>3. La vie des chrétiennes</a:t>
            </a:r>
          </a:p>
          <a:p>
            <a:pPr marL="0" indent="0">
              <a:buNone/>
            </a:pPr>
            <a:endParaRPr lang="fr-FR" b="1" dirty="0"/>
          </a:p>
          <a:p>
            <a:pPr marL="0" indent="0">
              <a:buNone/>
            </a:pPr>
            <a:r>
              <a:rPr lang="fr-FR" dirty="0"/>
              <a:t>--&gt; p. 53-72 « La maisonnée, fabrique de féminisme ? »</a:t>
            </a:r>
          </a:p>
        </p:txBody>
      </p:sp>
      <p:pic>
        <p:nvPicPr>
          <p:cNvPr id="6146" name="Picture 2" descr="Amazon.fr - L´église à la maison. Histoire des premières communautés  chrétiennes, Ier-IIIe siècle - Baslez, Marie-Françoise - Livres">
            <a:extLst>
              <a:ext uri="{FF2B5EF4-FFF2-40B4-BE49-F238E27FC236}">
                <a16:creationId xmlns:a16="http://schemas.microsoft.com/office/drawing/2014/main" id="{FE8EC124-EECC-EBCB-1F87-D64B26CEFF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90397" y="0"/>
            <a:ext cx="457358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52386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6FFCCB-E967-BF03-4A47-201928F41412}"/>
              </a:ext>
            </a:extLst>
          </p:cNvPr>
          <p:cNvSpPr>
            <a:spLocks noGrp="1"/>
          </p:cNvSpPr>
          <p:nvPr>
            <p:ph type="title"/>
          </p:nvPr>
        </p:nvSpPr>
        <p:spPr/>
        <p:txBody>
          <a:bodyPr/>
          <a:lstStyle/>
          <a:p>
            <a:r>
              <a:rPr lang="fr-FR" dirty="0"/>
              <a:t>I. L’organisation des communautés</a:t>
            </a:r>
          </a:p>
        </p:txBody>
      </p:sp>
      <p:sp>
        <p:nvSpPr>
          <p:cNvPr id="3" name="Espace réservé du contenu 2">
            <a:extLst>
              <a:ext uri="{FF2B5EF4-FFF2-40B4-BE49-F238E27FC236}">
                <a16:creationId xmlns:a16="http://schemas.microsoft.com/office/drawing/2014/main" id="{91446140-E556-5BC2-8366-D50C085721BD}"/>
              </a:ext>
            </a:extLst>
          </p:cNvPr>
          <p:cNvSpPr>
            <a:spLocks noGrp="1"/>
          </p:cNvSpPr>
          <p:nvPr>
            <p:ph idx="1"/>
          </p:nvPr>
        </p:nvSpPr>
        <p:spPr/>
        <p:txBody>
          <a:bodyPr>
            <a:normAutofit lnSpcReduction="10000"/>
          </a:bodyPr>
          <a:lstStyle/>
          <a:p>
            <a:pPr marL="0" indent="0" algn="ctr">
              <a:buNone/>
            </a:pPr>
            <a:r>
              <a:rPr lang="fr-FR" dirty="0"/>
              <a:t>La question des sources</a:t>
            </a:r>
          </a:p>
          <a:p>
            <a:pPr marL="0" indent="0">
              <a:buNone/>
            </a:pPr>
            <a:endParaRPr lang="fr-FR" dirty="0"/>
          </a:p>
          <a:p>
            <a:pPr marL="0" indent="0">
              <a:buNone/>
            </a:pPr>
            <a:r>
              <a:rPr lang="fr-FR" i="1" dirty="0" err="1"/>
              <a:t>Didachè</a:t>
            </a:r>
            <a:endParaRPr lang="fr-FR" i="1" dirty="0"/>
          </a:p>
          <a:p>
            <a:pPr marL="0" indent="0">
              <a:buNone/>
            </a:pPr>
            <a:r>
              <a:rPr lang="fr-FR" dirty="0"/>
              <a:t>Clément de Rome</a:t>
            </a:r>
          </a:p>
          <a:p>
            <a:pPr marL="0" indent="0">
              <a:buNone/>
            </a:pPr>
            <a:r>
              <a:rPr lang="fr-FR" dirty="0"/>
              <a:t>Ignace d’Antioche</a:t>
            </a:r>
          </a:p>
          <a:p>
            <a:pPr marL="0" indent="0">
              <a:buNone/>
            </a:pPr>
            <a:r>
              <a:rPr lang="fr-FR" i="1" dirty="0"/>
              <a:t>Tradition apostolique</a:t>
            </a:r>
          </a:p>
          <a:p>
            <a:pPr marL="0" indent="0">
              <a:buNone/>
            </a:pPr>
            <a:r>
              <a:rPr lang="fr-FR" i="1" dirty="0"/>
              <a:t>Didascalie des Apôtres</a:t>
            </a:r>
          </a:p>
          <a:p>
            <a:pPr marL="0" indent="0">
              <a:buNone/>
            </a:pPr>
            <a:r>
              <a:rPr lang="fr-FR" dirty="0"/>
              <a:t>Tertullien</a:t>
            </a:r>
          </a:p>
          <a:p>
            <a:pPr marL="0" indent="0">
              <a:buNone/>
            </a:pPr>
            <a:r>
              <a:rPr lang="fr-FR" dirty="0"/>
              <a:t>Cyprien de Carthage</a:t>
            </a:r>
          </a:p>
        </p:txBody>
      </p:sp>
    </p:spTree>
    <p:extLst>
      <p:ext uri="{BB962C8B-B14F-4D97-AF65-F5344CB8AC3E}">
        <p14:creationId xmlns:p14="http://schemas.microsoft.com/office/powerpoint/2010/main" val="21751945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3DFFE80-1C5E-5E36-9201-64B36F46DB80}"/>
              </a:ext>
            </a:extLst>
          </p:cNvPr>
          <p:cNvSpPr>
            <a:spLocks noGrp="1"/>
          </p:cNvSpPr>
          <p:nvPr>
            <p:ph type="title"/>
          </p:nvPr>
        </p:nvSpPr>
        <p:spPr/>
        <p:txBody>
          <a:bodyPr/>
          <a:lstStyle/>
          <a:p>
            <a:endParaRPr lang="fr-FR" dirty="0"/>
          </a:p>
        </p:txBody>
      </p:sp>
      <p:sp>
        <p:nvSpPr>
          <p:cNvPr id="3" name="Espace réservé du contenu 2">
            <a:extLst>
              <a:ext uri="{FF2B5EF4-FFF2-40B4-BE49-F238E27FC236}">
                <a16:creationId xmlns:a16="http://schemas.microsoft.com/office/drawing/2014/main" id="{125F3B5C-88AA-B0D3-DBB5-50934660A257}"/>
              </a:ext>
            </a:extLst>
          </p:cNvPr>
          <p:cNvSpPr>
            <a:spLocks noGrp="1"/>
          </p:cNvSpPr>
          <p:nvPr>
            <p:ph idx="1"/>
          </p:nvPr>
        </p:nvSpPr>
        <p:spPr/>
        <p:txBody>
          <a:bodyPr/>
          <a:lstStyle/>
          <a:p>
            <a:pPr marL="0" indent="0">
              <a:buNone/>
            </a:pPr>
            <a:r>
              <a:rPr lang="fr-FR" sz="3600" dirty="0">
                <a:latin typeface="+mj-lt"/>
              </a:rPr>
              <a:t>Luc 8, 1-3 : </a:t>
            </a:r>
          </a:p>
          <a:p>
            <a:pPr marL="0" indent="0" algn="just">
              <a:buNone/>
            </a:pPr>
            <a:r>
              <a:rPr lang="fr-FR" dirty="0"/>
              <a:t>Or, par la suite, Jésus faisait route à travers villes et villages ; il proclamait et annonçait la bonne nouvelle du Règne de Dieu. Les Douze étaient avec lui, et aussi des femmes qui avaient été guéries d’esprits mauvais et de maladies : Marie, dite de Magdala, dont étaient sortis sept démons, Jeanne, femme de </a:t>
            </a:r>
            <a:r>
              <a:rPr lang="fr-FR" dirty="0" err="1"/>
              <a:t>Chouza</a:t>
            </a:r>
            <a:r>
              <a:rPr lang="fr-FR" dirty="0"/>
              <a:t>, intendant d’Hérode, Suzanne et beaucoup d’autres qui les aidaient de leurs biens.</a:t>
            </a:r>
          </a:p>
          <a:p>
            <a:pPr marL="0" indent="0">
              <a:buNone/>
            </a:pPr>
            <a:endParaRPr lang="fr-FR" dirty="0"/>
          </a:p>
        </p:txBody>
      </p:sp>
    </p:spTree>
    <p:extLst>
      <p:ext uri="{BB962C8B-B14F-4D97-AF65-F5344CB8AC3E}">
        <p14:creationId xmlns:p14="http://schemas.microsoft.com/office/powerpoint/2010/main" val="31063293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1E25D144-8E08-3D16-FB2C-B3C23F3F3828}"/>
              </a:ext>
            </a:extLst>
          </p:cNvPr>
          <p:cNvSpPr>
            <a:spLocks noGrp="1"/>
          </p:cNvSpPr>
          <p:nvPr>
            <p:ph idx="1"/>
          </p:nvPr>
        </p:nvSpPr>
        <p:spPr>
          <a:xfrm>
            <a:off x="838200" y="247135"/>
            <a:ext cx="10515600" cy="6116595"/>
          </a:xfrm>
        </p:spPr>
        <p:txBody>
          <a:bodyPr>
            <a:normAutofit fontScale="77500" lnSpcReduction="20000"/>
          </a:bodyPr>
          <a:lstStyle/>
          <a:p>
            <a:pPr marL="0" indent="0">
              <a:buNone/>
            </a:pPr>
            <a:r>
              <a:rPr lang="fr-FR" sz="4600" dirty="0">
                <a:latin typeface="+mj-lt"/>
              </a:rPr>
              <a:t>Luc 24, 1-10</a:t>
            </a:r>
          </a:p>
          <a:p>
            <a:pPr marL="0" indent="0" algn="just">
              <a:lnSpc>
                <a:spcPct val="120000"/>
              </a:lnSpc>
              <a:buNone/>
            </a:pPr>
            <a:r>
              <a:rPr lang="fr-FR" dirty="0"/>
              <a:t>et, le premier jour de la semaine, de grand matin, elles vinrent à la tombe en portant les aromates qu’elles avaient préparés. Elles trouvèrent la pierre roulée de devant le tombeau. Etant entrées, elles ne trouvèrent pas le corps du Seigneur Jésus. Or, comme elles en étaient déconcertées, voici que deux hommes se présentèrent à elles en vêtements éblouissants. Saisies de crainte, elles baissaient le visage vers la terre quand ils leur dirent : « Pourquoi cherchez-vous le vivant parmi les morts ? Il n’est pas ici, mais il est ressuscité. Rappelez-vous comment il vous a parlé quand il était encore en Galilée ; il disait : “Il faut que le Fils de l’homme soit livré aux mains des hommes pécheurs, qu’il soit crucifié et que le troisième jour il ressuscite.” » </a:t>
            </a:r>
          </a:p>
          <a:p>
            <a:pPr marL="0" indent="0" algn="just">
              <a:lnSpc>
                <a:spcPct val="120000"/>
              </a:lnSpc>
              <a:buNone/>
            </a:pPr>
            <a:r>
              <a:rPr lang="fr-FR" dirty="0"/>
              <a:t>Alors, elles se rappelèrent ses paroles ; elles revinrent du tombeau et rapportèrent tout cela aux Onze et à tous les autres. C’étaient Marie de Magdala et Jeanne et Marie de Jacques ; leurs autres compagnes le disaient aussi aux apôtres. Aux yeux de ceux-ci ces paroles semblèrent un délire et ils ne croyaient pas ces femmes. Pierre cependant partit et courut au tombeau ; en se penchant, il ne vit que les bandelettes, et il s’en alla de son côté en s’étonnant de ce qui était arrivé.</a:t>
            </a:r>
          </a:p>
          <a:p>
            <a:pPr marL="0" indent="0">
              <a:buNone/>
            </a:pPr>
            <a:endParaRPr lang="fr-FR" dirty="0"/>
          </a:p>
        </p:txBody>
      </p:sp>
    </p:spTree>
    <p:extLst>
      <p:ext uri="{BB962C8B-B14F-4D97-AF65-F5344CB8AC3E}">
        <p14:creationId xmlns:p14="http://schemas.microsoft.com/office/powerpoint/2010/main" val="18186589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1C17956-4E31-B295-C824-D90F0F48DC8F}"/>
              </a:ext>
            </a:extLst>
          </p:cNvPr>
          <p:cNvSpPr>
            <a:spLocks noGrp="1"/>
          </p:cNvSpPr>
          <p:nvPr>
            <p:ph type="title"/>
          </p:nvPr>
        </p:nvSpPr>
        <p:spPr/>
        <p:txBody>
          <a:bodyPr/>
          <a:lstStyle/>
          <a:p>
            <a:r>
              <a:rPr lang="fr-FR" dirty="0"/>
              <a:t>En conclusion : Autour de l’art paléochrétien</a:t>
            </a:r>
          </a:p>
        </p:txBody>
      </p:sp>
      <p:sp>
        <p:nvSpPr>
          <p:cNvPr id="3" name="Espace réservé du contenu 2">
            <a:extLst>
              <a:ext uri="{FF2B5EF4-FFF2-40B4-BE49-F238E27FC236}">
                <a16:creationId xmlns:a16="http://schemas.microsoft.com/office/drawing/2014/main" id="{469B05A8-DC0E-0D19-7D86-1F7CD0B191E4}"/>
              </a:ext>
            </a:extLst>
          </p:cNvPr>
          <p:cNvSpPr>
            <a:spLocks noGrp="1"/>
          </p:cNvSpPr>
          <p:nvPr>
            <p:ph idx="1"/>
          </p:nvPr>
        </p:nvSpPr>
        <p:spPr/>
        <p:txBody>
          <a:bodyPr/>
          <a:lstStyle/>
          <a:p>
            <a:endParaRPr lang="fr-FR"/>
          </a:p>
        </p:txBody>
      </p:sp>
    </p:spTree>
    <p:extLst>
      <p:ext uri="{BB962C8B-B14F-4D97-AF65-F5344CB8AC3E}">
        <p14:creationId xmlns:p14="http://schemas.microsoft.com/office/powerpoint/2010/main" val="5001968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2543DA3-C870-4ADE-D7DE-D9547C18A55A}"/>
              </a:ext>
            </a:extLst>
          </p:cNvPr>
          <p:cNvSpPr>
            <a:spLocks noGrp="1"/>
          </p:cNvSpPr>
          <p:nvPr>
            <p:ph type="title"/>
          </p:nvPr>
        </p:nvSpPr>
        <p:spPr/>
        <p:txBody>
          <a:bodyPr/>
          <a:lstStyle/>
          <a:p>
            <a:pPr algn="ctr"/>
            <a:r>
              <a:rPr lang="fr-FR" dirty="0"/>
              <a:t>Tertullien, </a:t>
            </a:r>
            <a:r>
              <a:rPr lang="fr-FR" i="1" dirty="0"/>
              <a:t>De </a:t>
            </a:r>
            <a:r>
              <a:rPr lang="fr-FR" i="1" dirty="0" err="1"/>
              <a:t>idolatria</a:t>
            </a:r>
            <a:r>
              <a:rPr lang="fr-FR" i="1" dirty="0"/>
              <a:t>, </a:t>
            </a:r>
            <a:r>
              <a:rPr lang="fr-FR" dirty="0"/>
              <a:t>VIII 2 ou la reconversion professionnelle des artisans</a:t>
            </a:r>
          </a:p>
        </p:txBody>
      </p:sp>
      <p:sp>
        <p:nvSpPr>
          <p:cNvPr id="3" name="Espace réservé du contenu 2">
            <a:extLst>
              <a:ext uri="{FF2B5EF4-FFF2-40B4-BE49-F238E27FC236}">
                <a16:creationId xmlns:a16="http://schemas.microsoft.com/office/drawing/2014/main" id="{728AD988-3732-0867-4A91-08AC8D27902D}"/>
              </a:ext>
            </a:extLst>
          </p:cNvPr>
          <p:cNvSpPr>
            <a:spLocks noGrp="1"/>
          </p:cNvSpPr>
          <p:nvPr>
            <p:ph idx="1"/>
          </p:nvPr>
        </p:nvSpPr>
        <p:spPr/>
        <p:txBody>
          <a:bodyPr/>
          <a:lstStyle/>
          <a:p>
            <a:pPr marL="0" indent="0" algn="just">
              <a:buNone/>
            </a:pPr>
            <a:r>
              <a:rPr lang="fr-FR" dirty="0"/>
              <a:t>Le travailleur en stuc sait aussi réparer les toitures, exécuter des œuvres en stuc, enduire des fontaines, tracer des corniches, et placer sur les murs bien d’autres </a:t>
            </a:r>
            <a:r>
              <a:rPr lang="fr-FR" dirty="0" err="1"/>
              <a:t>ornemements</a:t>
            </a:r>
            <a:r>
              <a:rPr lang="fr-FR" dirty="0"/>
              <a:t> (</a:t>
            </a:r>
            <a:r>
              <a:rPr lang="fr-FR" i="1" dirty="0" err="1"/>
              <a:t>ornamenta</a:t>
            </a:r>
            <a:r>
              <a:rPr lang="fr-FR" dirty="0"/>
              <a:t>) qui ne sont pas des idoles (</a:t>
            </a:r>
            <a:r>
              <a:rPr lang="fr-FR" i="1" dirty="0" err="1"/>
              <a:t>simulacra</a:t>
            </a:r>
            <a:r>
              <a:rPr lang="fr-FR" dirty="0"/>
              <a:t>) (…)</a:t>
            </a:r>
          </a:p>
          <a:p>
            <a:pPr marL="0" indent="0" algn="just">
              <a:buNone/>
            </a:pPr>
            <a:endParaRPr lang="fr-FR" dirty="0"/>
          </a:p>
          <a:p>
            <a:pPr marL="0" indent="0" algn="just">
              <a:buNone/>
            </a:pPr>
            <a:r>
              <a:rPr lang="fr-FR" dirty="0"/>
              <a:t>À celui qui dessine une idole, comment il semblera facile de peindre une tablette à calculer ! À celui qui sculpte un Mars dans du bois de tilleul, combien il semblera rapide d’assembler une armoire !</a:t>
            </a:r>
          </a:p>
        </p:txBody>
      </p:sp>
    </p:spTree>
    <p:extLst>
      <p:ext uri="{BB962C8B-B14F-4D97-AF65-F5344CB8AC3E}">
        <p14:creationId xmlns:p14="http://schemas.microsoft.com/office/powerpoint/2010/main" val="3254126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7433059-B23E-5553-269E-5DE445E7C5A4}"/>
              </a:ext>
            </a:extLst>
          </p:cNvPr>
          <p:cNvSpPr>
            <a:spLocks noGrp="1"/>
          </p:cNvSpPr>
          <p:nvPr>
            <p:ph type="title"/>
          </p:nvPr>
        </p:nvSpPr>
        <p:spPr/>
        <p:txBody>
          <a:bodyPr/>
          <a:lstStyle/>
          <a:p>
            <a:endParaRPr lang="fr-FR" dirty="0"/>
          </a:p>
        </p:txBody>
      </p:sp>
      <p:sp>
        <p:nvSpPr>
          <p:cNvPr id="3" name="Espace réservé du contenu 2">
            <a:extLst>
              <a:ext uri="{FF2B5EF4-FFF2-40B4-BE49-F238E27FC236}">
                <a16:creationId xmlns:a16="http://schemas.microsoft.com/office/drawing/2014/main" id="{708F0608-FCCB-CC3D-C7F8-AFD5A3761A0E}"/>
              </a:ext>
            </a:extLst>
          </p:cNvPr>
          <p:cNvSpPr>
            <a:spLocks noGrp="1"/>
          </p:cNvSpPr>
          <p:nvPr>
            <p:ph idx="1"/>
          </p:nvPr>
        </p:nvSpPr>
        <p:spPr/>
        <p:txBody>
          <a:bodyPr/>
          <a:lstStyle/>
          <a:p>
            <a:pPr marL="514350" indent="-514350">
              <a:buAutoNum type="arabicPeriod"/>
            </a:pPr>
            <a:r>
              <a:rPr lang="fr-FR" b="1" dirty="0"/>
              <a:t>De l’</a:t>
            </a:r>
            <a:r>
              <a:rPr lang="fr-FR" b="1" i="1" dirty="0" err="1"/>
              <a:t>episcopos</a:t>
            </a:r>
            <a:r>
              <a:rPr lang="fr-FR" b="1" dirty="0"/>
              <a:t> à l’évêque, du presbytre au prêtre</a:t>
            </a:r>
          </a:p>
          <a:p>
            <a:pPr marL="0" indent="0">
              <a:buNone/>
            </a:pPr>
            <a:r>
              <a:rPr lang="fr-FR" dirty="0"/>
              <a:t>Ministères charismatiques et institués</a:t>
            </a:r>
          </a:p>
          <a:p>
            <a:pPr marL="0" indent="0">
              <a:buNone/>
            </a:pPr>
            <a:endParaRPr lang="fr-FR" dirty="0"/>
          </a:p>
          <a:p>
            <a:pPr marL="0" indent="0">
              <a:buNone/>
            </a:pPr>
            <a:r>
              <a:rPr lang="fr-FR" i="1" dirty="0" err="1"/>
              <a:t>Populus</a:t>
            </a:r>
            <a:r>
              <a:rPr lang="fr-FR" i="1" dirty="0"/>
              <a:t> / </a:t>
            </a:r>
            <a:r>
              <a:rPr lang="fr-FR" i="1" dirty="0" err="1"/>
              <a:t>Plebs</a:t>
            </a:r>
            <a:endParaRPr lang="fr-FR" i="1" dirty="0"/>
          </a:p>
        </p:txBody>
      </p:sp>
    </p:spTree>
    <p:extLst>
      <p:ext uri="{BB962C8B-B14F-4D97-AF65-F5344CB8AC3E}">
        <p14:creationId xmlns:p14="http://schemas.microsoft.com/office/powerpoint/2010/main" val="30848584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CFC9A24-3913-B9A9-982E-17B20AB39E89}"/>
              </a:ext>
            </a:extLst>
          </p:cNvPr>
          <p:cNvSpPr>
            <a:spLocks noGrp="1"/>
          </p:cNvSpPr>
          <p:nvPr>
            <p:ph type="title"/>
          </p:nvPr>
        </p:nvSpPr>
        <p:spPr/>
        <p:txBody>
          <a:bodyPr/>
          <a:lstStyle/>
          <a:p>
            <a:r>
              <a:rPr lang="fr-FR" dirty="0"/>
              <a:t>Décrétale du pape Sirice à Himère de Tarragone, 385</a:t>
            </a:r>
          </a:p>
        </p:txBody>
      </p:sp>
      <p:sp>
        <p:nvSpPr>
          <p:cNvPr id="3" name="Espace réservé du contenu 2">
            <a:extLst>
              <a:ext uri="{FF2B5EF4-FFF2-40B4-BE49-F238E27FC236}">
                <a16:creationId xmlns:a16="http://schemas.microsoft.com/office/drawing/2014/main" id="{897A77A2-C9FE-74C7-0941-6511E854423C}"/>
              </a:ext>
            </a:extLst>
          </p:cNvPr>
          <p:cNvSpPr>
            <a:spLocks noGrp="1"/>
          </p:cNvSpPr>
          <p:nvPr>
            <p:ph idx="1"/>
          </p:nvPr>
        </p:nvSpPr>
        <p:spPr/>
        <p:txBody>
          <a:bodyPr/>
          <a:lstStyle/>
          <a:p>
            <a:pPr marL="0" indent="0">
              <a:buNone/>
            </a:pPr>
            <a:r>
              <a:rPr lang="fr-FR" dirty="0"/>
              <a:t>Le sous diacre, s’il s’en montre digne en observant la continence dès l’origine, pourra accéder au grade de diacre. Après cinq ans de ministère sans reproche, il obtiendra normalement la prêtrise. Puis après dix ans, il pourra prétendre à un siège épiscopal, si toutefois pendant ce laps de temps, l’intégrité de sa vie et de sa foi lui a valu tous les éloges</a:t>
            </a:r>
          </a:p>
        </p:txBody>
      </p:sp>
    </p:spTree>
    <p:extLst>
      <p:ext uri="{BB962C8B-B14F-4D97-AF65-F5344CB8AC3E}">
        <p14:creationId xmlns:p14="http://schemas.microsoft.com/office/powerpoint/2010/main" val="37266859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B2585CFA-3924-D909-4553-3FFC1DD4450C}"/>
              </a:ext>
            </a:extLst>
          </p:cNvPr>
          <p:cNvSpPr>
            <a:spLocks noGrp="1"/>
          </p:cNvSpPr>
          <p:nvPr>
            <p:ph idx="1"/>
          </p:nvPr>
        </p:nvSpPr>
        <p:spPr>
          <a:xfrm>
            <a:off x="838200" y="574158"/>
            <a:ext cx="10515600" cy="5602805"/>
          </a:xfrm>
        </p:spPr>
        <p:txBody>
          <a:bodyPr/>
          <a:lstStyle/>
          <a:p>
            <a:pPr marL="0" indent="0">
              <a:buNone/>
            </a:pPr>
            <a:r>
              <a:rPr lang="fr-FR" b="1" dirty="0"/>
              <a:t>2. Des églises à l’Église</a:t>
            </a:r>
          </a:p>
          <a:p>
            <a:pPr marL="0" indent="0">
              <a:buNone/>
            </a:pPr>
            <a:r>
              <a:rPr lang="fr-FR" dirty="0"/>
              <a:t>Cyprien de Carthage</a:t>
            </a:r>
          </a:p>
          <a:p>
            <a:pPr marL="0" indent="0">
              <a:buNone/>
            </a:pPr>
            <a:r>
              <a:rPr lang="fr-FR" dirty="0"/>
              <a:t>Victor de Rome</a:t>
            </a:r>
          </a:p>
          <a:p>
            <a:pPr marL="0" indent="0">
              <a:buNone/>
            </a:pPr>
            <a:endParaRPr lang="fr-FR" dirty="0"/>
          </a:p>
          <a:p>
            <a:pPr marL="0" indent="0">
              <a:buNone/>
            </a:pPr>
            <a:r>
              <a:rPr lang="fr-FR" dirty="0"/>
              <a:t>Patriarches</a:t>
            </a:r>
          </a:p>
          <a:p>
            <a:pPr marL="0" indent="0">
              <a:buNone/>
            </a:pPr>
            <a:r>
              <a:rPr lang="fr-FR" dirty="0"/>
              <a:t>	Alexandrie, Antioche, Jérusalem, Constantinople</a:t>
            </a:r>
          </a:p>
        </p:txBody>
      </p:sp>
    </p:spTree>
    <p:extLst>
      <p:ext uri="{BB962C8B-B14F-4D97-AF65-F5344CB8AC3E}">
        <p14:creationId xmlns:p14="http://schemas.microsoft.com/office/powerpoint/2010/main" val="33904721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7053D9FF-65BB-056A-1C79-D74E7474F196}"/>
              </a:ext>
            </a:extLst>
          </p:cNvPr>
          <p:cNvSpPr>
            <a:spLocks noGrp="1"/>
          </p:cNvSpPr>
          <p:nvPr>
            <p:ph idx="1"/>
          </p:nvPr>
        </p:nvSpPr>
        <p:spPr>
          <a:xfrm>
            <a:off x="838200" y="669851"/>
            <a:ext cx="10515600" cy="5507112"/>
          </a:xfrm>
        </p:spPr>
        <p:txBody>
          <a:bodyPr/>
          <a:lstStyle/>
          <a:p>
            <a:pPr marL="0" indent="0">
              <a:buNone/>
            </a:pPr>
            <a:r>
              <a:rPr lang="fr-FR" b="1" dirty="0"/>
              <a:t>3. Structurer les communautés</a:t>
            </a:r>
          </a:p>
        </p:txBody>
      </p:sp>
    </p:spTree>
    <p:extLst>
      <p:ext uri="{BB962C8B-B14F-4D97-AF65-F5344CB8AC3E}">
        <p14:creationId xmlns:p14="http://schemas.microsoft.com/office/powerpoint/2010/main" val="27630381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41E8994-153B-F598-D74B-BBC4EB2F7272}"/>
              </a:ext>
            </a:extLst>
          </p:cNvPr>
          <p:cNvSpPr>
            <a:spLocks noGrp="1"/>
          </p:cNvSpPr>
          <p:nvPr>
            <p:ph type="title"/>
          </p:nvPr>
        </p:nvSpPr>
        <p:spPr/>
        <p:txBody>
          <a:bodyPr/>
          <a:lstStyle/>
          <a:p>
            <a:r>
              <a:rPr lang="fr-FR" dirty="0"/>
              <a:t>II. La vie matérielle et liturgique des communautés </a:t>
            </a:r>
          </a:p>
        </p:txBody>
      </p:sp>
      <p:sp>
        <p:nvSpPr>
          <p:cNvPr id="3" name="Espace réservé du contenu 2">
            <a:extLst>
              <a:ext uri="{FF2B5EF4-FFF2-40B4-BE49-F238E27FC236}">
                <a16:creationId xmlns:a16="http://schemas.microsoft.com/office/drawing/2014/main" id="{CAE8CB46-91B3-467C-1DBA-1876C9EF2F7F}"/>
              </a:ext>
            </a:extLst>
          </p:cNvPr>
          <p:cNvSpPr>
            <a:spLocks noGrp="1"/>
          </p:cNvSpPr>
          <p:nvPr>
            <p:ph idx="1"/>
          </p:nvPr>
        </p:nvSpPr>
        <p:spPr/>
        <p:txBody>
          <a:bodyPr/>
          <a:lstStyle/>
          <a:p>
            <a:pPr marL="0" indent="0">
              <a:buNone/>
            </a:pPr>
            <a:r>
              <a:rPr lang="fr-FR" dirty="0"/>
              <a:t>1. Les églises</a:t>
            </a:r>
          </a:p>
        </p:txBody>
      </p:sp>
    </p:spTree>
    <p:extLst>
      <p:ext uri="{BB962C8B-B14F-4D97-AF65-F5344CB8AC3E}">
        <p14:creationId xmlns:p14="http://schemas.microsoft.com/office/powerpoint/2010/main" val="30127092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6D68774-C655-865B-3243-8659FDF73957}"/>
              </a:ext>
            </a:extLst>
          </p:cNvPr>
          <p:cNvSpPr>
            <a:spLocks noGrp="1"/>
          </p:cNvSpPr>
          <p:nvPr>
            <p:ph type="title"/>
          </p:nvPr>
        </p:nvSpPr>
        <p:spPr/>
        <p:txBody>
          <a:bodyPr/>
          <a:lstStyle/>
          <a:p>
            <a:r>
              <a:rPr lang="fr-FR" i="1" dirty="0" err="1"/>
              <a:t>Domus</a:t>
            </a:r>
            <a:r>
              <a:rPr lang="fr-FR" i="1" dirty="0"/>
              <a:t> </a:t>
            </a:r>
            <a:r>
              <a:rPr lang="fr-FR" i="1" dirty="0" err="1"/>
              <a:t>Ecclesiae</a:t>
            </a:r>
            <a:r>
              <a:rPr lang="fr-FR" dirty="0"/>
              <a:t>, Doura </a:t>
            </a:r>
            <a:r>
              <a:rPr lang="fr-FR" dirty="0" err="1"/>
              <a:t>Europos</a:t>
            </a:r>
            <a:endParaRPr lang="fr-FR" dirty="0"/>
          </a:p>
        </p:txBody>
      </p:sp>
      <p:sp>
        <p:nvSpPr>
          <p:cNvPr id="3" name="Espace réservé du contenu 2">
            <a:extLst>
              <a:ext uri="{FF2B5EF4-FFF2-40B4-BE49-F238E27FC236}">
                <a16:creationId xmlns:a16="http://schemas.microsoft.com/office/drawing/2014/main" id="{F794469A-39E3-445C-D677-B2AFE67C5829}"/>
              </a:ext>
            </a:extLst>
          </p:cNvPr>
          <p:cNvSpPr>
            <a:spLocks noGrp="1"/>
          </p:cNvSpPr>
          <p:nvPr>
            <p:ph idx="1"/>
          </p:nvPr>
        </p:nvSpPr>
        <p:spPr/>
        <p:txBody>
          <a:bodyPr/>
          <a:lstStyle/>
          <a:p>
            <a:endParaRPr lang="fr-FR"/>
          </a:p>
        </p:txBody>
      </p:sp>
      <p:pic>
        <p:nvPicPr>
          <p:cNvPr id="4098" name="Picture 2" descr="undefined">
            <a:extLst>
              <a:ext uri="{FF2B5EF4-FFF2-40B4-BE49-F238E27FC236}">
                <a16:creationId xmlns:a16="http://schemas.microsoft.com/office/drawing/2014/main" id="{C2A460A0-1FA4-CEE7-0C8E-177909F0B6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2377" y="1676003"/>
            <a:ext cx="6282749" cy="4713698"/>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 3">
            <a:extLst>
              <a:ext uri="{FF2B5EF4-FFF2-40B4-BE49-F238E27FC236}">
                <a16:creationId xmlns:a16="http://schemas.microsoft.com/office/drawing/2014/main" id="{2865A569-4E5B-B953-EE75-1F1A4EA32647}"/>
              </a:ext>
            </a:extLst>
          </p:cNvPr>
          <p:cNvPicPr>
            <a:picLocks noChangeAspect="1"/>
          </p:cNvPicPr>
          <p:nvPr/>
        </p:nvPicPr>
        <p:blipFill>
          <a:blip r:embed="rId3"/>
          <a:stretch>
            <a:fillRect/>
          </a:stretch>
        </p:blipFill>
        <p:spPr>
          <a:xfrm>
            <a:off x="8324850" y="94853"/>
            <a:ext cx="3543300" cy="3162300"/>
          </a:xfrm>
          <a:prstGeom prst="rect">
            <a:avLst/>
          </a:prstGeom>
        </p:spPr>
      </p:pic>
      <p:pic>
        <p:nvPicPr>
          <p:cNvPr id="4100" name="Picture 4">
            <a:extLst>
              <a:ext uri="{FF2B5EF4-FFF2-40B4-BE49-F238E27FC236}">
                <a16:creationId xmlns:a16="http://schemas.microsoft.com/office/drawing/2014/main" id="{A3914B51-F08E-9CDB-B552-11E570789B2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51373" y="2848372"/>
            <a:ext cx="4140627" cy="3914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40699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30CD746-57F0-A9D4-59DB-1161D7E18D83}"/>
              </a:ext>
            </a:extLst>
          </p:cNvPr>
          <p:cNvSpPr>
            <a:spLocks noGrp="1"/>
          </p:cNvSpPr>
          <p:nvPr>
            <p:ph type="title"/>
          </p:nvPr>
        </p:nvSpPr>
        <p:spPr>
          <a:xfrm>
            <a:off x="838200" y="18255"/>
            <a:ext cx="10515600" cy="1325563"/>
          </a:xfrm>
        </p:spPr>
        <p:txBody>
          <a:bodyPr>
            <a:normAutofit/>
          </a:bodyPr>
          <a:lstStyle/>
          <a:p>
            <a:pPr algn="ctr"/>
            <a:r>
              <a:rPr lang="fr-FR" sz="4000" dirty="0"/>
              <a:t>Basilique de Septime Sévère, Leptis Magna (Libye)</a:t>
            </a:r>
          </a:p>
        </p:txBody>
      </p:sp>
      <p:pic>
        <p:nvPicPr>
          <p:cNvPr id="1028" name="Picture 4" descr="Mur sud de la basilique sévérienne">
            <a:extLst>
              <a:ext uri="{FF2B5EF4-FFF2-40B4-BE49-F238E27FC236}">
                <a16:creationId xmlns:a16="http://schemas.microsoft.com/office/drawing/2014/main" id="{93AE5909-17BA-4097-6275-6D630B434E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44556" y="1771650"/>
            <a:ext cx="6351387" cy="445928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bside côté est de la basilique sévérienne">
            <a:extLst>
              <a:ext uri="{FF2B5EF4-FFF2-40B4-BE49-F238E27FC236}">
                <a16:creationId xmlns:a16="http://schemas.microsoft.com/office/drawing/2014/main" id="{2AC6DC80-9CFD-E8BD-58A8-1A19985329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526" y="1131207"/>
            <a:ext cx="3570288" cy="52838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495641"/>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276</TotalTime>
  <Words>735</Words>
  <Application>Microsoft Macintosh PowerPoint</Application>
  <PresentationFormat>Grand écran</PresentationFormat>
  <Paragraphs>70</Paragraphs>
  <Slides>23</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23</vt:i4>
      </vt:variant>
    </vt:vector>
  </HeadingPairs>
  <TitlesOfParts>
    <vt:vector size="27" baseType="lpstr">
      <vt:lpstr>Arial</vt:lpstr>
      <vt:lpstr>Calibri</vt:lpstr>
      <vt:lpstr>Calibri Light</vt:lpstr>
      <vt:lpstr>Thème Office</vt:lpstr>
      <vt:lpstr>CM 12 – La vie des chrétiens aux premiers siècles de l’Église</vt:lpstr>
      <vt:lpstr>I. L’organisation des communautés</vt:lpstr>
      <vt:lpstr>Présentation PowerPoint</vt:lpstr>
      <vt:lpstr>Décrétale du pape Sirice à Himère de Tarragone, 385</vt:lpstr>
      <vt:lpstr>Présentation PowerPoint</vt:lpstr>
      <vt:lpstr>Présentation PowerPoint</vt:lpstr>
      <vt:lpstr>II. La vie matérielle et liturgique des communautés </vt:lpstr>
      <vt:lpstr>Domus Ecclesiae, Doura Europos</vt:lpstr>
      <vt:lpstr>Basilique de Septime Sévère, Leptis Magna (Libye)</vt:lpstr>
      <vt:lpstr>Baptistère d’Apollonie de Cyrène, Ve s.</vt:lpstr>
      <vt:lpstr>Présentation PowerPoint</vt:lpstr>
      <vt:lpstr>Saint Menas (Égypte)</vt:lpstr>
      <vt:lpstr>Présentation PowerPoint</vt:lpstr>
      <vt:lpstr>III. Le quotidien des fidèles </vt:lpstr>
      <vt:lpstr>Présentation PowerPoint</vt:lpstr>
      <vt:lpstr>Présentation PowerPoint</vt:lpstr>
      <vt:lpstr>Sarcophage de Sabinus, musée du Vatican</vt:lpstr>
      <vt:lpstr>Présentation PowerPoint</vt:lpstr>
      <vt:lpstr>Présentation PowerPoint</vt:lpstr>
      <vt:lpstr>Présentation PowerPoint</vt:lpstr>
      <vt:lpstr>Présentation PowerPoint</vt:lpstr>
      <vt:lpstr>En conclusion : Autour de l’art paléochrétien</vt:lpstr>
      <vt:lpstr>Tertullien, De idolatria, VIII 2 ou la reconversion professionnelle des artisans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CM 12</dc:title>
  <dc:creator>Sophie Laribi Glaudel</dc:creator>
  <cp:lastModifiedBy>LARIBI-GLAUDEL SOPHIE</cp:lastModifiedBy>
  <cp:revision>6</cp:revision>
  <dcterms:created xsi:type="dcterms:W3CDTF">2023-08-24T15:12:25Z</dcterms:created>
  <dcterms:modified xsi:type="dcterms:W3CDTF">2024-12-05T08:33:41Z</dcterms:modified>
</cp:coreProperties>
</file>