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9" r:id="rId3"/>
    <p:sldId id="272" r:id="rId4"/>
    <p:sldId id="260" r:id="rId5"/>
    <p:sldId id="261" r:id="rId6"/>
    <p:sldId id="273" r:id="rId7"/>
    <p:sldId id="274" r:id="rId8"/>
    <p:sldId id="275" r:id="rId9"/>
    <p:sldId id="262" r:id="rId10"/>
    <p:sldId id="276" r:id="rId11"/>
    <p:sldId id="277" r:id="rId12"/>
    <p:sldId id="278" r:id="rId13"/>
    <p:sldId id="279" r:id="rId14"/>
    <p:sldId id="270" r:id="rId15"/>
    <p:sldId id="280" r:id="rId16"/>
    <p:sldId id="271" r:id="rId17"/>
    <p:sldId id="263" r:id="rId18"/>
    <p:sldId id="283" r:id="rId19"/>
    <p:sldId id="284" r:id="rId20"/>
    <p:sldId id="295" r:id="rId21"/>
    <p:sldId id="296" r:id="rId22"/>
    <p:sldId id="264" r:id="rId23"/>
    <p:sldId id="265" r:id="rId24"/>
    <p:sldId id="285" r:id="rId25"/>
    <p:sldId id="297" r:id="rId26"/>
    <p:sldId id="298" r:id="rId27"/>
    <p:sldId id="266" r:id="rId28"/>
    <p:sldId id="269" r:id="rId29"/>
    <p:sldId id="267" r:id="rId30"/>
    <p:sldId id="286" r:id="rId31"/>
    <p:sldId id="287" r:id="rId32"/>
    <p:sldId id="299" r:id="rId33"/>
    <p:sldId id="288" r:id="rId34"/>
    <p:sldId id="290" r:id="rId35"/>
    <p:sldId id="291" r:id="rId36"/>
    <p:sldId id="289" r:id="rId37"/>
    <p:sldId id="293" r:id="rId38"/>
    <p:sldId id="294" r:id="rId39"/>
    <p:sldId id="292" r:id="rId40"/>
    <p:sldId id="258" r:id="rId41"/>
    <p:sldId id="281" r:id="rId42"/>
    <p:sldId id="282" r:id="rId43"/>
    <p:sldId id="257" r:id="rId44"/>
    <p:sldId id="268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296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69D1E-7859-7342-8090-EDFE9B416778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935EC-A6AD-974A-9BEC-D444FE4998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317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935EC-A6AD-974A-9BEC-D444FE499856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34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935EC-A6AD-974A-9BEC-D444FE499856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350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57CCB-6DF9-B65B-0847-DEC95379D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E3FD08-18F7-6D37-5EE0-EC57BE770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63DB3D-C866-87C2-B647-11C21E54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9D4B-3E07-C441-8BC8-A9E496722FB8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8F0747-423B-C3B6-3A5C-C0801C36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89E5FC-6A3D-5336-11FB-FF7F7BE0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4DE7-AEAD-9349-8FA4-21320914B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906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F44411-2FD4-B9D8-23D4-047B79232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F1E9C8B-67A7-2817-1DBA-71AFAC7CB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30D182-E67A-D319-6E6F-AB4391335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9D4B-3E07-C441-8BC8-A9E496722FB8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863171-676D-AE03-BF90-FC9E3019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C4F904-D7A4-6B25-92C2-4A2F9341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4DE7-AEAD-9349-8FA4-21320914B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58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B00AEFA-08CE-EBE1-8331-F47BC967F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43B49E-482F-EC61-0960-7B769C9CF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8F4ACE-FD3D-CC7A-0E1F-503AF8DC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9D4B-3E07-C441-8BC8-A9E496722FB8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DC8639-6F5A-7C42-D20A-9C4A32845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2406A2-85B5-601F-8399-2205F153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4DE7-AEAD-9349-8FA4-21320914B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4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EC66FA-0262-6858-0B88-B1B54F3A8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44AC70-7962-C41E-B6F3-3408197E9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6D7D3A-EB02-9723-E7B1-33E27FC1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9D4B-3E07-C441-8BC8-A9E496722FB8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3C31B2-7B13-A63C-8436-F6DF11FF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801A5B-C04B-DABF-070F-2C09B016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4DE7-AEAD-9349-8FA4-21320914B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04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45704-62C0-BB85-6431-E5EC69A3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76E1D9-19DE-98C8-54BE-DE4880856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EC0262-61D4-48E9-9555-CF9378C49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9D4B-3E07-C441-8BC8-A9E496722FB8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2AE2FB-D3CE-DD13-3787-828E55F3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974A7C-2D21-44BC-9F24-D2B89C1D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4DE7-AEAD-9349-8FA4-21320914B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2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F1F65A-2851-CC48-3A09-805882A94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2310FA-E585-E0CD-604C-EB11CCF26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1E34BC-2C85-6380-4B4B-6FB7E3315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D7F203-1356-93EB-A5A0-7618590B8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9D4B-3E07-C441-8BC8-A9E496722FB8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8C4D44-D423-BA36-440D-305D6D89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9A2538-C255-49E6-261B-5B2710961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4DE7-AEAD-9349-8FA4-21320914B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51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EC0824-C991-2CBC-20E2-8B470B3CA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F2DD2D-387F-143C-2C68-5035703AC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31C058-604B-268C-C915-F0C3B7889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07508F8-B770-0BE4-F672-B863CF58A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145248D-E7D9-6AD5-3AA7-502B793EB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57FBD61-934F-0758-D3FC-926E8DB7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9D4B-3E07-C441-8BC8-A9E496722FB8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97977A9-3F13-DCA4-19D5-23EEB321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F94B1A-ADFE-F674-A9A6-F96C6A8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4DE7-AEAD-9349-8FA4-21320914B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12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DBDE63-41BF-B4BC-B786-E3C8C0BFE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94E253C-CE63-5420-0819-24DA747A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9D4B-3E07-C441-8BC8-A9E496722FB8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1D58C5-605A-2E63-C567-1C5702BD8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075947B-9388-1403-601C-A5561266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4DE7-AEAD-9349-8FA4-21320914B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33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0AB035-F779-0183-6B2F-31DDBB91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9D4B-3E07-C441-8BC8-A9E496722FB8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3DADF8-6327-C5DD-FC19-1EF77B51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32D634-2D8A-F10E-E9A0-CAEA1DAB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4DE7-AEAD-9349-8FA4-21320914B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95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F30FF9-F979-2D35-CEBF-46E55F25D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5777AB-2251-CBE5-079C-5A19A9BE7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1E0C8A-F01F-56DD-5ACD-E8BF5FED1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1AD3B4-DCD6-F28B-4F94-471008CC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9D4B-3E07-C441-8BC8-A9E496722FB8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B9D902-DB17-2C5D-37BD-E7DF36A38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25DEFF-7807-9ADA-5CD2-4432559E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4DE7-AEAD-9349-8FA4-21320914B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89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E72E8E-D19D-7C44-06FA-067E00B4F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5642E62-AEF7-6F50-A84D-2A03FF4A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314763-6F31-4F0C-707E-9946CD808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AAC987-C271-8ECE-8D6E-74DF386C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9D4B-3E07-C441-8BC8-A9E496722FB8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C91EE4-D7A9-F626-0E91-09AEB6EB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2D3A8E-9052-2DFD-0E17-80A026F7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04DE7-AEAD-9349-8FA4-21320914B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92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52BE1BD-4A43-EE90-B733-DC2D8BD89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73B138-2236-B390-9D86-82CD0E12C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6F2B50-A2FE-E01A-39A1-5E78EE986A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79D4B-3E07-C441-8BC8-A9E496722FB8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AF13F4-94A9-D901-2A96-DAE492A68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CDE219-2DB1-B4DE-47E6-C9B40B31E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04DE7-AEAD-9349-8FA4-21320914BE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957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thraeum.eu/tabula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2D0BC8-FC53-C771-FE52-561E5C96D4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CM2 – Le paysage religieux de l’Empire romain du Ier s. avant au II</a:t>
            </a:r>
            <a:r>
              <a:rPr lang="fr-FR" baseline="30000" dirty="0"/>
              <a:t>e</a:t>
            </a:r>
            <a:r>
              <a:rPr lang="fr-FR" dirty="0"/>
              <a:t> s. de notre ère I - les polythéismes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0D16CE-AAE1-8251-5B02-519D48A8E3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UE103 EC1</a:t>
            </a:r>
          </a:p>
          <a:p>
            <a:r>
              <a:rPr lang="fr-FR" dirty="0"/>
              <a:t>L1 Théologie</a:t>
            </a:r>
          </a:p>
          <a:p>
            <a:r>
              <a:rPr lang="fr-FR" dirty="0"/>
              <a:t>Jeudi 10 octobre 2024</a:t>
            </a:r>
          </a:p>
          <a:p>
            <a:endParaRPr lang="fr-FR" dirty="0"/>
          </a:p>
          <a:p>
            <a:r>
              <a:rPr lang="fr-FR" dirty="0"/>
              <a:t>Dr Sophie </a:t>
            </a:r>
            <a:r>
              <a:rPr lang="fr-FR" dirty="0" err="1"/>
              <a:t>Laribi</a:t>
            </a:r>
            <a:r>
              <a:rPr lang="fr-FR" dirty="0"/>
              <a:t> </a:t>
            </a:r>
            <a:r>
              <a:rPr lang="fr-FR" dirty="0" err="1"/>
              <a:t>Glaudel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156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FE61F-0CC7-C642-A82B-B32036D2A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CE087E-9ABC-FFED-3467-E0E35CF10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" y="1825625"/>
            <a:ext cx="6008687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Franz Cumont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i="1" dirty="0"/>
              <a:t>Les Mystères de Mithra</a:t>
            </a:r>
          </a:p>
          <a:p>
            <a:pPr marL="0" indent="0">
              <a:buNone/>
            </a:pPr>
            <a:r>
              <a:rPr lang="fr-FR" i="1" dirty="0"/>
              <a:t>Les religions orientales dans le paganisme romain.</a:t>
            </a:r>
            <a:r>
              <a:rPr lang="fr-FR" dirty="0"/>
              <a:t> </a:t>
            </a:r>
            <a:endParaRPr lang="fr-FR" i="1" dirty="0"/>
          </a:p>
        </p:txBody>
      </p:sp>
      <p:pic>
        <p:nvPicPr>
          <p:cNvPr id="6148" name="Picture 4" descr="CUMONT Franz, Valérie, Marie">
            <a:extLst>
              <a:ext uri="{FF2B5EF4-FFF2-40B4-BE49-F238E27FC236}">
                <a16:creationId xmlns:a16="http://schemas.microsoft.com/office/drawing/2014/main" id="{187AB6CA-DA3F-88D9-D0CD-CEC693C82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2" y="1825625"/>
            <a:ext cx="5113337" cy="34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029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61706-9052-06AA-D3D9-DD7015CD3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EA2256-B1EA-6487-D7A7-F4CEEBA04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Edward </a:t>
            </a:r>
            <a:r>
              <a:rPr lang="fr-FR" dirty="0" err="1"/>
              <a:t>Said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i="1" dirty="0"/>
              <a:t>	</a:t>
            </a:r>
            <a:r>
              <a:rPr lang="fr-FR" i="1" dirty="0" err="1"/>
              <a:t>Orientalism</a:t>
            </a:r>
            <a:r>
              <a:rPr lang="fr-FR" dirty="0"/>
              <a:t> 1978</a:t>
            </a:r>
          </a:p>
        </p:txBody>
      </p:sp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A4441904-9D74-6978-9BAE-3E8C9BD0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2855"/>
            <a:ext cx="4829175" cy="668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80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E2E3E-90B5-2770-BAB2-ACB60E5F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173231-5C43-44C6-CE0B-58A97A360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Amazon.fr - Antike Mysterien: Funktionen und Gehalt - Burkert, Walter -  Livres">
            <a:extLst>
              <a:ext uri="{FF2B5EF4-FFF2-40B4-BE49-F238E27FC236}">
                <a16:creationId xmlns:a16="http://schemas.microsoft.com/office/drawing/2014/main" id="{58AAA338-7592-86F5-A312-355D0606E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9" y="0"/>
            <a:ext cx="4321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es Cultes à mystères dans l'Antiquité - Collection Vérité des mythes - Les  Belles Lettres">
            <a:extLst>
              <a:ext uri="{FF2B5EF4-FFF2-40B4-BE49-F238E27FC236}">
                <a16:creationId xmlns:a16="http://schemas.microsoft.com/office/drawing/2014/main" id="{3F935A59-D553-C922-7529-1E0101BC5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6" y="0"/>
            <a:ext cx="4784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9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10D939-F717-802C-BB5B-6AAEC7C95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Mithras: Kult und Mysterium : Clauss, Manfred: Amazon.fr: Livres">
            <a:extLst>
              <a:ext uri="{FF2B5EF4-FFF2-40B4-BE49-F238E27FC236}">
                <a16:creationId xmlns:a16="http://schemas.microsoft.com/office/drawing/2014/main" id="{293FA3AB-2CE7-D2D8-7BC2-0079019FC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4062413" cy="587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e Roman Cult of Mithras: The God and His Mysteries">
            <a:extLst>
              <a:ext uri="{FF2B5EF4-FFF2-40B4-BE49-F238E27FC236}">
                <a16:creationId xmlns:a16="http://schemas.microsoft.com/office/drawing/2014/main" id="{AADBE7D8-2865-013C-2EC8-880635ABCE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365125"/>
            <a:ext cx="4190999" cy="628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324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CA5AAC-DFEC-3E1C-5102-79B1224D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609B06-B587-DF4A-E7AB-F76911A53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83E2E325-B788-DC96-D1F4-08AAE53B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056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16A4244-C304-4C65-441E-3961FFD337A0}"/>
              </a:ext>
            </a:extLst>
          </p:cNvPr>
          <p:cNvSpPr txBox="1"/>
          <p:nvPr/>
        </p:nvSpPr>
        <p:spPr>
          <a:xfrm>
            <a:off x="10285413" y="112991"/>
            <a:ext cx="537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© Claude </a:t>
            </a:r>
            <a:r>
              <a:rPr lang="fr-FR" dirty="0" err="1"/>
              <a:t>Zygiel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2394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22FA71-E754-1CEE-1561-18BDF4C6D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0ED286-EC59-8E40-D402-CC1A5004C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Cybèle</a:t>
            </a:r>
          </a:p>
          <a:p>
            <a:pPr marL="0" indent="0">
              <a:buNone/>
            </a:pPr>
            <a:r>
              <a:rPr lang="fr-FR" dirty="0"/>
              <a:t>Attis</a:t>
            </a:r>
          </a:p>
          <a:p>
            <a:pPr marL="0" indent="0">
              <a:buNone/>
            </a:pPr>
            <a:r>
              <a:rPr lang="fr-FR" dirty="0"/>
              <a:t>Isis et Osiris</a:t>
            </a:r>
          </a:p>
          <a:p>
            <a:pPr marL="0" indent="0">
              <a:buNone/>
            </a:pPr>
            <a:r>
              <a:rPr lang="fr-FR" dirty="0"/>
              <a:t>Adonis</a:t>
            </a:r>
          </a:p>
          <a:p>
            <a:pPr marL="0" indent="0">
              <a:buNone/>
            </a:pPr>
            <a:r>
              <a:rPr lang="fr-FR" dirty="0"/>
              <a:t>Mithra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6128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4BD044-A425-5948-774E-9CD2F1E00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7402F2-FCCB-2151-EF98-EB677AFD1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à"/>
            </a:pPr>
            <a:r>
              <a:rPr lang="fr-FR" dirty="0">
                <a:sym typeface="Wingdings" pitchFamily="2" charset="2"/>
                <a:hlinkClick r:id="rId2"/>
              </a:rPr>
              <a:t>https://www.mithraeum.eu/tabula</a:t>
            </a: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1714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22E425-186F-04FA-4366-5778B3319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2CAD5D-B2BF-BDD7-A88F-1BC03D245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3. Le culte impérial</a:t>
            </a:r>
          </a:p>
        </p:txBody>
      </p:sp>
    </p:spTree>
    <p:extLst>
      <p:ext uri="{BB962C8B-B14F-4D97-AF65-F5344CB8AC3E}">
        <p14:creationId xmlns:p14="http://schemas.microsoft.com/office/powerpoint/2010/main" val="1726038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8D8CE1-3CA0-21C1-71DF-5A3DA5852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Tétradrachme, Babylone vers 325/323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4C1A1-FDAE-6C88-E80B-461648AD9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481C6D-4182-3D5C-00AE-EC45F13AC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32137"/>
            <a:ext cx="7772400" cy="29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2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FC5FDD-3AEB-9625-A552-5039CB4F5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D75784-A3AB-238C-EA62-092A9C814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Sôter</a:t>
            </a:r>
            <a:endParaRPr lang="fr-FR" dirty="0"/>
          </a:p>
          <a:p>
            <a:pPr marL="0" indent="0">
              <a:buNone/>
            </a:pPr>
            <a:r>
              <a:rPr lang="fr-FR"/>
              <a:t>Épiphane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445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AA1EA0-5A72-195D-ECBC-9A7DF573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Introduction : le contexte géopolitique de l’émergence du « mouvement de Jésus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AA6897-7A08-13F6-C79C-5C262FB15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7185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6C61A5-AB80-596E-8032-BEF8B9EF1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627" y="342814"/>
            <a:ext cx="4475205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Aurélien, hénothéisme &lt; </a:t>
            </a:r>
            <a:r>
              <a:rPr lang="el-GR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εἷς</a:t>
            </a:r>
            <a:r>
              <a:rPr lang="el-G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θεός 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(Attention, néologisme forgé au XIXe s.)</a:t>
            </a:r>
            <a:endParaRPr lang="fr-FR" dirty="0"/>
          </a:p>
        </p:txBody>
      </p:sp>
      <p:pic>
        <p:nvPicPr>
          <p:cNvPr id="1028" name="Picture 4" descr="Disque dédié à Sol Invictusportant la couronne radiée,(Pessinonte, IIIe siècle).">
            <a:extLst>
              <a:ext uri="{FF2B5EF4-FFF2-40B4-BE49-F238E27FC236}">
                <a16:creationId xmlns:a16="http://schemas.microsoft.com/office/drawing/2014/main" id="{4A201328-626B-28D4-F009-B1D7D59C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469" y="0"/>
            <a:ext cx="6491531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F8C49C4-20CB-F063-66BC-00A60D4D5876}"/>
              </a:ext>
            </a:extLst>
          </p:cNvPr>
          <p:cNvSpPr txBox="1"/>
          <p:nvPr/>
        </p:nvSpPr>
        <p:spPr>
          <a:xfrm>
            <a:off x="4542184" y="6176963"/>
            <a:ext cx="7911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Disque dédié à Sol Invictus. Argent, œuvre romaine, IIIe siècle </a:t>
            </a:r>
            <a:r>
              <a:rPr lang="fr-FR" sz="1600" dirty="0" err="1"/>
              <a:t>ap</a:t>
            </a:r>
            <a:r>
              <a:rPr lang="fr-FR" sz="1600" dirty="0"/>
              <a:t>. J.-C. Provenance : </a:t>
            </a:r>
            <a:r>
              <a:rPr lang="fr-FR" sz="1600" dirty="0" err="1"/>
              <a:t>Pessinus</a:t>
            </a:r>
            <a:r>
              <a:rPr lang="fr-FR" sz="1600" dirty="0"/>
              <a:t> (Bala-</a:t>
            </a:r>
            <a:r>
              <a:rPr lang="fr-FR" sz="1600" dirty="0" err="1"/>
              <a:t>Hissar</a:t>
            </a:r>
            <a:r>
              <a:rPr lang="fr-FR" sz="1600" dirty="0"/>
              <a:t>, Asie mineure). Londres, British Museum © </a:t>
            </a:r>
            <a:r>
              <a:rPr lang="fr-FR" sz="1600" dirty="0" err="1"/>
              <a:t>Jastrow</a:t>
            </a:r>
            <a:r>
              <a:rPr lang="fr-FR" sz="1600" dirty="0"/>
              <a:t>, </a:t>
            </a:r>
            <a:r>
              <a:rPr lang="fr-FR" sz="1600" dirty="0" err="1"/>
              <a:t>Wikicommons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829141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1CC8FA-E1DB-2E60-A1F4-12DACAF98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9275" y="365125"/>
            <a:ext cx="4582297" cy="1325563"/>
          </a:xfrm>
        </p:spPr>
        <p:txBody>
          <a:bodyPr/>
          <a:lstStyle/>
          <a:p>
            <a:r>
              <a:rPr lang="fr-FR" dirty="0"/>
              <a:t>Constantin et </a:t>
            </a:r>
            <a:r>
              <a:rPr lang="fr-FR" i="1" dirty="0"/>
              <a:t>Sol Invictus</a:t>
            </a:r>
            <a:r>
              <a:rPr lang="fr-FR" dirty="0"/>
              <a:t>, 313.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0961B4-AED0-8D5A-21AD-84449AA67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9274" y="1825625"/>
            <a:ext cx="41745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Multiple de sept </a:t>
            </a:r>
            <a:r>
              <a:rPr lang="fr-FR" dirty="0" err="1"/>
              <a:t>solidi</a:t>
            </a:r>
            <a:r>
              <a:rPr lang="fr-FR" dirty="0"/>
              <a:t>, frappé à </a:t>
            </a:r>
            <a:r>
              <a:rPr lang="fr-FR" dirty="0" err="1"/>
              <a:t>Tarascone</a:t>
            </a:r>
            <a:r>
              <a:rPr lang="fr-FR" dirty="0"/>
              <a:t> en 313 afin de commémorer l’entrée de Constantin à Milan.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Londres, British Museum. © Marie Lan Nguyen, </a:t>
            </a:r>
            <a:r>
              <a:rPr lang="fr-FR" dirty="0" err="1"/>
              <a:t>Wikicommons</a:t>
            </a:r>
            <a:r>
              <a:rPr lang="fr-FR" dirty="0"/>
              <a:t>.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7D0076BD-0F92-87DD-6E48-7A8E8F49E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4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653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F43761-F6D1-EA65-FCEA-F1FD7B79A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II. Les bouleversements du II</a:t>
            </a:r>
            <a:r>
              <a:rPr lang="fr-FR" baseline="30000" dirty="0"/>
              <a:t>e</a:t>
            </a:r>
            <a:r>
              <a:rPr lang="fr-FR" dirty="0"/>
              <a:t> s. de notre 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108222-5378-4501-AF5C-C9C1CB997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i="1" dirty="0"/>
              <a:t>Histoire Auguste</a:t>
            </a:r>
          </a:p>
          <a:p>
            <a:pPr marL="0" indent="0">
              <a:buNone/>
            </a:pPr>
            <a:r>
              <a:rPr lang="fr-FR" dirty="0"/>
              <a:t>Appien</a:t>
            </a:r>
          </a:p>
        </p:txBody>
      </p:sp>
    </p:spTree>
    <p:extLst>
      <p:ext uri="{BB962C8B-B14F-4D97-AF65-F5344CB8AC3E}">
        <p14:creationId xmlns:p14="http://schemas.microsoft.com/office/powerpoint/2010/main" val="84047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4C1B5F-A500-0075-B7E3-A9AABBC76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E616D8-38C2-0070-B5A1-ABEC52152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1. Une nouvelle quête de Salut</a:t>
            </a:r>
          </a:p>
        </p:txBody>
      </p:sp>
    </p:spTree>
    <p:extLst>
      <p:ext uri="{BB962C8B-B14F-4D97-AF65-F5344CB8AC3E}">
        <p14:creationId xmlns:p14="http://schemas.microsoft.com/office/powerpoint/2010/main" val="3225924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6C9E4-E474-DE80-34D5-07DC61A6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Monnaie romane. Esculape/Asclépios et Hygie. Gordien III (225-244 de notre ère)</a:t>
            </a:r>
          </a:p>
        </p:txBody>
      </p:sp>
      <p:pic>
        <p:nvPicPr>
          <p:cNvPr id="13314" name="Picture 2" descr="undefined">
            <a:extLst>
              <a:ext uri="{FF2B5EF4-FFF2-40B4-BE49-F238E27FC236}">
                <a16:creationId xmlns:a16="http://schemas.microsoft.com/office/drawing/2014/main" id="{5DEAA029-340A-9B5A-3AF4-2335548722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31" y="1690688"/>
            <a:ext cx="8669337" cy="433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785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654DF1-8869-87CA-717A-C8005F030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CEFA44-ADF5-BBB6-E567-D8C5D1DD8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Les collèges funéraires</a:t>
            </a:r>
          </a:p>
        </p:txBody>
      </p:sp>
    </p:spTree>
    <p:extLst>
      <p:ext uri="{BB962C8B-B14F-4D97-AF65-F5344CB8AC3E}">
        <p14:creationId xmlns:p14="http://schemas.microsoft.com/office/powerpoint/2010/main" val="1617689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4E4744-2CFF-D0AB-E48B-D956A1D4D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CF2CBF-E615-E5F7-9584-14F617C8B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Apulée, </a:t>
            </a:r>
            <a:r>
              <a:rPr lang="fr-FR" i="1" dirty="0"/>
              <a:t>De la magie</a:t>
            </a:r>
          </a:p>
        </p:txBody>
      </p:sp>
      <p:pic>
        <p:nvPicPr>
          <p:cNvPr id="3074" name="Picture 2" descr="Apologie. Florides">
            <a:extLst>
              <a:ext uri="{FF2B5EF4-FFF2-40B4-BE49-F238E27FC236}">
                <a16:creationId xmlns:a16="http://schemas.microsoft.com/office/drawing/2014/main" id="{8713816A-C20F-C82F-BF53-3629AA00F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056" y="365125"/>
            <a:ext cx="2991744" cy="455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 Magie dans l'Antiquité gréco-romaine">
            <a:extLst>
              <a:ext uri="{FF2B5EF4-FFF2-40B4-BE49-F238E27FC236}">
                <a16:creationId xmlns:a16="http://schemas.microsoft.com/office/drawing/2014/main" id="{4B8D769D-3F31-E952-E401-B6D0CB82F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533" y="1945589"/>
            <a:ext cx="3072576" cy="454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06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62BF8D-73C2-2DE3-E08E-E753F252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97AAD5-4DF8-B5D0-2267-4514EC714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2. Le culte de Mithra, préfiguration du christianisme ? </a:t>
            </a:r>
          </a:p>
        </p:txBody>
      </p:sp>
    </p:spTree>
    <p:extLst>
      <p:ext uri="{BB962C8B-B14F-4D97-AF65-F5344CB8AC3E}">
        <p14:creationId xmlns:p14="http://schemas.microsoft.com/office/powerpoint/2010/main" val="336826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A9046F-9FAE-7354-E099-410E87F61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82CDB7-3282-DCAF-B81F-FCD2E1E62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5472" y="1825625"/>
            <a:ext cx="4148328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Retable de Mithra.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Musée de la Cour d’Or, Metz.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485DF9D-263E-37A1-31B4-93D4C32A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204" y="0"/>
            <a:ext cx="6750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184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D1A14B-E4FA-1FEF-819D-22059D02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0" y="365125"/>
            <a:ext cx="4781550" cy="1325563"/>
          </a:xfrm>
        </p:spPr>
        <p:txBody>
          <a:bodyPr/>
          <a:lstStyle/>
          <a:p>
            <a:pPr algn="ctr"/>
            <a:r>
              <a:rPr lang="fr-FR" dirty="0"/>
              <a:t>Aux origines.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85BC4E-5DA0-29BF-8210-283F25736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2300" y="1825625"/>
            <a:ext cx="43815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Traité entre Suppiluliuma Ier et </a:t>
            </a:r>
            <a:r>
              <a:rPr lang="fr-FR" dirty="0" err="1"/>
              <a:t>Shattiwaza</a:t>
            </a:r>
            <a:r>
              <a:rPr lang="fr-FR" dirty="0"/>
              <a:t> du Mitanni, fin XIV</a:t>
            </a:r>
            <a:r>
              <a:rPr lang="fr-FR" baseline="30000" dirty="0"/>
              <a:t>e</a:t>
            </a:r>
            <a:r>
              <a:rPr lang="fr-FR" dirty="0"/>
              <a:t> s.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Berlin, </a:t>
            </a:r>
            <a:r>
              <a:rPr lang="fr-FR" dirty="0" err="1"/>
              <a:t>Vorderasiatisches</a:t>
            </a:r>
            <a:r>
              <a:rPr lang="fr-FR" dirty="0"/>
              <a:t> Museum, inv. 7423</a:t>
            </a:r>
          </a:p>
          <a:p>
            <a:pPr marL="0" indent="0">
              <a:buNone/>
            </a:pPr>
            <a:r>
              <a:rPr lang="fr-FR" dirty="0"/>
              <a:t>= CTH 52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F1DC7A-90BE-02CF-58CC-0DD50BDEA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EADA13-48B4-A070-677F-DA4938F84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27000"/>
            <a:ext cx="61341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1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DBFF0-4F69-DDC4-842A-90E25EAE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D1DC440-72A7-3ACE-C810-EBDF18CB1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56" y="0"/>
            <a:ext cx="9996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BB970C6-3965-01F3-3B71-4AF3DDA46BC4}"/>
              </a:ext>
            </a:extLst>
          </p:cNvPr>
          <p:cNvSpPr txBox="1"/>
          <p:nvPr/>
        </p:nvSpPr>
        <p:spPr>
          <a:xfrm>
            <a:off x="4381500" y="6488668"/>
            <a:ext cx="643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L’Empire romain à la mort d’Auguste. Source : Magazine L’Histoire</a:t>
            </a:r>
          </a:p>
        </p:txBody>
      </p:sp>
    </p:spTree>
    <p:extLst>
      <p:ext uri="{BB962C8B-B14F-4D97-AF65-F5344CB8AC3E}">
        <p14:creationId xmlns:p14="http://schemas.microsoft.com/office/powerpoint/2010/main" val="3267910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3F97C-93D0-8A02-D02A-299B9566E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E70DAF-54DF-E9C2-2B81-5B4143C9C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Rigvéda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 err="1"/>
              <a:t>Mitrá</a:t>
            </a:r>
            <a:r>
              <a:rPr lang="fr-FR" dirty="0"/>
              <a:t> =/= </a:t>
            </a:r>
            <a:r>
              <a:rPr lang="fr-FR" dirty="0" err="1"/>
              <a:t>amitrá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Mihr</a:t>
            </a:r>
            <a:r>
              <a:rPr lang="fr-FR" dirty="0"/>
              <a:t> </a:t>
            </a:r>
            <a:r>
              <a:rPr lang="fr-FR" dirty="0" err="1"/>
              <a:t>Yašt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3066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5AD3C4-A996-A909-475A-552D89C65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485775"/>
            <a:ext cx="10868025" cy="569118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Royaume du Pont</a:t>
            </a:r>
          </a:p>
          <a:p>
            <a:pPr marL="0" indent="0">
              <a:buNone/>
            </a:pPr>
            <a:r>
              <a:rPr lang="fr-FR" dirty="0"/>
              <a:t>Royaume de Commagène</a:t>
            </a:r>
          </a:p>
          <a:p>
            <a:pPr marL="0" indent="0">
              <a:buNone/>
            </a:pPr>
            <a:r>
              <a:rPr lang="fr-FR" dirty="0"/>
              <a:t>Royaume d’Arménie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Source : </a:t>
            </a:r>
            <a:r>
              <a:rPr lang="fr-FR" dirty="0" err="1"/>
              <a:t>wikicommons</a:t>
            </a:r>
            <a:r>
              <a:rPr lang="fr-FR" dirty="0"/>
              <a:t>.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Mithridate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el-GR" dirty="0"/>
              <a:t>Μίθρας</a:t>
            </a:r>
            <a:r>
              <a:rPr lang="fr-FR" dirty="0"/>
              <a:t>/</a:t>
            </a:r>
            <a:r>
              <a:rPr lang="el-GR" dirty="0" err="1"/>
              <a:t>Μίθρης</a:t>
            </a:r>
            <a:r>
              <a:rPr lang="fr-FR" dirty="0"/>
              <a:t>/</a:t>
            </a:r>
            <a:r>
              <a:rPr lang="el-GR" dirty="0"/>
              <a:t>Μίθρα </a:t>
            </a:r>
            <a:endParaRPr lang="fr-FR" dirty="0"/>
          </a:p>
        </p:txBody>
      </p:sp>
      <p:pic>
        <p:nvPicPr>
          <p:cNvPr id="14340" name="Picture 4" descr="Commagène — Wikipédia">
            <a:extLst>
              <a:ext uri="{FF2B5EF4-FFF2-40B4-BE49-F238E27FC236}">
                <a16:creationId xmlns:a16="http://schemas.microsoft.com/office/drawing/2014/main" id="{51659860-EF1B-946F-A725-D1642CE3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7" y="0"/>
            <a:ext cx="6938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830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2B76BE-4119-3880-CEBE-7F0DEDB84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5244"/>
            <a:ext cx="10515600" cy="60875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Plutarque, </a:t>
            </a:r>
            <a:r>
              <a:rPr lang="fr-FR" i="1" dirty="0"/>
              <a:t>Vie de Pompée</a:t>
            </a:r>
            <a:r>
              <a:rPr lang="fr-FR" dirty="0"/>
              <a:t>, XXIV, 7. </a:t>
            </a:r>
          </a:p>
          <a:p>
            <a:pPr marL="0" indent="0">
              <a:buNone/>
            </a:pP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ξένας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δὲ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θυσίας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ἔθυον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αὐτοὶ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τὰς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ἐν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Ὀλύμπῳ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,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καὶ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τελετάς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τινας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ἀπορρήτους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ἐτέλουν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,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ὧν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ἡ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τοῦ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Μίθρου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καὶ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μέχρι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δεῦρο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διασώζεται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καταδειχθεῖσα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πρῶτον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ὑπ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᾿ </a:t>
            </a:r>
            <a:r>
              <a:rPr lang="el-GR" b="0" i="0" u="none" strike="noStrike" dirty="0" err="1">
                <a:solidFill>
                  <a:srgbClr val="333333"/>
                </a:solidFill>
                <a:effectLst/>
                <a:latin typeface="zephtextregular"/>
              </a:rPr>
              <a:t>ἐκείνων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zephtextregular"/>
              </a:rPr>
              <a:t>.</a:t>
            </a:r>
            <a:endParaRPr lang="fr-FR" b="0" i="0" u="none" strike="noStrike" dirty="0">
              <a:solidFill>
                <a:srgbClr val="333333"/>
              </a:solidFill>
              <a:effectLst/>
              <a:latin typeface="zephtextregular"/>
            </a:endParaRPr>
          </a:p>
          <a:p>
            <a:pPr marL="0" indent="0">
              <a:buNone/>
            </a:pPr>
            <a:r>
              <a:rPr lang="fr-FR" dirty="0"/>
              <a:t>Ils (les pirates) pratiquaient des sacrifices étranges à leurs propres dieux à </a:t>
            </a:r>
            <a:r>
              <a:rPr lang="fr-FR" dirty="0" err="1"/>
              <a:t>Olympos</a:t>
            </a:r>
            <a:r>
              <a:rPr lang="fr-FR" dirty="0"/>
              <a:t> (ville d’Asie Mineure), et célébraient des rites secrets, parmi lesquels celui de Mithra est encore en vigueur à l’heure actuelle, ayant été introduits par eux.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Stace, </a:t>
            </a:r>
            <a:r>
              <a:rPr lang="fr-FR" i="1" dirty="0"/>
              <a:t>Thébaïde</a:t>
            </a:r>
            <a:r>
              <a:rPr lang="fr-FR" dirty="0"/>
              <a:t> I :</a:t>
            </a:r>
          </a:p>
          <a:p>
            <a:pPr marL="0" indent="0">
              <a:buNone/>
            </a:pP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adsis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(…)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seu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te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roseum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Titana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uocari</a:t>
            </a:r>
            <a:b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</a:br>
            <a:r>
              <a:rPr lang="fr-FR" b="0" i="0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Viens, que je t’invoque sous le Titan vermeil</a:t>
            </a:r>
            <a:br>
              <a:rPr lang="fr-FR" dirty="0"/>
            </a:b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gentis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Achaemeniae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ritu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seu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praestat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Osirim</a:t>
            </a:r>
            <a:b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</a:br>
            <a:r>
              <a:rPr lang="fr-FR" b="0" i="0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selon le rite des Achéménides, soit tu préfères Osiris</a:t>
            </a:r>
            <a:br>
              <a:rPr lang="fr-FR" dirty="0"/>
            </a:b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frugiferum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seu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Persei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sub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rupibus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antri</a:t>
            </a:r>
            <a:b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</a:br>
            <a:r>
              <a:rPr lang="fr-FR" b="0" i="0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le fécond, soit sous la voute rupestre d’une antre persique</a:t>
            </a:r>
            <a:br>
              <a:rPr lang="fr-FR" dirty="0"/>
            </a:b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indignata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sequi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torquentem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cornua</a:t>
            </a:r>
            <a: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fr-FR" b="0" i="1" u="none" strike="noStrike" dirty="0" err="1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Mithram</a:t>
            </a:r>
            <a:br>
              <a:rPr lang="fr-FR" b="0" i="1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</a:br>
            <a:r>
              <a:rPr lang="fr-FR" b="0" i="0" u="none" strike="noStrike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Mithra tordant les cornes refusant de le suivre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384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DB545-35F9-82BB-B81A-6FE1F1E76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Nemrud</a:t>
            </a:r>
            <a:r>
              <a:rPr lang="fr-FR" dirty="0"/>
              <a:t> </a:t>
            </a:r>
            <a:r>
              <a:rPr lang="fr-FR" dirty="0" err="1"/>
              <a:t>Dağ</a:t>
            </a:r>
            <a:r>
              <a:rPr lang="fr-FR" dirty="0"/>
              <a:t> </a:t>
            </a:r>
            <a:r>
              <a:rPr lang="fr-FR" sz="3200" dirty="0"/>
              <a:t>(sources : </a:t>
            </a:r>
            <a:r>
              <a:rPr lang="fr-FR" sz="3200" dirty="0" err="1"/>
              <a:t>wikicommons</a:t>
            </a:r>
            <a:r>
              <a:rPr lang="fr-FR" sz="3200" dirty="0"/>
              <a:t>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548516-F03E-DFA1-5B1A-ACEB3BED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47953A-BDFF-9E04-B75E-8E4A25858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111" y="97440"/>
            <a:ext cx="2573338" cy="1167193"/>
          </a:xfrm>
          <a:prstGeom prst="rect">
            <a:avLst/>
          </a:prstGeom>
        </p:spPr>
      </p:pic>
      <p:pic>
        <p:nvPicPr>
          <p:cNvPr id="15362" name="Picture 2" descr="Vue générale de la terrasse ouest.">
            <a:extLst>
              <a:ext uri="{FF2B5EF4-FFF2-40B4-BE49-F238E27FC236}">
                <a16:creationId xmlns:a16="http://schemas.microsoft.com/office/drawing/2014/main" id="{E44D24B7-9FD2-2317-74EA-C2A7AA427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8" y="1690688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E27F9C-43FC-E06D-AE95-77B43AB68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630" y="3866357"/>
            <a:ext cx="4906962" cy="2727260"/>
          </a:xfrm>
          <a:prstGeom prst="rect">
            <a:avLst/>
          </a:prstGeom>
        </p:spPr>
      </p:pic>
      <p:pic>
        <p:nvPicPr>
          <p:cNvPr id="15364" name="Picture 4" descr="Vue du Nemrut Dağı, coiffé de son tumulus.">
            <a:extLst>
              <a:ext uri="{FF2B5EF4-FFF2-40B4-BE49-F238E27FC236}">
                <a16:creationId xmlns:a16="http://schemas.microsoft.com/office/drawing/2014/main" id="{D1726749-58A1-8561-773B-0A5E60D8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07" y="1420024"/>
            <a:ext cx="3606577" cy="200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824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EC861C-DB9E-E5BE-CD9E-560C91FCA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Mithra né du rocher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4471C9-D0AF-D457-8438-0C76B9E6D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Vers 186 de notre ère</a:t>
            </a:r>
          </a:p>
          <a:p>
            <a:pPr marL="0" indent="0">
              <a:buNone/>
            </a:pPr>
            <a:r>
              <a:rPr lang="fr-FR" dirty="0"/>
              <a:t>Rome, Musée des Thermes de Dioclétien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(</a:t>
            </a:r>
            <a:r>
              <a:rPr lang="fr-FR" dirty="0" err="1"/>
              <a:t>Wikicommons</a:t>
            </a:r>
            <a:r>
              <a:rPr lang="fr-FR" dirty="0"/>
              <a:t>)</a:t>
            </a:r>
          </a:p>
        </p:txBody>
      </p:sp>
      <p:pic>
        <p:nvPicPr>
          <p:cNvPr id="17410" name="Picture 2" descr="undefined">
            <a:extLst>
              <a:ext uri="{FF2B5EF4-FFF2-40B4-BE49-F238E27FC236}">
                <a16:creationId xmlns:a16="http://schemas.microsoft.com/office/drawing/2014/main" id="{1C351A6E-A6E3-C13A-027B-68C1DE061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707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D78869-3E85-1824-916E-74B876626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Fresque du </a:t>
            </a:r>
            <a:r>
              <a:rPr lang="fr-FR" i="1" dirty="0" err="1"/>
              <a:t>mithréum</a:t>
            </a:r>
            <a:r>
              <a:rPr lang="fr-FR" dirty="0"/>
              <a:t> de Marino (Italie), II</a:t>
            </a:r>
            <a:r>
              <a:rPr lang="fr-FR" baseline="30000" dirty="0"/>
              <a:t>e</a:t>
            </a:r>
            <a:r>
              <a:rPr lang="fr-FR" dirty="0"/>
              <a:t> siècle de notre ère. Source </a:t>
            </a:r>
            <a:r>
              <a:rPr lang="fr-FR" dirty="0" err="1"/>
              <a:t>Wikicommons</a:t>
            </a:r>
            <a:endParaRPr lang="fr-FR" dirty="0"/>
          </a:p>
        </p:txBody>
      </p:sp>
      <p:pic>
        <p:nvPicPr>
          <p:cNvPr id="18434" name="Picture 2" descr="Fresque du mithréum de Marino (Italie), IIe siècle.">
            <a:extLst>
              <a:ext uri="{FF2B5EF4-FFF2-40B4-BE49-F238E27FC236}">
                <a16:creationId xmlns:a16="http://schemas.microsoft.com/office/drawing/2014/main" id="{E78CF8A5-F7A8-6BCD-6907-5D91A85257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54" y="1825625"/>
            <a:ext cx="649529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514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1DD73-8EBE-BD53-5477-91605457E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7CA6CF-A964-AD2F-350C-00E3D774D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825625"/>
            <a:ext cx="2790825" cy="4351338"/>
          </a:xfrm>
        </p:spPr>
        <p:txBody>
          <a:bodyPr/>
          <a:lstStyle/>
          <a:p>
            <a:pPr marL="0" indent="0">
              <a:buNone/>
            </a:pPr>
            <a:r>
              <a:rPr lang="fr-FR" i="1" dirty="0" err="1"/>
              <a:t>Mithréum</a:t>
            </a:r>
            <a:r>
              <a:rPr lang="fr-FR" dirty="0"/>
              <a:t> d’Ostie</a:t>
            </a:r>
          </a:p>
        </p:txBody>
      </p:sp>
      <p:pic>
        <p:nvPicPr>
          <p:cNvPr id="16386" name="Picture 2" descr="undefined">
            <a:extLst>
              <a:ext uri="{FF2B5EF4-FFF2-40B4-BE49-F238E27FC236}">
                <a16:creationId xmlns:a16="http://schemas.microsoft.com/office/drawing/2014/main" id="{4840AFE3-385F-2953-DDFD-08A3727AB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058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08D09-4B44-9648-C4D7-C7BC96C9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98524" cy="1325563"/>
          </a:xfrm>
        </p:spPr>
        <p:txBody>
          <a:bodyPr/>
          <a:lstStyle/>
          <a:p>
            <a:pPr algn="ctr"/>
            <a:r>
              <a:rPr lang="fr-FR" i="1" dirty="0"/>
              <a:t>Mithraeum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/>
              <a:t>Musée de Karlsruhe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EB45C7-984E-2658-036A-ABE267C64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1B6F3A-3C55-FE08-9698-FBDECB220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D8D520-C7BC-96BA-5B89-8B9D4C7A8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07" y="1836523"/>
            <a:ext cx="6695303" cy="502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20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5D2FB2-2A4A-F587-C6F6-A50B1D02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22B8C9-5F98-4666-D9A1-1B389EA07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290324-6F05-50CC-9156-06DF7D01F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6" y="2331985"/>
            <a:ext cx="3934509" cy="29508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0FFC69-2023-0EC7-14C1-4D6C53B78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428" y="365125"/>
            <a:ext cx="8007178" cy="600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59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C561E0-EE71-2306-B483-C5B5768CA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1571" y="0"/>
            <a:ext cx="7544254" cy="1325563"/>
          </a:xfrm>
        </p:spPr>
        <p:txBody>
          <a:bodyPr>
            <a:normAutofit/>
          </a:bodyPr>
          <a:lstStyle/>
          <a:p>
            <a:r>
              <a:rPr lang="fr-FR" sz="3200" dirty="0"/>
              <a:t>Fouilles de l’INRAP à Angers : le </a:t>
            </a:r>
            <a:r>
              <a:rPr lang="fr-FR" sz="3200" i="1" dirty="0" err="1"/>
              <a:t>mithraéum</a:t>
            </a:r>
            <a:endParaRPr lang="fr-FR" sz="3200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AB34C4-C78B-93D5-7ED9-019764E84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7774" y="1825625"/>
            <a:ext cx="6296025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9D1033-C819-1C52-3863-536A0CDB3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71571" cy="6858000"/>
          </a:xfrm>
          <a:prstGeom prst="rect">
            <a:avLst/>
          </a:prstGeom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BC41A780-EEBC-7AD7-8C7B-CEA56AF7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431" y="890589"/>
            <a:ext cx="4438485" cy="29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56224502-449E-3AA2-9FA9-D6553A06B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15" y="3841751"/>
            <a:ext cx="3585697" cy="291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46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912B8-2F05-0C03-5D57-B513CE7C3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I. La religion des Romains au tournant de notre 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6B676A-1D09-5AF5-4685-F94E222D7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17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A8BFB9-C12D-CAC2-50A4-9513DCCD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Jérôme, </a:t>
            </a:r>
            <a:r>
              <a:rPr lang="fr-FR" i="1" dirty="0"/>
              <a:t>Lettre à </a:t>
            </a:r>
            <a:r>
              <a:rPr lang="fr-FR" i="1" dirty="0" err="1"/>
              <a:t>Laeta</a:t>
            </a:r>
            <a:r>
              <a:rPr lang="fr-FR" dirty="0"/>
              <a:t>, 107, 2. Éloge du préteur romain Gracchus. </a:t>
            </a:r>
            <a:r>
              <a:rPr lang="fr-FR" sz="2700" dirty="0"/>
              <a:t>Traduction Jérôme </a:t>
            </a:r>
            <a:r>
              <a:rPr lang="fr-FR" sz="2700" dirty="0" err="1"/>
              <a:t>Mabourt</a:t>
            </a:r>
            <a:r>
              <a:rPr lang="fr-FR" sz="2700" dirty="0"/>
              <a:t> 1955 CUF. 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C3CFD9-1F45-443D-E1F6-A813B67505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Et, ut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omittam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vetera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, ne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apud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incredulos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nimis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fabulosa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uideantur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ante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paucos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annos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propinquus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 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uester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Graccus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,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nobilitatem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patritiam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nomine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sonans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, cum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Praefecturam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regeret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Urbanam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, </a:t>
            </a:r>
            <a:r>
              <a:rPr lang="fr-FR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nonne </a:t>
            </a:r>
            <a:r>
              <a:rPr lang="fr-FR" b="1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specu</a:t>
            </a:r>
            <a:r>
              <a:rPr lang="fr-FR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b="1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Mithrae</a:t>
            </a:r>
            <a:r>
              <a:rPr lang="fr-FR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, et </a:t>
            </a:r>
            <a:r>
              <a:rPr lang="fr-FR" b="1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omnia</a:t>
            </a:r>
            <a:r>
              <a:rPr lang="fr-FR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b="1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portentuosa</a:t>
            </a:r>
            <a:r>
              <a:rPr lang="fr-FR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b="1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simulacra</a:t>
            </a:r>
            <a:r>
              <a:rPr lang="fr-FR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, </a:t>
            </a:r>
            <a:r>
              <a:rPr lang="fr-FR" b="1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quibus</a:t>
            </a:r>
            <a:r>
              <a:rPr lang="fr-FR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Corax, </a:t>
            </a:r>
            <a:r>
              <a:rPr lang="fr-FR" b="1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Cryphius</a:t>
            </a:r>
            <a:r>
              <a:rPr lang="fr-FR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, Miles, Leo, Perses, </a:t>
            </a:r>
            <a:r>
              <a:rPr lang="fr-FR" b="1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Heliodromus</a:t>
            </a:r>
            <a:r>
              <a:rPr lang="fr-FR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Pater </a:t>
            </a:r>
            <a:r>
              <a:rPr lang="fr-FR" b="1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initiantur</a:t>
            </a:r>
            <a:r>
              <a:rPr lang="fr-FR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, </a:t>
            </a:r>
            <a:r>
              <a:rPr lang="fr-FR" b="1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subuertit</a:t>
            </a:r>
            <a:r>
              <a:rPr lang="fr-FR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, </a:t>
            </a:r>
            <a:r>
              <a:rPr lang="fr-FR" b="1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fregit</a:t>
            </a:r>
            <a:r>
              <a:rPr lang="fr-FR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, </a:t>
            </a:r>
            <a:r>
              <a:rPr lang="fr-FR" b="1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excussit</a:t>
            </a:r>
            <a:r>
              <a:rPr lang="fr-FR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, 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et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his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quasi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obsidibus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ante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praemissis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,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inpetrauit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baptismum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Christi ?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Solitudinem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patitur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et in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Urbe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gentilitas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.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Dii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quondam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nationum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cum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bubonibus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et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noctuis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in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solis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culminibus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fr-FR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remanserunt</a:t>
            </a:r>
            <a:r>
              <a:rPr lang="fr-FR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.  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BF446B2-D769-5344-7B30-99152B9F8A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/>
              <a:t>Et, pour omettre des faits anciens que des incrédules jugeraient trop fabuleux, il y a peu d’années votre parent Gracchus dont le nom claironne la noblesse patricienne, tandis qu’il dirigeait la prêture urbaine, q’-a-t-il faut de la grotte de Mithra et de tous ses simulacres prestigieux par lesquels l’initiés reçoit tous les grades : corbeau, caché, soldat, lion, Perses, </a:t>
            </a:r>
            <a:r>
              <a:rPr lang="fr-FR" dirty="0" err="1"/>
              <a:t>héliodrome</a:t>
            </a:r>
            <a:r>
              <a:rPr lang="fr-FR" dirty="0"/>
              <a:t>, enfin père ? Ne les a-t-il pas envoyés devant lui en quelque sorte comme otages, pour obtenir le baptême du Christ ? Même à Rome, le paganisme (</a:t>
            </a:r>
            <a:r>
              <a:rPr lang="fr-FR" i="1" dirty="0" err="1"/>
              <a:t>gentilita</a:t>
            </a:r>
            <a:r>
              <a:rPr lang="fr-FR" dirty="0"/>
              <a:t>) souffre de l’abandon. Ceux qui étaient jadis les dieux des nations demeurent sur les faîtes esseulés avec les hiboux et les chouettes. </a:t>
            </a:r>
          </a:p>
        </p:txBody>
      </p:sp>
    </p:spTree>
    <p:extLst>
      <p:ext uri="{BB962C8B-B14F-4D97-AF65-F5344CB8AC3E}">
        <p14:creationId xmlns:p14="http://schemas.microsoft.com/office/powerpoint/2010/main" val="1989072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388B1719-1945-AF8D-F814-B0C14C358E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5332902"/>
              </p:ext>
            </p:extLst>
          </p:nvPr>
        </p:nvGraphicFramePr>
        <p:xfrm>
          <a:off x="738187" y="282575"/>
          <a:ext cx="10515600" cy="622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9908331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15436405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53204316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402861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Titre français du 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latin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Attributs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Rôle rituel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462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r-FR" dirty="0"/>
                        <a:t>Corbeau Corax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/>
                        <a:t>Corax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014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r-FR" dirty="0"/>
                        <a:t>Nymphée (fiancé/jeune marié) ; attributs : le.</a:t>
                      </a:r>
                    </a:p>
                    <a:p>
                      <a:pPr marL="0" indent="0">
                        <a:buNone/>
                      </a:pPr>
                      <a:r>
                        <a:rPr lang="fr-FR" dirty="0"/>
                        <a:t>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 err="1"/>
                        <a:t>Nymphius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diadème</a:t>
                      </a:r>
                    </a:p>
                    <a:p>
                      <a:r>
                        <a:rPr lang="fr-FR" dirty="0"/>
                        <a:t>lampe de Vénus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473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r-FR" dirty="0"/>
                        <a:t>Soldat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/>
                        <a:t>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Couronne</a:t>
                      </a:r>
                    </a:p>
                    <a:p>
                      <a:r>
                        <a:rPr lang="fr-FR" dirty="0"/>
                        <a:t>épée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00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r-FR" dirty="0"/>
                        <a:t>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/>
                        <a:t>Leo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Pelle</a:t>
                      </a:r>
                    </a:p>
                    <a:p>
                      <a:r>
                        <a:rPr lang="fr-FR" dirty="0"/>
                        <a:t>Sistre</a:t>
                      </a:r>
                    </a:p>
                    <a:p>
                      <a:r>
                        <a:rPr lang="fr-FR" dirty="0"/>
                        <a:t>foudre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Purification de l’espace rituel ? Feu et encens, cuisson des aliments 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145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r-FR" dirty="0"/>
                        <a:t>Perse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/>
                        <a:t>Perses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Épée recourbée</a:t>
                      </a:r>
                    </a:p>
                    <a:p>
                      <a:r>
                        <a:rPr lang="fr-FR" dirty="0"/>
                        <a:t>Croissant de lune</a:t>
                      </a:r>
                    </a:p>
                    <a:p>
                      <a:r>
                        <a:rPr lang="fr-FR" dirty="0"/>
                        <a:t>Étoile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25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r-FR" dirty="0" err="1"/>
                        <a:t>Héliodrome</a:t>
                      </a:r>
                      <a:r>
                        <a:rPr lang="fr-FR" dirty="0"/>
                        <a:t>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 err="1"/>
                        <a:t>heliodromus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Torche</a:t>
                      </a:r>
                    </a:p>
                    <a:p>
                      <a:r>
                        <a:rPr lang="fr-FR" dirty="0"/>
                        <a:t>Fouet</a:t>
                      </a:r>
                    </a:p>
                    <a:p>
                      <a:r>
                        <a:rPr lang="fr-FR" dirty="0"/>
                        <a:t>Couronne solaire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309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Père </a:t>
                      </a:r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/>
                        <a:t>Pater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Bonnet phrygien</a:t>
                      </a:r>
                    </a:p>
                    <a:p>
                      <a:r>
                        <a:rPr lang="fr-FR" dirty="0"/>
                        <a:t>Faucille</a:t>
                      </a:r>
                    </a:p>
                    <a:p>
                      <a:r>
                        <a:rPr lang="fr-FR" dirty="0"/>
                        <a:t>Bâton de commandement</a:t>
                      </a:r>
                    </a:p>
                    <a:p>
                      <a:r>
                        <a:rPr lang="fr-FR" dirty="0"/>
                        <a:t>Anneau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Organisateur des </a:t>
                      </a:r>
                      <a:r>
                        <a:rPr lang="fr-FR" dirty="0" err="1"/>
                        <a:t>cérémoniques</a:t>
                      </a:r>
                      <a:r>
                        <a:rPr lang="fr-FR" dirty="0"/>
                        <a:t>, grade le plus élevé </a:t>
                      </a:r>
                      <a:r>
                        <a:rPr lang="fr-FR" i="1" dirty="0"/>
                        <a:t>a priori.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676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193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C41F6EC-99E3-A846-7242-41D6EA19C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Mithra Tauroctone de Sidon (Liban), 390 de notre ère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82CFC89-5E7C-EC2D-79A6-17413DC821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 err="1"/>
              <a:t>Φλ</a:t>
            </a:r>
            <a:r>
              <a:rPr lang="el-GR" dirty="0"/>
              <a:t>. </a:t>
            </a:r>
            <a:r>
              <a:rPr lang="el-GR" dirty="0" err="1"/>
              <a:t>Γερόντιος</a:t>
            </a:r>
            <a:r>
              <a:rPr lang="el-GR" dirty="0"/>
              <a:t> </a:t>
            </a:r>
            <a:r>
              <a:rPr lang="el-GR" dirty="0" err="1"/>
              <a:t>πατὴρ</a:t>
            </a:r>
            <a:r>
              <a:rPr lang="el-GR" dirty="0"/>
              <a:t> νόμιμος </a:t>
            </a:r>
            <a:r>
              <a:rPr lang="el-GR" dirty="0" err="1"/>
              <a:t>τῶν</a:t>
            </a:r>
            <a:r>
              <a:rPr lang="el-GR" dirty="0"/>
              <a:t> </a:t>
            </a:r>
            <a:r>
              <a:rPr lang="el-GR" dirty="0" err="1"/>
              <a:t>τελετῶν</a:t>
            </a:r>
            <a:r>
              <a:rPr lang="el-GR" dirty="0"/>
              <a:t> </a:t>
            </a:r>
            <a:r>
              <a:rPr lang="el-GR" dirty="0" err="1"/>
              <a:t>τοῦ</a:t>
            </a:r>
            <a:r>
              <a:rPr lang="el-GR" dirty="0"/>
              <a:t> </a:t>
            </a:r>
            <a:r>
              <a:rPr lang="el-GR" dirty="0" err="1"/>
              <a:t>θεοῦ</a:t>
            </a:r>
            <a:r>
              <a:rPr lang="el-GR" dirty="0"/>
              <a:t> </a:t>
            </a:r>
            <a:r>
              <a:rPr lang="el-GR" dirty="0" err="1"/>
              <a:t>εὐχαριστῶν</a:t>
            </a:r>
            <a:r>
              <a:rPr lang="el-GR" dirty="0"/>
              <a:t> </a:t>
            </a:r>
            <a:r>
              <a:rPr lang="el-GR" dirty="0" err="1"/>
              <a:t>ἀφιερῶσα</a:t>
            </a:r>
            <a:r>
              <a:rPr lang="el-GR" dirty="0"/>
              <a:t> </a:t>
            </a:r>
            <a:r>
              <a:rPr lang="el-GR" dirty="0" err="1"/>
              <a:t>τῷ</a:t>
            </a:r>
            <a:r>
              <a:rPr lang="el-GR" dirty="0"/>
              <a:t> φʹ </a:t>
            </a:r>
            <a:r>
              <a:rPr lang="el-GR" dirty="0" err="1"/>
              <a:t>ἔτει</a:t>
            </a:r>
            <a:r>
              <a:rPr lang="el-GR" dirty="0"/>
              <a:t>.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Flavios</a:t>
            </a:r>
            <a:r>
              <a:rPr lang="fr-FR" dirty="0"/>
              <a:t> </a:t>
            </a:r>
            <a:r>
              <a:rPr lang="fr-FR" dirty="0" err="1"/>
              <a:t>Gerontios</a:t>
            </a:r>
            <a:r>
              <a:rPr lang="fr-FR" dirty="0"/>
              <a:t>, </a:t>
            </a:r>
            <a:r>
              <a:rPr lang="fr-FR" i="1" dirty="0"/>
              <a:t>pater </a:t>
            </a:r>
            <a:r>
              <a:rPr lang="fr-FR" i="1" dirty="0" err="1"/>
              <a:t>nomimos</a:t>
            </a:r>
            <a:r>
              <a:rPr lang="fr-FR" i="1" dirty="0"/>
              <a:t> </a:t>
            </a:r>
            <a:r>
              <a:rPr lang="fr-FR" dirty="0"/>
              <a:t>des rites d’initiation du dieu, en action de grâce, j’ai consacré [cette statue] en l’an 500 (de l’ère de Sidon, ndlr).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 </a:t>
            </a:r>
            <a:r>
              <a:rPr lang="fr-FR" dirty="0"/>
              <a:t>F. Baratte, “Le </a:t>
            </a:r>
            <a:r>
              <a:rPr lang="fr-FR" i="1" dirty="0" err="1"/>
              <a:t>mithreum</a:t>
            </a:r>
            <a:r>
              <a:rPr lang="fr-FR" dirty="0"/>
              <a:t> de Sidon : certitudes et questions”, </a:t>
            </a:r>
            <a:r>
              <a:rPr lang="fr-FR" i="1" dirty="0" err="1"/>
              <a:t>Topoi</a:t>
            </a:r>
            <a:r>
              <a:rPr lang="fr-FR" dirty="0"/>
              <a:t>, volume 1/11, 2001, pp. 205-227.</a:t>
            </a:r>
          </a:p>
        </p:txBody>
      </p:sp>
      <p:pic>
        <p:nvPicPr>
          <p:cNvPr id="10242" name="Picture 2" descr="Mythra">
            <a:extLst>
              <a:ext uri="{FF2B5EF4-FFF2-40B4-BE49-F238E27FC236}">
                <a16:creationId xmlns:a16="http://schemas.microsoft.com/office/drawing/2014/main" id="{D62C24EF-845F-AC1C-F35D-93927CDAE26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2223294"/>
            <a:ext cx="5080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410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201F22-E08F-C52B-B7FC-57C0EB623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432" y="407987"/>
            <a:ext cx="4556125" cy="1325563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Autel en marbre dédié à Mithra par Flavius </a:t>
            </a:r>
            <a:r>
              <a:rPr lang="fr-FR" sz="3200" dirty="0" err="1"/>
              <a:t>Aper</a:t>
            </a:r>
            <a:r>
              <a:rPr lang="fr-FR" sz="3200" dirty="0"/>
              <a:t> pour la santé de l’Empereur Gallien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821C57-CA6B-6454-BF1B-42AE7647B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7033" y="2098675"/>
            <a:ext cx="4206766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 err="1"/>
              <a:t>Mithreum</a:t>
            </a:r>
            <a:r>
              <a:rPr lang="fr-FR" dirty="0"/>
              <a:t> III (</a:t>
            </a:r>
            <a:r>
              <a:rPr lang="fr-FR" dirty="0" err="1"/>
              <a:t>Ptuj</a:t>
            </a:r>
            <a:r>
              <a:rPr lang="fr-FR" dirty="0"/>
              <a:t>, </a:t>
            </a:r>
            <a:r>
              <a:rPr lang="fr-FR" dirty="0" err="1"/>
              <a:t>Zgornji</a:t>
            </a:r>
            <a:r>
              <a:rPr lang="fr-FR" dirty="0"/>
              <a:t> </a:t>
            </a:r>
            <a:r>
              <a:rPr lang="fr-FR" dirty="0" err="1"/>
              <a:t>Breg</a:t>
            </a:r>
            <a:r>
              <a:rPr lang="fr-FR" dirty="0"/>
              <a:t>), vers 267/268.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Pokrajinski</a:t>
            </a:r>
            <a:r>
              <a:rPr lang="fr-FR" dirty="0"/>
              <a:t> </a:t>
            </a:r>
            <a:r>
              <a:rPr lang="fr-FR" dirty="0" err="1"/>
              <a:t>muzej</a:t>
            </a:r>
            <a:r>
              <a:rPr lang="fr-FR" dirty="0"/>
              <a:t> </a:t>
            </a:r>
            <a:r>
              <a:rPr lang="fr-FR" dirty="0" err="1"/>
              <a:t>Ptuj-Ormoz</a:t>
            </a:r>
            <a:r>
              <a:rPr lang="fr-FR" dirty="0"/>
              <a:t>, inv. RL 293. </a:t>
            </a:r>
          </a:p>
        </p:txBody>
      </p:sp>
      <p:pic>
        <p:nvPicPr>
          <p:cNvPr id="1026" name="Picture 2" descr="Lateral view of Ptuj altar">
            <a:extLst>
              <a:ext uri="{FF2B5EF4-FFF2-40B4-BE49-F238E27FC236}">
                <a16:creationId xmlns:a16="http://schemas.microsoft.com/office/drawing/2014/main" id="{848130FD-4D2D-E2C9-D96D-A0AF0CB65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9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65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E141A3-66BB-C9C4-71A5-BA398095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Intaille magique ? Tauroctonie, Cabire. II</a:t>
            </a:r>
            <a:r>
              <a:rPr lang="fr-FR" baseline="30000" dirty="0"/>
              <a:t>e</a:t>
            </a:r>
            <a:r>
              <a:rPr lang="fr-FR" dirty="0"/>
              <a:t>-III</a:t>
            </a:r>
            <a:r>
              <a:rPr lang="fr-FR" baseline="30000" dirty="0"/>
              <a:t>e</a:t>
            </a:r>
            <a:r>
              <a:rPr lang="fr-FR" dirty="0"/>
              <a:t> s. de notre ère. CIMRM 2366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190AA9-FFFF-7666-B36F-D63F1FEC9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CB5BA1-9C53-3FFE-A9E0-16AD7309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00544"/>
            <a:ext cx="1016000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70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AAAC4E-842B-57A2-D52B-E24708059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3D1817-43FB-08D7-3B52-74C956127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1. Un monde polythéiste</a:t>
            </a:r>
          </a:p>
        </p:txBody>
      </p:sp>
    </p:spTree>
    <p:extLst>
      <p:ext uri="{BB962C8B-B14F-4D97-AF65-F5344CB8AC3E}">
        <p14:creationId xmlns:p14="http://schemas.microsoft.com/office/powerpoint/2010/main" val="3488307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F42F3D-5918-B1F9-F25C-92929A54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C76201-3092-64AC-E046-B9A5D480B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Les Romains et leurs religions">
            <a:extLst>
              <a:ext uri="{FF2B5EF4-FFF2-40B4-BE49-F238E27FC236}">
                <a16:creationId xmlns:a16="http://schemas.microsoft.com/office/drawing/2014/main" id="{9A832720-323A-529E-E553-D32E3FE8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724"/>
            <a:ext cx="4029075" cy="61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mazon.fr - Quand faire, c'est croire: les rites sacrificiels des Romains -  Scheid, John - Livres">
            <a:extLst>
              <a:ext uri="{FF2B5EF4-FFF2-40B4-BE49-F238E27FC236}">
                <a16:creationId xmlns:a16="http://schemas.microsoft.com/office/drawing/2014/main" id="{49A30C44-7912-7461-D247-7FEFC083A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949" y="365125"/>
            <a:ext cx="3802062" cy="62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a religion des Romains - John Scheid | Cairn.info">
            <a:extLst>
              <a:ext uri="{FF2B5EF4-FFF2-40B4-BE49-F238E27FC236}">
                <a16:creationId xmlns:a16="http://schemas.microsoft.com/office/drawing/2014/main" id="{2832A62D-1021-10C9-3C7B-BE294C5EA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85" y="136812"/>
            <a:ext cx="4373115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536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2A885-0901-66DF-5CC0-6F8796B13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066491-3CE3-10F4-A7D8-8EF87B6D5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i="1" dirty="0" err="1"/>
              <a:t>Interpretatio</a:t>
            </a:r>
            <a:r>
              <a:rPr lang="fr-FR" i="1" dirty="0"/>
              <a:t> </a:t>
            </a:r>
            <a:r>
              <a:rPr lang="fr-FR" i="1" dirty="0" err="1"/>
              <a:t>romana</a:t>
            </a:r>
            <a:endParaRPr lang="fr-FR" i="1" dirty="0"/>
          </a:p>
          <a:p>
            <a:pPr marL="0" indent="0">
              <a:buNone/>
            </a:pPr>
            <a:r>
              <a:rPr lang="fr-FR" i="1" dirty="0" err="1"/>
              <a:t>Religio</a:t>
            </a:r>
            <a:endParaRPr lang="fr-FR" i="1" dirty="0"/>
          </a:p>
          <a:p>
            <a:pPr marL="0" indent="0">
              <a:buNone/>
            </a:pPr>
            <a:r>
              <a:rPr lang="fr-FR" i="1" dirty="0"/>
              <a:t>Mos </a:t>
            </a:r>
            <a:r>
              <a:rPr lang="fr-FR" i="1" dirty="0" err="1"/>
              <a:t>maiorum</a:t>
            </a:r>
            <a:endParaRPr lang="fr-FR" i="1" dirty="0"/>
          </a:p>
          <a:p>
            <a:pPr marL="0" indent="0">
              <a:buNone/>
            </a:pPr>
            <a:r>
              <a:rPr lang="fr-FR" i="1" dirty="0" err="1"/>
              <a:t>Eusébéia</a:t>
            </a:r>
            <a:r>
              <a:rPr lang="fr-FR" dirty="0"/>
              <a:t> </a:t>
            </a:r>
            <a:r>
              <a:rPr lang="el-GR" dirty="0" err="1"/>
              <a:t>εὐσέβεια</a:t>
            </a:r>
            <a:r>
              <a:rPr lang="el-GR" dirty="0"/>
              <a:t> </a:t>
            </a:r>
            <a:r>
              <a:rPr lang="fr-FR" dirty="0"/>
              <a:t>= </a:t>
            </a:r>
            <a:r>
              <a:rPr lang="fr-FR" i="1" dirty="0" err="1"/>
              <a:t>Pietas</a:t>
            </a:r>
            <a:endParaRPr lang="fr-FR" i="1" dirty="0"/>
          </a:p>
          <a:p>
            <a:pPr marL="0" indent="0">
              <a:buNone/>
            </a:pPr>
            <a:endParaRPr lang="fr-FR" i="1" dirty="0"/>
          </a:p>
          <a:p>
            <a:pPr marL="0" indent="0">
              <a:buNone/>
            </a:pPr>
            <a:r>
              <a:rPr lang="fr-FR" dirty="0"/>
              <a:t>Cybèle, Mithra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20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628014-8E3F-1E8F-5E04-9F15861E9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BEB7B1-B3BF-608D-FAE9-108CD7658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Georg </a:t>
            </a:r>
            <a:r>
              <a:rPr lang="fr-FR" dirty="0" err="1"/>
              <a:t>Wissowa</a:t>
            </a:r>
            <a:r>
              <a:rPr lang="fr-FR" dirty="0"/>
              <a:t> 1902, </a:t>
            </a:r>
            <a:r>
              <a:rPr lang="fr-FR" i="1" dirty="0"/>
              <a:t>Religion </a:t>
            </a:r>
            <a:r>
              <a:rPr lang="fr-FR" i="1" dirty="0" err="1"/>
              <a:t>und</a:t>
            </a:r>
            <a:r>
              <a:rPr lang="fr-FR" i="1" dirty="0"/>
              <a:t> </a:t>
            </a:r>
            <a:r>
              <a:rPr lang="fr-FR" i="1" dirty="0" err="1"/>
              <a:t>Kultus</a:t>
            </a:r>
            <a:r>
              <a:rPr lang="fr-FR" i="1" dirty="0"/>
              <a:t> der Römer.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4880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02EA92-361B-C28F-D66C-45F0D42E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66F0D7-04D7-5A8C-7818-39C9E1FBE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2. Les cultes à Mystères, une mise au point</a:t>
            </a:r>
          </a:p>
        </p:txBody>
      </p:sp>
    </p:spTree>
    <p:extLst>
      <p:ext uri="{BB962C8B-B14F-4D97-AF65-F5344CB8AC3E}">
        <p14:creationId xmlns:p14="http://schemas.microsoft.com/office/powerpoint/2010/main" val="10922849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11501</TotalTime>
  <Words>1051</Words>
  <Application>Microsoft Macintosh PowerPoint</Application>
  <PresentationFormat>Grand écran</PresentationFormat>
  <Paragraphs>146</Paragraphs>
  <Slides>44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2" baseType="lpstr">
      <vt:lpstr>Arial Unicode MS</vt:lpstr>
      <vt:lpstr>Arial</vt:lpstr>
      <vt:lpstr>Calibri</vt:lpstr>
      <vt:lpstr>Calibri Light</vt:lpstr>
      <vt:lpstr>Lato</vt:lpstr>
      <vt:lpstr>Wingdings</vt:lpstr>
      <vt:lpstr>zephtextregular</vt:lpstr>
      <vt:lpstr>Thème Office</vt:lpstr>
      <vt:lpstr>CM2 – Le paysage religieux de l’Empire romain du Ier s. avant au IIe s. de notre ère I - les polythéismes</vt:lpstr>
      <vt:lpstr>Introduction : le contexte géopolitique de l’émergence du « mouvement de Jésus »</vt:lpstr>
      <vt:lpstr>Présentation PowerPoint</vt:lpstr>
      <vt:lpstr>I. La religion des Romains au tournant de notre ère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Tétradrachme, Babylone vers 325/323</vt:lpstr>
      <vt:lpstr>Présentation PowerPoint</vt:lpstr>
      <vt:lpstr>Présentation PowerPoint</vt:lpstr>
      <vt:lpstr>Constantin et Sol Invictus, 313.</vt:lpstr>
      <vt:lpstr>II. Les bouleversements du IIe s. de notre ère</vt:lpstr>
      <vt:lpstr>Présentation PowerPoint</vt:lpstr>
      <vt:lpstr>Monnaie romane. Esculape/Asclépios et Hygie. Gordien III (225-244 de notre ère)</vt:lpstr>
      <vt:lpstr>Présentation PowerPoint</vt:lpstr>
      <vt:lpstr>Présentation PowerPoint</vt:lpstr>
      <vt:lpstr>Présentation PowerPoint</vt:lpstr>
      <vt:lpstr>Présentation PowerPoint</vt:lpstr>
      <vt:lpstr>Aux origines.</vt:lpstr>
      <vt:lpstr>Présentation PowerPoint</vt:lpstr>
      <vt:lpstr>Présentation PowerPoint</vt:lpstr>
      <vt:lpstr>Présentation PowerPoint</vt:lpstr>
      <vt:lpstr>Nemrud Dağ (sources : wikicommons)</vt:lpstr>
      <vt:lpstr>Mithra né du rocher</vt:lpstr>
      <vt:lpstr>Fresque du mithréum de Marino (Italie), IIe siècle de notre ère. Source Wikicommons</vt:lpstr>
      <vt:lpstr>Présentation PowerPoint</vt:lpstr>
      <vt:lpstr>Mithraeum,  Musée de Karlsruhe </vt:lpstr>
      <vt:lpstr>Présentation PowerPoint</vt:lpstr>
      <vt:lpstr>Fouilles de l’INRAP à Angers : le mithraéum</vt:lpstr>
      <vt:lpstr>Jérôme, Lettre à Laeta, 107, 2. Éloge du préteur romain Gracchus. Traduction Jérôme Mabourt 1955 CUF. </vt:lpstr>
      <vt:lpstr>Présentation PowerPoint</vt:lpstr>
      <vt:lpstr>Mithra Tauroctone de Sidon (Liban), 390 de notre ère</vt:lpstr>
      <vt:lpstr>Autel en marbre dédié à Mithra par Flavius Aper pour la santé de l’Empereur Gallien</vt:lpstr>
      <vt:lpstr>Intaille magique ? Tauroctonie, Cabire. IIe-IIIe s. de notre ère. CIMRM 2366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CM4</dc:title>
  <dc:creator>Sophie Laribi Glaudel</dc:creator>
  <cp:lastModifiedBy>LARIBI-GLAUDEL SOPHIE</cp:lastModifiedBy>
  <cp:revision>7</cp:revision>
  <dcterms:created xsi:type="dcterms:W3CDTF">2023-09-28T15:09:02Z</dcterms:created>
  <dcterms:modified xsi:type="dcterms:W3CDTF">2024-10-09T18:16:37Z</dcterms:modified>
</cp:coreProperties>
</file>