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74" r:id="rId4"/>
    <p:sldId id="266" r:id="rId5"/>
    <p:sldId id="275" r:id="rId6"/>
    <p:sldId id="297" r:id="rId7"/>
    <p:sldId id="276" r:id="rId8"/>
    <p:sldId id="268" r:id="rId9"/>
    <p:sldId id="277" r:id="rId10"/>
    <p:sldId id="298" r:id="rId11"/>
    <p:sldId id="262" r:id="rId12"/>
    <p:sldId id="299" r:id="rId13"/>
    <p:sldId id="279" r:id="rId14"/>
    <p:sldId id="278" r:id="rId15"/>
    <p:sldId id="269" r:id="rId16"/>
    <p:sldId id="264" r:id="rId17"/>
    <p:sldId id="265" r:id="rId18"/>
    <p:sldId id="281" r:id="rId19"/>
    <p:sldId id="280" r:id="rId20"/>
    <p:sldId id="283" r:id="rId21"/>
    <p:sldId id="300" r:id="rId22"/>
    <p:sldId id="270" r:id="rId23"/>
    <p:sldId id="282" r:id="rId24"/>
    <p:sldId id="284" r:id="rId25"/>
    <p:sldId id="285" r:id="rId26"/>
    <p:sldId id="286" r:id="rId27"/>
    <p:sldId id="271" r:id="rId28"/>
    <p:sldId id="272" r:id="rId29"/>
    <p:sldId id="287" r:id="rId30"/>
    <p:sldId id="273" r:id="rId31"/>
    <p:sldId id="288" r:id="rId32"/>
    <p:sldId id="257" r:id="rId33"/>
    <p:sldId id="289" r:id="rId34"/>
    <p:sldId id="290" r:id="rId35"/>
    <p:sldId id="291" r:id="rId36"/>
    <p:sldId id="292" r:id="rId37"/>
    <p:sldId id="294" r:id="rId38"/>
    <p:sldId id="296" r:id="rId39"/>
    <p:sldId id="259" r:id="rId40"/>
    <p:sldId id="295" r:id="rId41"/>
    <p:sldId id="293" r:id="rId42"/>
    <p:sldId id="260" r:id="rId4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5794"/>
  </p:normalViewPr>
  <p:slideViewPr>
    <p:cSldViewPr snapToGrid="0">
      <p:cViewPr varScale="1">
        <p:scale>
          <a:sx n="128" d="100"/>
          <a:sy n="128" d="100"/>
        </p:scale>
        <p:origin x="4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F06BDB-AC5B-8C35-252F-1638CC6ED01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80B9D9A-0282-6299-5554-FFBCEAF1B9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1C903BC-65F7-C8E0-4B22-12549F7BB5A1}"/>
              </a:ext>
            </a:extLst>
          </p:cNvPr>
          <p:cNvSpPr>
            <a:spLocks noGrp="1"/>
          </p:cNvSpPr>
          <p:nvPr>
            <p:ph type="dt" sz="half" idx="10"/>
          </p:nvPr>
        </p:nvSpPr>
        <p:spPr/>
        <p:txBody>
          <a:bodyPr/>
          <a:lstStyle/>
          <a:p>
            <a:fld id="{833B8B33-C94B-1846-8DD4-BAA0C504B4F4}" type="datetimeFigureOut">
              <a:rPr lang="fr-FR" smtClean="0"/>
              <a:t>16/10/2024</a:t>
            </a:fld>
            <a:endParaRPr lang="fr-FR"/>
          </a:p>
        </p:txBody>
      </p:sp>
      <p:sp>
        <p:nvSpPr>
          <p:cNvPr id="5" name="Espace réservé du pied de page 4">
            <a:extLst>
              <a:ext uri="{FF2B5EF4-FFF2-40B4-BE49-F238E27FC236}">
                <a16:creationId xmlns:a16="http://schemas.microsoft.com/office/drawing/2014/main" id="{31CFCE91-6004-1E91-4E67-5381AF7C012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C21FB6C-7005-B775-FA45-3ED6627ADC67}"/>
              </a:ext>
            </a:extLst>
          </p:cNvPr>
          <p:cNvSpPr>
            <a:spLocks noGrp="1"/>
          </p:cNvSpPr>
          <p:nvPr>
            <p:ph type="sldNum" sz="quarter" idx="12"/>
          </p:nvPr>
        </p:nvSpPr>
        <p:spPr/>
        <p:txBody>
          <a:bodyPr/>
          <a:lstStyle/>
          <a:p>
            <a:fld id="{32CE50AB-F325-6A48-B4AF-EBBFE9A28EBA}" type="slidenum">
              <a:rPr lang="fr-FR" smtClean="0"/>
              <a:t>‹N°›</a:t>
            </a:fld>
            <a:endParaRPr lang="fr-FR"/>
          </a:p>
        </p:txBody>
      </p:sp>
    </p:spTree>
    <p:extLst>
      <p:ext uri="{BB962C8B-B14F-4D97-AF65-F5344CB8AC3E}">
        <p14:creationId xmlns:p14="http://schemas.microsoft.com/office/powerpoint/2010/main" val="1272278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869CCB-F823-39F2-98EB-DD813C86DD9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E8B53FC-9CDC-17C3-810D-09047783E47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E2713C9-9ADE-81DD-5860-EB1A625663BC}"/>
              </a:ext>
            </a:extLst>
          </p:cNvPr>
          <p:cNvSpPr>
            <a:spLocks noGrp="1"/>
          </p:cNvSpPr>
          <p:nvPr>
            <p:ph type="dt" sz="half" idx="10"/>
          </p:nvPr>
        </p:nvSpPr>
        <p:spPr/>
        <p:txBody>
          <a:bodyPr/>
          <a:lstStyle/>
          <a:p>
            <a:fld id="{833B8B33-C94B-1846-8DD4-BAA0C504B4F4}" type="datetimeFigureOut">
              <a:rPr lang="fr-FR" smtClean="0"/>
              <a:t>16/10/2024</a:t>
            </a:fld>
            <a:endParaRPr lang="fr-FR"/>
          </a:p>
        </p:txBody>
      </p:sp>
      <p:sp>
        <p:nvSpPr>
          <p:cNvPr id="5" name="Espace réservé du pied de page 4">
            <a:extLst>
              <a:ext uri="{FF2B5EF4-FFF2-40B4-BE49-F238E27FC236}">
                <a16:creationId xmlns:a16="http://schemas.microsoft.com/office/drawing/2014/main" id="{7F5E7412-52EA-479F-5C63-0AF44858CEA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05FA87C-C08D-319C-C516-61D683867370}"/>
              </a:ext>
            </a:extLst>
          </p:cNvPr>
          <p:cNvSpPr>
            <a:spLocks noGrp="1"/>
          </p:cNvSpPr>
          <p:nvPr>
            <p:ph type="sldNum" sz="quarter" idx="12"/>
          </p:nvPr>
        </p:nvSpPr>
        <p:spPr/>
        <p:txBody>
          <a:bodyPr/>
          <a:lstStyle/>
          <a:p>
            <a:fld id="{32CE50AB-F325-6A48-B4AF-EBBFE9A28EBA}" type="slidenum">
              <a:rPr lang="fr-FR" smtClean="0"/>
              <a:t>‹N°›</a:t>
            </a:fld>
            <a:endParaRPr lang="fr-FR"/>
          </a:p>
        </p:txBody>
      </p:sp>
    </p:spTree>
    <p:extLst>
      <p:ext uri="{BB962C8B-B14F-4D97-AF65-F5344CB8AC3E}">
        <p14:creationId xmlns:p14="http://schemas.microsoft.com/office/powerpoint/2010/main" val="2094559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4295F0B-882D-852E-A603-96727B608D0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5E95806-8846-FF64-2E0F-F52D427A1CE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3CD9283-0F42-78A2-5F7A-0BF7D8E03B61}"/>
              </a:ext>
            </a:extLst>
          </p:cNvPr>
          <p:cNvSpPr>
            <a:spLocks noGrp="1"/>
          </p:cNvSpPr>
          <p:nvPr>
            <p:ph type="dt" sz="half" idx="10"/>
          </p:nvPr>
        </p:nvSpPr>
        <p:spPr/>
        <p:txBody>
          <a:bodyPr/>
          <a:lstStyle/>
          <a:p>
            <a:fld id="{833B8B33-C94B-1846-8DD4-BAA0C504B4F4}" type="datetimeFigureOut">
              <a:rPr lang="fr-FR" smtClean="0"/>
              <a:t>16/10/2024</a:t>
            </a:fld>
            <a:endParaRPr lang="fr-FR"/>
          </a:p>
        </p:txBody>
      </p:sp>
      <p:sp>
        <p:nvSpPr>
          <p:cNvPr id="5" name="Espace réservé du pied de page 4">
            <a:extLst>
              <a:ext uri="{FF2B5EF4-FFF2-40B4-BE49-F238E27FC236}">
                <a16:creationId xmlns:a16="http://schemas.microsoft.com/office/drawing/2014/main" id="{4A6D4DFB-8FD7-7873-CC5C-75EFF39F15D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9B86B18-DCC0-1669-6F50-82D75483D9EA}"/>
              </a:ext>
            </a:extLst>
          </p:cNvPr>
          <p:cNvSpPr>
            <a:spLocks noGrp="1"/>
          </p:cNvSpPr>
          <p:nvPr>
            <p:ph type="sldNum" sz="quarter" idx="12"/>
          </p:nvPr>
        </p:nvSpPr>
        <p:spPr/>
        <p:txBody>
          <a:bodyPr/>
          <a:lstStyle/>
          <a:p>
            <a:fld id="{32CE50AB-F325-6A48-B4AF-EBBFE9A28EBA}" type="slidenum">
              <a:rPr lang="fr-FR" smtClean="0"/>
              <a:t>‹N°›</a:t>
            </a:fld>
            <a:endParaRPr lang="fr-FR"/>
          </a:p>
        </p:txBody>
      </p:sp>
    </p:spTree>
    <p:extLst>
      <p:ext uri="{BB962C8B-B14F-4D97-AF65-F5344CB8AC3E}">
        <p14:creationId xmlns:p14="http://schemas.microsoft.com/office/powerpoint/2010/main" val="114672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B0EAEF-4F4C-22A4-8821-108AA3D3BDA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9A732F2-8CEB-05FB-1C25-6C1F92CBAD4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C974507-0DBA-BA11-8AE0-49167D722ECC}"/>
              </a:ext>
            </a:extLst>
          </p:cNvPr>
          <p:cNvSpPr>
            <a:spLocks noGrp="1"/>
          </p:cNvSpPr>
          <p:nvPr>
            <p:ph type="dt" sz="half" idx="10"/>
          </p:nvPr>
        </p:nvSpPr>
        <p:spPr/>
        <p:txBody>
          <a:bodyPr/>
          <a:lstStyle/>
          <a:p>
            <a:fld id="{833B8B33-C94B-1846-8DD4-BAA0C504B4F4}" type="datetimeFigureOut">
              <a:rPr lang="fr-FR" smtClean="0"/>
              <a:t>16/10/2024</a:t>
            </a:fld>
            <a:endParaRPr lang="fr-FR"/>
          </a:p>
        </p:txBody>
      </p:sp>
      <p:sp>
        <p:nvSpPr>
          <p:cNvPr id="5" name="Espace réservé du pied de page 4">
            <a:extLst>
              <a:ext uri="{FF2B5EF4-FFF2-40B4-BE49-F238E27FC236}">
                <a16:creationId xmlns:a16="http://schemas.microsoft.com/office/drawing/2014/main" id="{0E90DE9F-99C1-5D00-52A6-0FB939872A7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6AFE5C6-85C8-F610-E7BE-30D9F7EC32E8}"/>
              </a:ext>
            </a:extLst>
          </p:cNvPr>
          <p:cNvSpPr>
            <a:spLocks noGrp="1"/>
          </p:cNvSpPr>
          <p:nvPr>
            <p:ph type="sldNum" sz="quarter" idx="12"/>
          </p:nvPr>
        </p:nvSpPr>
        <p:spPr/>
        <p:txBody>
          <a:bodyPr/>
          <a:lstStyle/>
          <a:p>
            <a:fld id="{32CE50AB-F325-6A48-B4AF-EBBFE9A28EBA}" type="slidenum">
              <a:rPr lang="fr-FR" smtClean="0"/>
              <a:t>‹N°›</a:t>
            </a:fld>
            <a:endParaRPr lang="fr-FR"/>
          </a:p>
        </p:txBody>
      </p:sp>
    </p:spTree>
    <p:extLst>
      <p:ext uri="{BB962C8B-B14F-4D97-AF65-F5344CB8AC3E}">
        <p14:creationId xmlns:p14="http://schemas.microsoft.com/office/powerpoint/2010/main" val="911377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6A8839-D433-7DC3-799D-1A69CE761FF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BCDDF50-E13E-600D-AFE8-31973A009E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1F51F62E-EC72-976D-9211-71724F845FE8}"/>
              </a:ext>
            </a:extLst>
          </p:cNvPr>
          <p:cNvSpPr>
            <a:spLocks noGrp="1"/>
          </p:cNvSpPr>
          <p:nvPr>
            <p:ph type="dt" sz="half" idx="10"/>
          </p:nvPr>
        </p:nvSpPr>
        <p:spPr/>
        <p:txBody>
          <a:bodyPr/>
          <a:lstStyle/>
          <a:p>
            <a:fld id="{833B8B33-C94B-1846-8DD4-BAA0C504B4F4}" type="datetimeFigureOut">
              <a:rPr lang="fr-FR" smtClean="0"/>
              <a:t>16/10/2024</a:t>
            </a:fld>
            <a:endParaRPr lang="fr-FR"/>
          </a:p>
        </p:txBody>
      </p:sp>
      <p:sp>
        <p:nvSpPr>
          <p:cNvPr id="5" name="Espace réservé du pied de page 4">
            <a:extLst>
              <a:ext uri="{FF2B5EF4-FFF2-40B4-BE49-F238E27FC236}">
                <a16:creationId xmlns:a16="http://schemas.microsoft.com/office/drawing/2014/main" id="{8CBA544F-AD45-44C7-8678-C9AA49ACEAB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813614D-5463-0EAA-7C45-F76FF05441FC}"/>
              </a:ext>
            </a:extLst>
          </p:cNvPr>
          <p:cNvSpPr>
            <a:spLocks noGrp="1"/>
          </p:cNvSpPr>
          <p:nvPr>
            <p:ph type="sldNum" sz="quarter" idx="12"/>
          </p:nvPr>
        </p:nvSpPr>
        <p:spPr/>
        <p:txBody>
          <a:bodyPr/>
          <a:lstStyle/>
          <a:p>
            <a:fld id="{32CE50AB-F325-6A48-B4AF-EBBFE9A28EBA}" type="slidenum">
              <a:rPr lang="fr-FR" smtClean="0"/>
              <a:t>‹N°›</a:t>
            </a:fld>
            <a:endParaRPr lang="fr-FR"/>
          </a:p>
        </p:txBody>
      </p:sp>
    </p:spTree>
    <p:extLst>
      <p:ext uri="{BB962C8B-B14F-4D97-AF65-F5344CB8AC3E}">
        <p14:creationId xmlns:p14="http://schemas.microsoft.com/office/powerpoint/2010/main" val="3541523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9A4C21-A428-5F3A-7C07-E8ED7542778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6212E64-D130-E97D-9477-4A76B6A0E93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DD732FC-6C8B-2457-1013-804CDB9DE64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1F96B6E-9339-FEEC-59FA-EA9144B549F1}"/>
              </a:ext>
            </a:extLst>
          </p:cNvPr>
          <p:cNvSpPr>
            <a:spLocks noGrp="1"/>
          </p:cNvSpPr>
          <p:nvPr>
            <p:ph type="dt" sz="half" idx="10"/>
          </p:nvPr>
        </p:nvSpPr>
        <p:spPr/>
        <p:txBody>
          <a:bodyPr/>
          <a:lstStyle/>
          <a:p>
            <a:fld id="{833B8B33-C94B-1846-8DD4-BAA0C504B4F4}" type="datetimeFigureOut">
              <a:rPr lang="fr-FR" smtClean="0"/>
              <a:t>16/10/2024</a:t>
            </a:fld>
            <a:endParaRPr lang="fr-FR"/>
          </a:p>
        </p:txBody>
      </p:sp>
      <p:sp>
        <p:nvSpPr>
          <p:cNvPr id="6" name="Espace réservé du pied de page 5">
            <a:extLst>
              <a:ext uri="{FF2B5EF4-FFF2-40B4-BE49-F238E27FC236}">
                <a16:creationId xmlns:a16="http://schemas.microsoft.com/office/drawing/2014/main" id="{8BBDB828-EF95-55C6-BF16-65E33E251B3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F491A26-2921-1D11-D9E4-409A0E01260C}"/>
              </a:ext>
            </a:extLst>
          </p:cNvPr>
          <p:cNvSpPr>
            <a:spLocks noGrp="1"/>
          </p:cNvSpPr>
          <p:nvPr>
            <p:ph type="sldNum" sz="quarter" idx="12"/>
          </p:nvPr>
        </p:nvSpPr>
        <p:spPr/>
        <p:txBody>
          <a:bodyPr/>
          <a:lstStyle/>
          <a:p>
            <a:fld id="{32CE50AB-F325-6A48-B4AF-EBBFE9A28EBA}" type="slidenum">
              <a:rPr lang="fr-FR" smtClean="0"/>
              <a:t>‹N°›</a:t>
            </a:fld>
            <a:endParaRPr lang="fr-FR"/>
          </a:p>
        </p:txBody>
      </p:sp>
    </p:spTree>
    <p:extLst>
      <p:ext uri="{BB962C8B-B14F-4D97-AF65-F5344CB8AC3E}">
        <p14:creationId xmlns:p14="http://schemas.microsoft.com/office/powerpoint/2010/main" val="877496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40FB5A-1679-2F91-35B7-A5EAF4CD88A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41519DD-E116-4A28-AB46-BF15F87CA1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77F6018-CE26-E7AC-EAC1-F1EAA9E38C7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8D07859-95BF-381F-3136-01B158DBE0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5EE49AE-F1B5-42E5-4C24-56B793F85B0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1154694-E7B5-CC11-3B48-5EC3C3F8D96A}"/>
              </a:ext>
            </a:extLst>
          </p:cNvPr>
          <p:cNvSpPr>
            <a:spLocks noGrp="1"/>
          </p:cNvSpPr>
          <p:nvPr>
            <p:ph type="dt" sz="half" idx="10"/>
          </p:nvPr>
        </p:nvSpPr>
        <p:spPr/>
        <p:txBody>
          <a:bodyPr/>
          <a:lstStyle/>
          <a:p>
            <a:fld id="{833B8B33-C94B-1846-8DD4-BAA0C504B4F4}" type="datetimeFigureOut">
              <a:rPr lang="fr-FR" smtClean="0"/>
              <a:t>16/10/2024</a:t>
            </a:fld>
            <a:endParaRPr lang="fr-FR"/>
          </a:p>
        </p:txBody>
      </p:sp>
      <p:sp>
        <p:nvSpPr>
          <p:cNvPr id="8" name="Espace réservé du pied de page 7">
            <a:extLst>
              <a:ext uri="{FF2B5EF4-FFF2-40B4-BE49-F238E27FC236}">
                <a16:creationId xmlns:a16="http://schemas.microsoft.com/office/drawing/2014/main" id="{8DFAF4A3-2528-ADAD-016D-ACC7D330F08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A21EAF0-1B01-4BFA-0A6E-CAA1B0710202}"/>
              </a:ext>
            </a:extLst>
          </p:cNvPr>
          <p:cNvSpPr>
            <a:spLocks noGrp="1"/>
          </p:cNvSpPr>
          <p:nvPr>
            <p:ph type="sldNum" sz="quarter" idx="12"/>
          </p:nvPr>
        </p:nvSpPr>
        <p:spPr/>
        <p:txBody>
          <a:bodyPr/>
          <a:lstStyle/>
          <a:p>
            <a:fld id="{32CE50AB-F325-6A48-B4AF-EBBFE9A28EBA}" type="slidenum">
              <a:rPr lang="fr-FR" smtClean="0"/>
              <a:t>‹N°›</a:t>
            </a:fld>
            <a:endParaRPr lang="fr-FR"/>
          </a:p>
        </p:txBody>
      </p:sp>
    </p:spTree>
    <p:extLst>
      <p:ext uri="{BB962C8B-B14F-4D97-AF65-F5344CB8AC3E}">
        <p14:creationId xmlns:p14="http://schemas.microsoft.com/office/powerpoint/2010/main" val="308878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94E6D2-1840-4BC2-3B42-7DD409895CE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3AAD52A-4741-2BA6-8BF8-229CA9DBBFE8}"/>
              </a:ext>
            </a:extLst>
          </p:cNvPr>
          <p:cNvSpPr>
            <a:spLocks noGrp="1"/>
          </p:cNvSpPr>
          <p:nvPr>
            <p:ph type="dt" sz="half" idx="10"/>
          </p:nvPr>
        </p:nvSpPr>
        <p:spPr/>
        <p:txBody>
          <a:bodyPr/>
          <a:lstStyle/>
          <a:p>
            <a:fld id="{833B8B33-C94B-1846-8DD4-BAA0C504B4F4}" type="datetimeFigureOut">
              <a:rPr lang="fr-FR" smtClean="0"/>
              <a:t>16/10/2024</a:t>
            </a:fld>
            <a:endParaRPr lang="fr-FR"/>
          </a:p>
        </p:txBody>
      </p:sp>
      <p:sp>
        <p:nvSpPr>
          <p:cNvPr id="4" name="Espace réservé du pied de page 3">
            <a:extLst>
              <a:ext uri="{FF2B5EF4-FFF2-40B4-BE49-F238E27FC236}">
                <a16:creationId xmlns:a16="http://schemas.microsoft.com/office/drawing/2014/main" id="{76820A29-D5DB-F542-0998-08326870B02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7844966F-1055-371C-5A43-0AB45AB3BA55}"/>
              </a:ext>
            </a:extLst>
          </p:cNvPr>
          <p:cNvSpPr>
            <a:spLocks noGrp="1"/>
          </p:cNvSpPr>
          <p:nvPr>
            <p:ph type="sldNum" sz="quarter" idx="12"/>
          </p:nvPr>
        </p:nvSpPr>
        <p:spPr/>
        <p:txBody>
          <a:bodyPr/>
          <a:lstStyle/>
          <a:p>
            <a:fld id="{32CE50AB-F325-6A48-B4AF-EBBFE9A28EBA}" type="slidenum">
              <a:rPr lang="fr-FR" smtClean="0"/>
              <a:t>‹N°›</a:t>
            </a:fld>
            <a:endParaRPr lang="fr-FR"/>
          </a:p>
        </p:txBody>
      </p:sp>
    </p:spTree>
    <p:extLst>
      <p:ext uri="{BB962C8B-B14F-4D97-AF65-F5344CB8AC3E}">
        <p14:creationId xmlns:p14="http://schemas.microsoft.com/office/powerpoint/2010/main" val="1753420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BC5818A-A30D-533C-095D-0BAE3D9DCBCA}"/>
              </a:ext>
            </a:extLst>
          </p:cNvPr>
          <p:cNvSpPr>
            <a:spLocks noGrp="1"/>
          </p:cNvSpPr>
          <p:nvPr>
            <p:ph type="dt" sz="half" idx="10"/>
          </p:nvPr>
        </p:nvSpPr>
        <p:spPr/>
        <p:txBody>
          <a:bodyPr/>
          <a:lstStyle/>
          <a:p>
            <a:fld id="{833B8B33-C94B-1846-8DD4-BAA0C504B4F4}" type="datetimeFigureOut">
              <a:rPr lang="fr-FR" smtClean="0"/>
              <a:t>16/10/2024</a:t>
            </a:fld>
            <a:endParaRPr lang="fr-FR"/>
          </a:p>
        </p:txBody>
      </p:sp>
      <p:sp>
        <p:nvSpPr>
          <p:cNvPr id="3" name="Espace réservé du pied de page 2">
            <a:extLst>
              <a:ext uri="{FF2B5EF4-FFF2-40B4-BE49-F238E27FC236}">
                <a16:creationId xmlns:a16="http://schemas.microsoft.com/office/drawing/2014/main" id="{C71C3EA5-75BA-A11C-2D1F-57FF2180BC5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1885AFF-06C3-88AE-5F69-9F22ED503F43}"/>
              </a:ext>
            </a:extLst>
          </p:cNvPr>
          <p:cNvSpPr>
            <a:spLocks noGrp="1"/>
          </p:cNvSpPr>
          <p:nvPr>
            <p:ph type="sldNum" sz="quarter" idx="12"/>
          </p:nvPr>
        </p:nvSpPr>
        <p:spPr/>
        <p:txBody>
          <a:bodyPr/>
          <a:lstStyle/>
          <a:p>
            <a:fld id="{32CE50AB-F325-6A48-B4AF-EBBFE9A28EBA}" type="slidenum">
              <a:rPr lang="fr-FR" smtClean="0"/>
              <a:t>‹N°›</a:t>
            </a:fld>
            <a:endParaRPr lang="fr-FR"/>
          </a:p>
        </p:txBody>
      </p:sp>
    </p:spTree>
    <p:extLst>
      <p:ext uri="{BB962C8B-B14F-4D97-AF65-F5344CB8AC3E}">
        <p14:creationId xmlns:p14="http://schemas.microsoft.com/office/powerpoint/2010/main" val="2715566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C3B9A5-94E9-714A-ED12-E71E6BD4C3D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C94FF00-8F73-3958-F202-4BEBD266B4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C111359-AF27-C80E-9E37-CBF13669E5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52E8849-6DF5-5C2E-D399-1422C8CD29AE}"/>
              </a:ext>
            </a:extLst>
          </p:cNvPr>
          <p:cNvSpPr>
            <a:spLocks noGrp="1"/>
          </p:cNvSpPr>
          <p:nvPr>
            <p:ph type="dt" sz="half" idx="10"/>
          </p:nvPr>
        </p:nvSpPr>
        <p:spPr/>
        <p:txBody>
          <a:bodyPr/>
          <a:lstStyle/>
          <a:p>
            <a:fld id="{833B8B33-C94B-1846-8DD4-BAA0C504B4F4}" type="datetimeFigureOut">
              <a:rPr lang="fr-FR" smtClean="0"/>
              <a:t>16/10/2024</a:t>
            </a:fld>
            <a:endParaRPr lang="fr-FR"/>
          </a:p>
        </p:txBody>
      </p:sp>
      <p:sp>
        <p:nvSpPr>
          <p:cNvPr id="6" name="Espace réservé du pied de page 5">
            <a:extLst>
              <a:ext uri="{FF2B5EF4-FFF2-40B4-BE49-F238E27FC236}">
                <a16:creationId xmlns:a16="http://schemas.microsoft.com/office/drawing/2014/main" id="{B17E3CDC-35F2-4815-6A23-EDE304CB325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F9AF73A-6C5E-0F87-782D-5084B6FEA9CB}"/>
              </a:ext>
            </a:extLst>
          </p:cNvPr>
          <p:cNvSpPr>
            <a:spLocks noGrp="1"/>
          </p:cNvSpPr>
          <p:nvPr>
            <p:ph type="sldNum" sz="quarter" idx="12"/>
          </p:nvPr>
        </p:nvSpPr>
        <p:spPr/>
        <p:txBody>
          <a:bodyPr/>
          <a:lstStyle/>
          <a:p>
            <a:fld id="{32CE50AB-F325-6A48-B4AF-EBBFE9A28EBA}" type="slidenum">
              <a:rPr lang="fr-FR" smtClean="0"/>
              <a:t>‹N°›</a:t>
            </a:fld>
            <a:endParaRPr lang="fr-FR"/>
          </a:p>
        </p:txBody>
      </p:sp>
    </p:spTree>
    <p:extLst>
      <p:ext uri="{BB962C8B-B14F-4D97-AF65-F5344CB8AC3E}">
        <p14:creationId xmlns:p14="http://schemas.microsoft.com/office/powerpoint/2010/main" val="499500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FC279A-60ED-37AD-8853-65062087F0D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583AFB4-E5E3-0E99-644F-E9247F2BE2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22EF8D9-76AC-AC0D-A671-E61612789B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4C12CA6-785E-1A67-25CE-11DA0B707423}"/>
              </a:ext>
            </a:extLst>
          </p:cNvPr>
          <p:cNvSpPr>
            <a:spLocks noGrp="1"/>
          </p:cNvSpPr>
          <p:nvPr>
            <p:ph type="dt" sz="half" idx="10"/>
          </p:nvPr>
        </p:nvSpPr>
        <p:spPr/>
        <p:txBody>
          <a:bodyPr/>
          <a:lstStyle/>
          <a:p>
            <a:fld id="{833B8B33-C94B-1846-8DD4-BAA0C504B4F4}" type="datetimeFigureOut">
              <a:rPr lang="fr-FR" smtClean="0"/>
              <a:t>16/10/2024</a:t>
            </a:fld>
            <a:endParaRPr lang="fr-FR"/>
          </a:p>
        </p:txBody>
      </p:sp>
      <p:sp>
        <p:nvSpPr>
          <p:cNvPr id="6" name="Espace réservé du pied de page 5">
            <a:extLst>
              <a:ext uri="{FF2B5EF4-FFF2-40B4-BE49-F238E27FC236}">
                <a16:creationId xmlns:a16="http://schemas.microsoft.com/office/drawing/2014/main" id="{4E599555-AE29-8780-52BD-7AEB9D206B0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9695CAB-74CD-A200-9D11-E8D0E6C1D9AC}"/>
              </a:ext>
            </a:extLst>
          </p:cNvPr>
          <p:cNvSpPr>
            <a:spLocks noGrp="1"/>
          </p:cNvSpPr>
          <p:nvPr>
            <p:ph type="sldNum" sz="quarter" idx="12"/>
          </p:nvPr>
        </p:nvSpPr>
        <p:spPr/>
        <p:txBody>
          <a:bodyPr/>
          <a:lstStyle/>
          <a:p>
            <a:fld id="{32CE50AB-F325-6A48-B4AF-EBBFE9A28EBA}" type="slidenum">
              <a:rPr lang="fr-FR" smtClean="0"/>
              <a:t>‹N°›</a:t>
            </a:fld>
            <a:endParaRPr lang="fr-FR"/>
          </a:p>
        </p:txBody>
      </p:sp>
    </p:spTree>
    <p:extLst>
      <p:ext uri="{BB962C8B-B14F-4D97-AF65-F5344CB8AC3E}">
        <p14:creationId xmlns:p14="http://schemas.microsoft.com/office/powerpoint/2010/main" val="246433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DD767E0-2EBB-6710-A892-3CEA79D483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B507781-754D-734F-A9CD-3CC422C8B1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C571337-DB0A-A3D6-966F-CC3EE0BD80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3B8B33-C94B-1846-8DD4-BAA0C504B4F4}" type="datetimeFigureOut">
              <a:rPr lang="fr-FR" smtClean="0"/>
              <a:t>16/10/2024</a:t>
            </a:fld>
            <a:endParaRPr lang="fr-FR"/>
          </a:p>
        </p:txBody>
      </p:sp>
      <p:sp>
        <p:nvSpPr>
          <p:cNvPr id="5" name="Espace réservé du pied de page 4">
            <a:extLst>
              <a:ext uri="{FF2B5EF4-FFF2-40B4-BE49-F238E27FC236}">
                <a16:creationId xmlns:a16="http://schemas.microsoft.com/office/drawing/2014/main" id="{D95552B5-4A36-5AFC-8175-F3FEA77787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B6858FE-DDDE-AE25-F147-9A98F14375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CE50AB-F325-6A48-B4AF-EBBFE9A28EBA}" type="slidenum">
              <a:rPr lang="fr-FR" smtClean="0"/>
              <a:t>‹N°›</a:t>
            </a:fld>
            <a:endParaRPr lang="fr-FR"/>
          </a:p>
        </p:txBody>
      </p:sp>
    </p:spTree>
    <p:extLst>
      <p:ext uri="{BB962C8B-B14F-4D97-AF65-F5344CB8AC3E}">
        <p14:creationId xmlns:p14="http://schemas.microsoft.com/office/powerpoint/2010/main" val="2814467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3AA7E5-F427-3736-B722-9ACF91DDBAA0}"/>
              </a:ext>
            </a:extLst>
          </p:cNvPr>
          <p:cNvSpPr>
            <a:spLocks noGrp="1"/>
          </p:cNvSpPr>
          <p:nvPr>
            <p:ph type="ctrTitle"/>
          </p:nvPr>
        </p:nvSpPr>
        <p:spPr/>
        <p:txBody>
          <a:bodyPr>
            <a:normAutofit fontScale="90000"/>
          </a:bodyPr>
          <a:lstStyle/>
          <a:p>
            <a:r>
              <a:rPr lang="fr-FR" dirty="0"/>
              <a:t>CM3 – Le paysage religieux de l’Empire romain du Ier s. avant au II</a:t>
            </a:r>
            <a:r>
              <a:rPr lang="fr-FR" baseline="30000" dirty="0"/>
              <a:t>e</a:t>
            </a:r>
            <a:r>
              <a:rPr lang="fr-FR" dirty="0"/>
              <a:t> s. de notre ère II – </a:t>
            </a:r>
            <a:br>
              <a:rPr lang="fr-FR" dirty="0"/>
            </a:br>
            <a:r>
              <a:rPr lang="fr-FR" dirty="0"/>
              <a:t>le judaïsme antique</a:t>
            </a:r>
          </a:p>
        </p:txBody>
      </p:sp>
      <p:sp>
        <p:nvSpPr>
          <p:cNvPr id="3" name="Sous-titre 2">
            <a:extLst>
              <a:ext uri="{FF2B5EF4-FFF2-40B4-BE49-F238E27FC236}">
                <a16:creationId xmlns:a16="http://schemas.microsoft.com/office/drawing/2014/main" id="{B29594FF-C9B1-1C19-A2DE-4136EC034007}"/>
              </a:ext>
            </a:extLst>
          </p:cNvPr>
          <p:cNvSpPr>
            <a:spLocks noGrp="1"/>
          </p:cNvSpPr>
          <p:nvPr>
            <p:ph type="subTitle" idx="1"/>
          </p:nvPr>
        </p:nvSpPr>
        <p:spPr/>
        <p:txBody>
          <a:bodyPr>
            <a:normAutofit fontScale="77500" lnSpcReduction="20000"/>
          </a:bodyPr>
          <a:lstStyle/>
          <a:p>
            <a:r>
              <a:rPr lang="fr-FR" dirty="0"/>
              <a:t>UE103 EC1</a:t>
            </a:r>
          </a:p>
          <a:p>
            <a:r>
              <a:rPr lang="fr-FR" dirty="0"/>
              <a:t>L1 Théologie</a:t>
            </a:r>
          </a:p>
          <a:p>
            <a:r>
              <a:rPr lang="fr-FR" dirty="0"/>
              <a:t>Jeudi 17 octobre 2024</a:t>
            </a:r>
          </a:p>
          <a:p>
            <a:endParaRPr lang="fr-FR" dirty="0"/>
          </a:p>
          <a:p>
            <a:r>
              <a:rPr lang="fr-FR" dirty="0"/>
              <a:t>Dr Sophie </a:t>
            </a:r>
            <a:r>
              <a:rPr lang="fr-FR" dirty="0" err="1"/>
              <a:t>Laribi</a:t>
            </a:r>
            <a:r>
              <a:rPr lang="fr-FR" dirty="0"/>
              <a:t> </a:t>
            </a:r>
            <a:r>
              <a:rPr lang="fr-FR" dirty="0" err="1"/>
              <a:t>Glaudel</a:t>
            </a:r>
            <a:endParaRPr lang="fr-FR" dirty="0"/>
          </a:p>
          <a:p>
            <a:endParaRPr lang="fr-FR" dirty="0"/>
          </a:p>
        </p:txBody>
      </p:sp>
    </p:spTree>
    <p:extLst>
      <p:ext uri="{BB962C8B-B14F-4D97-AF65-F5344CB8AC3E}">
        <p14:creationId xmlns:p14="http://schemas.microsoft.com/office/powerpoint/2010/main" val="1455610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36F0C6-1632-1A7F-42BB-947670900908}"/>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862ABEF6-D3A5-FFF8-5421-C78E83BD2A45}"/>
              </a:ext>
            </a:extLst>
          </p:cNvPr>
          <p:cNvSpPr>
            <a:spLocks noGrp="1"/>
          </p:cNvSpPr>
          <p:nvPr>
            <p:ph idx="1"/>
          </p:nvPr>
        </p:nvSpPr>
        <p:spPr/>
        <p:txBody>
          <a:bodyPr/>
          <a:lstStyle/>
          <a:p>
            <a:pPr marL="0" indent="0">
              <a:buNone/>
            </a:pPr>
            <a:r>
              <a:rPr lang="fr-FR" dirty="0"/>
              <a:t>Bataille de </a:t>
            </a:r>
            <a:r>
              <a:rPr lang="fr-FR" dirty="0" err="1"/>
              <a:t>Beith</a:t>
            </a:r>
            <a:r>
              <a:rPr lang="fr-FR" dirty="0"/>
              <a:t> </a:t>
            </a:r>
            <a:r>
              <a:rPr lang="fr-FR" dirty="0" err="1"/>
              <a:t>Horon</a:t>
            </a:r>
            <a:r>
              <a:rPr lang="fr-FR" dirty="0"/>
              <a:t> – Simon Bar </a:t>
            </a:r>
            <a:r>
              <a:rPr lang="fr-FR" dirty="0" err="1"/>
              <a:t>Giora</a:t>
            </a:r>
            <a:endParaRPr lang="fr-FR" dirty="0"/>
          </a:p>
        </p:txBody>
      </p:sp>
    </p:spTree>
    <p:extLst>
      <p:ext uri="{BB962C8B-B14F-4D97-AF65-F5344CB8AC3E}">
        <p14:creationId xmlns:p14="http://schemas.microsoft.com/office/powerpoint/2010/main" val="2612690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672606-C46C-12D3-3C99-3683636A6147}"/>
              </a:ext>
            </a:extLst>
          </p:cNvPr>
          <p:cNvSpPr>
            <a:spLocks noGrp="1"/>
          </p:cNvSpPr>
          <p:nvPr>
            <p:ph type="title"/>
          </p:nvPr>
        </p:nvSpPr>
        <p:spPr/>
        <p:txBody>
          <a:bodyPr>
            <a:normAutofit/>
          </a:bodyPr>
          <a:lstStyle/>
          <a:p>
            <a:r>
              <a:rPr lang="fr-FR" sz="4000" dirty="0"/>
              <a:t>L’Arc de Titus à Rome. Pilier sud du passage central : le pillage du Temple.</a:t>
            </a:r>
          </a:p>
        </p:txBody>
      </p:sp>
      <p:pic>
        <p:nvPicPr>
          <p:cNvPr id="2050" name="Picture 2" descr="Image illustrative de l’article Arc de Titus">
            <a:extLst>
              <a:ext uri="{FF2B5EF4-FFF2-40B4-BE49-F238E27FC236}">
                <a16:creationId xmlns:a16="http://schemas.microsoft.com/office/drawing/2014/main" id="{940FF32C-3704-EF32-8F07-5D071B18E6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9106" y="1690688"/>
            <a:ext cx="4266889" cy="43513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ief du passage central, pilier sud : le trésor du Temple et les tabulae ansatae des Romains.">
            <a:extLst>
              <a:ext uri="{FF2B5EF4-FFF2-40B4-BE49-F238E27FC236}">
                <a16:creationId xmlns:a16="http://schemas.microsoft.com/office/drawing/2014/main" id="{68072476-FCBB-5A76-C8D0-FAF9EE5C61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3083" y="1864308"/>
            <a:ext cx="6499811"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649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BC2B4B-DE87-F338-ECEF-28692BBC5E1C}"/>
              </a:ext>
            </a:extLst>
          </p:cNvPr>
          <p:cNvSpPr>
            <a:spLocks noGrp="1"/>
          </p:cNvSpPr>
          <p:nvPr>
            <p:ph type="title"/>
          </p:nvPr>
        </p:nvSpPr>
        <p:spPr/>
        <p:txBody>
          <a:bodyPr/>
          <a:lstStyle/>
          <a:p>
            <a:pPr algn="ctr"/>
            <a:r>
              <a:rPr lang="fr-FR" dirty="0"/>
              <a:t>Sesterce de Vespasien, frappé en 71. </a:t>
            </a:r>
            <a:br>
              <a:rPr lang="fr-FR" dirty="0"/>
            </a:br>
            <a:r>
              <a:rPr lang="fr-FR" dirty="0"/>
              <a:t>La </a:t>
            </a:r>
            <a:r>
              <a:rPr lang="fr-FR" i="1" dirty="0" err="1"/>
              <a:t>Iudaea</a:t>
            </a:r>
            <a:r>
              <a:rPr lang="fr-FR" i="1" dirty="0"/>
              <a:t> Capta</a:t>
            </a:r>
            <a:r>
              <a:rPr lang="fr-FR" dirty="0"/>
              <a:t>.</a:t>
            </a:r>
          </a:p>
        </p:txBody>
      </p:sp>
      <p:pic>
        <p:nvPicPr>
          <p:cNvPr id="1026" name="Picture 2" descr="undefined">
            <a:extLst>
              <a:ext uri="{FF2B5EF4-FFF2-40B4-BE49-F238E27FC236}">
                <a16:creationId xmlns:a16="http://schemas.microsoft.com/office/drawing/2014/main" id="{3FF58FD4-2419-A476-1A77-2BF3E56CCCA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6230" y="2078913"/>
            <a:ext cx="8239539" cy="4179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169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FDC903-AFF7-5085-46A2-BDBFC2EE5101}"/>
              </a:ext>
            </a:extLst>
          </p:cNvPr>
          <p:cNvSpPr>
            <a:spLocks noGrp="1"/>
          </p:cNvSpPr>
          <p:nvPr>
            <p:ph type="title"/>
          </p:nvPr>
        </p:nvSpPr>
        <p:spPr/>
        <p:txBody>
          <a:bodyPr/>
          <a:lstStyle/>
          <a:p>
            <a:r>
              <a:rPr lang="fr-FR" dirty="0"/>
              <a:t>Flavius Josèphe, </a:t>
            </a:r>
            <a:r>
              <a:rPr lang="fr-FR" i="1" dirty="0"/>
              <a:t>Guerre des Juifs</a:t>
            </a:r>
            <a:r>
              <a:rPr lang="fr-FR" dirty="0"/>
              <a:t>, VII, 1, 1. La destruction du Temple en 70.</a:t>
            </a:r>
          </a:p>
        </p:txBody>
      </p:sp>
      <p:sp>
        <p:nvSpPr>
          <p:cNvPr id="3" name="Espace réservé du contenu 2">
            <a:extLst>
              <a:ext uri="{FF2B5EF4-FFF2-40B4-BE49-F238E27FC236}">
                <a16:creationId xmlns:a16="http://schemas.microsoft.com/office/drawing/2014/main" id="{1B6DBBC3-81CE-DFC5-FA8D-851F61620BB1}"/>
              </a:ext>
            </a:extLst>
          </p:cNvPr>
          <p:cNvSpPr>
            <a:spLocks noGrp="1"/>
          </p:cNvSpPr>
          <p:nvPr>
            <p:ph idx="1"/>
          </p:nvPr>
        </p:nvSpPr>
        <p:spPr/>
        <p:txBody>
          <a:bodyPr>
            <a:normAutofit fontScale="92500" lnSpcReduction="10000"/>
          </a:bodyPr>
          <a:lstStyle/>
          <a:p>
            <a:pPr marL="0" indent="0" algn="just">
              <a:buNone/>
            </a:pPr>
            <a:r>
              <a:rPr lang="fr-FR" dirty="0"/>
              <a:t>Quand l'armée n'eut plus rien à tuer ni à piller, faute d'objets où assouvir sa fureur – car si elle avait eu de quoi l'exercer, elle ne se serait abstenue par modération d'aucune violence – Titus César lui donna aussitôt l'ordre de détruire toute la ville et le Temple, en conservant cependant les tours les plus élevées, celles de </a:t>
            </a:r>
            <a:r>
              <a:rPr lang="fr-FR" dirty="0" err="1"/>
              <a:t>Phasaël</a:t>
            </a:r>
            <a:r>
              <a:rPr lang="fr-FR" dirty="0"/>
              <a:t>, d'</a:t>
            </a:r>
            <a:r>
              <a:rPr lang="fr-FR" dirty="0" err="1"/>
              <a:t>Hippicos</a:t>
            </a:r>
            <a:r>
              <a:rPr lang="fr-FR" dirty="0"/>
              <a:t>, de </a:t>
            </a:r>
            <a:r>
              <a:rPr lang="fr-FR" dirty="0" err="1"/>
              <a:t>Mariamme</a:t>
            </a:r>
            <a:r>
              <a:rPr lang="fr-FR" dirty="0"/>
              <a:t>, et aussi toute la partie du rempart qui entourait la ville du côté de l'ouest. Ce rempart devait servir de campement à la garnison laissée à Jérusalem ; les tours devaient témoigner de l'importance et de la force de la ville dont la valeur romaine avait triomphé. Tout le reste de l'enceinte fut si bien rasé par la sape que les voyageurs, en arrivant là, pouvaient douter que ce lieu eût jamais été habité. Telle fut la fin de Jérusalem, cité illustre, célèbre parmi tous les hommes, victime de la folie des factieux</a:t>
            </a:r>
          </a:p>
        </p:txBody>
      </p:sp>
    </p:spTree>
    <p:extLst>
      <p:ext uri="{BB962C8B-B14F-4D97-AF65-F5344CB8AC3E}">
        <p14:creationId xmlns:p14="http://schemas.microsoft.com/office/powerpoint/2010/main" val="935360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6FDE07-DE39-C955-3B90-3DE5A26AAE0A}"/>
              </a:ext>
            </a:extLst>
          </p:cNvPr>
          <p:cNvSpPr>
            <a:spLocks noGrp="1"/>
          </p:cNvSpPr>
          <p:nvPr>
            <p:ph type="title"/>
          </p:nvPr>
        </p:nvSpPr>
        <p:spPr/>
        <p:txBody>
          <a:bodyPr/>
          <a:lstStyle/>
          <a:p>
            <a:pPr algn="ctr"/>
            <a:r>
              <a:rPr lang="fr-FR" dirty="0"/>
              <a:t>Le Kotel, vestige du Temple – mur de soutènement de l’esplanade du Temple.</a:t>
            </a:r>
          </a:p>
        </p:txBody>
      </p:sp>
      <p:pic>
        <p:nvPicPr>
          <p:cNvPr id="10244" name="Picture 4" descr="undefined">
            <a:extLst>
              <a:ext uri="{FF2B5EF4-FFF2-40B4-BE49-F238E27FC236}">
                <a16:creationId xmlns:a16="http://schemas.microsoft.com/office/drawing/2014/main" id="{E1968B38-FDBA-DA1D-E368-2F49D16E2E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3134" y="1825625"/>
            <a:ext cx="652573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125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30A387-AD7C-F0B9-76F2-88CB1833F1E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5BE29C84-7CF8-7703-93E5-B0F685EC9A44}"/>
              </a:ext>
            </a:extLst>
          </p:cNvPr>
          <p:cNvSpPr>
            <a:spLocks noGrp="1"/>
          </p:cNvSpPr>
          <p:nvPr>
            <p:ph idx="1"/>
          </p:nvPr>
        </p:nvSpPr>
        <p:spPr/>
        <p:txBody>
          <a:bodyPr/>
          <a:lstStyle/>
          <a:p>
            <a:pPr marL="0" indent="0">
              <a:buNone/>
            </a:pPr>
            <a:r>
              <a:rPr lang="fr-FR" dirty="0"/>
              <a:t>3. La révolte de Bar </a:t>
            </a:r>
            <a:r>
              <a:rPr lang="fr-FR" dirty="0" err="1"/>
              <a:t>Kochba</a:t>
            </a:r>
            <a:r>
              <a:rPr lang="fr-FR" dirty="0"/>
              <a:t> 132-135 de notre ère : la dernière des guerres judéo-romaines</a:t>
            </a:r>
          </a:p>
          <a:p>
            <a:pPr marL="0" indent="0">
              <a:buNone/>
            </a:pPr>
            <a:endParaRPr lang="fr-FR" dirty="0"/>
          </a:p>
        </p:txBody>
      </p:sp>
    </p:spTree>
    <p:extLst>
      <p:ext uri="{BB962C8B-B14F-4D97-AF65-F5344CB8AC3E}">
        <p14:creationId xmlns:p14="http://schemas.microsoft.com/office/powerpoint/2010/main" val="2341536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C4D1EE-1262-0B5C-AA63-29575C1CD7D2}"/>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B04DF2D-F87A-73C4-613D-C3FD1556E5D6}"/>
              </a:ext>
            </a:extLst>
          </p:cNvPr>
          <p:cNvSpPr>
            <a:spLocks noGrp="1"/>
          </p:cNvSpPr>
          <p:nvPr>
            <p:ph idx="1"/>
          </p:nvPr>
        </p:nvSpPr>
        <p:spPr/>
        <p:txBody>
          <a:bodyPr/>
          <a:lstStyle/>
          <a:p>
            <a:pPr marL="0" indent="0" algn="just">
              <a:buNone/>
            </a:pPr>
            <a:r>
              <a:rPr lang="fr-FR" dirty="0"/>
              <a:t>Maurice Sartre, «Bar </a:t>
            </a:r>
            <a:r>
              <a:rPr lang="fr-FR" dirty="0" err="1"/>
              <a:t>Kokhba</a:t>
            </a:r>
            <a:r>
              <a:rPr lang="fr-FR" dirty="0"/>
              <a:t> contre Rome - Le dernier combat des Juifs de Judée », chapitre 24, </a:t>
            </a:r>
            <a:r>
              <a:rPr lang="fr-FR" i="1" dirty="0"/>
              <a:t>in Empires et cités dans la Méditerranée antique</a:t>
            </a:r>
            <a:r>
              <a:rPr lang="fr-FR" dirty="0"/>
              <a:t>, Paris, Tallandier.</a:t>
            </a:r>
          </a:p>
          <a:p>
            <a:pPr marL="0" indent="0" algn="just">
              <a:buNone/>
            </a:pPr>
            <a:endParaRPr lang="fr-FR" dirty="0"/>
          </a:p>
          <a:p>
            <a:pPr marL="0" indent="0" algn="just">
              <a:buNone/>
            </a:pPr>
            <a:r>
              <a:rPr lang="fr-FR" dirty="0"/>
              <a:t>Sanhédrin</a:t>
            </a:r>
          </a:p>
          <a:p>
            <a:pPr marL="0" indent="0" algn="just">
              <a:buNone/>
            </a:pPr>
            <a:r>
              <a:rPr lang="fr-FR" dirty="0"/>
              <a:t>Rabbi </a:t>
            </a:r>
            <a:r>
              <a:rPr lang="fr-FR" dirty="0" err="1"/>
              <a:t>Akiva</a:t>
            </a:r>
            <a:endParaRPr lang="fr-FR" dirty="0"/>
          </a:p>
          <a:p>
            <a:pPr marL="0" indent="0" algn="just">
              <a:buNone/>
            </a:pPr>
            <a:r>
              <a:rPr lang="fr-FR" dirty="0" err="1"/>
              <a:t>Modi’in</a:t>
            </a:r>
            <a:r>
              <a:rPr lang="fr-FR" dirty="0"/>
              <a:t>, Judée</a:t>
            </a:r>
          </a:p>
          <a:p>
            <a:pPr marL="0" indent="0">
              <a:buNone/>
            </a:pPr>
            <a:endParaRPr lang="fr-FR" dirty="0"/>
          </a:p>
        </p:txBody>
      </p:sp>
    </p:spTree>
    <p:extLst>
      <p:ext uri="{BB962C8B-B14F-4D97-AF65-F5344CB8AC3E}">
        <p14:creationId xmlns:p14="http://schemas.microsoft.com/office/powerpoint/2010/main" val="1523160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B1E91C-7173-DA50-572B-D346E960D9D6}"/>
              </a:ext>
            </a:extLst>
          </p:cNvPr>
          <p:cNvSpPr>
            <a:spLocks noGrp="1"/>
          </p:cNvSpPr>
          <p:nvPr>
            <p:ph type="title"/>
          </p:nvPr>
        </p:nvSpPr>
        <p:spPr/>
        <p:txBody>
          <a:bodyPr>
            <a:normAutofit fontScale="90000"/>
          </a:bodyPr>
          <a:lstStyle/>
          <a:p>
            <a:r>
              <a:rPr lang="fr-FR" dirty="0"/>
              <a:t>Tétradrachme de la révolte, façade du Temple et Arche d’Alliance (avers) et </a:t>
            </a:r>
            <a:r>
              <a:rPr lang="fr-FR" i="1" dirty="0" err="1"/>
              <a:t>ioulav</a:t>
            </a:r>
            <a:r>
              <a:rPr lang="fr-FR" dirty="0"/>
              <a:t> et </a:t>
            </a:r>
            <a:r>
              <a:rPr lang="fr-FR" i="1" dirty="0" err="1"/>
              <a:t>etrog</a:t>
            </a:r>
            <a:r>
              <a:rPr lang="fr-FR" dirty="0"/>
              <a:t> (branche de palmier dattier et fruit du cédrat utilisés lors de la fête de </a:t>
            </a:r>
            <a:r>
              <a:rPr lang="fr-FR" dirty="0" err="1"/>
              <a:t>Soukkot</a:t>
            </a:r>
            <a:r>
              <a:rPr lang="fr-FR" dirty="0"/>
              <a:t>)</a:t>
            </a:r>
          </a:p>
        </p:txBody>
      </p:sp>
      <p:pic>
        <p:nvPicPr>
          <p:cNvPr id="4098" name="Picture 2" descr="undefined">
            <a:extLst>
              <a:ext uri="{FF2B5EF4-FFF2-40B4-BE49-F238E27FC236}">
                <a16:creationId xmlns:a16="http://schemas.microsoft.com/office/drawing/2014/main" id="{B712B492-5C9B-164E-CB02-170313624E4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90964" y="2141537"/>
            <a:ext cx="8210071"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868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89A3BA-59D7-EB6C-3B81-D9F036BB893D}"/>
              </a:ext>
            </a:extLst>
          </p:cNvPr>
          <p:cNvSpPr>
            <a:spLocks noGrp="1"/>
          </p:cNvSpPr>
          <p:nvPr>
            <p:ph type="title"/>
          </p:nvPr>
        </p:nvSpPr>
        <p:spPr/>
        <p:txBody>
          <a:bodyPr/>
          <a:lstStyle/>
          <a:p>
            <a:r>
              <a:rPr lang="fr-FR" dirty="0"/>
              <a:t>Grottes</a:t>
            </a:r>
          </a:p>
        </p:txBody>
      </p:sp>
      <p:sp>
        <p:nvSpPr>
          <p:cNvPr id="3" name="Espace réservé du contenu 2">
            <a:extLst>
              <a:ext uri="{FF2B5EF4-FFF2-40B4-BE49-F238E27FC236}">
                <a16:creationId xmlns:a16="http://schemas.microsoft.com/office/drawing/2014/main" id="{945110E7-4D94-5D6C-EB46-DCE4C0871F0F}"/>
              </a:ext>
            </a:extLst>
          </p:cNvPr>
          <p:cNvSpPr>
            <a:spLocks noGrp="1"/>
          </p:cNvSpPr>
          <p:nvPr>
            <p:ph idx="1"/>
          </p:nvPr>
        </p:nvSpPr>
        <p:spPr>
          <a:xfrm>
            <a:off x="838200" y="1825625"/>
            <a:ext cx="6562725" cy="4351338"/>
          </a:xfrm>
        </p:spPr>
        <p:txBody>
          <a:bodyPr/>
          <a:lstStyle/>
          <a:p>
            <a:pPr marL="0" indent="0">
              <a:buNone/>
            </a:pPr>
            <a:r>
              <a:rPr lang="fr-FR" dirty="0"/>
              <a:t>« Grotte aux Lettres ». Découvertes de manuscrits, dont une lettre de Bar </a:t>
            </a:r>
            <a:r>
              <a:rPr lang="fr-FR" dirty="0" err="1"/>
              <a:t>Kochba</a:t>
            </a:r>
            <a:r>
              <a:rPr lang="fr-FR" dirty="0"/>
              <a:t>. Cette grotte servit de cachettes aux révoltés. </a:t>
            </a:r>
          </a:p>
        </p:txBody>
      </p:sp>
      <p:pic>
        <p:nvPicPr>
          <p:cNvPr id="12290" name="Picture 2" descr="undefined">
            <a:extLst>
              <a:ext uri="{FF2B5EF4-FFF2-40B4-BE49-F238E27FC236}">
                <a16:creationId xmlns:a16="http://schemas.microsoft.com/office/drawing/2014/main" id="{108A6C57-20D7-F5A2-B3D8-DB5A29C82B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2237" y="0"/>
            <a:ext cx="44497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519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2587EF-6D25-5A47-7367-2994AC43D752}"/>
              </a:ext>
            </a:extLst>
          </p:cNvPr>
          <p:cNvSpPr>
            <a:spLocks noGrp="1"/>
          </p:cNvSpPr>
          <p:nvPr>
            <p:ph type="title"/>
          </p:nvPr>
        </p:nvSpPr>
        <p:spPr/>
        <p:txBody>
          <a:bodyPr/>
          <a:lstStyle/>
          <a:p>
            <a:pPr algn="ctr"/>
            <a:r>
              <a:rPr lang="fr-FR" dirty="0" err="1"/>
              <a:t>Aelia</a:t>
            </a:r>
            <a:r>
              <a:rPr lang="fr-FR" dirty="0"/>
              <a:t> </a:t>
            </a:r>
            <a:r>
              <a:rPr lang="fr-FR" dirty="0" err="1"/>
              <a:t>Capitolina</a:t>
            </a:r>
            <a:endParaRPr lang="fr-FR" dirty="0"/>
          </a:p>
        </p:txBody>
      </p:sp>
      <p:sp>
        <p:nvSpPr>
          <p:cNvPr id="3" name="Espace réservé du contenu 2">
            <a:extLst>
              <a:ext uri="{FF2B5EF4-FFF2-40B4-BE49-F238E27FC236}">
                <a16:creationId xmlns:a16="http://schemas.microsoft.com/office/drawing/2014/main" id="{AB479ED0-D512-2AB2-5124-8BCBAA3D4D6D}"/>
              </a:ext>
            </a:extLst>
          </p:cNvPr>
          <p:cNvSpPr>
            <a:spLocks noGrp="1"/>
          </p:cNvSpPr>
          <p:nvPr>
            <p:ph idx="1"/>
          </p:nvPr>
        </p:nvSpPr>
        <p:spPr>
          <a:xfrm>
            <a:off x="461540" y="4747226"/>
            <a:ext cx="11268919" cy="2006601"/>
          </a:xfrm>
        </p:spPr>
        <p:txBody>
          <a:bodyPr>
            <a:normAutofit lnSpcReduction="10000"/>
          </a:bodyPr>
          <a:lstStyle/>
          <a:p>
            <a:pPr marL="0" indent="0">
              <a:buNone/>
            </a:pPr>
            <a:r>
              <a:rPr lang="fr-FR" dirty="0"/>
              <a:t>COL[ONIA] AEL[IA] CAPIT[OLINA] COND[ITA] </a:t>
            </a:r>
          </a:p>
          <a:p>
            <a:pPr marL="0" indent="0">
              <a:buNone/>
            </a:pPr>
            <a:r>
              <a:rPr lang="fr-FR" dirty="0"/>
              <a:t>Fondation de la colonie </a:t>
            </a:r>
            <a:r>
              <a:rPr lang="fr-FR" dirty="0" err="1"/>
              <a:t>Aelia</a:t>
            </a:r>
            <a:r>
              <a:rPr lang="fr-FR" dirty="0"/>
              <a:t> </a:t>
            </a:r>
            <a:r>
              <a:rPr lang="fr-FR" dirty="0" err="1"/>
              <a:t>Capitolina</a:t>
            </a:r>
            <a:endParaRPr lang="fr-FR" dirty="0"/>
          </a:p>
          <a:p>
            <a:pPr marL="0" indent="0">
              <a:buNone/>
            </a:pPr>
            <a:endParaRPr lang="fr-FR" dirty="0"/>
          </a:p>
          <a:p>
            <a:pPr marL="0" indent="0">
              <a:buNone/>
            </a:pPr>
            <a:r>
              <a:rPr lang="fr-FR" dirty="0"/>
              <a:t>Monnaie d’Hadrien, 136.</a:t>
            </a:r>
          </a:p>
        </p:txBody>
      </p:sp>
      <p:pic>
        <p:nvPicPr>
          <p:cNvPr id="11266" name="Picture 2">
            <a:extLst>
              <a:ext uri="{FF2B5EF4-FFF2-40B4-BE49-F238E27FC236}">
                <a16:creationId xmlns:a16="http://schemas.microsoft.com/office/drawing/2014/main" id="{4710C135-304E-E80F-02AB-F869E9AAFB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771" y="1557338"/>
            <a:ext cx="63500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848F3371-8A53-D0EE-D8DC-94B8A8A2C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3284" y="1557337"/>
            <a:ext cx="2857953" cy="278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979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20CFCA-431F-2925-6DBE-B13657BDC5DC}"/>
              </a:ext>
            </a:extLst>
          </p:cNvPr>
          <p:cNvSpPr>
            <a:spLocks noGrp="1"/>
          </p:cNvSpPr>
          <p:nvPr>
            <p:ph type="title"/>
          </p:nvPr>
        </p:nvSpPr>
        <p:spPr/>
        <p:txBody>
          <a:bodyPr/>
          <a:lstStyle/>
          <a:p>
            <a:r>
              <a:rPr lang="fr-FR" dirty="0"/>
              <a:t>Un point sur le vocabulaire</a:t>
            </a:r>
          </a:p>
        </p:txBody>
      </p:sp>
      <p:sp>
        <p:nvSpPr>
          <p:cNvPr id="3" name="Espace réservé du contenu 2">
            <a:extLst>
              <a:ext uri="{FF2B5EF4-FFF2-40B4-BE49-F238E27FC236}">
                <a16:creationId xmlns:a16="http://schemas.microsoft.com/office/drawing/2014/main" id="{7385E3C0-BC83-8936-E45A-72F9B0ABA317}"/>
              </a:ext>
            </a:extLst>
          </p:cNvPr>
          <p:cNvSpPr>
            <a:spLocks noGrp="1"/>
          </p:cNvSpPr>
          <p:nvPr>
            <p:ph idx="1"/>
          </p:nvPr>
        </p:nvSpPr>
        <p:spPr/>
        <p:txBody>
          <a:bodyPr/>
          <a:lstStyle/>
          <a:p>
            <a:pPr marL="0" indent="0">
              <a:buNone/>
            </a:pPr>
            <a:r>
              <a:rPr lang="fr-FR" dirty="0" err="1"/>
              <a:t>Ιουδ</a:t>
            </a:r>
            <a:r>
              <a:rPr lang="fr-FR" dirty="0"/>
              <a:t>α</a:t>
            </a:r>
            <a:r>
              <a:rPr lang="fr-FR" dirty="0" err="1"/>
              <a:t>ϊσμός</a:t>
            </a:r>
            <a:r>
              <a:rPr lang="fr-FR" dirty="0"/>
              <a:t>, </a:t>
            </a:r>
            <a:r>
              <a:rPr lang="fr-FR" i="1" dirty="0" err="1"/>
              <a:t>ioudaismos</a:t>
            </a:r>
            <a:endParaRPr lang="fr-FR" dirty="0"/>
          </a:p>
          <a:p>
            <a:pPr marL="0" indent="0">
              <a:buNone/>
            </a:pPr>
            <a:r>
              <a:rPr lang="he-IL" dirty="0"/>
              <a:t>יהדות </a:t>
            </a:r>
            <a:r>
              <a:rPr lang="fr-FR" dirty="0"/>
              <a:t>, </a:t>
            </a:r>
            <a:r>
              <a:rPr lang="fr-FR" i="1" dirty="0" err="1"/>
              <a:t>yahadout</a:t>
            </a:r>
            <a:endParaRPr lang="fr-FR" dirty="0"/>
          </a:p>
        </p:txBody>
      </p:sp>
    </p:spTree>
    <p:extLst>
      <p:ext uri="{BB962C8B-B14F-4D97-AF65-F5344CB8AC3E}">
        <p14:creationId xmlns:p14="http://schemas.microsoft.com/office/powerpoint/2010/main" val="3718051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DDCC18-6B7A-3F17-3EC3-CB8165BC9168}"/>
              </a:ext>
            </a:extLst>
          </p:cNvPr>
          <p:cNvSpPr>
            <a:spLocks noGrp="1"/>
          </p:cNvSpPr>
          <p:nvPr>
            <p:ph type="title"/>
          </p:nvPr>
        </p:nvSpPr>
        <p:spPr/>
        <p:txBody>
          <a:bodyPr/>
          <a:lstStyle/>
          <a:p>
            <a:endParaRPr lang="fr-FR"/>
          </a:p>
        </p:txBody>
      </p:sp>
      <p:pic>
        <p:nvPicPr>
          <p:cNvPr id="5" name="Espace réservé du contenu 4" descr="Une image contenant diagramme, Plan, carte, texte&#10;&#10;Description générée automatiquement">
            <a:extLst>
              <a:ext uri="{FF2B5EF4-FFF2-40B4-BE49-F238E27FC236}">
                <a16:creationId xmlns:a16="http://schemas.microsoft.com/office/drawing/2014/main" id="{EB21860D-2921-7B46-7157-17BA999D8E1D}"/>
              </a:ext>
            </a:extLst>
          </p:cNvPr>
          <p:cNvPicPr>
            <a:picLocks noGrp="1" noChangeAspect="1"/>
          </p:cNvPicPr>
          <p:nvPr>
            <p:ph idx="1"/>
          </p:nvPr>
        </p:nvPicPr>
        <p:blipFill>
          <a:blip r:embed="rId2"/>
          <a:stretch>
            <a:fillRect/>
          </a:stretch>
        </p:blipFill>
        <p:spPr>
          <a:xfrm>
            <a:off x="3849020" y="0"/>
            <a:ext cx="4493959" cy="6761861"/>
          </a:xfrm>
        </p:spPr>
      </p:pic>
    </p:spTree>
    <p:extLst>
      <p:ext uri="{BB962C8B-B14F-4D97-AF65-F5344CB8AC3E}">
        <p14:creationId xmlns:p14="http://schemas.microsoft.com/office/powerpoint/2010/main" val="1559240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F42685-849A-504C-89D8-CAB615C404F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5AC314F9-46B8-5C07-26A1-932311980B8D}"/>
              </a:ext>
            </a:extLst>
          </p:cNvPr>
          <p:cNvSpPr>
            <a:spLocks noGrp="1"/>
          </p:cNvSpPr>
          <p:nvPr>
            <p:ph idx="1"/>
          </p:nvPr>
        </p:nvSpPr>
        <p:spPr/>
        <p:txBody>
          <a:bodyPr/>
          <a:lstStyle/>
          <a:p>
            <a:pPr marL="0" indent="0">
              <a:buNone/>
            </a:pPr>
            <a:r>
              <a:rPr lang="fr-FR" dirty="0" err="1"/>
              <a:t>Tisha</a:t>
            </a:r>
            <a:r>
              <a:rPr lang="fr-FR" dirty="0"/>
              <a:t> </a:t>
            </a:r>
            <a:r>
              <a:rPr lang="fr-FR" dirty="0" err="1"/>
              <a:t>Be’av</a:t>
            </a:r>
            <a:endParaRPr lang="fr-FR" dirty="0"/>
          </a:p>
        </p:txBody>
      </p:sp>
    </p:spTree>
    <p:extLst>
      <p:ext uri="{BB962C8B-B14F-4D97-AF65-F5344CB8AC3E}">
        <p14:creationId xmlns:p14="http://schemas.microsoft.com/office/powerpoint/2010/main" val="3711464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D2A87C-A380-1E42-10AB-942AE2B23267}"/>
              </a:ext>
            </a:extLst>
          </p:cNvPr>
          <p:cNvSpPr>
            <a:spLocks noGrp="1"/>
          </p:cNvSpPr>
          <p:nvPr>
            <p:ph type="title"/>
          </p:nvPr>
        </p:nvSpPr>
        <p:spPr/>
        <p:txBody>
          <a:bodyPr/>
          <a:lstStyle/>
          <a:p>
            <a:r>
              <a:rPr lang="fr-FR" dirty="0"/>
              <a:t>II. Le judaïsme ancien</a:t>
            </a:r>
          </a:p>
        </p:txBody>
      </p:sp>
      <p:sp>
        <p:nvSpPr>
          <p:cNvPr id="3" name="Espace réservé du contenu 2">
            <a:extLst>
              <a:ext uri="{FF2B5EF4-FFF2-40B4-BE49-F238E27FC236}">
                <a16:creationId xmlns:a16="http://schemas.microsoft.com/office/drawing/2014/main" id="{A10A0E2B-F6DE-C385-0D80-01582955DE51}"/>
              </a:ext>
            </a:extLst>
          </p:cNvPr>
          <p:cNvSpPr>
            <a:spLocks noGrp="1"/>
          </p:cNvSpPr>
          <p:nvPr>
            <p:ph idx="1"/>
          </p:nvPr>
        </p:nvSpPr>
        <p:spPr/>
        <p:txBody>
          <a:bodyPr/>
          <a:lstStyle/>
          <a:p>
            <a:pPr marL="0" indent="0">
              <a:buNone/>
            </a:pPr>
            <a:r>
              <a:rPr lang="fr-FR" dirty="0"/>
              <a:t>1. Un point de géographie</a:t>
            </a:r>
          </a:p>
        </p:txBody>
      </p:sp>
    </p:spTree>
    <p:extLst>
      <p:ext uri="{BB962C8B-B14F-4D97-AF65-F5344CB8AC3E}">
        <p14:creationId xmlns:p14="http://schemas.microsoft.com/office/powerpoint/2010/main" val="2674075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CF5628-A80B-BE02-2094-AF893D77E603}"/>
              </a:ext>
            </a:extLst>
          </p:cNvPr>
          <p:cNvSpPr>
            <a:spLocks noGrp="1"/>
          </p:cNvSpPr>
          <p:nvPr>
            <p:ph type="title"/>
          </p:nvPr>
        </p:nvSpPr>
        <p:spPr>
          <a:xfrm>
            <a:off x="6195391" y="2591490"/>
            <a:ext cx="5257800" cy="1325563"/>
          </a:xfrm>
        </p:spPr>
        <p:txBody>
          <a:bodyPr>
            <a:normAutofit fontScale="90000"/>
          </a:bodyPr>
          <a:lstStyle/>
          <a:p>
            <a:r>
              <a:rPr lang="fr-FR" dirty="0"/>
              <a:t>Jérusalem avant 70</a:t>
            </a:r>
            <a:br>
              <a:rPr lang="fr-FR" dirty="0"/>
            </a:br>
            <a:br>
              <a:rPr lang="fr-FR" dirty="0"/>
            </a:br>
            <a:br>
              <a:rPr lang="fr-FR" dirty="0"/>
            </a:br>
            <a:r>
              <a:rPr lang="fr-FR" dirty="0"/>
              <a:t>Flavius Josèphe, </a:t>
            </a:r>
            <a:r>
              <a:rPr lang="fr-FR" i="1" dirty="0"/>
              <a:t>Guerre des Juifs</a:t>
            </a:r>
            <a:r>
              <a:rPr lang="fr-FR" dirty="0"/>
              <a:t>, V</a:t>
            </a:r>
          </a:p>
        </p:txBody>
      </p:sp>
      <p:pic>
        <p:nvPicPr>
          <p:cNvPr id="7" name="Espace réservé du contenu 6" descr="Une image contenant diagramme, carte, croquis, Plan&#10;&#10;Description générée automatiquement">
            <a:extLst>
              <a:ext uri="{FF2B5EF4-FFF2-40B4-BE49-F238E27FC236}">
                <a16:creationId xmlns:a16="http://schemas.microsoft.com/office/drawing/2014/main" id="{E8D3E154-755B-B92E-C757-06DB375157EE}"/>
              </a:ext>
            </a:extLst>
          </p:cNvPr>
          <p:cNvPicPr>
            <a:picLocks noGrp="1" noChangeAspect="1"/>
          </p:cNvPicPr>
          <p:nvPr>
            <p:ph idx="1"/>
          </p:nvPr>
        </p:nvPicPr>
        <p:blipFill>
          <a:blip r:embed="rId2"/>
          <a:stretch>
            <a:fillRect/>
          </a:stretch>
        </p:blipFill>
        <p:spPr>
          <a:xfrm>
            <a:off x="128588" y="0"/>
            <a:ext cx="5772150" cy="6826591"/>
          </a:xfrm>
        </p:spPr>
      </p:pic>
    </p:spTree>
    <p:extLst>
      <p:ext uri="{BB962C8B-B14F-4D97-AF65-F5344CB8AC3E}">
        <p14:creationId xmlns:p14="http://schemas.microsoft.com/office/powerpoint/2010/main" val="2686694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25C4E5-CDB9-FE79-CD66-144F1274332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B9BB033-5F96-DD28-3786-5A289CA0BAF4}"/>
              </a:ext>
            </a:extLst>
          </p:cNvPr>
          <p:cNvSpPr>
            <a:spLocks noGrp="1"/>
          </p:cNvSpPr>
          <p:nvPr>
            <p:ph idx="1"/>
          </p:nvPr>
        </p:nvSpPr>
        <p:spPr/>
        <p:txBody>
          <a:bodyPr/>
          <a:lstStyle/>
          <a:p>
            <a:endParaRPr lang="fr-FR"/>
          </a:p>
        </p:txBody>
      </p:sp>
      <p:pic>
        <p:nvPicPr>
          <p:cNvPr id="14338" name="Picture 2" descr="undefined">
            <a:extLst>
              <a:ext uri="{FF2B5EF4-FFF2-40B4-BE49-F238E27FC236}">
                <a16:creationId xmlns:a16="http://schemas.microsoft.com/office/drawing/2014/main" id="{6B6B7819-0CC9-4EFF-5D22-3A2C09D79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0"/>
            <a:ext cx="11976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1DAC961A-FBA1-6B55-5F72-780E123FFBC9}"/>
              </a:ext>
            </a:extLst>
          </p:cNvPr>
          <p:cNvSpPr txBox="1"/>
          <p:nvPr/>
        </p:nvSpPr>
        <p:spPr>
          <a:xfrm>
            <a:off x="628650" y="365125"/>
            <a:ext cx="11187113" cy="369332"/>
          </a:xfrm>
          <a:prstGeom prst="rect">
            <a:avLst/>
          </a:prstGeom>
          <a:noFill/>
        </p:spPr>
        <p:txBody>
          <a:bodyPr wrap="square" rtlCol="0">
            <a:spAutoFit/>
          </a:bodyPr>
          <a:lstStyle/>
          <a:p>
            <a:r>
              <a:rPr lang="fr-FR" dirty="0"/>
              <a:t>Maquette du Second Temple. Source : </a:t>
            </a:r>
            <a:r>
              <a:rPr lang="fr-FR" dirty="0" err="1"/>
              <a:t>Wikipedia</a:t>
            </a:r>
            <a:endParaRPr lang="fr-FR" dirty="0"/>
          </a:p>
        </p:txBody>
      </p:sp>
    </p:spTree>
    <p:extLst>
      <p:ext uri="{BB962C8B-B14F-4D97-AF65-F5344CB8AC3E}">
        <p14:creationId xmlns:p14="http://schemas.microsoft.com/office/powerpoint/2010/main" val="181444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1CF179-0E13-0843-95E4-DFA1889739E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734EBB9-6620-2CB9-6CB6-E2BF8F92FF68}"/>
              </a:ext>
            </a:extLst>
          </p:cNvPr>
          <p:cNvSpPr>
            <a:spLocks noGrp="1"/>
          </p:cNvSpPr>
          <p:nvPr>
            <p:ph idx="1"/>
          </p:nvPr>
        </p:nvSpPr>
        <p:spPr>
          <a:xfrm>
            <a:off x="4979988" y="1825625"/>
            <a:ext cx="6373812" cy="4351338"/>
          </a:xfrm>
        </p:spPr>
        <p:txBody>
          <a:bodyPr/>
          <a:lstStyle/>
          <a:p>
            <a:pPr marL="0" indent="0">
              <a:buNone/>
            </a:pPr>
            <a:r>
              <a:rPr lang="fr-FR" dirty="0"/>
              <a:t>Inscription en grecque empêchant l’accès aux étrangers au mur autour du Temple. Période du roi Hérode.</a:t>
            </a:r>
          </a:p>
        </p:txBody>
      </p:sp>
      <p:pic>
        <p:nvPicPr>
          <p:cNvPr id="15362" name="Picture 2">
            <a:extLst>
              <a:ext uri="{FF2B5EF4-FFF2-40B4-BE49-F238E27FC236}">
                <a16:creationId xmlns:a16="http://schemas.microsoft.com/office/drawing/2014/main" id="{BF250ABB-99D0-7DCA-DA49-D6C7C8BA3C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63" y="0"/>
            <a:ext cx="47974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172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7D2393-2016-4A51-7E8A-0265601141F2}"/>
              </a:ext>
            </a:extLst>
          </p:cNvPr>
          <p:cNvSpPr>
            <a:spLocks noGrp="1"/>
          </p:cNvSpPr>
          <p:nvPr>
            <p:ph type="title"/>
          </p:nvPr>
        </p:nvSpPr>
        <p:spPr/>
        <p:txBody>
          <a:bodyPr/>
          <a:lstStyle/>
          <a:p>
            <a:endParaRPr lang="fr-FR"/>
          </a:p>
        </p:txBody>
      </p:sp>
      <p:pic>
        <p:nvPicPr>
          <p:cNvPr id="5" name="Espace réservé du contenu 4" descr="Une image contenant texte, carte, atlas&#10;&#10;Description générée automatiquement">
            <a:extLst>
              <a:ext uri="{FF2B5EF4-FFF2-40B4-BE49-F238E27FC236}">
                <a16:creationId xmlns:a16="http://schemas.microsoft.com/office/drawing/2014/main" id="{67A57AC4-FF62-A112-D681-CC6F14ADAE7B}"/>
              </a:ext>
            </a:extLst>
          </p:cNvPr>
          <p:cNvPicPr>
            <a:picLocks noGrp="1" noChangeAspect="1"/>
          </p:cNvPicPr>
          <p:nvPr>
            <p:ph idx="1"/>
          </p:nvPr>
        </p:nvPicPr>
        <p:blipFill>
          <a:blip r:embed="rId2"/>
          <a:stretch>
            <a:fillRect/>
          </a:stretch>
        </p:blipFill>
        <p:spPr>
          <a:xfrm>
            <a:off x="1814513" y="198218"/>
            <a:ext cx="8929687" cy="6461564"/>
          </a:xfrm>
        </p:spPr>
      </p:pic>
      <p:sp>
        <p:nvSpPr>
          <p:cNvPr id="6" name="ZoneTexte 5">
            <a:extLst>
              <a:ext uri="{FF2B5EF4-FFF2-40B4-BE49-F238E27FC236}">
                <a16:creationId xmlns:a16="http://schemas.microsoft.com/office/drawing/2014/main" id="{B86D645A-0D3C-7C11-E76B-BD38D99344B4}"/>
              </a:ext>
            </a:extLst>
          </p:cNvPr>
          <p:cNvSpPr txBox="1"/>
          <p:nvPr/>
        </p:nvSpPr>
        <p:spPr>
          <a:xfrm>
            <a:off x="585788" y="365125"/>
            <a:ext cx="5800725" cy="369332"/>
          </a:xfrm>
          <a:prstGeom prst="rect">
            <a:avLst/>
          </a:prstGeom>
          <a:noFill/>
        </p:spPr>
        <p:txBody>
          <a:bodyPr wrap="square" rtlCol="0">
            <a:spAutoFit/>
          </a:bodyPr>
          <a:lstStyle/>
          <a:p>
            <a:r>
              <a:rPr lang="fr-FR" dirty="0"/>
              <a:t>La diaspora aux Ier-IIe s. de notre ère</a:t>
            </a:r>
          </a:p>
        </p:txBody>
      </p:sp>
    </p:spTree>
    <p:extLst>
      <p:ext uri="{BB962C8B-B14F-4D97-AF65-F5344CB8AC3E}">
        <p14:creationId xmlns:p14="http://schemas.microsoft.com/office/powerpoint/2010/main" val="131780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C77E12-F711-56E8-DC5A-148B741E45D8}"/>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F7687EC8-CDAE-43CB-440C-24502703916A}"/>
              </a:ext>
            </a:extLst>
          </p:cNvPr>
          <p:cNvSpPr>
            <a:spLocks noGrp="1"/>
          </p:cNvSpPr>
          <p:nvPr>
            <p:ph idx="1"/>
          </p:nvPr>
        </p:nvSpPr>
        <p:spPr/>
        <p:txBody>
          <a:bodyPr/>
          <a:lstStyle/>
          <a:p>
            <a:pPr marL="0" indent="0">
              <a:buNone/>
            </a:pPr>
            <a:r>
              <a:rPr lang="fr-FR" dirty="0"/>
              <a:t>2. Les courants du judaïsme</a:t>
            </a:r>
          </a:p>
        </p:txBody>
      </p:sp>
    </p:spTree>
    <p:extLst>
      <p:ext uri="{BB962C8B-B14F-4D97-AF65-F5344CB8AC3E}">
        <p14:creationId xmlns:p14="http://schemas.microsoft.com/office/powerpoint/2010/main" val="2521534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CC9850-E792-CDF8-287D-F54EA2DFE88C}"/>
              </a:ext>
            </a:extLst>
          </p:cNvPr>
          <p:cNvSpPr>
            <a:spLocks noGrp="1"/>
          </p:cNvSpPr>
          <p:nvPr>
            <p:ph type="title"/>
          </p:nvPr>
        </p:nvSpPr>
        <p:spPr/>
        <p:txBody>
          <a:bodyPr/>
          <a:lstStyle/>
          <a:p>
            <a:r>
              <a:rPr lang="fr-FR" dirty="0" err="1"/>
              <a:t>Devarim</a:t>
            </a:r>
            <a:r>
              <a:rPr lang="fr-FR" dirty="0"/>
              <a:t> = Deutéronome 6, 4.</a:t>
            </a:r>
          </a:p>
        </p:txBody>
      </p:sp>
      <p:sp>
        <p:nvSpPr>
          <p:cNvPr id="3" name="Espace réservé du contenu 2">
            <a:extLst>
              <a:ext uri="{FF2B5EF4-FFF2-40B4-BE49-F238E27FC236}">
                <a16:creationId xmlns:a16="http://schemas.microsoft.com/office/drawing/2014/main" id="{BABF0BB3-776A-4E68-629D-6F041A64DF8A}"/>
              </a:ext>
            </a:extLst>
          </p:cNvPr>
          <p:cNvSpPr>
            <a:spLocks noGrp="1"/>
          </p:cNvSpPr>
          <p:nvPr>
            <p:ph idx="1"/>
          </p:nvPr>
        </p:nvSpPr>
        <p:spPr/>
        <p:txBody>
          <a:bodyPr/>
          <a:lstStyle/>
          <a:p>
            <a:pPr marL="0" indent="0">
              <a:buNone/>
            </a:pPr>
            <a:r>
              <a:rPr lang="he-IL" dirty="0"/>
              <a:t>שְׁמַ֖ע יִשְׂרָאֵ֑ל יְהֹוָ֥ה </a:t>
            </a:r>
            <a:r>
              <a:rPr lang="he-IL" dirty="0" err="1"/>
              <a:t>אֱלֹהֵ֖ינו</a:t>
            </a:r>
            <a:r>
              <a:rPr lang="he-IL" dirty="0"/>
              <a:t>ּ יְהֹוָ֥ה  אֶחָֽד</a:t>
            </a:r>
            <a:r>
              <a:rPr lang="fr-FR" dirty="0"/>
              <a:t> </a:t>
            </a:r>
            <a:endParaRPr lang="fr-FR" b="1" dirty="0"/>
          </a:p>
          <a:p>
            <a:pPr marL="0" indent="0">
              <a:buNone/>
            </a:pPr>
            <a:r>
              <a:rPr lang="fr-FR" dirty="0"/>
              <a:t>« Écoute, Israël, le seigneur notre dieu est le seul seigneur » </a:t>
            </a:r>
          </a:p>
        </p:txBody>
      </p:sp>
    </p:spTree>
    <p:extLst>
      <p:ext uri="{BB962C8B-B14F-4D97-AF65-F5344CB8AC3E}">
        <p14:creationId xmlns:p14="http://schemas.microsoft.com/office/powerpoint/2010/main" val="396630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3C01EC5-2316-F694-1C10-E4AEE22703F2}"/>
              </a:ext>
            </a:extLst>
          </p:cNvPr>
          <p:cNvSpPr>
            <a:spLocks noGrp="1"/>
          </p:cNvSpPr>
          <p:nvPr>
            <p:ph idx="1"/>
          </p:nvPr>
        </p:nvSpPr>
        <p:spPr>
          <a:xfrm>
            <a:off x="838200" y="402336"/>
            <a:ext cx="10515600" cy="5774627"/>
          </a:xfrm>
        </p:spPr>
        <p:txBody>
          <a:bodyPr/>
          <a:lstStyle/>
          <a:p>
            <a:pPr marL="0" indent="0">
              <a:buNone/>
            </a:pPr>
            <a:r>
              <a:rPr lang="fr-FR" dirty="0"/>
              <a:t>Sanhédrin</a:t>
            </a:r>
          </a:p>
          <a:p>
            <a:pPr marL="0" indent="0">
              <a:buNone/>
            </a:pPr>
            <a:endParaRPr lang="fr-FR" dirty="0"/>
          </a:p>
          <a:p>
            <a:pPr marL="0" indent="0">
              <a:buNone/>
            </a:pPr>
            <a:r>
              <a:rPr lang="fr-FR" dirty="0"/>
              <a:t>Sadducéen</a:t>
            </a:r>
          </a:p>
          <a:p>
            <a:pPr marL="0" indent="0">
              <a:buNone/>
            </a:pPr>
            <a:endParaRPr lang="fr-FR" dirty="0"/>
          </a:p>
          <a:p>
            <a:pPr marL="0" indent="0">
              <a:buNone/>
            </a:pPr>
            <a:r>
              <a:rPr lang="fr-FR" dirty="0"/>
              <a:t>Esséniens</a:t>
            </a:r>
          </a:p>
          <a:p>
            <a:pPr marL="0" indent="0">
              <a:buNone/>
            </a:pPr>
            <a:r>
              <a:rPr lang="fr-FR" dirty="0"/>
              <a:t>Qumran</a:t>
            </a:r>
          </a:p>
          <a:p>
            <a:pPr marL="0" indent="0">
              <a:buNone/>
            </a:pPr>
            <a:endParaRPr lang="fr-FR" dirty="0"/>
          </a:p>
          <a:p>
            <a:pPr marL="0" indent="0">
              <a:buNone/>
            </a:pPr>
            <a:r>
              <a:rPr lang="fr-FR" dirty="0"/>
              <a:t>Pharisiens</a:t>
            </a:r>
          </a:p>
          <a:p>
            <a:pPr marL="0" indent="0">
              <a:buNone/>
            </a:pPr>
            <a:r>
              <a:rPr lang="fr-FR" dirty="0"/>
              <a:t>Torah</a:t>
            </a:r>
          </a:p>
          <a:p>
            <a:pPr marL="0" indent="0">
              <a:buNone/>
            </a:pPr>
            <a:r>
              <a:rPr lang="fr-FR" i="1" dirty="0"/>
              <a:t>Halakha</a:t>
            </a:r>
          </a:p>
          <a:p>
            <a:pPr marL="0" indent="0">
              <a:buNone/>
            </a:pPr>
            <a:r>
              <a:rPr lang="fr-FR" i="1" dirty="0"/>
              <a:t>Mishna</a:t>
            </a:r>
          </a:p>
          <a:p>
            <a:pPr marL="0" indent="0">
              <a:buNone/>
            </a:pPr>
            <a:endParaRPr lang="fr-FR" dirty="0"/>
          </a:p>
        </p:txBody>
      </p:sp>
    </p:spTree>
    <p:extLst>
      <p:ext uri="{BB962C8B-B14F-4D97-AF65-F5344CB8AC3E}">
        <p14:creationId xmlns:p14="http://schemas.microsoft.com/office/powerpoint/2010/main" val="745967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3AA26B-1C0D-1CFE-309C-C95A849F5990}"/>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4307A8A-BF4D-4B75-3D7D-A03B48B2719A}"/>
              </a:ext>
            </a:extLst>
          </p:cNvPr>
          <p:cNvSpPr>
            <a:spLocks noGrp="1"/>
          </p:cNvSpPr>
          <p:nvPr>
            <p:ph idx="1"/>
          </p:nvPr>
        </p:nvSpPr>
        <p:spPr>
          <a:xfrm>
            <a:off x="4514850" y="1825625"/>
            <a:ext cx="6838950" cy="4351338"/>
          </a:xfrm>
        </p:spPr>
        <p:txBody>
          <a:bodyPr/>
          <a:lstStyle/>
          <a:p>
            <a:pPr marL="0" indent="0">
              <a:buNone/>
            </a:pPr>
            <a:r>
              <a:rPr lang="fr-FR" dirty="0"/>
              <a:t>Edouard Will, Claude </a:t>
            </a:r>
            <a:r>
              <a:rPr lang="fr-FR" dirty="0" err="1"/>
              <a:t>Orrieux</a:t>
            </a:r>
            <a:r>
              <a:rPr lang="fr-FR" dirty="0"/>
              <a:t>, </a:t>
            </a:r>
            <a:r>
              <a:rPr lang="fr-FR" i="1" dirty="0" err="1"/>
              <a:t>Ioudaïsmos</a:t>
            </a:r>
            <a:r>
              <a:rPr lang="fr-FR" i="1" dirty="0"/>
              <a:t> </a:t>
            </a:r>
            <a:r>
              <a:rPr lang="fr-FR" i="1" dirty="0" err="1"/>
              <a:t>Hellènismos</a:t>
            </a:r>
            <a:r>
              <a:rPr lang="fr-FR" i="1" dirty="0"/>
              <a:t>. Essai sur le judaïsme judéen à l’époque hellénistique, </a:t>
            </a:r>
            <a:r>
              <a:rPr lang="fr-FR" dirty="0"/>
              <a:t>Nancy, PUN, 1991. </a:t>
            </a:r>
          </a:p>
        </p:txBody>
      </p:sp>
      <p:pic>
        <p:nvPicPr>
          <p:cNvPr id="6146" name="Picture 2" descr="Ioudaismos-hellenismos : essai sur le judaïsme judeen a l&amp;#39;epoque hellenistique">
            <a:extLst>
              <a:ext uri="{FF2B5EF4-FFF2-40B4-BE49-F238E27FC236}">
                <a16:creationId xmlns:a16="http://schemas.microsoft.com/office/drawing/2014/main" id="{367CDD0D-DFC9-3821-E507-2E3D183212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8" y="142875"/>
            <a:ext cx="41783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9443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640A7E-236E-F054-5C1F-ABA308757591}"/>
              </a:ext>
            </a:extLst>
          </p:cNvPr>
          <p:cNvSpPr>
            <a:spLocks noGrp="1"/>
          </p:cNvSpPr>
          <p:nvPr>
            <p:ph type="title"/>
          </p:nvPr>
        </p:nvSpPr>
        <p:spPr/>
        <p:txBody>
          <a:bodyPr/>
          <a:lstStyle/>
          <a:p>
            <a:r>
              <a:rPr lang="fr-FR" dirty="0" err="1"/>
              <a:t>Vayetze</a:t>
            </a:r>
            <a:r>
              <a:rPr lang="fr-FR" dirty="0"/>
              <a:t> - </a:t>
            </a:r>
            <a:r>
              <a:rPr lang="fr-FR" i="1" dirty="0"/>
              <a:t>Genèse</a:t>
            </a:r>
            <a:r>
              <a:rPr lang="fr-FR" dirty="0"/>
              <a:t> 28, 12 </a:t>
            </a:r>
          </a:p>
        </p:txBody>
      </p:sp>
      <p:sp>
        <p:nvSpPr>
          <p:cNvPr id="3" name="Espace réservé du contenu 2">
            <a:extLst>
              <a:ext uri="{FF2B5EF4-FFF2-40B4-BE49-F238E27FC236}">
                <a16:creationId xmlns:a16="http://schemas.microsoft.com/office/drawing/2014/main" id="{119E7CC3-5B05-BD71-7695-308AE3931E8C}"/>
              </a:ext>
            </a:extLst>
          </p:cNvPr>
          <p:cNvSpPr>
            <a:spLocks noGrp="1"/>
          </p:cNvSpPr>
          <p:nvPr>
            <p:ph sz="half" idx="1"/>
          </p:nvPr>
        </p:nvSpPr>
        <p:spPr/>
        <p:txBody>
          <a:bodyPr>
            <a:normAutofit fontScale="92500" lnSpcReduction="10000"/>
          </a:bodyPr>
          <a:lstStyle/>
          <a:p>
            <a:pPr marL="0" indent="0" algn="just">
              <a:buNone/>
            </a:pPr>
            <a:r>
              <a:rPr lang="fr-FR" dirty="0"/>
              <a:t>Jacob quitta </a:t>
            </a:r>
            <a:r>
              <a:rPr lang="fr-FR" dirty="0" err="1"/>
              <a:t>Beer-Sheva</a:t>
            </a:r>
            <a:r>
              <a:rPr lang="fr-FR" dirty="0"/>
              <a:t>, et s'en alla vers </a:t>
            </a:r>
            <a:r>
              <a:rPr lang="fr-FR" dirty="0" err="1"/>
              <a:t>Haran</a:t>
            </a:r>
            <a:r>
              <a:rPr lang="fr-FR" dirty="0"/>
              <a:t>. Il arriva en ce lieu et y resta pour la nuit car le soleil s'était couché. Prenant une des pierres de l'endroit, il la mit sous sa tête et s'allongea pour dormir. Et il rêva qu'il y avait une échelle reposant sur la terre et dont l'autre extrémité atteignait le ciel ; et il aperçut les anges de Dieu qui la montaient et la descendaient ! Et il vit Dieu qui se trouvait en haut.</a:t>
            </a:r>
          </a:p>
        </p:txBody>
      </p:sp>
      <p:pic>
        <p:nvPicPr>
          <p:cNvPr id="5" name="Espace réservé du contenu 4">
            <a:extLst>
              <a:ext uri="{FF2B5EF4-FFF2-40B4-BE49-F238E27FC236}">
                <a16:creationId xmlns:a16="http://schemas.microsoft.com/office/drawing/2014/main" id="{02AD0678-3F60-3D63-C87B-83CF8943E1DD}"/>
              </a:ext>
            </a:extLst>
          </p:cNvPr>
          <p:cNvPicPr>
            <a:picLocks noGrp="1" noChangeAspect="1"/>
          </p:cNvPicPr>
          <p:nvPr>
            <p:ph sz="half" idx="2"/>
          </p:nvPr>
        </p:nvPicPr>
        <p:blipFill>
          <a:blip r:embed="rId2"/>
          <a:stretch>
            <a:fillRect/>
          </a:stretch>
        </p:blipFill>
        <p:spPr>
          <a:xfrm>
            <a:off x="6985936" y="485775"/>
            <a:ext cx="4881786" cy="5491163"/>
          </a:xfrm>
          <a:prstGeom prst="rect">
            <a:avLst/>
          </a:prstGeom>
        </p:spPr>
      </p:pic>
      <p:sp>
        <p:nvSpPr>
          <p:cNvPr id="6" name="ZoneTexte 5">
            <a:extLst>
              <a:ext uri="{FF2B5EF4-FFF2-40B4-BE49-F238E27FC236}">
                <a16:creationId xmlns:a16="http://schemas.microsoft.com/office/drawing/2014/main" id="{20066791-676D-F412-B61C-32DAF91F15C6}"/>
              </a:ext>
            </a:extLst>
          </p:cNvPr>
          <p:cNvSpPr txBox="1"/>
          <p:nvPr/>
        </p:nvSpPr>
        <p:spPr>
          <a:xfrm>
            <a:off x="5305425" y="6049059"/>
            <a:ext cx="6886575" cy="646331"/>
          </a:xfrm>
          <a:prstGeom prst="rect">
            <a:avLst/>
          </a:prstGeom>
          <a:noFill/>
        </p:spPr>
        <p:txBody>
          <a:bodyPr wrap="square" rtlCol="0">
            <a:spAutoFit/>
          </a:bodyPr>
          <a:lstStyle/>
          <a:p>
            <a:r>
              <a:rPr lang="fr-FR" dirty="0"/>
              <a:t>Marc Chagall, </a:t>
            </a:r>
            <a:r>
              <a:rPr lang="fr-FR" i="1" dirty="0"/>
              <a:t>Le Songe de Jacob</a:t>
            </a:r>
            <a:r>
              <a:rPr lang="fr-FR" dirty="0"/>
              <a:t>, 1956-1967. Paris, Centre Pompidou AM 1988-86 . En dépôt au Musée des Beaux Arts de Reims</a:t>
            </a:r>
          </a:p>
        </p:txBody>
      </p:sp>
    </p:spTree>
    <p:extLst>
      <p:ext uri="{BB962C8B-B14F-4D97-AF65-F5344CB8AC3E}">
        <p14:creationId xmlns:p14="http://schemas.microsoft.com/office/powerpoint/2010/main" val="589767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3E3BD85B-0D75-8EF2-F06E-FB5DEE68A0B0}"/>
              </a:ext>
            </a:extLst>
          </p:cNvPr>
          <p:cNvSpPr>
            <a:spLocks noGrp="1"/>
          </p:cNvSpPr>
          <p:nvPr>
            <p:ph idx="1"/>
          </p:nvPr>
        </p:nvSpPr>
        <p:spPr>
          <a:xfrm>
            <a:off x="838200" y="487680"/>
            <a:ext cx="10515600" cy="5689283"/>
          </a:xfrm>
        </p:spPr>
        <p:txBody>
          <a:bodyPr/>
          <a:lstStyle/>
          <a:p>
            <a:pPr marL="0" indent="0">
              <a:buNone/>
            </a:pPr>
            <a:r>
              <a:rPr lang="fr-FR" dirty="0"/>
              <a:t>Zélotes</a:t>
            </a:r>
          </a:p>
          <a:p>
            <a:pPr marL="0" indent="0">
              <a:buNone/>
            </a:pPr>
            <a:r>
              <a:rPr lang="fr-FR" dirty="0"/>
              <a:t>Judée le Galiléen/de </a:t>
            </a:r>
            <a:r>
              <a:rPr lang="fr-FR" dirty="0" err="1"/>
              <a:t>Gamala</a:t>
            </a:r>
            <a:endParaRPr lang="fr-FR" dirty="0"/>
          </a:p>
        </p:txBody>
      </p:sp>
    </p:spTree>
    <p:extLst>
      <p:ext uri="{BB962C8B-B14F-4D97-AF65-F5344CB8AC3E}">
        <p14:creationId xmlns:p14="http://schemas.microsoft.com/office/powerpoint/2010/main" val="432424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E4FB3D-99F0-D528-BACD-F643D8724F53}"/>
              </a:ext>
            </a:extLst>
          </p:cNvPr>
          <p:cNvSpPr>
            <a:spLocks noGrp="1"/>
          </p:cNvSpPr>
          <p:nvPr>
            <p:ph type="title"/>
          </p:nvPr>
        </p:nvSpPr>
        <p:spPr/>
        <p:txBody>
          <a:bodyPr/>
          <a:lstStyle/>
          <a:p>
            <a:r>
              <a:rPr lang="fr-FR" dirty="0"/>
              <a:t>Flavius Josèphe, </a:t>
            </a:r>
            <a:r>
              <a:rPr lang="fr-FR" i="1" dirty="0"/>
              <a:t>Antiquités Juives</a:t>
            </a:r>
            <a:r>
              <a:rPr lang="fr-FR" dirty="0"/>
              <a:t>, 20, 97-98</a:t>
            </a:r>
          </a:p>
        </p:txBody>
      </p:sp>
      <p:sp>
        <p:nvSpPr>
          <p:cNvPr id="3" name="Espace réservé du contenu 2">
            <a:extLst>
              <a:ext uri="{FF2B5EF4-FFF2-40B4-BE49-F238E27FC236}">
                <a16:creationId xmlns:a16="http://schemas.microsoft.com/office/drawing/2014/main" id="{782F4EC6-4C31-8681-804E-A6EC58D6F73F}"/>
              </a:ext>
            </a:extLst>
          </p:cNvPr>
          <p:cNvSpPr>
            <a:spLocks noGrp="1"/>
          </p:cNvSpPr>
          <p:nvPr>
            <p:ph idx="1"/>
          </p:nvPr>
        </p:nvSpPr>
        <p:spPr/>
        <p:txBody>
          <a:bodyPr/>
          <a:lstStyle/>
          <a:p>
            <a:pPr marL="0" indent="0" algn="just">
              <a:buNone/>
            </a:pPr>
            <a:r>
              <a:rPr lang="fr-FR" dirty="0"/>
              <a:t>« Pendant que </a:t>
            </a:r>
            <a:r>
              <a:rPr lang="fr-FR" dirty="0" err="1"/>
              <a:t>Fadus</a:t>
            </a:r>
            <a:r>
              <a:rPr lang="fr-FR" dirty="0"/>
              <a:t> était procurateur de Judée, un magicien nommé </a:t>
            </a:r>
            <a:r>
              <a:rPr lang="fr-FR" dirty="0" err="1"/>
              <a:t>Theudas</a:t>
            </a:r>
            <a:r>
              <a:rPr lang="fr-FR" dirty="0"/>
              <a:t> persuada à une grande foule de gens de le suivre en emportant leurs biens jusqu'au Jourdain ; il prétendait être prophète et pouvoir, à son commandement, diviser les eaux du fleuve pour assurer à tous un passage facile. Ce disant, il séduisit beaucoup de gens. Mais </a:t>
            </a:r>
            <a:r>
              <a:rPr lang="fr-FR" dirty="0" err="1"/>
              <a:t>Fadus</a:t>
            </a:r>
            <a:r>
              <a:rPr lang="fr-FR" dirty="0"/>
              <a:t> ne leur permit pas de s'abandonner à leur folie : il envoya contre eux un escadron de cavalerie qui les surprit, en tua beaucoup et en prit beaucoup vivants. Quant à </a:t>
            </a:r>
            <a:r>
              <a:rPr lang="fr-FR" dirty="0" err="1"/>
              <a:t>Theudas</a:t>
            </a:r>
            <a:r>
              <a:rPr lang="fr-FR" dirty="0"/>
              <a:t>, l'ayant fait prisonnier, les cavaliers lui coupèrent la tête et l'apportèrent à Jérusalem. Voilà donc ce qui arriva aux Juifs pendant le temps où </a:t>
            </a:r>
            <a:r>
              <a:rPr lang="fr-FR" dirty="0" err="1"/>
              <a:t>Cuspius</a:t>
            </a:r>
            <a:r>
              <a:rPr lang="fr-FR" dirty="0"/>
              <a:t> </a:t>
            </a:r>
            <a:r>
              <a:rPr lang="fr-FR" dirty="0" err="1"/>
              <a:t>Fadus</a:t>
            </a:r>
            <a:r>
              <a:rPr lang="fr-FR" dirty="0"/>
              <a:t> fut procurateur. »</a:t>
            </a:r>
          </a:p>
        </p:txBody>
      </p:sp>
    </p:spTree>
    <p:extLst>
      <p:ext uri="{BB962C8B-B14F-4D97-AF65-F5344CB8AC3E}">
        <p14:creationId xmlns:p14="http://schemas.microsoft.com/office/powerpoint/2010/main" val="1375874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131E75-E28C-140D-CBAD-6CD12EFE0AC7}"/>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EFFFE97-1BDD-7974-8AB4-00DD6E226CC1}"/>
              </a:ext>
            </a:extLst>
          </p:cNvPr>
          <p:cNvSpPr>
            <a:spLocks noGrp="1"/>
          </p:cNvSpPr>
          <p:nvPr>
            <p:ph idx="1"/>
          </p:nvPr>
        </p:nvSpPr>
        <p:spPr/>
        <p:txBody>
          <a:bodyPr/>
          <a:lstStyle/>
          <a:p>
            <a:pPr marL="0" indent="0">
              <a:buNone/>
            </a:pPr>
            <a:r>
              <a:rPr lang="fr-FR" dirty="0"/>
              <a:t>Livre d’Hénoch</a:t>
            </a:r>
          </a:p>
        </p:txBody>
      </p:sp>
    </p:spTree>
    <p:extLst>
      <p:ext uri="{BB962C8B-B14F-4D97-AF65-F5344CB8AC3E}">
        <p14:creationId xmlns:p14="http://schemas.microsoft.com/office/powerpoint/2010/main" val="38472629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49359E-C014-243A-92AD-2570AA9D027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50A98C5E-1487-D4B0-F55C-4D53434210D1}"/>
              </a:ext>
            </a:extLst>
          </p:cNvPr>
          <p:cNvSpPr>
            <a:spLocks noGrp="1"/>
          </p:cNvSpPr>
          <p:nvPr>
            <p:ph idx="1"/>
          </p:nvPr>
        </p:nvSpPr>
        <p:spPr/>
        <p:txBody>
          <a:bodyPr/>
          <a:lstStyle/>
          <a:p>
            <a:pPr marL="0" indent="0">
              <a:buNone/>
            </a:pPr>
            <a:r>
              <a:rPr lang="fr-FR" i="1" dirty="0" err="1"/>
              <a:t>Mashiah</a:t>
            </a:r>
            <a:endParaRPr lang="fr-FR" i="1" dirty="0"/>
          </a:p>
          <a:p>
            <a:pPr marL="0" indent="0">
              <a:buNone/>
            </a:pPr>
            <a:r>
              <a:rPr lang="fr-FR" i="1" dirty="0" err="1"/>
              <a:t>chrestos</a:t>
            </a:r>
            <a:endParaRPr lang="fr-FR" i="1" dirty="0"/>
          </a:p>
        </p:txBody>
      </p:sp>
    </p:spTree>
    <p:extLst>
      <p:ext uri="{BB962C8B-B14F-4D97-AF65-F5344CB8AC3E}">
        <p14:creationId xmlns:p14="http://schemas.microsoft.com/office/powerpoint/2010/main" val="2143357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28C2A1-3A99-54A9-A733-08036F1A51D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13447FF-FC5D-A080-9336-0464363137AB}"/>
              </a:ext>
            </a:extLst>
          </p:cNvPr>
          <p:cNvSpPr>
            <a:spLocks noGrp="1"/>
          </p:cNvSpPr>
          <p:nvPr>
            <p:ph idx="1"/>
          </p:nvPr>
        </p:nvSpPr>
        <p:spPr/>
        <p:txBody>
          <a:bodyPr/>
          <a:lstStyle/>
          <a:p>
            <a:pPr marL="0" indent="0">
              <a:buNone/>
            </a:pPr>
            <a:r>
              <a:rPr lang="fr-FR" dirty="0"/>
              <a:t>3. Le judaïsme après 70</a:t>
            </a:r>
          </a:p>
        </p:txBody>
      </p:sp>
    </p:spTree>
    <p:extLst>
      <p:ext uri="{BB962C8B-B14F-4D97-AF65-F5344CB8AC3E}">
        <p14:creationId xmlns:p14="http://schemas.microsoft.com/office/powerpoint/2010/main" val="32773202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8162FB-5027-0253-4095-C090DC4FA69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58CD5B0-1AD0-1B48-B8D9-1B237ECC0817}"/>
              </a:ext>
            </a:extLst>
          </p:cNvPr>
          <p:cNvSpPr>
            <a:spLocks noGrp="1"/>
          </p:cNvSpPr>
          <p:nvPr>
            <p:ph idx="1"/>
          </p:nvPr>
        </p:nvSpPr>
        <p:spPr/>
        <p:txBody>
          <a:bodyPr/>
          <a:lstStyle/>
          <a:p>
            <a:pPr marL="0" indent="0">
              <a:buNone/>
            </a:pPr>
            <a:r>
              <a:rPr lang="fr-FR" dirty="0"/>
              <a:t>Synagogue </a:t>
            </a:r>
            <a:r>
              <a:rPr lang="fr-FR" dirty="0" err="1"/>
              <a:t>Συν</a:t>
            </a:r>
            <a:r>
              <a:rPr lang="fr-FR" dirty="0"/>
              <a:t>α</a:t>
            </a:r>
            <a:r>
              <a:rPr lang="fr-FR" dirty="0" err="1"/>
              <a:t>γωγή</a:t>
            </a:r>
            <a:endParaRPr lang="fr-FR" dirty="0"/>
          </a:p>
          <a:p>
            <a:pPr marL="0" indent="0">
              <a:buNone/>
            </a:pPr>
            <a:r>
              <a:rPr lang="fr-FR" i="1" dirty="0"/>
              <a:t>Bet Knesset </a:t>
            </a:r>
          </a:p>
          <a:p>
            <a:pPr marL="0" indent="0">
              <a:buNone/>
            </a:pPr>
            <a:endParaRPr lang="fr-FR" i="1" dirty="0"/>
          </a:p>
          <a:p>
            <a:pPr marL="0" indent="0">
              <a:buNone/>
            </a:pPr>
            <a:endParaRPr lang="fr-FR" i="1" dirty="0"/>
          </a:p>
        </p:txBody>
      </p:sp>
    </p:spTree>
    <p:extLst>
      <p:ext uri="{BB962C8B-B14F-4D97-AF65-F5344CB8AC3E}">
        <p14:creationId xmlns:p14="http://schemas.microsoft.com/office/powerpoint/2010/main" val="22652400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128B35-6A41-83AB-31C2-A93DEBA07C5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866C5E0-E8C0-20C5-689E-C6C5B258E8A2}"/>
              </a:ext>
            </a:extLst>
          </p:cNvPr>
          <p:cNvSpPr>
            <a:spLocks noGrp="1"/>
          </p:cNvSpPr>
          <p:nvPr>
            <p:ph idx="1"/>
          </p:nvPr>
        </p:nvSpPr>
        <p:spPr/>
        <p:txBody>
          <a:bodyPr/>
          <a:lstStyle/>
          <a:p>
            <a:endParaRPr lang="fr-FR"/>
          </a:p>
        </p:txBody>
      </p:sp>
      <p:pic>
        <p:nvPicPr>
          <p:cNvPr id="1026" name="Picture 2" descr="Carte en couleur d'une région du monde.">
            <a:extLst>
              <a:ext uri="{FF2B5EF4-FFF2-40B4-BE49-F238E27FC236}">
                <a16:creationId xmlns:a16="http://schemas.microsoft.com/office/drawing/2014/main" id="{C7AFB61D-F5B7-DE76-3958-435F68ED79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500" y="495300"/>
            <a:ext cx="97790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0417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470649-8925-7017-6616-CC7B0D1BB522}"/>
              </a:ext>
            </a:extLst>
          </p:cNvPr>
          <p:cNvSpPr>
            <a:spLocks noGrp="1"/>
          </p:cNvSpPr>
          <p:nvPr>
            <p:ph type="title"/>
          </p:nvPr>
        </p:nvSpPr>
        <p:spPr>
          <a:xfrm>
            <a:off x="5486400" y="-163513"/>
            <a:ext cx="5724525" cy="1325563"/>
          </a:xfrm>
        </p:spPr>
        <p:txBody>
          <a:bodyPr/>
          <a:lstStyle/>
          <a:p>
            <a:r>
              <a:rPr lang="fr-FR" dirty="0"/>
              <a:t>Plan de Doura </a:t>
            </a:r>
            <a:r>
              <a:rPr lang="fr-FR" dirty="0" err="1"/>
              <a:t>Europos</a:t>
            </a:r>
            <a:endParaRPr lang="fr-FR" dirty="0"/>
          </a:p>
        </p:txBody>
      </p:sp>
      <p:sp>
        <p:nvSpPr>
          <p:cNvPr id="3" name="Espace réservé du contenu 2">
            <a:extLst>
              <a:ext uri="{FF2B5EF4-FFF2-40B4-BE49-F238E27FC236}">
                <a16:creationId xmlns:a16="http://schemas.microsoft.com/office/drawing/2014/main" id="{E122EEED-1095-D262-CC20-07A6A75D2C94}"/>
              </a:ext>
            </a:extLst>
          </p:cNvPr>
          <p:cNvSpPr>
            <a:spLocks noGrp="1"/>
          </p:cNvSpPr>
          <p:nvPr>
            <p:ph idx="1"/>
          </p:nvPr>
        </p:nvSpPr>
        <p:spPr>
          <a:xfrm>
            <a:off x="5486400" y="839788"/>
            <a:ext cx="5486400" cy="4351338"/>
          </a:xfrm>
        </p:spPr>
        <p:txBody>
          <a:bodyPr/>
          <a:lstStyle/>
          <a:p>
            <a:pPr marL="0" indent="0">
              <a:buNone/>
            </a:pPr>
            <a:r>
              <a:rPr lang="fr-FR" dirty="0"/>
              <a:t>Localisation de la synagogue (</a:t>
            </a:r>
            <a:r>
              <a:rPr lang="fr-FR" dirty="0" err="1"/>
              <a:t>ilôt</a:t>
            </a:r>
            <a:r>
              <a:rPr lang="fr-FR" dirty="0"/>
              <a:t> L7) et de la </a:t>
            </a:r>
            <a:r>
              <a:rPr lang="fr-FR" i="1" dirty="0" err="1"/>
              <a:t>domus</a:t>
            </a:r>
            <a:r>
              <a:rPr lang="fr-FR" i="1" dirty="0"/>
              <a:t> </a:t>
            </a:r>
            <a:r>
              <a:rPr lang="fr-FR" i="1" dirty="0" err="1"/>
              <a:t>ecclesiae</a:t>
            </a:r>
            <a:r>
              <a:rPr lang="fr-FR" dirty="0"/>
              <a:t>.</a:t>
            </a:r>
          </a:p>
        </p:txBody>
      </p:sp>
      <p:pic>
        <p:nvPicPr>
          <p:cNvPr id="2050" name="Picture 2" descr="Carte en noir et blanc. Plusieurs formes rectangulaires sont collées les unes aux autres.">
            <a:extLst>
              <a:ext uri="{FF2B5EF4-FFF2-40B4-BE49-F238E27FC236}">
                <a16:creationId xmlns:a16="http://schemas.microsoft.com/office/drawing/2014/main" id="{6FC462A6-A433-B60C-B952-93077CA23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86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lan en 3D d'un immeuble.">
            <a:extLst>
              <a:ext uri="{FF2B5EF4-FFF2-40B4-BE49-F238E27FC236}">
                <a16:creationId xmlns:a16="http://schemas.microsoft.com/office/drawing/2014/main" id="{DAC908A7-9B5A-2589-B0BE-07B2BE98A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0775" y="1666874"/>
            <a:ext cx="4476750" cy="23910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rte en couleur. Des formes géométriques simples sont collées les unes aux autres.">
            <a:extLst>
              <a:ext uri="{FF2B5EF4-FFF2-40B4-BE49-F238E27FC236}">
                <a16:creationId xmlns:a16="http://schemas.microsoft.com/office/drawing/2014/main" id="{EA030D74-B941-0D51-863E-F8BC2D6B5A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9587" y="3820446"/>
            <a:ext cx="4232275" cy="274136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29521AA8-4047-E16D-A907-7B860B1FC83B}"/>
              </a:ext>
            </a:extLst>
          </p:cNvPr>
          <p:cNvSpPr txBox="1"/>
          <p:nvPr/>
        </p:nvSpPr>
        <p:spPr>
          <a:xfrm>
            <a:off x="763930" y="5871261"/>
            <a:ext cx="6285053" cy="646331"/>
          </a:xfrm>
          <a:prstGeom prst="rect">
            <a:avLst/>
          </a:prstGeom>
          <a:noFill/>
        </p:spPr>
        <p:txBody>
          <a:bodyPr wrap="square" rtlCol="0">
            <a:spAutoFit/>
          </a:bodyPr>
          <a:lstStyle/>
          <a:p>
            <a:r>
              <a:rPr lang="fr-FR" dirty="0"/>
              <a:t>Source : </a:t>
            </a:r>
            <a:r>
              <a:rPr lang="fr-FR" dirty="0" err="1"/>
              <a:t>Wikipedia</a:t>
            </a:r>
            <a:r>
              <a:rPr lang="fr-FR" dirty="0"/>
              <a:t>. Plan d’après R. </a:t>
            </a:r>
            <a:r>
              <a:rPr lang="fr-FR" dirty="0" err="1"/>
              <a:t>Hachlili</a:t>
            </a:r>
            <a:r>
              <a:rPr lang="fr-FR" dirty="0"/>
              <a:t>, Ancient </a:t>
            </a:r>
            <a:r>
              <a:rPr lang="fr-FR" dirty="0" err="1"/>
              <a:t>Jewish</a:t>
            </a:r>
            <a:r>
              <a:rPr lang="fr-FR" dirty="0"/>
              <a:t> Art and </a:t>
            </a:r>
            <a:r>
              <a:rPr lang="fr-FR" dirty="0" err="1"/>
              <a:t>Archaeology</a:t>
            </a:r>
            <a:r>
              <a:rPr lang="fr-FR" dirty="0"/>
              <a:t> in the Diaspora, Leiden, 1998.</a:t>
            </a:r>
          </a:p>
        </p:txBody>
      </p:sp>
    </p:spTree>
    <p:extLst>
      <p:ext uri="{BB962C8B-B14F-4D97-AF65-F5344CB8AC3E}">
        <p14:creationId xmlns:p14="http://schemas.microsoft.com/office/powerpoint/2010/main" val="2760273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vure stylisée en couleurs. Une femme nue dans un cours d'eau tient un panier. Derrière elle, sur la berge, se tiennent des femmes habillées.">
            <a:extLst>
              <a:ext uri="{FF2B5EF4-FFF2-40B4-BE49-F238E27FC236}">
                <a16:creationId xmlns:a16="http://schemas.microsoft.com/office/drawing/2014/main" id="{8C72F00E-9FFA-613C-AE07-554D84B60C7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85807" y="928445"/>
            <a:ext cx="8030980" cy="5001109"/>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4">
            <a:extLst>
              <a:ext uri="{FF2B5EF4-FFF2-40B4-BE49-F238E27FC236}">
                <a16:creationId xmlns:a16="http://schemas.microsoft.com/office/drawing/2014/main" id="{BB0FA2D1-9897-09FD-EC6A-54C4BAE4B434}"/>
              </a:ext>
            </a:extLst>
          </p:cNvPr>
          <p:cNvSpPr>
            <a:spLocks noGrp="1"/>
          </p:cNvSpPr>
          <p:nvPr>
            <p:ph sz="half" idx="2"/>
          </p:nvPr>
        </p:nvSpPr>
        <p:spPr>
          <a:xfrm>
            <a:off x="8187160" y="2896563"/>
            <a:ext cx="4004840" cy="1064871"/>
          </a:xfrm>
        </p:spPr>
        <p:txBody>
          <a:bodyPr>
            <a:normAutofit lnSpcReduction="10000"/>
          </a:bodyPr>
          <a:lstStyle/>
          <a:p>
            <a:pPr marL="0" indent="0">
              <a:buNone/>
            </a:pPr>
            <a:r>
              <a:rPr lang="fr-FR" sz="2400" dirty="0"/>
              <a:t>Synagogue de Doura </a:t>
            </a:r>
            <a:r>
              <a:rPr lang="fr-FR" sz="2400" dirty="0" err="1"/>
              <a:t>Europos</a:t>
            </a:r>
            <a:r>
              <a:rPr lang="fr-FR" sz="2400" dirty="0"/>
              <a:t>, Syrie III</a:t>
            </a:r>
            <a:r>
              <a:rPr lang="fr-FR" sz="2400" baseline="30000" dirty="0"/>
              <a:t>e</a:t>
            </a:r>
            <a:r>
              <a:rPr lang="fr-FR" sz="2400" dirty="0"/>
              <a:t> s. La fille du pharaon recueille Moïse</a:t>
            </a:r>
          </a:p>
        </p:txBody>
      </p:sp>
    </p:spTree>
    <p:extLst>
      <p:ext uri="{BB962C8B-B14F-4D97-AF65-F5344CB8AC3E}">
        <p14:creationId xmlns:p14="http://schemas.microsoft.com/office/powerpoint/2010/main" val="1104421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D86366-F84C-8EFA-657A-B3349FD60B77}"/>
              </a:ext>
            </a:extLst>
          </p:cNvPr>
          <p:cNvSpPr>
            <a:spLocks noGrp="1"/>
          </p:cNvSpPr>
          <p:nvPr>
            <p:ph type="title"/>
          </p:nvPr>
        </p:nvSpPr>
        <p:spPr/>
        <p:txBody>
          <a:bodyPr>
            <a:normAutofit fontScale="90000"/>
          </a:bodyPr>
          <a:lstStyle/>
          <a:p>
            <a:r>
              <a:rPr lang="fr-FR" dirty="0"/>
              <a:t>I. La Judée de la révolte des Maccabées à la transformation de Jérusalem en colonie romaine</a:t>
            </a:r>
            <a:br>
              <a:rPr lang="fr-FR" dirty="0"/>
            </a:br>
            <a:endParaRPr lang="fr-FR" dirty="0"/>
          </a:p>
        </p:txBody>
      </p:sp>
      <p:sp>
        <p:nvSpPr>
          <p:cNvPr id="3" name="Espace réservé du contenu 2">
            <a:extLst>
              <a:ext uri="{FF2B5EF4-FFF2-40B4-BE49-F238E27FC236}">
                <a16:creationId xmlns:a16="http://schemas.microsoft.com/office/drawing/2014/main" id="{F1E58785-D8EA-889C-CEB2-EA14AC039B3C}"/>
              </a:ext>
            </a:extLst>
          </p:cNvPr>
          <p:cNvSpPr>
            <a:spLocks noGrp="1"/>
          </p:cNvSpPr>
          <p:nvPr>
            <p:ph idx="1"/>
          </p:nvPr>
        </p:nvSpPr>
        <p:spPr/>
        <p:txBody>
          <a:bodyPr/>
          <a:lstStyle/>
          <a:p>
            <a:pPr marL="0" indent="0">
              <a:buNone/>
            </a:pPr>
            <a:r>
              <a:rPr lang="fr-FR" dirty="0"/>
              <a:t>1. De la révolte des Maccabées à la veille de la première guerre judéo-romaine (175 avant notre ère – 66 de notre ère)</a:t>
            </a:r>
          </a:p>
          <a:p>
            <a:pPr marL="0" indent="0">
              <a:buNone/>
            </a:pPr>
            <a:r>
              <a:rPr lang="fr-FR" dirty="0"/>
              <a:t> </a:t>
            </a:r>
          </a:p>
        </p:txBody>
      </p:sp>
    </p:spTree>
    <p:extLst>
      <p:ext uri="{BB962C8B-B14F-4D97-AF65-F5344CB8AC3E}">
        <p14:creationId xmlns:p14="http://schemas.microsoft.com/office/powerpoint/2010/main" val="4972898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71D9FF-3BC4-6972-D61A-3581E6C7AF4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199F0CF0-3380-52D3-EC69-00B9A740BCD3}"/>
              </a:ext>
            </a:extLst>
          </p:cNvPr>
          <p:cNvSpPr>
            <a:spLocks noGrp="1"/>
          </p:cNvSpPr>
          <p:nvPr>
            <p:ph idx="1"/>
          </p:nvPr>
        </p:nvSpPr>
        <p:spPr/>
        <p:txBody>
          <a:bodyPr/>
          <a:lstStyle/>
          <a:p>
            <a:pPr marL="0" indent="0">
              <a:buNone/>
            </a:pPr>
            <a:r>
              <a:rPr lang="fr-FR" dirty="0" err="1"/>
              <a:t>Johanan</a:t>
            </a:r>
            <a:r>
              <a:rPr lang="fr-FR" dirty="0"/>
              <a:t> ben </a:t>
            </a:r>
            <a:r>
              <a:rPr lang="fr-FR" dirty="0" err="1"/>
              <a:t>Zakkai</a:t>
            </a:r>
            <a:endParaRPr lang="fr-FR" dirty="0"/>
          </a:p>
          <a:p>
            <a:pPr marL="0" indent="0">
              <a:buNone/>
            </a:pPr>
            <a:r>
              <a:rPr lang="fr-FR" i="1" dirty="0"/>
              <a:t>tannaïm</a:t>
            </a:r>
            <a:r>
              <a:rPr lang="fr-FR" dirty="0"/>
              <a:t> </a:t>
            </a:r>
          </a:p>
          <a:p>
            <a:pPr marL="0" indent="0">
              <a:buNone/>
            </a:pPr>
            <a:endParaRPr lang="fr-FR" dirty="0"/>
          </a:p>
        </p:txBody>
      </p:sp>
    </p:spTree>
    <p:extLst>
      <p:ext uri="{BB962C8B-B14F-4D97-AF65-F5344CB8AC3E}">
        <p14:creationId xmlns:p14="http://schemas.microsoft.com/office/powerpoint/2010/main" val="2337538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5000BA-1F32-DC36-CA8C-54449864A87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43001F94-453A-5EAC-E884-9CA829CBB3E0}"/>
              </a:ext>
            </a:extLst>
          </p:cNvPr>
          <p:cNvSpPr>
            <a:spLocks noGrp="1"/>
          </p:cNvSpPr>
          <p:nvPr>
            <p:ph idx="1"/>
          </p:nvPr>
        </p:nvSpPr>
        <p:spPr/>
        <p:txBody>
          <a:bodyPr/>
          <a:lstStyle/>
          <a:p>
            <a:pPr marL="0" indent="0">
              <a:buNone/>
            </a:pPr>
            <a:r>
              <a:rPr lang="fr-FR" dirty="0" err="1"/>
              <a:t>Yeshivah</a:t>
            </a:r>
            <a:endParaRPr lang="fr-FR" dirty="0"/>
          </a:p>
          <a:p>
            <a:pPr marL="0" indent="0">
              <a:buNone/>
            </a:pPr>
            <a:r>
              <a:rPr lang="fr-FR"/>
              <a:t>Yavné</a:t>
            </a:r>
          </a:p>
        </p:txBody>
      </p:sp>
    </p:spTree>
    <p:extLst>
      <p:ext uri="{BB962C8B-B14F-4D97-AF65-F5344CB8AC3E}">
        <p14:creationId xmlns:p14="http://schemas.microsoft.com/office/powerpoint/2010/main" val="7361821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72FD62-19BC-7154-756C-F39BD7B7172C}"/>
              </a:ext>
            </a:extLst>
          </p:cNvPr>
          <p:cNvSpPr>
            <a:spLocks noGrp="1"/>
          </p:cNvSpPr>
          <p:nvPr>
            <p:ph type="title"/>
          </p:nvPr>
        </p:nvSpPr>
        <p:spPr/>
        <p:txBody>
          <a:bodyPr>
            <a:normAutofit fontScale="90000"/>
          </a:bodyPr>
          <a:lstStyle/>
          <a:p>
            <a:pPr algn="ctr"/>
            <a:r>
              <a:rPr lang="fr-FR" dirty="0"/>
              <a:t>Cassius Dio, </a:t>
            </a:r>
            <a:r>
              <a:rPr lang="fr-FR" i="1" dirty="0"/>
              <a:t>Histoire Romaine</a:t>
            </a:r>
            <a:r>
              <a:rPr lang="fr-FR" dirty="0"/>
              <a:t>, XXXVII, 17. </a:t>
            </a:r>
            <a:br>
              <a:rPr lang="fr-FR" dirty="0"/>
            </a:br>
            <a:r>
              <a:rPr lang="fr-FR" sz="4000" dirty="0"/>
              <a:t>Au sujet des Juifs de Judée </a:t>
            </a:r>
            <a:r>
              <a:rPr lang="fr-FR" sz="3600" dirty="0"/>
              <a:t>(fin II</a:t>
            </a:r>
            <a:r>
              <a:rPr lang="fr-FR" sz="3600" baseline="30000" dirty="0"/>
              <a:t>e</a:t>
            </a:r>
            <a:r>
              <a:rPr lang="fr-FR" sz="3600" dirty="0"/>
              <a:t>-début III</a:t>
            </a:r>
            <a:r>
              <a:rPr lang="fr-FR" sz="3600" baseline="30000" dirty="0"/>
              <a:t>e</a:t>
            </a:r>
            <a:r>
              <a:rPr lang="fr-FR" sz="3600" dirty="0"/>
              <a:t> s. de notre ère)</a:t>
            </a:r>
            <a:endParaRPr lang="fr-FR" dirty="0"/>
          </a:p>
        </p:txBody>
      </p:sp>
      <p:sp>
        <p:nvSpPr>
          <p:cNvPr id="3" name="Espace réservé du contenu 2">
            <a:extLst>
              <a:ext uri="{FF2B5EF4-FFF2-40B4-BE49-F238E27FC236}">
                <a16:creationId xmlns:a16="http://schemas.microsoft.com/office/drawing/2014/main" id="{AC2E3FF8-1DA4-381F-6A95-AF8A57245C8F}"/>
              </a:ext>
            </a:extLst>
          </p:cNvPr>
          <p:cNvSpPr>
            <a:spLocks noGrp="1"/>
          </p:cNvSpPr>
          <p:nvPr>
            <p:ph idx="1"/>
          </p:nvPr>
        </p:nvSpPr>
        <p:spPr/>
        <p:txBody>
          <a:bodyPr>
            <a:normAutofit fontScale="92500" lnSpcReduction="20000"/>
          </a:bodyPr>
          <a:lstStyle/>
          <a:p>
            <a:pPr marL="0" indent="0" algn="just">
              <a:buNone/>
            </a:pPr>
            <a:r>
              <a:rPr lang="fr-FR" dirty="0"/>
              <a:t>« Je ne connais pas l'origine (du) nom (</a:t>
            </a:r>
            <a:r>
              <a:rPr lang="fr-FR" i="1" dirty="0"/>
              <a:t>Juif</a:t>
            </a:r>
            <a:r>
              <a:rPr lang="fr-FR" dirty="0"/>
              <a:t>) ; mais il s'applique à d'autres hommes qui ont adopté les institutions de ce peuple, quoiqu'ils lui soient étrangers. Il y a des Juifs même parmi les Romains : souvent arrêtés dans leur développement, ils se sont néanmoins accrus au point qu'ils ont obtenu la liberté de vivre d'après leurs lois. Ils sont séparés du reste des hommes par toutes les habitudes de la vie ; mais surtout parce ils n'honorent aucun dieu des autres peuples ; ils n'en reconnaissent qu'un qui leur est propre et qu'ils adorent avec ferveur. Jamais il n'y eut aucune statue à Jérusalem : ils regardent ce dieu comme un être ineffable, invisible, et ils célèbrent son culte avec un zèle qu'on ne trouve point chez les autres hommes. Ils lui ont érigé un temple très vaste et très beau, mais qui n'est ni fermé ni couvert. De plus, ils lui ont consacré le jour de Saturne : ce jour-là ils se livrent à de nombreuses pratiques qui ne sont usitées que chez eux, et ils s'abstiennent de tout travail sérieux »</a:t>
            </a:r>
          </a:p>
        </p:txBody>
      </p:sp>
    </p:spTree>
    <p:extLst>
      <p:ext uri="{BB962C8B-B14F-4D97-AF65-F5344CB8AC3E}">
        <p14:creationId xmlns:p14="http://schemas.microsoft.com/office/powerpoint/2010/main" val="1906042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1E99E5-8438-6547-6039-7479FDE90E77}"/>
              </a:ext>
            </a:extLst>
          </p:cNvPr>
          <p:cNvSpPr>
            <a:spLocks noGrp="1"/>
          </p:cNvSpPr>
          <p:nvPr>
            <p:ph type="title"/>
          </p:nvPr>
        </p:nvSpPr>
        <p:spPr/>
        <p:txBody>
          <a:bodyPr/>
          <a:lstStyle/>
          <a:p>
            <a:endParaRPr lang="fr-FR"/>
          </a:p>
        </p:txBody>
      </p:sp>
      <p:pic>
        <p:nvPicPr>
          <p:cNvPr id="7170" name="Picture 2">
            <a:extLst>
              <a:ext uri="{FF2B5EF4-FFF2-40B4-BE49-F238E27FC236}">
                <a16:creationId xmlns:a16="http://schemas.microsoft.com/office/drawing/2014/main" id="{73251084-B394-9C43-8684-BB0B34E9C35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7263" y="132841"/>
            <a:ext cx="10725149" cy="6592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909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D6E033-BA20-AAA4-2DF1-382C0936EC9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9DAC441-2A03-C760-AF7F-D47F5DC7C551}"/>
              </a:ext>
            </a:extLst>
          </p:cNvPr>
          <p:cNvSpPr>
            <a:spLocks noGrp="1"/>
          </p:cNvSpPr>
          <p:nvPr>
            <p:ph idx="1"/>
          </p:nvPr>
        </p:nvSpPr>
        <p:spPr/>
        <p:txBody>
          <a:bodyPr/>
          <a:lstStyle/>
          <a:p>
            <a:pPr marL="0" indent="0">
              <a:buNone/>
            </a:pPr>
            <a:r>
              <a:rPr lang="fr-FR" i="1" dirty="0"/>
              <a:t>Cohen </a:t>
            </a:r>
            <a:r>
              <a:rPr lang="fr-FR" i="1" dirty="0" err="1"/>
              <a:t>gadol</a:t>
            </a:r>
            <a:endParaRPr lang="fr-FR" i="1" dirty="0"/>
          </a:p>
          <a:p>
            <a:pPr marL="0" indent="0">
              <a:buNone/>
            </a:pPr>
            <a:endParaRPr lang="fr-FR" i="1" dirty="0"/>
          </a:p>
          <a:p>
            <a:pPr marL="0" indent="0">
              <a:buNone/>
            </a:pPr>
            <a:r>
              <a:rPr lang="fr-FR" dirty="0"/>
              <a:t>Hérode Archélaos – Judée</a:t>
            </a:r>
          </a:p>
          <a:p>
            <a:pPr marL="0" indent="0">
              <a:buNone/>
            </a:pPr>
            <a:r>
              <a:rPr lang="fr-FR" dirty="0"/>
              <a:t>Hérode Antipas – Galilée et Samarie</a:t>
            </a:r>
          </a:p>
          <a:p>
            <a:pPr marL="0" indent="0">
              <a:buNone/>
            </a:pPr>
            <a:r>
              <a:rPr lang="fr-FR" dirty="0"/>
              <a:t>Hérode Philippe II – Transjordanie</a:t>
            </a:r>
          </a:p>
          <a:p>
            <a:pPr marL="0" indent="0">
              <a:buNone/>
            </a:pPr>
            <a:endParaRPr lang="fr-FR" dirty="0"/>
          </a:p>
        </p:txBody>
      </p:sp>
    </p:spTree>
    <p:extLst>
      <p:ext uri="{BB962C8B-B14F-4D97-AF65-F5344CB8AC3E}">
        <p14:creationId xmlns:p14="http://schemas.microsoft.com/office/powerpoint/2010/main" val="3852062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08B50E-CF3B-EB92-98FF-73F86EEA2D41}"/>
              </a:ext>
            </a:extLst>
          </p:cNvPr>
          <p:cNvSpPr>
            <a:spLocks noGrp="1"/>
          </p:cNvSpPr>
          <p:nvPr>
            <p:ph type="title"/>
          </p:nvPr>
        </p:nvSpPr>
        <p:spPr>
          <a:xfrm>
            <a:off x="5129212" y="365125"/>
            <a:ext cx="6224588" cy="1325563"/>
          </a:xfrm>
        </p:spPr>
        <p:txBody>
          <a:bodyPr/>
          <a:lstStyle/>
          <a:p>
            <a:r>
              <a:rPr lang="fr-FR" dirty="0"/>
              <a:t>Cassius Dio, </a:t>
            </a:r>
            <a:r>
              <a:rPr lang="fr-FR" i="1" dirty="0"/>
              <a:t>Histoire Romaine</a:t>
            </a:r>
            <a:r>
              <a:rPr lang="fr-FR" dirty="0"/>
              <a:t>, XXXVII, 16.</a:t>
            </a:r>
          </a:p>
        </p:txBody>
      </p:sp>
      <p:sp>
        <p:nvSpPr>
          <p:cNvPr id="3" name="Espace réservé du contenu 2">
            <a:extLst>
              <a:ext uri="{FF2B5EF4-FFF2-40B4-BE49-F238E27FC236}">
                <a16:creationId xmlns:a16="http://schemas.microsoft.com/office/drawing/2014/main" id="{46DD0F77-865A-8C65-CA40-AAF95DB618FD}"/>
              </a:ext>
            </a:extLst>
          </p:cNvPr>
          <p:cNvSpPr>
            <a:spLocks noGrp="1"/>
          </p:cNvSpPr>
          <p:nvPr>
            <p:ph idx="1"/>
          </p:nvPr>
        </p:nvSpPr>
        <p:spPr>
          <a:xfrm>
            <a:off x="5129212" y="1825625"/>
            <a:ext cx="6931607" cy="5269656"/>
          </a:xfrm>
        </p:spPr>
        <p:txBody>
          <a:bodyPr>
            <a:normAutofit fontScale="70000" lnSpcReduction="20000"/>
          </a:bodyPr>
          <a:lstStyle/>
          <a:p>
            <a:pPr marL="0" indent="0" algn="just">
              <a:buNone/>
            </a:pPr>
            <a:r>
              <a:rPr lang="fr-FR" dirty="0"/>
              <a:t>« ... Pompée eut de grands obstacles à surmonter au siège de Jérusalem. Reçu par les partisans d'Hyrcan, il fut aisément maître de la ville même ; mais la prise du temple, dont le parti contraire s'était emparé, lui coûta beaucoup d'efforts. Il était situé sur une hauteur et entouré de remparts qui le rendaient plus fort. Si ceux qui l'occupaient l'avaient défendu tous les jours avec la même vigilance, Pompée n'aurait pu le prendre ; mais ils suspendaient le combat pendant les jours qui portent le nom de Saturne ; parce qu'ils ne font rien ces jours-là. Cette interruption fournit aux assaillants le moyen d'ébranler les remparts. Les Romains, ayant remarqué l'usage dont je viens de parler, ne poussaient point sérieusement l'attaque pendant le reste de la semaine ; mais lorsque arrivaient périodiquement les jours de Saturne, ils donnaient l'assaut de toutes leurs forces. Ainsi le temple tomba au pouvoir des Romains, le jour dédié à Saturne, sans que ses défenseurs fissent aucune résistance. Tous ses trésors furent pillés, le pouvoir suprême fut donné à Hyrcan et Aristobule emmené en captivité. Tels sont les événements qui se passèrent alors en Palestine : c'est l'ancien nom de la contrée qui s'étend depuis la Phénicie jusqu'à l'Égypte, le long de la mer intérieure ; mais elle en prend aussi un autre. Elle se nomme Judée et les habitants s'appellent Juifs ».</a:t>
            </a:r>
          </a:p>
        </p:txBody>
      </p:sp>
      <p:pic>
        <p:nvPicPr>
          <p:cNvPr id="8194" name="Picture 2" descr="Description de cette image, également commentée ci-après">
            <a:extLst>
              <a:ext uri="{FF2B5EF4-FFF2-40B4-BE49-F238E27FC236}">
                <a16:creationId xmlns:a16="http://schemas.microsoft.com/office/drawing/2014/main" id="{0EB7A897-DEEE-6F03-F275-85B6344D4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768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939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46B17B-06AE-2FCE-6C63-5B4973D839C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40C3499B-AB36-AD68-38E4-87793C16AC59}"/>
              </a:ext>
            </a:extLst>
          </p:cNvPr>
          <p:cNvSpPr>
            <a:spLocks noGrp="1"/>
          </p:cNvSpPr>
          <p:nvPr>
            <p:ph idx="1"/>
          </p:nvPr>
        </p:nvSpPr>
        <p:spPr/>
        <p:txBody>
          <a:bodyPr/>
          <a:lstStyle/>
          <a:p>
            <a:pPr marL="0" indent="0">
              <a:buNone/>
            </a:pPr>
            <a:r>
              <a:rPr lang="fr-FR" dirty="0"/>
              <a:t>2. La première guerre judéo-romaine (66-70) et ses conséquences</a:t>
            </a:r>
          </a:p>
          <a:p>
            <a:pPr marL="0" indent="0">
              <a:buNone/>
            </a:pPr>
            <a:endParaRPr lang="fr-FR" dirty="0"/>
          </a:p>
        </p:txBody>
      </p:sp>
    </p:spTree>
    <p:extLst>
      <p:ext uri="{BB962C8B-B14F-4D97-AF65-F5344CB8AC3E}">
        <p14:creationId xmlns:p14="http://schemas.microsoft.com/office/powerpoint/2010/main" val="2042728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02D9AAD-74E7-0807-CA6E-7704A5699FBD}"/>
              </a:ext>
            </a:extLst>
          </p:cNvPr>
          <p:cNvSpPr>
            <a:spLocks noGrp="1"/>
          </p:cNvSpPr>
          <p:nvPr>
            <p:ph idx="1"/>
          </p:nvPr>
        </p:nvSpPr>
        <p:spPr>
          <a:xfrm>
            <a:off x="343931" y="280193"/>
            <a:ext cx="6563496" cy="4351338"/>
          </a:xfrm>
        </p:spPr>
        <p:txBody>
          <a:bodyPr>
            <a:normAutofit/>
          </a:bodyPr>
          <a:lstStyle/>
          <a:p>
            <a:pPr marL="0" indent="0">
              <a:buNone/>
            </a:pPr>
            <a:r>
              <a:rPr lang="fr-FR" sz="2400" dirty="0"/>
              <a:t>Vue aérienne de Massada. Source : </a:t>
            </a:r>
            <a:r>
              <a:rPr lang="fr-FR" sz="2400" dirty="0" err="1"/>
              <a:t>Wikipedia</a:t>
            </a:r>
            <a:endParaRPr lang="fr-FR" sz="2400" dirty="0"/>
          </a:p>
        </p:txBody>
      </p:sp>
      <p:pic>
        <p:nvPicPr>
          <p:cNvPr id="9218" name="Picture 2" descr="Image illustrative de l’article Massada">
            <a:extLst>
              <a:ext uri="{FF2B5EF4-FFF2-40B4-BE49-F238E27FC236}">
                <a16:creationId xmlns:a16="http://schemas.microsoft.com/office/drawing/2014/main" id="{23E5515C-B3C8-4EDA-E5F7-687D6446CA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3903" y="0"/>
            <a:ext cx="514809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B0B87A48-CA8F-2005-93CD-1F6230FA639E}"/>
              </a:ext>
            </a:extLst>
          </p:cNvPr>
          <p:cNvPicPr>
            <a:picLocks noChangeAspect="1"/>
          </p:cNvPicPr>
          <p:nvPr/>
        </p:nvPicPr>
        <p:blipFill>
          <a:blip r:embed="rId3"/>
          <a:stretch>
            <a:fillRect/>
          </a:stretch>
        </p:blipFill>
        <p:spPr>
          <a:xfrm>
            <a:off x="1853511" y="1253738"/>
            <a:ext cx="2911527" cy="5448715"/>
          </a:xfrm>
          <a:prstGeom prst="rect">
            <a:avLst/>
          </a:prstGeom>
        </p:spPr>
      </p:pic>
    </p:spTree>
    <p:extLst>
      <p:ext uri="{BB962C8B-B14F-4D97-AF65-F5344CB8AC3E}">
        <p14:creationId xmlns:p14="http://schemas.microsoft.com/office/powerpoint/2010/main" val="247936498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4124</TotalTime>
  <Words>1481</Words>
  <Application>Microsoft Macintosh PowerPoint</Application>
  <PresentationFormat>Grand écran</PresentationFormat>
  <Paragraphs>87</Paragraphs>
  <Slides>42</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42</vt:i4>
      </vt:variant>
    </vt:vector>
  </HeadingPairs>
  <TitlesOfParts>
    <vt:vector size="46" baseType="lpstr">
      <vt:lpstr>Arial</vt:lpstr>
      <vt:lpstr>Calibri</vt:lpstr>
      <vt:lpstr>Calibri Light</vt:lpstr>
      <vt:lpstr>Thème Office</vt:lpstr>
      <vt:lpstr>CM3 – Le paysage religieux de l’Empire romain du Ier s. avant au IIe s. de notre ère II –  le judaïsme antique</vt:lpstr>
      <vt:lpstr>Un point sur le vocabulaire</vt:lpstr>
      <vt:lpstr>Présentation PowerPoint</vt:lpstr>
      <vt:lpstr>I. La Judée de la révolte des Maccabées à la transformation de Jérusalem en colonie romaine </vt:lpstr>
      <vt:lpstr>Présentation PowerPoint</vt:lpstr>
      <vt:lpstr>Présentation PowerPoint</vt:lpstr>
      <vt:lpstr>Cassius Dio, Histoire Romaine, XXXVII, 16.</vt:lpstr>
      <vt:lpstr>Présentation PowerPoint</vt:lpstr>
      <vt:lpstr>Présentation PowerPoint</vt:lpstr>
      <vt:lpstr>Présentation PowerPoint</vt:lpstr>
      <vt:lpstr>L’Arc de Titus à Rome. Pilier sud du passage central : le pillage du Temple.</vt:lpstr>
      <vt:lpstr>Sesterce de Vespasien, frappé en 71.  La Iudaea Capta.</vt:lpstr>
      <vt:lpstr>Flavius Josèphe, Guerre des Juifs, VII, 1, 1. La destruction du Temple en 70.</vt:lpstr>
      <vt:lpstr>Le Kotel, vestige du Temple – mur de soutènement de l’esplanade du Temple.</vt:lpstr>
      <vt:lpstr>Présentation PowerPoint</vt:lpstr>
      <vt:lpstr>Présentation PowerPoint</vt:lpstr>
      <vt:lpstr>Tétradrachme de la révolte, façade du Temple et Arche d’Alliance (avers) et ioulav et etrog (branche de palmier dattier et fruit du cédrat utilisés lors de la fête de Soukkot)</vt:lpstr>
      <vt:lpstr>Grottes</vt:lpstr>
      <vt:lpstr>Aelia Capitolina</vt:lpstr>
      <vt:lpstr>Présentation PowerPoint</vt:lpstr>
      <vt:lpstr>Présentation PowerPoint</vt:lpstr>
      <vt:lpstr>II. Le judaïsme ancien</vt:lpstr>
      <vt:lpstr>Jérusalem avant 70   Flavius Josèphe, Guerre des Juifs, V</vt:lpstr>
      <vt:lpstr>Présentation PowerPoint</vt:lpstr>
      <vt:lpstr>Présentation PowerPoint</vt:lpstr>
      <vt:lpstr>Présentation PowerPoint</vt:lpstr>
      <vt:lpstr>Présentation PowerPoint</vt:lpstr>
      <vt:lpstr>Devarim = Deutéronome 6, 4.</vt:lpstr>
      <vt:lpstr>Présentation PowerPoint</vt:lpstr>
      <vt:lpstr>Vayetze - Genèse 28, 12 </vt:lpstr>
      <vt:lpstr>Présentation PowerPoint</vt:lpstr>
      <vt:lpstr>Flavius Josèphe, Antiquités Juives, 20, 97-98</vt:lpstr>
      <vt:lpstr>Présentation PowerPoint</vt:lpstr>
      <vt:lpstr>Présentation PowerPoint</vt:lpstr>
      <vt:lpstr>Présentation PowerPoint</vt:lpstr>
      <vt:lpstr>Présentation PowerPoint</vt:lpstr>
      <vt:lpstr>Présentation PowerPoint</vt:lpstr>
      <vt:lpstr>Plan de Doura Europos</vt:lpstr>
      <vt:lpstr>Présentation PowerPoint</vt:lpstr>
      <vt:lpstr>Présentation PowerPoint</vt:lpstr>
      <vt:lpstr>Présentation PowerPoint</vt:lpstr>
      <vt:lpstr>Cassius Dio, Histoire Romaine, XXXVII, 17.  Au sujet des Juifs de Judée (fin IIe-début IIIe s. de notre ère)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CM5 – Le paysage religieux de l’Empire romain du Ier s. avant au IIe s. de notre ère II –  le judaïsme antique</dc:title>
  <dc:creator>Sophie Laribi Glaudel</dc:creator>
  <cp:lastModifiedBy>LARIBI-GLAUDEL SOPHIE</cp:lastModifiedBy>
  <cp:revision>4</cp:revision>
  <dcterms:created xsi:type="dcterms:W3CDTF">2023-10-15T10:52:28Z</dcterms:created>
  <dcterms:modified xsi:type="dcterms:W3CDTF">2024-10-16T19:22:04Z</dcterms:modified>
</cp:coreProperties>
</file>