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64" r:id="rId4"/>
    <p:sldId id="265" r:id="rId5"/>
    <p:sldId id="267" r:id="rId6"/>
    <p:sldId id="269" r:id="rId7"/>
    <p:sldId id="268" r:id="rId8"/>
    <p:sldId id="266" r:id="rId9"/>
    <p:sldId id="270" r:id="rId10"/>
    <p:sldId id="271" r:id="rId11"/>
    <p:sldId id="272" r:id="rId12"/>
    <p:sldId id="274" r:id="rId13"/>
    <p:sldId id="275" r:id="rId14"/>
    <p:sldId id="288" r:id="rId15"/>
    <p:sldId id="273" r:id="rId16"/>
    <p:sldId id="276" r:id="rId17"/>
    <p:sldId id="277" r:id="rId18"/>
    <p:sldId id="278" r:id="rId19"/>
    <p:sldId id="279" r:id="rId20"/>
    <p:sldId id="280" r:id="rId21"/>
    <p:sldId id="281" r:id="rId22"/>
    <p:sldId id="263" r:id="rId23"/>
    <p:sldId id="282" r:id="rId24"/>
    <p:sldId id="287" r:id="rId25"/>
    <p:sldId id="283" r:id="rId26"/>
    <p:sldId id="284" r:id="rId27"/>
    <p:sldId id="285" r:id="rId28"/>
    <p:sldId id="261" r:id="rId29"/>
    <p:sldId id="257" r:id="rId30"/>
    <p:sldId id="258" r:id="rId31"/>
    <p:sldId id="259" r:id="rId32"/>
    <p:sldId id="260" r:id="rId33"/>
    <p:sldId id="289" r:id="rId34"/>
    <p:sldId id="290"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p:restoredTop sz="94762"/>
  </p:normalViewPr>
  <p:slideViewPr>
    <p:cSldViewPr snapToGrid="0">
      <p:cViewPr varScale="1">
        <p:scale>
          <a:sx n="121" d="100"/>
          <a:sy n="121"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A11DC-ACEA-AA2B-E280-38E86868A3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E1D6D4F-96A3-6C64-6A54-5562D2504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6B26A39-9529-CB6A-8F86-016AC6EA374F}"/>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1431C71A-4631-7587-72E8-DC6C808FA7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B9B888-80B3-F486-0B66-206D4A6157D7}"/>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362454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48CB5-9803-B3B4-80CF-DFCF1298C83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C72747-25BB-22F5-7134-ED73C0EF109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04D449-2387-1EFD-63DB-50EF78DC977C}"/>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C5FA678B-A581-8AFE-7183-1F343FF606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7A37ED-40C6-3BA0-1093-F47C171E4A7D}"/>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296427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E9B1182-9DB9-A75B-2293-B3FB0BDC4E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497B70C-5D5B-D79C-F22B-74F3F1C2AC6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775CC-A28D-4EB8-6AA5-3CC47B284D0B}"/>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D6A18C3D-75C7-6159-83BE-03B4059D1C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96D311-5B83-3BCA-BE8E-66C1E3DDD7E4}"/>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210158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F57C1-DC92-155C-429E-E40FDDB6C4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ACB91F-7F28-B113-D69B-1E7CE68A48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75F6C5-399F-F5ED-2654-E25AEA965E57}"/>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9C0216F3-104C-48AD-2883-478F385DFF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D50F4B-B02E-01B5-C913-C27568327652}"/>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8882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BF7C4-DBA2-F01B-30A4-803BD7EB8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FF68F2-0F54-99D8-466C-B1EA10397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34CD8E-20FC-F0B3-879D-1DFE5E2B2A27}"/>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2BF70D2C-4C9B-7567-CE17-89D1561D4E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72F100-49CC-96B9-C574-73434D22A6B9}"/>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142140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B0609-33B6-93FA-8140-3954F622B0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6B447E-0B2C-FC42-E692-B3753C14D2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28B5B4-B44B-68BD-02E4-0C6A8B94BC6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A517191-24FE-7A35-060D-08E2F1DE41CB}"/>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606DB90D-B55B-8B9E-A7CF-698F0D60A4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6F770F-2B50-8593-1CB8-9AB2049A1E89}"/>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8882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C665D-015A-01D6-AD77-21606A2E168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B5BDB9-DF9D-9A2F-9581-DDCEC5368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A475EB4-D6F8-4BA1-A12E-9DD12B3F1EC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C4CB46A-29DC-9607-85E1-0956F6005A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587D0D5-06DA-731A-1EC7-DAFF50BD04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D1C2087-4324-6B0B-4531-5F2C90AC6272}"/>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8" name="Espace réservé du pied de page 7">
            <a:extLst>
              <a:ext uri="{FF2B5EF4-FFF2-40B4-BE49-F238E27FC236}">
                <a16:creationId xmlns:a16="http://schemas.microsoft.com/office/drawing/2014/main" id="{34E8F55B-AE0A-D34D-3300-FE90DAE335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675BE7-F106-B421-3E6E-816145D3D096}"/>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123014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313D5-DF58-0DF9-9EA4-ABD08F9DEE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F4C1A5D-652C-8B1C-42A4-5F63E330D4DC}"/>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4" name="Espace réservé du pied de page 3">
            <a:extLst>
              <a:ext uri="{FF2B5EF4-FFF2-40B4-BE49-F238E27FC236}">
                <a16:creationId xmlns:a16="http://schemas.microsoft.com/office/drawing/2014/main" id="{30AF325F-F7B4-1293-BC55-3BC04BCF234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B6B37EC-AFA4-A056-273B-75887B30208A}"/>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358732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6CD8F7-7355-B2C8-55F8-E35F648D76D1}"/>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3" name="Espace réservé du pied de page 2">
            <a:extLst>
              <a:ext uri="{FF2B5EF4-FFF2-40B4-BE49-F238E27FC236}">
                <a16:creationId xmlns:a16="http://schemas.microsoft.com/office/drawing/2014/main" id="{4410705F-19A3-7D0E-5A58-8D81A0DCD4E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F513942-B7AD-EAEE-E324-7A307CF18837}"/>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247101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C3976-AB33-8EBD-59E4-6B611A296F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C04BD1E-E12E-F109-74DD-30B3F61BD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0EE77D-414A-5CB9-DC1B-A0F2B3998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BECE8E-435E-DBE2-F6DE-EE272CE88A95}"/>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C35E0E1C-ED64-EB41-80EE-AC59557F3F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1E0361F-ED00-66D3-5B85-243C20D9F5B4}"/>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30956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5E03F-0CEF-2741-4AC0-1882D84DEE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EE7EFA-5E37-F598-D46D-DEC1A5B28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E97A676-C70E-9C2D-1D77-9A0C1184B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90BCF41-8C4B-382F-225A-47D793C3F49C}"/>
              </a:ext>
            </a:extLst>
          </p:cNvPr>
          <p:cNvSpPr>
            <a:spLocks noGrp="1"/>
          </p:cNvSpPr>
          <p:nvPr>
            <p:ph type="dt" sz="half" idx="10"/>
          </p:nvPr>
        </p:nvSpPr>
        <p:spPr/>
        <p:txBody>
          <a:bodyPr/>
          <a:lstStyle/>
          <a:p>
            <a:fld id="{4AFD471F-21D5-0A49-8C0D-41868FFD6103}"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B3E2451D-0B95-7B1B-56DD-6D69FC3E8A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3D26C1-74A3-4F4F-80E3-EA950A706A64}"/>
              </a:ext>
            </a:extLst>
          </p:cNvPr>
          <p:cNvSpPr>
            <a:spLocks noGrp="1"/>
          </p:cNvSpPr>
          <p:nvPr>
            <p:ph type="sldNum" sz="quarter" idx="12"/>
          </p:nvPr>
        </p:nvSpPr>
        <p:spPr/>
        <p:txBody>
          <a:bodyPr/>
          <a:lstStyle/>
          <a:p>
            <a:fld id="{11392BA9-0C4A-D749-BBAC-A2920674D0BB}" type="slidenum">
              <a:rPr lang="fr-FR" smtClean="0"/>
              <a:t>‹N°›</a:t>
            </a:fld>
            <a:endParaRPr lang="fr-FR"/>
          </a:p>
        </p:txBody>
      </p:sp>
    </p:spTree>
    <p:extLst>
      <p:ext uri="{BB962C8B-B14F-4D97-AF65-F5344CB8AC3E}">
        <p14:creationId xmlns:p14="http://schemas.microsoft.com/office/powerpoint/2010/main" val="246809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9CB0E3-FAC1-FACB-CE2E-3940E755B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88C6F6D-47BC-5692-1DE5-B8540E219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671744-A3AF-6DA3-23DE-AAA1DAD8B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D471F-21D5-0A49-8C0D-41868FFD6103}"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D016B09D-5945-195C-E760-FCCD45F88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88FECFF-013A-B0AD-7228-54429667A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92BA9-0C4A-D749-BBAC-A2920674D0BB}" type="slidenum">
              <a:rPr lang="fr-FR" smtClean="0"/>
              <a:t>‹N°›</a:t>
            </a:fld>
            <a:endParaRPr lang="fr-FR"/>
          </a:p>
        </p:txBody>
      </p:sp>
    </p:spTree>
    <p:extLst>
      <p:ext uri="{BB962C8B-B14F-4D97-AF65-F5344CB8AC3E}">
        <p14:creationId xmlns:p14="http://schemas.microsoft.com/office/powerpoint/2010/main" val="119069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6C872-40F9-A56F-DF2E-3C1989E826E2}"/>
              </a:ext>
            </a:extLst>
          </p:cNvPr>
          <p:cNvSpPr>
            <a:spLocks noGrp="1"/>
          </p:cNvSpPr>
          <p:nvPr>
            <p:ph type="ctrTitle"/>
          </p:nvPr>
        </p:nvSpPr>
        <p:spPr/>
        <p:txBody>
          <a:bodyPr/>
          <a:lstStyle/>
          <a:p>
            <a:r>
              <a:rPr lang="fr-FR" dirty="0"/>
              <a:t>CM6 – Jésus historique et l’enfance du christianisme </a:t>
            </a:r>
          </a:p>
        </p:txBody>
      </p:sp>
      <p:sp>
        <p:nvSpPr>
          <p:cNvPr id="3" name="Sous-titre 2">
            <a:extLst>
              <a:ext uri="{FF2B5EF4-FFF2-40B4-BE49-F238E27FC236}">
                <a16:creationId xmlns:a16="http://schemas.microsoft.com/office/drawing/2014/main" id="{2E2DD501-8597-F275-B340-8CC20C06C91E}"/>
              </a:ext>
            </a:extLst>
          </p:cNvPr>
          <p:cNvSpPr>
            <a:spLocks noGrp="1"/>
          </p:cNvSpPr>
          <p:nvPr>
            <p:ph type="subTitle" idx="1"/>
          </p:nvPr>
        </p:nvSpPr>
        <p:spPr/>
        <p:txBody>
          <a:bodyPr>
            <a:normAutofit fontScale="77500" lnSpcReduction="20000"/>
          </a:bodyPr>
          <a:lstStyle/>
          <a:p>
            <a:r>
              <a:rPr lang="fr-FR" dirty="0"/>
              <a:t>UE103 EC1</a:t>
            </a:r>
          </a:p>
          <a:p>
            <a:r>
              <a:rPr lang="fr-FR" dirty="0"/>
              <a:t>L1 Théologie</a:t>
            </a:r>
          </a:p>
          <a:p>
            <a:r>
              <a:rPr lang="fr-FR" dirty="0"/>
              <a:t>Jeudi 24 octobre 2024</a:t>
            </a:r>
          </a:p>
          <a:p>
            <a:endParaRPr lang="fr-FR" dirty="0"/>
          </a:p>
          <a:p>
            <a:r>
              <a:rPr lang="fr-FR" dirty="0"/>
              <a:t>Dr Sophie </a:t>
            </a:r>
            <a:r>
              <a:rPr lang="fr-FR" dirty="0" err="1"/>
              <a:t>Laribi</a:t>
            </a:r>
            <a:r>
              <a:rPr lang="fr-FR" dirty="0"/>
              <a:t> </a:t>
            </a:r>
            <a:r>
              <a:rPr lang="fr-FR" dirty="0" err="1"/>
              <a:t>Glaudel</a:t>
            </a:r>
            <a:endParaRPr lang="fr-FR" dirty="0"/>
          </a:p>
          <a:p>
            <a:endParaRPr lang="fr-FR" dirty="0"/>
          </a:p>
        </p:txBody>
      </p:sp>
    </p:spTree>
    <p:extLst>
      <p:ext uri="{BB962C8B-B14F-4D97-AF65-F5344CB8AC3E}">
        <p14:creationId xmlns:p14="http://schemas.microsoft.com/office/powerpoint/2010/main" val="347992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18A15-EC0C-7982-095A-232B9185616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B36D3F2-5F8E-9C9F-A7E7-3B8304B19700}"/>
              </a:ext>
            </a:extLst>
          </p:cNvPr>
          <p:cNvSpPr>
            <a:spLocks noGrp="1"/>
          </p:cNvSpPr>
          <p:nvPr>
            <p:ph idx="1"/>
          </p:nvPr>
        </p:nvSpPr>
        <p:spPr/>
        <p:txBody>
          <a:bodyPr/>
          <a:lstStyle/>
          <a:p>
            <a:pPr marL="0" indent="0">
              <a:buNone/>
            </a:pPr>
            <a:r>
              <a:rPr lang="fr-FR" dirty="0"/>
              <a:t>2. L’historien et Jésus</a:t>
            </a:r>
          </a:p>
          <a:p>
            <a:pPr marL="0" indent="0">
              <a:buNone/>
            </a:pPr>
            <a:endParaRPr lang="fr-FR" dirty="0"/>
          </a:p>
          <a:p>
            <a:pPr marL="0" indent="0">
              <a:buNone/>
            </a:pPr>
            <a:r>
              <a:rPr lang="fr-FR" dirty="0"/>
              <a:t>Paul de Tarse</a:t>
            </a:r>
          </a:p>
        </p:txBody>
      </p:sp>
    </p:spTree>
    <p:extLst>
      <p:ext uri="{BB962C8B-B14F-4D97-AF65-F5344CB8AC3E}">
        <p14:creationId xmlns:p14="http://schemas.microsoft.com/office/powerpoint/2010/main" val="293924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EFF37-9AC0-3346-9C5D-5AB309240C2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44B56D2-225F-1F12-9A89-99E66211B4AC}"/>
              </a:ext>
            </a:extLst>
          </p:cNvPr>
          <p:cNvSpPr>
            <a:spLocks noGrp="1"/>
          </p:cNvSpPr>
          <p:nvPr>
            <p:ph idx="1"/>
          </p:nvPr>
        </p:nvSpPr>
        <p:spPr/>
        <p:txBody>
          <a:bodyPr/>
          <a:lstStyle/>
          <a:p>
            <a:pPr marL="0" indent="0">
              <a:buNone/>
            </a:pPr>
            <a:r>
              <a:rPr lang="fr-FR" dirty="0"/>
              <a:t>	A. Les sources</a:t>
            </a:r>
          </a:p>
          <a:p>
            <a:pPr marL="0" indent="0">
              <a:buNone/>
            </a:pPr>
            <a:r>
              <a:rPr lang="fr-FR" dirty="0"/>
              <a:t>Pline le Jeune, </a:t>
            </a:r>
            <a:r>
              <a:rPr lang="fr-FR" i="1" dirty="0"/>
              <a:t>Lettre à Trajan, </a:t>
            </a:r>
            <a:r>
              <a:rPr lang="fr-FR" dirty="0"/>
              <a:t>111/112 de notre ère</a:t>
            </a:r>
          </a:p>
          <a:p>
            <a:pPr marL="0" indent="0">
              <a:buNone/>
            </a:pPr>
            <a:r>
              <a:rPr lang="fr-FR" dirty="0"/>
              <a:t>Tacite, </a:t>
            </a:r>
            <a:r>
              <a:rPr lang="fr-FR" i="1" dirty="0"/>
              <a:t>Annales</a:t>
            </a:r>
            <a:r>
              <a:rPr lang="fr-FR" dirty="0"/>
              <a:t>, XV, 44, entre 110 et 120 de notre ère</a:t>
            </a:r>
          </a:p>
          <a:p>
            <a:pPr marL="0" indent="0">
              <a:buNone/>
            </a:pPr>
            <a:r>
              <a:rPr lang="fr-FR" dirty="0"/>
              <a:t>Suétone, </a:t>
            </a:r>
            <a:r>
              <a:rPr lang="fr-FR" i="1" dirty="0"/>
              <a:t>Néron</a:t>
            </a:r>
            <a:r>
              <a:rPr lang="fr-FR" dirty="0"/>
              <a:t>, 16 et </a:t>
            </a:r>
            <a:r>
              <a:rPr lang="fr-FR" i="1" dirty="0"/>
              <a:t>Claude</a:t>
            </a:r>
            <a:r>
              <a:rPr lang="fr-FR" dirty="0"/>
              <a:t>, 25.</a:t>
            </a:r>
          </a:p>
          <a:p>
            <a:pPr marL="0" indent="0">
              <a:buNone/>
            </a:pPr>
            <a:r>
              <a:rPr lang="fr-FR" dirty="0"/>
              <a:t>Lucien de Samosate, </a:t>
            </a:r>
            <a:r>
              <a:rPr lang="fr-FR" i="1" dirty="0"/>
              <a:t>Mort de </a:t>
            </a:r>
            <a:r>
              <a:rPr lang="fr-FR" i="1" dirty="0" err="1"/>
              <a:t>Pérégrinos</a:t>
            </a:r>
            <a:endParaRPr lang="fr-FR" i="1"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423782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6E611-D901-77AA-9C37-7E092717F720}"/>
              </a:ext>
            </a:extLst>
          </p:cNvPr>
          <p:cNvSpPr>
            <a:spLocks noGrp="1"/>
          </p:cNvSpPr>
          <p:nvPr>
            <p:ph type="title"/>
          </p:nvPr>
        </p:nvSpPr>
        <p:spPr/>
        <p:txBody>
          <a:bodyPr/>
          <a:lstStyle/>
          <a:p>
            <a:pPr algn="ctr"/>
            <a:r>
              <a:rPr lang="fr-FR" dirty="0"/>
              <a:t>Tacites </a:t>
            </a:r>
            <a:r>
              <a:rPr lang="fr-FR" i="1" dirty="0"/>
              <a:t>Annales</a:t>
            </a:r>
            <a:r>
              <a:rPr lang="fr-FR" dirty="0"/>
              <a:t> XV, 44</a:t>
            </a:r>
          </a:p>
        </p:txBody>
      </p:sp>
      <p:sp>
        <p:nvSpPr>
          <p:cNvPr id="3" name="Espace réservé du contenu 2">
            <a:extLst>
              <a:ext uri="{FF2B5EF4-FFF2-40B4-BE49-F238E27FC236}">
                <a16:creationId xmlns:a16="http://schemas.microsoft.com/office/drawing/2014/main" id="{C6D0AA77-7ECB-214F-7EDE-1053629E45CC}"/>
              </a:ext>
            </a:extLst>
          </p:cNvPr>
          <p:cNvSpPr>
            <a:spLocks noGrp="1"/>
          </p:cNvSpPr>
          <p:nvPr>
            <p:ph idx="1"/>
          </p:nvPr>
        </p:nvSpPr>
        <p:spPr>
          <a:xfrm>
            <a:off x="473868" y="1500188"/>
            <a:ext cx="11244263" cy="4992687"/>
          </a:xfrm>
        </p:spPr>
        <p:txBody>
          <a:bodyPr>
            <a:normAutofit fontScale="92500" lnSpcReduction="10000"/>
          </a:bodyPr>
          <a:lstStyle/>
          <a:p>
            <a:pPr marL="0" indent="0" algn="just">
              <a:buNone/>
            </a:pPr>
            <a:r>
              <a:rPr lang="fr-FR" dirty="0"/>
              <a:t>Sed non ope </a:t>
            </a:r>
            <a:r>
              <a:rPr lang="fr-FR" dirty="0" err="1"/>
              <a:t>humana</a:t>
            </a:r>
            <a:r>
              <a:rPr lang="fr-FR" dirty="0"/>
              <a:t>, non </a:t>
            </a:r>
            <a:r>
              <a:rPr lang="fr-FR" dirty="0" err="1"/>
              <a:t>largitionibus</a:t>
            </a:r>
            <a:r>
              <a:rPr lang="fr-FR" dirty="0"/>
              <a:t> </a:t>
            </a:r>
            <a:r>
              <a:rPr lang="fr-FR" dirty="0" err="1"/>
              <a:t>principis</a:t>
            </a:r>
            <a:r>
              <a:rPr lang="fr-FR" dirty="0"/>
              <a:t> </a:t>
            </a:r>
            <a:r>
              <a:rPr lang="fr-FR" dirty="0" err="1"/>
              <a:t>aut</a:t>
            </a:r>
            <a:r>
              <a:rPr lang="fr-FR" dirty="0"/>
              <a:t> deum </a:t>
            </a:r>
            <a:r>
              <a:rPr lang="fr-FR" dirty="0" err="1"/>
              <a:t>placamentis</a:t>
            </a:r>
            <a:r>
              <a:rPr lang="fr-FR" dirty="0"/>
              <a:t> </a:t>
            </a:r>
            <a:r>
              <a:rPr lang="fr-FR" dirty="0" err="1"/>
              <a:t>decedebat</a:t>
            </a:r>
            <a:r>
              <a:rPr lang="fr-FR" dirty="0"/>
              <a:t> </a:t>
            </a:r>
            <a:r>
              <a:rPr lang="fr-FR" dirty="0" err="1"/>
              <a:t>infamia</a:t>
            </a:r>
            <a:r>
              <a:rPr lang="fr-FR" dirty="0"/>
              <a:t>, </a:t>
            </a:r>
            <a:r>
              <a:rPr lang="fr-FR" dirty="0" err="1"/>
              <a:t>quin</a:t>
            </a:r>
            <a:r>
              <a:rPr lang="fr-FR" dirty="0"/>
              <a:t> </a:t>
            </a:r>
            <a:r>
              <a:rPr lang="fr-FR" dirty="0" err="1"/>
              <a:t>iussum</a:t>
            </a:r>
            <a:r>
              <a:rPr lang="fr-FR" dirty="0"/>
              <a:t> </a:t>
            </a:r>
            <a:r>
              <a:rPr lang="fr-FR" dirty="0" err="1"/>
              <a:t>incendium</a:t>
            </a:r>
            <a:r>
              <a:rPr lang="fr-FR" dirty="0"/>
              <a:t> </a:t>
            </a:r>
            <a:r>
              <a:rPr lang="fr-FR" dirty="0" err="1"/>
              <a:t>crederetur</a:t>
            </a:r>
            <a:r>
              <a:rPr lang="fr-FR" dirty="0"/>
              <a:t>. ergo </a:t>
            </a:r>
            <a:r>
              <a:rPr lang="fr-FR" dirty="0" err="1"/>
              <a:t>abolendo</a:t>
            </a:r>
            <a:r>
              <a:rPr lang="fr-FR" dirty="0"/>
              <a:t> </a:t>
            </a:r>
            <a:r>
              <a:rPr lang="fr-FR" dirty="0" err="1"/>
              <a:t>rumori</a:t>
            </a:r>
            <a:r>
              <a:rPr lang="fr-FR" dirty="0"/>
              <a:t> </a:t>
            </a:r>
            <a:r>
              <a:rPr lang="fr-FR" b="1" dirty="0"/>
              <a:t>Nero </a:t>
            </a:r>
            <a:r>
              <a:rPr lang="fr-FR" b="1" dirty="0" err="1"/>
              <a:t>subdidit</a:t>
            </a:r>
            <a:r>
              <a:rPr lang="fr-FR" b="1" dirty="0"/>
              <a:t> </a:t>
            </a:r>
            <a:r>
              <a:rPr lang="fr-FR" b="1" dirty="0" err="1"/>
              <a:t>reos</a:t>
            </a:r>
            <a:r>
              <a:rPr lang="fr-FR" b="1" dirty="0"/>
              <a:t> et </a:t>
            </a:r>
            <a:r>
              <a:rPr lang="fr-FR" b="1" dirty="0" err="1"/>
              <a:t>quaesitissimis</a:t>
            </a:r>
            <a:r>
              <a:rPr lang="fr-FR" b="1" dirty="0"/>
              <a:t> </a:t>
            </a:r>
            <a:r>
              <a:rPr lang="fr-FR" b="1" dirty="0" err="1"/>
              <a:t>poenis</a:t>
            </a:r>
            <a:r>
              <a:rPr lang="fr-FR" b="1" dirty="0"/>
              <a:t> </a:t>
            </a:r>
            <a:r>
              <a:rPr lang="fr-FR" b="1" dirty="0" err="1"/>
              <a:t>adfecit</a:t>
            </a:r>
            <a:r>
              <a:rPr lang="fr-FR" dirty="0"/>
              <a:t>, </a:t>
            </a:r>
            <a:r>
              <a:rPr lang="fr-FR" dirty="0" err="1"/>
              <a:t>quos</a:t>
            </a:r>
            <a:r>
              <a:rPr lang="fr-FR" dirty="0"/>
              <a:t> per </a:t>
            </a:r>
            <a:r>
              <a:rPr lang="fr-FR" dirty="0" err="1"/>
              <a:t>flagitia</a:t>
            </a:r>
            <a:r>
              <a:rPr lang="fr-FR" dirty="0"/>
              <a:t> </a:t>
            </a:r>
            <a:r>
              <a:rPr lang="fr-FR" dirty="0" err="1"/>
              <a:t>inuisos</a:t>
            </a:r>
            <a:r>
              <a:rPr lang="fr-FR" dirty="0"/>
              <a:t> </a:t>
            </a:r>
            <a:r>
              <a:rPr lang="fr-FR" b="1" dirty="0" err="1">
                <a:highlight>
                  <a:srgbClr val="FFFF00"/>
                </a:highlight>
              </a:rPr>
              <a:t>uulgus</a:t>
            </a:r>
            <a:r>
              <a:rPr lang="fr-FR" b="1" dirty="0">
                <a:highlight>
                  <a:srgbClr val="FFFF00"/>
                </a:highlight>
              </a:rPr>
              <a:t> </a:t>
            </a:r>
            <a:r>
              <a:rPr lang="fr-FR" b="1" dirty="0" err="1">
                <a:highlight>
                  <a:srgbClr val="FFFF00"/>
                </a:highlight>
              </a:rPr>
              <a:t>Chrestianos</a:t>
            </a:r>
            <a:r>
              <a:rPr lang="fr-FR" b="1" dirty="0">
                <a:highlight>
                  <a:srgbClr val="FFFF00"/>
                </a:highlight>
              </a:rPr>
              <a:t> </a:t>
            </a:r>
            <a:r>
              <a:rPr lang="fr-FR" b="1" dirty="0" err="1">
                <a:highlight>
                  <a:srgbClr val="FFFF00"/>
                </a:highlight>
              </a:rPr>
              <a:t>appellabat</a:t>
            </a:r>
            <a:r>
              <a:rPr lang="fr-FR" dirty="0"/>
              <a:t>. </a:t>
            </a:r>
            <a:r>
              <a:rPr lang="fr-FR" b="1" dirty="0" err="1">
                <a:highlight>
                  <a:srgbClr val="FFFF00"/>
                </a:highlight>
              </a:rPr>
              <a:t>Auctor</a:t>
            </a:r>
            <a:r>
              <a:rPr lang="fr-FR" b="1" dirty="0">
                <a:highlight>
                  <a:srgbClr val="FFFF00"/>
                </a:highlight>
              </a:rPr>
              <a:t> </a:t>
            </a:r>
            <a:r>
              <a:rPr lang="fr-FR" b="1" dirty="0" err="1">
                <a:highlight>
                  <a:srgbClr val="FFFF00"/>
                </a:highlight>
              </a:rPr>
              <a:t>nominis</a:t>
            </a:r>
            <a:r>
              <a:rPr lang="fr-FR" b="1" dirty="0">
                <a:highlight>
                  <a:srgbClr val="FFFF00"/>
                </a:highlight>
              </a:rPr>
              <a:t> </a:t>
            </a:r>
            <a:r>
              <a:rPr lang="fr-FR" b="1" dirty="0" err="1">
                <a:highlight>
                  <a:srgbClr val="FFFF00"/>
                </a:highlight>
              </a:rPr>
              <a:t>eius</a:t>
            </a:r>
            <a:r>
              <a:rPr lang="fr-FR" b="1" dirty="0">
                <a:highlight>
                  <a:srgbClr val="FFFF00"/>
                </a:highlight>
              </a:rPr>
              <a:t> Christus </a:t>
            </a:r>
            <a:r>
              <a:rPr lang="fr-FR" b="1" dirty="0" err="1">
                <a:highlight>
                  <a:srgbClr val="FFFF00"/>
                </a:highlight>
              </a:rPr>
              <a:t>Tibero</a:t>
            </a:r>
            <a:r>
              <a:rPr lang="fr-FR" b="1" dirty="0">
                <a:highlight>
                  <a:srgbClr val="FFFF00"/>
                </a:highlight>
              </a:rPr>
              <a:t> </a:t>
            </a:r>
            <a:r>
              <a:rPr lang="fr-FR" b="1" dirty="0" err="1">
                <a:highlight>
                  <a:srgbClr val="FFFF00"/>
                </a:highlight>
              </a:rPr>
              <a:t>imperitante</a:t>
            </a:r>
            <a:r>
              <a:rPr lang="fr-FR" b="1" dirty="0">
                <a:highlight>
                  <a:srgbClr val="FFFF00"/>
                </a:highlight>
              </a:rPr>
              <a:t> per </a:t>
            </a:r>
            <a:r>
              <a:rPr lang="fr-FR" b="1" dirty="0" err="1">
                <a:highlight>
                  <a:srgbClr val="FFFF00"/>
                </a:highlight>
              </a:rPr>
              <a:t>procuratorem</a:t>
            </a:r>
            <a:r>
              <a:rPr lang="fr-FR" b="1" dirty="0">
                <a:highlight>
                  <a:srgbClr val="FFFF00"/>
                </a:highlight>
              </a:rPr>
              <a:t> </a:t>
            </a:r>
            <a:r>
              <a:rPr lang="fr-FR" b="1" dirty="0" err="1">
                <a:highlight>
                  <a:srgbClr val="FFFF00"/>
                </a:highlight>
              </a:rPr>
              <a:t>Pontium</a:t>
            </a:r>
            <a:r>
              <a:rPr lang="fr-FR" b="1" dirty="0">
                <a:highlight>
                  <a:srgbClr val="FFFF00"/>
                </a:highlight>
              </a:rPr>
              <a:t> </a:t>
            </a:r>
            <a:r>
              <a:rPr lang="fr-FR" b="1" dirty="0" err="1">
                <a:highlight>
                  <a:srgbClr val="FFFF00"/>
                </a:highlight>
              </a:rPr>
              <a:t>Pilatum</a:t>
            </a:r>
            <a:r>
              <a:rPr lang="fr-FR" b="1" dirty="0">
                <a:highlight>
                  <a:srgbClr val="FFFF00"/>
                </a:highlight>
              </a:rPr>
              <a:t> </a:t>
            </a:r>
            <a:r>
              <a:rPr lang="fr-FR" b="1" dirty="0" err="1">
                <a:highlight>
                  <a:srgbClr val="FFFF00"/>
                </a:highlight>
              </a:rPr>
              <a:t>supplicio</a:t>
            </a:r>
            <a:r>
              <a:rPr lang="fr-FR" b="1" dirty="0">
                <a:highlight>
                  <a:srgbClr val="FFFF00"/>
                </a:highlight>
              </a:rPr>
              <a:t> </a:t>
            </a:r>
            <a:r>
              <a:rPr lang="fr-FR" b="1" dirty="0" err="1">
                <a:highlight>
                  <a:srgbClr val="FFFF00"/>
                </a:highlight>
              </a:rPr>
              <a:t>adfectus</a:t>
            </a:r>
            <a:r>
              <a:rPr lang="fr-FR" b="1" dirty="0">
                <a:highlight>
                  <a:srgbClr val="FFFF00"/>
                </a:highlight>
              </a:rPr>
              <a:t> erat</a:t>
            </a:r>
            <a:r>
              <a:rPr lang="fr-FR" dirty="0"/>
              <a:t>; </a:t>
            </a:r>
            <a:r>
              <a:rPr lang="fr-FR" dirty="0" err="1"/>
              <a:t>repressaque</a:t>
            </a:r>
            <a:r>
              <a:rPr lang="fr-FR" dirty="0"/>
              <a:t> in </a:t>
            </a:r>
            <a:r>
              <a:rPr lang="fr-FR" dirty="0" err="1"/>
              <a:t>praesens</a:t>
            </a:r>
            <a:r>
              <a:rPr lang="fr-FR" dirty="0"/>
              <a:t> </a:t>
            </a:r>
            <a:r>
              <a:rPr lang="fr-FR" dirty="0" err="1"/>
              <a:t>exitiablilis</a:t>
            </a:r>
            <a:r>
              <a:rPr lang="fr-FR" dirty="0"/>
              <a:t> </a:t>
            </a:r>
            <a:r>
              <a:rPr lang="fr-FR" dirty="0" err="1"/>
              <a:t>superstitio</a:t>
            </a:r>
            <a:r>
              <a:rPr lang="fr-FR" dirty="0"/>
              <a:t> </a:t>
            </a:r>
            <a:r>
              <a:rPr lang="fr-FR" dirty="0" err="1"/>
              <a:t>rursum</a:t>
            </a:r>
            <a:r>
              <a:rPr lang="fr-FR" dirty="0"/>
              <a:t> </a:t>
            </a:r>
            <a:r>
              <a:rPr lang="fr-FR" dirty="0" err="1"/>
              <a:t>erumpebat</a:t>
            </a:r>
            <a:r>
              <a:rPr lang="fr-FR" dirty="0"/>
              <a:t>, </a:t>
            </a:r>
            <a:r>
              <a:rPr lang="fr-FR" b="1" dirty="0">
                <a:highlight>
                  <a:srgbClr val="FFFF00"/>
                </a:highlight>
              </a:rPr>
              <a:t>non modo per </a:t>
            </a:r>
            <a:r>
              <a:rPr lang="fr-FR" b="1" dirty="0" err="1">
                <a:highlight>
                  <a:srgbClr val="FFFF00"/>
                </a:highlight>
              </a:rPr>
              <a:t>Iudaeam</a:t>
            </a:r>
            <a:r>
              <a:rPr lang="fr-FR" b="1" dirty="0">
                <a:highlight>
                  <a:srgbClr val="FFFF00"/>
                </a:highlight>
              </a:rPr>
              <a:t>, </a:t>
            </a:r>
            <a:r>
              <a:rPr lang="fr-FR" b="1" dirty="0" err="1">
                <a:highlight>
                  <a:srgbClr val="FFFF00"/>
                </a:highlight>
              </a:rPr>
              <a:t>originem</a:t>
            </a:r>
            <a:r>
              <a:rPr lang="fr-FR" b="1" dirty="0">
                <a:highlight>
                  <a:srgbClr val="FFFF00"/>
                </a:highlight>
              </a:rPr>
              <a:t> </a:t>
            </a:r>
            <a:r>
              <a:rPr lang="fr-FR" b="1" dirty="0" err="1">
                <a:highlight>
                  <a:srgbClr val="FFFF00"/>
                </a:highlight>
              </a:rPr>
              <a:t>eius</a:t>
            </a:r>
            <a:r>
              <a:rPr lang="fr-FR" b="1" dirty="0">
                <a:highlight>
                  <a:srgbClr val="FFFF00"/>
                </a:highlight>
              </a:rPr>
              <a:t> mali, </a:t>
            </a:r>
            <a:r>
              <a:rPr lang="fr-FR" b="1" dirty="0" err="1">
                <a:highlight>
                  <a:srgbClr val="FFFF00"/>
                </a:highlight>
              </a:rPr>
              <a:t>sed</a:t>
            </a:r>
            <a:r>
              <a:rPr lang="fr-FR" b="1" dirty="0">
                <a:highlight>
                  <a:srgbClr val="FFFF00"/>
                </a:highlight>
              </a:rPr>
              <a:t> per </a:t>
            </a:r>
            <a:r>
              <a:rPr lang="fr-FR" b="1" dirty="0" err="1">
                <a:highlight>
                  <a:srgbClr val="FFFF00"/>
                </a:highlight>
              </a:rPr>
              <a:t>urbem</a:t>
            </a:r>
            <a:r>
              <a:rPr lang="fr-FR" b="1" dirty="0">
                <a:highlight>
                  <a:srgbClr val="FFFF00"/>
                </a:highlight>
              </a:rPr>
              <a:t> </a:t>
            </a:r>
            <a:r>
              <a:rPr lang="fr-FR" b="1" dirty="0" err="1">
                <a:highlight>
                  <a:srgbClr val="FFFF00"/>
                </a:highlight>
              </a:rPr>
              <a:t>etiam</a:t>
            </a:r>
            <a:r>
              <a:rPr lang="fr-FR" dirty="0"/>
              <a:t>, quo </a:t>
            </a:r>
            <a:r>
              <a:rPr lang="fr-FR" dirty="0" err="1"/>
              <a:t>cuncta</a:t>
            </a:r>
            <a:r>
              <a:rPr lang="fr-FR" dirty="0"/>
              <a:t> </a:t>
            </a:r>
            <a:r>
              <a:rPr lang="fr-FR" dirty="0" err="1"/>
              <a:t>undique</a:t>
            </a:r>
            <a:r>
              <a:rPr lang="fr-FR" dirty="0"/>
              <a:t> </a:t>
            </a:r>
            <a:r>
              <a:rPr lang="fr-FR" dirty="0" err="1"/>
              <a:t>atrocia</a:t>
            </a:r>
            <a:r>
              <a:rPr lang="fr-FR" dirty="0"/>
              <a:t> </a:t>
            </a:r>
            <a:r>
              <a:rPr lang="fr-FR" dirty="0" err="1"/>
              <a:t>aut</a:t>
            </a:r>
            <a:r>
              <a:rPr lang="fr-FR" dirty="0"/>
              <a:t> pudenda </a:t>
            </a:r>
            <a:r>
              <a:rPr lang="fr-FR" dirty="0" err="1"/>
              <a:t>confluunt</a:t>
            </a:r>
            <a:r>
              <a:rPr lang="fr-FR" dirty="0"/>
              <a:t> </a:t>
            </a:r>
            <a:r>
              <a:rPr lang="fr-FR" dirty="0" err="1"/>
              <a:t>celebranturque</a:t>
            </a:r>
            <a:r>
              <a:rPr lang="fr-FR" dirty="0"/>
              <a:t>. </a:t>
            </a:r>
            <a:r>
              <a:rPr lang="fr-FR" dirty="0" err="1"/>
              <a:t>igitur</a:t>
            </a:r>
            <a:r>
              <a:rPr lang="fr-FR" dirty="0"/>
              <a:t> primum </a:t>
            </a:r>
            <a:r>
              <a:rPr lang="fr-FR" dirty="0" err="1"/>
              <a:t>correpti</a:t>
            </a:r>
            <a:r>
              <a:rPr lang="fr-FR" dirty="0"/>
              <a:t> qui </a:t>
            </a:r>
            <a:r>
              <a:rPr lang="fr-FR" dirty="0" err="1"/>
              <a:t>fatebantur</a:t>
            </a:r>
            <a:r>
              <a:rPr lang="fr-FR" dirty="0"/>
              <a:t>, </a:t>
            </a:r>
            <a:r>
              <a:rPr lang="fr-FR" dirty="0" err="1"/>
              <a:t>deinde</a:t>
            </a:r>
            <a:r>
              <a:rPr lang="fr-FR" dirty="0"/>
              <a:t> </a:t>
            </a:r>
            <a:r>
              <a:rPr lang="fr-FR" dirty="0" err="1"/>
              <a:t>indicio</a:t>
            </a:r>
            <a:r>
              <a:rPr lang="fr-FR" dirty="0"/>
              <a:t> </a:t>
            </a:r>
            <a:r>
              <a:rPr lang="fr-FR" dirty="0" err="1"/>
              <a:t>eorum</a:t>
            </a:r>
            <a:r>
              <a:rPr lang="fr-FR" dirty="0"/>
              <a:t> </a:t>
            </a:r>
            <a:r>
              <a:rPr lang="fr-FR" dirty="0" err="1"/>
              <a:t>multitudo</a:t>
            </a:r>
            <a:r>
              <a:rPr lang="fr-FR" dirty="0"/>
              <a:t> </a:t>
            </a:r>
            <a:r>
              <a:rPr lang="fr-FR" dirty="0" err="1"/>
              <a:t>ingens</a:t>
            </a:r>
            <a:r>
              <a:rPr lang="fr-FR" dirty="0"/>
              <a:t> </a:t>
            </a:r>
            <a:r>
              <a:rPr lang="fr-FR" dirty="0" err="1"/>
              <a:t>haud</a:t>
            </a:r>
            <a:r>
              <a:rPr lang="fr-FR" dirty="0"/>
              <a:t> </a:t>
            </a:r>
            <a:r>
              <a:rPr lang="fr-FR" dirty="0" err="1"/>
              <a:t>proinde</a:t>
            </a:r>
            <a:r>
              <a:rPr lang="fr-FR" dirty="0"/>
              <a:t> in </a:t>
            </a:r>
            <a:r>
              <a:rPr lang="fr-FR" dirty="0" err="1"/>
              <a:t>crimine</a:t>
            </a:r>
            <a:r>
              <a:rPr lang="fr-FR" dirty="0"/>
              <a:t> </a:t>
            </a:r>
            <a:r>
              <a:rPr lang="fr-FR" dirty="0" err="1"/>
              <a:t>incendii</a:t>
            </a:r>
            <a:r>
              <a:rPr lang="fr-FR" dirty="0"/>
              <a:t> </a:t>
            </a:r>
            <a:r>
              <a:rPr lang="fr-FR" dirty="0" err="1"/>
              <a:t>quam</a:t>
            </a:r>
            <a:r>
              <a:rPr lang="fr-FR" dirty="0"/>
              <a:t> </a:t>
            </a:r>
            <a:r>
              <a:rPr lang="fr-FR" dirty="0" err="1"/>
              <a:t>odio</a:t>
            </a:r>
            <a:r>
              <a:rPr lang="fr-FR" dirty="0"/>
              <a:t> </a:t>
            </a:r>
            <a:r>
              <a:rPr lang="fr-FR" dirty="0" err="1"/>
              <a:t>humani</a:t>
            </a:r>
            <a:r>
              <a:rPr lang="fr-FR" dirty="0"/>
              <a:t> generis </a:t>
            </a:r>
            <a:r>
              <a:rPr lang="fr-FR" dirty="0" err="1"/>
              <a:t>conuicti</a:t>
            </a:r>
            <a:r>
              <a:rPr lang="fr-FR" dirty="0"/>
              <a:t> </a:t>
            </a:r>
            <a:r>
              <a:rPr lang="fr-FR" dirty="0" err="1"/>
              <a:t>sunt</a:t>
            </a:r>
            <a:r>
              <a:rPr lang="fr-FR" dirty="0"/>
              <a:t>. et </a:t>
            </a:r>
            <a:r>
              <a:rPr lang="fr-FR" b="1" dirty="0" err="1">
                <a:highlight>
                  <a:srgbClr val="FFFF00"/>
                </a:highlight>
              </a:rPr>
              <a:t>pereuntibus</a:t>
            </a:r>
            <a:r>
              <a:rPr lang="fr-FR" b="1" dirty="0">
                <a:highlight>
                  <a:srgbClr val="FFFF00"/>
                </a:highlight>
              </a:rPr>
              <a:t> </a:t>
            </a:r>
            <a:r>
              <a:rPr lang="fr-FR" b="1" dirty="0" err="1">
                <a:highlight>
                  <a:srgbClr val="FFFF00"/>
                </a:highlight>
              </a:rPr>
              <a:t>addita</a:t>
            </a:r>
            <a:r>
              <a:rPr lang="fr-FR" b="1" dirty="0">
                <a:highlight>
                  <a:srgbClr val="FFFF00"/>
                </a:highlight>
              </a:rPr>
              <a:t> </a:t>
            </a:r>
            <a:r>
              <a:rPr lang="fr-FR" b="1" dirty="0" err="1">
                <a:highlight>
                  <a:srgbClr val="FFFF00"/>
                </a:highlight>
              </a:rPr>
              <a:t>ludibria</a:t>
            </a:r>
            <a:r>
              <a:rPr lang="fr-FR" b="1" dirty="0">
                <a:highlight>
                  <a:srgbClr val="FFFF00"/>
                </a:highlight>
              </a:rPr>
              <a:t>, ut </a:t>
            </a:r>
            <a:r>
              <a:rPr lang="fr-FR" b="1" dirty="0" err="1">
                <a:highlight>
                  <a:srgbClr val="FFFF00"/>
                </a:highlight>
              </a:rPr>
              <a:t>ferarum</a:t>
            </a:r>
            <a:r>
              <a:rPr lang="fr-FR" b="1" dirty="0">
                <a:highlight>
                  <a:srgbClr val="FFFF00"/>
                </a:highlight>
              </a:rPr>
              <a:t> </a:t>
            </a:r>
            <a:r>
              <a:rPr lang="fr-FR" b="1" dirty="0" err="1">
                <a:highlight>
                  <a:srgbClr val="FFFF00"/>
                </a:highlight>
              </a:rPr>
              <a:t>tergis</a:t>
            </a:r>
            <a:r>
              <a:rPr lang="fr-FR" b="1" dirty="0">
                <a:highlight>
                  <a:srgbClr val="FFFF00"/>
                </a:highlight>
              </a:rPr>
              <a:t> </a:t>
            </a:r>
            <a:r>
              <a:rPr lang="fr-FR" b="1" dirty="0" err="1">
                <a:highlight>
                  <a:srgbClr val="FFFF00"/>
                </a:highlight>
              </a:rPr>
              <a:t>contecti</a:t>
            </a:r>
            <a:r>
              <a:rPr lang="fr-FR" b="1" dirty="0">
                <a:highlight>
                  <a:srgbClr val="FFFF00"/>
                </a:highlight>
              </a:rPr>
              <a:t> </a:t>
            </a:r>
            <a:r>
              <a:rPr lang="fr-FR" b="1" dirty="0" err="1">
                <a:highlight>
                  <a:srgbClr val="FFFF00"/>
                </a:highlight>
              </a:rPr>
              <a:t>laniatu</a:t>
            </a:r>
            <a:r>
              <a:rPr lang="fr-FR" b="1" dirty="0">
                <a:highlight>
                  <a:srgbClr val="FFFF00"/>
                </a:highlight>
              </a:rPr>
              <a:t> </a:t>
            </a:r>
            <a:r>
              <a:rPr lang="fr-FR" b="1" dirty="0" err="1">
                <a:highlight>
                  <a:srgbClr val="FFFF00"/>
                </a:highlight>
              </a:rPr>
              <a:t>canum</a:t>
            </a:r>
            <a:r>
              <a:rPr lang="fr-FR" b="1" dirty="0">
                <a:highlight>
                  <a:srgbClr val="FFFF00"/>
                </a:highlight>
              </a:rPr>
              <a:t> </a:t>
            </a:r>
            <a:r>
              <a:rPr lang="fr-FR" b="1" dirty="0" err="1">
                <a:highlight>
                  <a:srgbClr val="FFFF00"/>
                </a:highlight>
              </a:rPr>
              <a:t>interirent</a:t>
            </a:r>
            <a:r>
              <a:rPr lang="fr-FR" b="1" dirty="0">
                <a:highlight>
                  <a:srgbClr val="FFFF00"/>
                </a:highlight>
              </a:rPr>
              <a:t> </a:t>
            </a:r>
            <a:r>
              <a:rPr lang="fr-FR" b="1" dirty="0" err="1">
                <a:highlight>
                  <a:srgbClr val="FFFF00"/>
                </a:highlight>
              </a:rPr>
              <a:t>aut</a:t>
            </a:r>
            <a:r>
              <a:rPr lang="fr-FR" b="1" dirty="0">
                <a:highlight>
                  <a:srgbClr val="FFFF00"/>
                </a:highlight>
              </a:rPr>
              <a:t> </a:t>
            </a:r>
            <a:r>
              <a:rPr lang="fr-FR" b="1" dirty="0" err="1">
                <a:highlight>
                  <a:srgbClr val="FFFF00"/>
                </a:highlight>
              </a:rPr>
              <a:t>crucibus</a:t>
            </a:r>
            <a:r>
              <a:rPr lang="fr-FR" b="1" dirty="0">
                <a:highlight>
                  <a:srgbClr val="FFFF00"/>
                </a:highlight>
              </a:rPr>
              <a:t> </a:t>
            </a:r>
            <a:r>
              <a:rPr lang="fr-FR" b="1" dirty="0" err="1">
                <a:highlight>
                  <a:srgbClr val="FFFF00"/>
                </a:highlight>
              </a:rPr>
              <a:t>adfixi</a:t>
            </a:r>
            <a:r>
              <a:rPr lang="fr-FR" b="1" dirty="0">
                <a:highlight>
                  <a:srgbClr val="FFFF00"/>
                </a:highlight>
              </a:rPr>
              <a:t> {</a:t>
            </a:r>
            <a:r>
              <a:rPr lang="fr-FR" b="1" dirty="0" err="1">
                <a:highlight>
                  <a:srgbClr val="FFFF00"/>
                </a:highlight>
              </a:rPr>
              <a:t>aut</a:t>
            </a:r>
            <a:r>
              <a:rPr lang="fr-FR" b="1" dirty="0">
                <a:highlight>
                  <a:srgbClr val="FFFF00"/>
                </a:highlight>
              </a:rPr>
              <a:t> </a:t>
            </a:r>
            <a:r>
              <a:rPr lang="fr-FR" b="1" dirty="0" err="1">
                <a:highlight>
                  <a:srgbClr val="FFFF00"/>
                </a:highlight>
              </a:rPr>
              <a:t>flammandi</a:t>
            </a:r>
            <a:r>
              <a:rPr lang="fr-FR" b="1" dirty="0">
                <a:highlight>
                  <a:srgbClr val="FFFF00"/>
                </a:highlight>
              </a:rPr>
              <a:t> </a:t>
            </a:r>
            <a:r>
              <a:rPr lang="fr-FR" b="1" dirty="0" err="1">
                <a:highlight>
                  <a:srgbClr val="FFFF00"/>
                </a:highlight>
              </a:rPr>
              <a:t>atque</a:t>
            </a:r>
            <a:r>
              <a:rPr lang="fr-FR" b="1" dirty="0">
                <a:highlight>
                  <a:srgbClr val="FFFF00"/>
                </a:highlight>
              </a:rPr>
              <a:t>}, </a:t>
            </a:r>
            <a:r>
              <a:rPr lang="fr-FR" b="1" dirty="0" err="1">
                <a:highlight>
                  <a:srgbClr val="FFFF00"/>
                </a:highlight>
              </a:rPr>
              <a:t>ubi</a:t>
            </a:r>
            <a:r>
              <a:rPr lang="fr-FR" b="1" dirty="0">
                <a:highlight>
                  <a:srgbClr val="FFFF00"/>
                </a:highlight>
              </a:rPr>
              <a:t> </a:t>
            </a:r>
            <a:r>
              <a:rPr lang="fr-FR" b="1" dirty="0" err="1">
                <a:highlight>
                  <a:srgbClr val="FFFF00"/>
                </a:highlight>
              </a:rPr>
              <a:t>defecisset</a:t>
            </a:r>
            <a:r>
              <a:rPr lang="fr-FR" b="1" dirty="0">
                <a:highlight>
                  <a:srgbClr val="FFFF00"/>
                </a:highlight>
              </a:rPr>
              <a:t> dies, in usum </a:t>
            </a:r>
            <a:r>
              <a:rPr lang="fr-FR" b="1" dirty="0" err="1">
                <a:highlight>
                  <a:srgbClr val="FFFF00"/>
                </a:highlight>
              </a:rPr>
              <a:t>nocturni</a:t>
            </a:r>
            <a:r>
              <a:rPr lang="fr-FR" b="1" dirty="0">
                <a:highlight>
                  <a:srgbClr val="FFFF00"/>
                </a:highlight>
              </a:rPr>
              <a:t> </a:t>
            </a:r>
            <a:r>
              <a:rPr lang="fr-FR" b="1" dirty="0" err="1">
                <a:highlight>
                  <a:srgbClr val="FFFF00"/>
                </a:highlight>
              </a:rPr>
              <a:t>luminis</a:t>
            </a:r>
            <a:r>
              <a:rPr lang="fr-FR" b="1" dirty="0">
                <a:highlight>
                  <a:srgbClr val="FFFF00"/>
                </a:highlight>
              </a:rPr>
              <a:t> </a:t>
            </a:r>
            <a:r>
              <a:rPr lang="fr-FR" b="1" dirty="0" err="1">
                <a:highlight>
                  <a:srgbClr val="FFFF00"/>
                </a:highlight>
              </a:rPr>
              <a:t>urerentur</a:t>
            </a:r>
            <a:r>
              <a:rPr lang="fr-FR" dirty="0"/>
              <a:t>. </a:t>
            </a:r>
            <a:r>
              <a:rPr lang="fr-FR" dirty="0" err="1"/>
              <a:t>hortos</a:t>
            </a:r>
            <a:r>
              <a:rPr lang="fr-FR" dirty="0"/>
              <a:t> </a:t>
            </a:r>
            <a:r>
              <a:rPr lang="fr-FR" dirty="0" err="1"/>
              <a:t>suos</a:t>
            </a:r>
            <a:r>
              <a:rPr lang="fr-FR" dirty="0"/>
              <a:t> </a:t>
            </a:r>
            <a:r>
              <a:rPr lang="fr-FR" dirty="0" err="1"/>
              <a:t>ei</a:t>
            </a:r>
            <a:r>
              <a:rPr lang="fr-FR" dirty="0"/>
              <a:t> </a:t>
            </a:r>
            <a:r>
              <a:rPr lang="fr-FR" dirty="0" err="1"/>
              <a:t>spectaculo</a:t>
            </a:r>
            <a:r>
              <a:rPr lang="fr-FR" dirty="0"/>
              <a:t> Nero </a:t>
            </a:r>
            <a:r>
              <a:rPr lang="fr-FR" dirty="0" err="1"/>
              <a:t>obtulerat</a:t>
            </a:r>
            <a:r>
              <a:rPr lang="fr-FR" dirty="0"/>
              <a:t>, et </a:t>
            </a:r>
            <a:r>
              <a:rPr lang="fr-FR" dirty="0" err="1"/>
              <a:t>circense</a:t>
            </a:r>
            <a:r>
              <a:rPr lang="fr-FR" dirty="0"/>
              <a:t> </a:t>
            </a:r>
            <a:r>
              <a:rPr lang="fr-FR" dirty="0" err="1"/>
              <a:t>ludicrum</a:t>
            </a:r>
            <a:r>
              <a:rPr lang="fr-FR" dirty="0"/>
              <a:t> </a:t>
            </a:r>
            <a:r>
              <a:rPr lang="fr-FR" dirty="0" err="1"/>
              <a:t>edebat</a:t>
            </a:r>
            <a:r>
              <a:rPr lang="fr-FR" dirty="0"/>
              <a:t>, </a:t>
            </a:r>
            <a:r>
              <a:rPr lang="fr-FR" dirty="0" err="1"/>
              <a:t>habitu</a:t>
            </a:r>
            <a:r>
              <a:rPr lang="fr-FR" dirty="0"/>
              <a:t> </a:t>
            </a:r>
            <a:r>
              <a:rPr lang="fr-FR" dirty="0" err="1"/>
              <a:t>aurigae</a:t>
            </a:r>
            <a:r>
              <a:rPr lang="fr-FR" dirty="0"/>
              <a:t> </a:t>
            </a:r>
            <a:r>
              <a:rPr lang="fr-FR" dirty="0" err="1"/>
              <a:t>permixtus</a:t>
            </a:r>
            <a:r>
              <a:rPr lang="fr-FR" dirty="0"/>
              <a:t> </a:t>
            </a:r>
            <a:r>
              <a:rPr lang="fr-FR" dirty="0" err="1"/>
              <a:t>plebi</a:t>
            </a:r>
            <a:r>
              <a:rPr lang="fr-FR" dirty="0"/>
              <a:t> </a:t>
            </a:r>
            <a:r>
              <a:rPr lang="fr-FR" dirty="0" err="1"/>
              <a:t>uel</a:t>
            </a:r>
            <a:r>
              <a:rPr lang="fr-FR" dirty="0"/>
              <a:t> </a:t>
            </a:r>
            <a:r>
              <a:rPr lang="fr-FR" dirty="0" err="1"/>
              <a:t>curriculo</a:t>
            </a:r>
            <a:r>
              <a:rPr lang="fr-FR" dirty="0"/>
              <a:t> </a:t>
            </a:r>
            <a:r>
              <a:rPr lang="fr-FR" dirty="0" err="1"/>
              <a:t>insistens</a:t>
            </a:r>
            <a:r>
              <a:rPr lang="fr-FR" dirty="0"/>
              <a:t>. </a:t>
            </a:r>
            <a:r>
              <a:rPr lang="fr-FR" dirty="0" err="1"/>
              <a:t>unde</a:t>
            </a:r>
            <a:r>
              <a:rPr lang="fr-FR" dirty="0"/>
              <a:t> </a:t>
            </a:r>
            <a:r>
              <a:rPr lang="fr-FR" dirty="0" err="1"/>
              <a:t>quamquam</a:t>
            </a:r>
            <a:r>
              <a:rPr lang="fr-FR" dirty="0"/>
              <a:t> </a:t>
            </a:r>
            <a:r>
              <a:rPr lang="fr-FR" dirty="0" err="1"/>
              <a:t>aduersus</a:t>
            </a:r>
            <a:r>
              <a:rPr lang="fr-FR" dirty="0"/>
              <a:t> </a:t>
            </a:r>
            <a:r>
              <a:rPr lang="fr-FR" dirty="0" err="1"/>
              <a:t>sontes</a:t>
            </a:r>
            <a:r>
              <a:rPr lang="fr-FR" dirty="0"/>
              <a:t> et </a:t>
            </a:r>
            <a:r>
              <a:rPr lang="fr-FR" b="1" dirty="0" err="1"/>
              <a:t>nouissima</a:t>
            </a:r>
            <a:r>
              <a:rPr lang="fr-FR" b="1" dirty="0"/>
              <a:t> </a:t>
            </a:r>
            <a:r>
              <a:rPr lang="fr-FR" b="1" dirty="0" err="1"/>
              <a:t>exempla</a:t>
            </a:r>
            <a:r>
              <a:rPr lang="fr-FR" b="1" dirty="0"/>
              <a:t> </a:t>
            </a:r>
            <a:r>
              <a:rPr lang="fr-FR" b="1" dirty="0" err="1"/>
              <a:t>meritos</a:t>
            </a:r>
            <a:r>
              <a:rPr lang="fr-FR" b="1" dirty="0"/>
              <a:t> </a:t>
            </a:r>
            <a:r>
              <a:rPr lang="fr-FR" b="1" dirty="0" err="1"/>
              <a:t>miseratio</a:t>
            </a:r>
            <a:r>
              <a:rPr lang="fr-FR" b="1" dirty="0"/>
              <a:t> </a:t>
            </a:r>
            <a:r>
              <a:rPr lang="fr-FR" b="1" dirty="0" err="1"/>
              <a:t>oriebatur</a:t>
            </a:r>
            <a:r>
              <a:rPr lang="fr-FR" b="1" dirty="0"/>
              <a:t>, </a:t>
            </a:r>
            <a:r>
              <a:rPr lang="fr-FR" b="1" dirty="0" err="1"/>
              <a:t>tamquam</a:t>
            </a:r>
            <a:r>
              <a:rPr lang="fr-FR" b="1" dirty="0"/>
              <a:t> non </a:t>
            </a:r>
            <a:r>
              <a:rPr lang="fr-FR" b="1" dirty="0" err="1"/>
              <a:t>utilitate</a:t>
            </a:r>
            <a:r>
              <a:rPr lang="fr-FR" b="1" dirty="0"/>
              <a:t> publica, </a:t>
            </a:r>
            <a:r>
              <a:rPr lang="fr-FR" b="1" dirty="0" err="1"/>
              <a:t>sed</a:t>
            </a:r>
            <a:r>
              <a:rPr lang="fr-FR" b="1" dirty="0"/>
              <a:t> in </a:t>
            </a:r>
            <a:r>
              <a:rPr lang="fr-FR" b="1" dirty="0" err="1"/>
              <a:t>saeuitiam</a:t>
            </a:r>
            <a:r>
              <a:rPr lang="fr-FR" b="1" dirty="0"/>
              <a:t> </a:t>
            </a:r>
            <a:r>
              <a:rPr lang="fr-FR" b="1" dirty="0" err="1"/>
              <a:t>unius</a:t>
            </a:r>
            <a:r>
              <a:rPr lang="fr-FR" b="1" dirty="0"/>
              <a:t> </a:t>
            </a:r>
            <a:r>
              <a:rPr lang="fr-FR" b="1" dirty="0" err="1"/>
              <a:t>absumerentur</a:t>
            </a:r>
            <a:r>
              <a:rPr lang="fr-FR" b="1" dirty="0"/>
              <a:t>.</a:t>
            </a:r>
          </a:p>
        </p:txBody>
      </p:sp>
    </p:spTree>
    <p:extLst>
      <p:ext uri="{BB962C8B-B14F-4D97-AF65-F5344CB8AC3E}">
        <p14:creationId xmlns:p14="http://schemas.microsoft.com/office/powerpoint/2010/main" val="364146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D7D569-26DC-E45D-8463-59D779B738F7}"/>
              </a:ext>
            </a:extLst>
          </p:cNvPr>
          <p:cNvSpPr>
            <a:spLocks noGrp="1"/>
          </p:cNvSpPr>
          <p:nvPr>
            <p:ph idx="1"/>
          </p:nvPr>
        </p:nvSpPr>
        <p:spPr>
          <a:xfrm>
            <a:off x="838200" y="100013"/>
            <a:ext cx="10515600" cy="6757987"/>
          </a:xfrm>
        </p:spPr>
        <p:txBody>
          <a:bodyPr>
            <a:normAutofit fontScale="92500" lnSpcReduction="20000"/>
          </a:bodyPr>
          <a:lstStyle/>
          <a:p>
            <a:pPr marL="0" indent="0" algn="just">
              <a:buNone/>
            </a:pPr>
            <a:r>
              <a:rPr lang="fr-FR" dirty="0"/>
              <a:t>Mais ni les ressources humaines, ni les libéralités de l'empereur ou les cérémonies expiatoires ne faisaient diminuer la rumeur infamante : on croyait encore que l'incendie avait été commandé. Aussi pour couper court à ces rumeurs, </a:t>
            </a:r>
            <a:r>
              <a:rPr lang="fr-FR" b="1" dirty="0"/>
              <a:t>Néron se trouva des coupables </a:t>
            </a:r>
            <a:r>
              <a:rPr lang="fr-FR" dirty="0"/>
              <a:t>et il infligea des </a:t>
            </a:r>
            <a:r>
              <a:rPr lang="fr-FR" b="1" dirty="0"/>
              <a:t>châtiments raffinés</a:t>
            </a:r>
            <a:r>
              <a:rPr lang="fr-FR" dirty="0"/>
              <a:t> à des gens que leurs scandales rendaient odieux et </a:t>
            </a:r>
            <a:r>
              <a:rPr lang="fr-FR" b="1" dirty="0"/>
              <a:t>que la masse appelait Chrétiens</a:t>
            </a:r>
            <a:r>
              <a:rPr lang="fr-FR" dirty="0"/>
              <a:t>. </a:t>
            </a:r>
            <a:r>
              <a:rPr lang="fr-FR" b="1" dirty="0"/>
              <a:t>Ce nom leur vient de Christ que le procureur </a:t>
            </a:r>
            <a:r>
              <a:rPr lang="fr-FR" b="1" dirty="0" err="1"/>
              <a:t>Pontius</a:t>
            </a:r>
            <a:r>
              <a:rPr lang="fr-FR" b="1" dirty="0"/>
              <a:t> </a:t>
            </a:r>
            <a:r>
              <a:rPr lang="fr-FR" b="1" dirty="0" err="1"/>
              <a:t>Pilatus</a:t>
            </a:r>
            <a:r>
              <a:rPr lang="fr-FR" b="1" dirty="0"/>
              <a:t> avait fait supplicier sous le règne de Tibère</a:t>
            </a:r>
            <a:r>
              <a:rPr lang="fr-FR" dirty="0"/>
              <a:t>. Contenue pour un temps, </a:t>
            </a:r>
            <a:r>
              <a:rPr lang="fr-FR" b="1" dirty="0"/>
              <a:t>cette superstition pernicieuse perçait à nouveau, non seulement en Judée, où ce mal avait pris naissance, mais à Rome même </a:t>
            </a:r>
            <a:r>
              <a:rPr lang="fr-FR" dirty="0"/>
              <a:t>où tout ce qu'il y a partout d'affreux et de honteux afflue et trouve des gens pour l'accueillir. Donc on prit d'abord à partie les gens qui se manifestaient ; ensuite, sur leurs indications, une foule immense fut trouvée coupable moins du crime d'incendie que de haine contre le genre humain. </a:t>
            </a:r>
            <a:r>
              <a:rPr lang="fr-FR" b="1" dirty="0"/>
              <a:t>Et tandis qu’on les faisait périr, on se fit un jeu de les couvrir de peaux de bêtes et de les faire mordre à mort par des chiens ou bien de les mettre en croix et à la tombée du jour de les brûler en les faisant servir de torches</a:t>
            </a:r>
            <a:r>
              <a:rPr lang="fr-FR" dirty="0"/>
              <a:t>. Néron avait offert ses jardins pour ce spectacle et il donnait des jeux de cirque, se mêlant au peuple en habit de cocher ou debout sur son char. Dès lors, bien que ces gens fussent coupables et dignes des dernières rigueurs, on les prenait en pitié car </a:t>
            </a:r>
            <a:r>
              <a:rPr lang="fr-FR" b="1" dirty="0"/>
              <a:t>on se disait que ce n'était pas en raison de l'intérêt public, mais pour la cruauté d'un homme qu'ils étaient massacrés</a:t>
            </a:r>
            <a:endParaRPr lang="fr-FR" dirty="0"/>
          </a:p>
          <a:p>
            <a:pPr marL="0" indent="0" algn="r">
              <a:buNone/>
            </a:pPr>
            <a:r>
              <a:rPr lang="fr-FR" dirty="0"/>
              <a:t>Traduction Ludovic </a:t>
            </a:r>
            <a:r>
              <a:rPr lang="fr-FR" dirty="0" err="1"/>
              <a:t>Wankenne</a:t>
            </a:r>
            <a:r>
              <a:rPr lang="fr-FR" dirty="0"/>
              <a:t>, 1973</a:t>
            </a:r>
          </a:p>
        </p:txBody>
      </p:sp>
    </p:spTree>
    <p:extLst>
      <p:ext uri="{BB962C8B-B14F-4D97-AF65-F5344CB8AC3E}">
        <p14:creationId xmlns:p14="http://schemas.microsoft.com/office/powerpoint/2010/main" val="289198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60470-0AB7-D978-DBC4-7B18123B5CC7}"/>
              </a:ext>
            </a:extLst>
          </p:cNvPr>
          <p:cNvSpPr>
            <a:spLocks noGrp="1"/>
          </p:cNvSpPr>
          <p:nvPr>
            <p:ph type="title"/>
          </p:nvPr>
        </p:nvSpPr>
        <p:spPr>
          <a:xfrm>
            <a:off x="189185" y="365125"/>
            <a:ext cx="11897711" cy="1325563"/>
          </a:xfrm>
        </p:spPr>
        <p:txBody>
          <a:bodyPr>
            <a:normAutofit/>
          </a:bodyPr>
          <a:lstStyle/>
          <a:p>
            <a:r>
              <a:rPr lang="fr-FR" sz="3600" dirty="0"/>
              <a:t>Henryk </a:t>
            </a:r>
            <a:r>
              <a:rPr lang="fr-FR" sz="3600" dirty="0" err="1"/>
              <a:t>Siemiradzki</a:t>
            </a:r>
            <a:r>
              <a:rPr lang="fr-FR" sz="3600" dirty="0"/>
              <a:t>, </a:t>
            </a:r>
            <a:r>
              <a:rPr lang="fr-FR" sz="3600" i="1" dirty="0"/>
              <a:t>Les Torches de Néron</a:t>
            </a:r>
            <a:r>
              <a:rPr lang="fr-FR" sz="3600" dirty="0"/>
              <a:t>, 1876. </a:t>
            </a:r>
            <a:r>
              <a:rPr lang="fr-FR" sz="3200" dirty="0"/>
              <a:t>© </a:t>
            </a:r>
            <a:r>
              <a:rPr lang="fr-FR" sz="3200" dirty="0" err="1"/>
              <a:t>Wikicommons</a:t>
            </a:r>
            <a:endParaRPr lang="fr-FR" sz="3600" dirty="0"/>
          </a:p>
        </p:txBody>
      </p:sp>
      <p:pic>
        <p:nvPicPr>
          <p:cNvPr id="2050" name="Picture 2" descr="undefined">
            <a:extLst>
              <a:ext uri="{FF2B5EF4-FFF2-40B4-BE49-F238E27FC236}">
                <a16:creationId xmlns:a16="http://schemas.microsoft.com/office/drawing/2014/main" id="{544D7994-BFFA-47E8-25D6-96E27173FF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2803" y="1825625"/>
            <a:ext cx="826639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22D2C-7530-716C-365D-6519B7C4E2A2}"/>
              </a:ext>
            </a:extLst>
          </p:cNvPr>
          <p:cNvSpPr>
            <a:spLocks noGrp="1"/>
          </p:cNvSpPr>
          <p:nvPr>
            <p:ph type="title"/>
          </p:nvPr>
        </p:nvSpPr>
        <p:spPr/>
        <p:txBody>
          <a:bodyPr/>
          <a:lstStyle/>
          <a:p>
            <a:r>
              <a:rPr lang="fr-FR" dirty="0"/>
              <a:t>Suétone, </a:t>
            </a:r>
            <a:r>
              <a:rPr lang="fr-FR" i="1" dirty="0"/>
              <a:t>Néron</a:t>
            </a:r>
            <a:r>
              <a:rPr lang="fr-FR" dirty="0"/>
              <a:t>, 16</a:t>
            </a:r>
          </a:p>
        </p:txBody>
      </p:sp>
      <p:sp>
        <p:nvSpPr>
          <p:cNvPr id="3" name="Espace réservé du contenu 2">
            <a:extLst>
              <a:ext uri="{FF2B5EF4-FFF2-40B4-BE49-F238E27FC236}">
                <a16:creationId xmlns:a16="http://schemas.microsoft.com/office/drawing/2014/main" id="{D3D9279F-FD73-14D3-BA76-B1818404CFA3}"/>
              </a:ext>
            </a:extLst>
          </p:cNvPr>
          <p:cNvSpPr>
            <a:spLocks noGrp="1"/>
          </p:cNvSpPr>
          <p:nvPr>
            <p:ph idx="1"/>
          </p:nvPr>
        </p:nvSpPr>
        <p:spPr/>
        <p:txBody>
          <a:bodyPr>
            <a:normAutofit lnSpcReduction="10000"/>
          </a:bodyPr>
          <a:lstStyle/>
          <a:p>
            <a:pPr marL="0" indent="0" algn="just">
              <a:buNone/>
            </a:pPr>
            <a:r>
              <a:rPr lang="fr-FR" dirty="0" err="1"/>
              <a:t>Multa</a:t>
            </a:r>
            <a:r>
              <a:rPr lang="fr-FR" dirty="0"/>
              <a:t> </a:t>
            </a:r>
            <a:r>
              <a:rPr lang="fr-FR" dirty="0" err="1"/>
              <a:t>sub</a:t>
            </a:r>
            <a:r>
              <a:rPr lang="fr-FR" dirty="0"/>
              <a:t> </a:t>
            </a:r>
            <a:r>
              <a:rPr lang="fr-FR" dirty="0" err="1"/>
              <a:t>eo</a:t>
            </a:r>
            <a:r>
              <a:rPr lang="fr-FR" dirty="0"/>
              <a:t> et </a:t>
            </a:r>
            <a:r>
              <a:rPr lang="fr-FR" dirty="0" err="1"/>
              <a:t>animaduersa</a:t>
            </a:r>
            <a:r>
              <a:rPr lang="fr-FR" dirty="0"/>
              <a:t> </a:t>
            </a:r>
            <a:r>
              <a:rPr lang="fr-FR" dirty="0" err="1"/>
              <a:t>seuere</a:t>
            </a:r>
            <a:r>
              <a:rPr lang="fr-FR" dirty="0"/>
              <a:t> et </a:t>
            </a:r>
            <a:r>
              <a:rPr lang="fr-FR" dirty="0" err="1"/>
              <a:t>coercita</a:t>
            </a:r>
            <a:r>
              <a:rPr lang="fr-FR" dirty="0"/>
              <a:t> nec minus </a:t>
            </a:r>
            <a:r>
              <a:rPr lang="fr-FR" dirty="0" err="1"/>
              <a:t>instituta</a:t>
            </a:r>
            <a:r>
              <a:rPr lang="fr-FR" dirty="0"/>
              <a:t>: </a:t>
            </a:r>
            <a:r>
              <a:rPr lang="fr-FR" dirty="0" err="1"/>
              <a:t>adhibitus</a:t>
            </a:r>
            <a:r>
              <a:rPr lang="fr-FR" dirty="0"/>
              <a:t> </a:t>
            </a:r>
            <a:r>
              <a:rPr lang="fr-FR" dirty="0" err="1"/>
              <a:t>sumptibus</a:t>
            </a:r>
            <a:r>
              <a:rPr lang="fr-FR" dirty="0"/>
              <a:t> modus; </a:t>
            </a:r>
            <a:r>
              <a:rPr lang="fr-FR" dirty="0" err="1"/>
              <a:t>publicae</a:t>
            </a:r>
            <a:r>
              <a:rPr lang="fr-FR" dirty="0"/>
              <a:t> </a:t>
            </a:r>
            <a:r>
              <a:rPr lang="fr-FR" dirty="0" err="1"/>
              <a:t>cenae</a:t>
            </a:r>
            <a:r>
              <a:rPr lang="fr-FR" dirty="0"/>
              <a:t> ad </a:t>
            </a:r>
            <a:r>
              <a:rPr lang="fr-FR" dirty="0" err="1"/>
              <a:t>sportulas</a:t>
            </a:r>
            <a:r>
              <a:rPr lang="fr-FR" dirty="0"/>
              <a:t> </a:t>
            </a:r>
            <a:r>
              <a:rPr lang="fr-FR" dirty="0" err="1"/>
              <a:t>redactae</a:t>
            </a:r>
            <a:r>
              <a:rPr lang="fr-FR" dirty="0"/>
              <a:t>; </a:t>
            </a:r>
            <a:r>
              <a:rPr lang="fr-FR" dirty="0" err="1"/>
              <a:t>interdictum</a:t>
            </a:r>
            <a:r>
              <a:rPr lang="fr-FR" dirty="0"/>
              <a:t> ne quid in </a:t>
            </a:r>
            <a:r>
              <a:rPr lang="fr-FR" dirty="0" err="1"/>
              <a:t>propinis</a:t>
            </a:r>
            <a:r>
              <a:rPr lang="fr-FR" dirty="0"/>
              <a:t> </a:t>
            </a:r>
            <a:r>
              <a:rPr lang="fr-FR" dirty="0" err="1"/>
              <a:t>cocti</a:t>
            </a:r>
            <a:r>
              <a:rPr lang="fr-FR" dirty="0"/>
              <a:t> </a:t>
            </a:r>
            <a:r>
              <a:rPr lang="fr-FR" dirty="0" err="1"/>
              <a:t>praeter</a:t>
            </a:r>
            <a:r>
              <a:rPr lang="fr-FR" dirty="0"/>
              <a:t> </a:t>
            </a:r>
            <a:r>
              <a:rPr lang="fr-FR" dirty="0" err="1"/>
              <a:t>legumina</a:t>
            </a:r>
            <a:r>
              <a:rPr lang="fr-FR" dirty="0"/>
              <a:t> </a:t>
            </a:r>
            <a:r>
              <a:rPr lang="fr-FR" dirty="0" err="1"/>
              <a:t>aut</a:t>
            </a:r>
            <a:r>
              <a:rPr lang="fr-FR" dirty="0"/>
              <a:t> </a:t>
            </a:r>
            <a:r>
              <a:rPr lang="fr-FR" dirty="0" err="1"/>
              <a:t>holera</a:t>
            </a:r>
            <a:r>
              <a:rPr lang="fr-FR" dirty="0"/>
              <a:t> </a:t>
            </a:r>
            <a:r>
              <a:rPr lang="fr-FR" dirty="0" err="1"/>
              <a:t>ueniret</a:t>
            </a:r>
            <a:r>
              <a:rPr lang="fr-FR" dirty="0"/>
              <a:t>, cum </a:t>
            </a:r>
            <a:r>
              <a:rPr lang="fr-FR" dirty="0" err="1"/>
              <a:t>antea</a:t>
            </a:r>
            <a:r>
              <a:rPr lang="fr-FR" dirty="0"/>
              <a:t> </a:t>
            </a:r>
            <a:r>
              <a:rPr lang="fr-FR" dirty="0" err="1"/>
              <a:t>nullum</a:t>
            </a:r>
            <a:r>
              <a:rPr lang="fr-FR" dirty="0"/>
              <a:t> non </a:t>
            </a:r>
            <a:r>
              <a:rPr lang="fr-FR" dirty="0" err="1"/>
              <a:t>obsonii</a:t>
            </a:r>
            <a:r>
              <a:rPr lang="fr-FR" dirty="0"/>
              <a:t> </a:t>
            </a:r>
            <a:r>
              <a:rPr lang="fr-FR" dirty="0" err="1"/>
              <a:t>genus</a:t>
            </a:r>
            <a:r>
              <a:rPr lang="fr-FR" dirty="0"/>
              <a:t> </a:t>
            </a:r>
            <a:r>
              <a:rPr lang="fr-FR" dirty="0" err="1"/>
              <a:t>proponeretur</a:t>
            </a:r>
            <a:r>
              <a:rPr lang="fr-FR" dirty="0"/>
              <a:t>; </a:t>
            </a:r>
            <a:r>
              <a:rPr lang="fr-FR" b="1" dirty="0" err="1"/>
              <a:t>afflicti</a:t>
            </a:r>
            <a:r>
              <a:rPr lang="fr-FR" b="1" dirty="0"/>
              <a:t> </a:t>
            </a:r>
            <a:r>
              <a:rPr lang="fr-FR" b="1" dirty="0" err="1"/>
              <a:t>suppliciis</a:t>
            </a:r>
            <a:r>
              <a:rPr lang="fr-FR" b="1" dirty="0"/>
              <a:t> Christiani, </a:t>
            </a:r>
            <a:r>
              <a:rPr lang="fr-FR" b="1" dirty="0" err="1"/>
              <a:t>genus</a:t>
            </a:r>
            <a:r>
              <a:rPr lang="fr-FR" b="1" dirty="0"/>
              <a:t> </a:t>
            </a:r>
            <a:r>
              <a:rPr lang="fr-FR" b="1" dirty="0" err="1"/>
              <a:t>hominum</a:t>
            </a:r>
            <a:r>
              <a:rPr lang="fr-FR" b="1" dirty="0"/>
              <a:t> </a:t>
            </a:r>
            <a:r>
              <a:rPr lang="fr-FR" b="1" dirty="0" err="1"/>
              <a:t>superstitionis</a:t>
            </a:r>
            <a:r>
              <a:rPr lang="fr-FR" b="1" dirty="0"/>
              <a:t> </a:t>
            </a:r>
            <a:r>
              <a:rPr lang="fr-FR" b="1" dirty="0" err="1"/>
              <a:t>nouae</a:t>
            </a:r>
            <a:r>
              <a:rPr lang="fr-FR" b="1" dirty="0"/>
              <a:t> </a:t>
            </a:r>
            <a:r>
              <a:rPr lang="fr-FR" b="1" dirty="0" err="1"/>
              <a:t>ac</a:t>
            </a:r>
            <a:r>
              <a:rPr lang="fr-FR" b="1" dirty="0"/>
              <a:t> </a:t>
            </a:r>
            <a:r>
              <a:rPr lang="fr-FR" b="1" dirty="0" err="1"/>
              <a:t>maleficae</a:t>
            </a:r>
            <a:r>
              <a:rPr lang="fr-FR" dirty="0"/>
              <a:t>; </a:t>
            </a:r>
            <a:r>
              <a:rPr lang="fr-FR" dirty="0" err="1"/>
              <a:t>uetiti</a:t>
            </a:r>
            <a:r>
              <a:rPr lang="fr-FR" dirty="0"/>
              <a:t> </a:t>
            </a:r>
            <a:r>
              <a:rPr lang="fr-FR" dirty="0" err="1"/>
              <a:t>quadrigariorum</a:t>
            </a:r>
            <a:r>
              <a:rPr lang="fr-FR" dirty="0"/>
              <a:t> lusus, </a:t>
            </a:r>
            <a:r>
              <a:rPr lang="fr-FR" dirty="0" err="1"/>
              <a:t>quibus</a:t>
            </a:r>
            <a:r>
              <a:rPr lang="fr-FR" dirty="0"/>
              <a:t> </a:t>
            </a:r>
            <a:r>
              <a:rPr lang="fr-FR" dirty="0" err="1"/>
              <a:t>inueterata</a:t>
            </a:r>
            <a:r>
              <a:rPr lang="fr-FR" dirty="0"/>
              <a:t> </a:t>
            </a:r>
            <a:r>
              <a:rPr lang="fr-FR" dirty="0" err="1"/>
              <a:t>licentia</a:t>
            </a:r>
            <a:r>
              <a:rPr lang="fr-FR" dirty="0"/>
              <a:t> passim </a:t>
            </a:r>
            <a:r>
              <a:rPr lang="fr-FR" dirty="0" err="1"/>
              <a:t>uagantibus</a:t>
            </a:r>
            <a:r>
              <a:rPr lang="fr-FR" dirty="0"/>
              <a:t> </a:t>
            </a:r>
            <a:r>
              <a:rPr lang="fr-FR" dirty="0" err="1"/>
              <a:t>fallere</a:t>
            </a:r>
            <a:r>
              <a:rPr lang="fr-FR" dirty="0"/>
              <a:t> </a:t>
            </a:r>
            <a:r>
              <a:rPr lang="fr-FR" dirty="0" err="1"/>
              <a:t>ac</a:t>
            </a:r>
            <a:r>
              <a:rPr lang="fr-FR" dirty="0"/>
              <a:t> </a:t>
            </a:r>
            <a:r>
              <a:rPr lang="fr-FR" dirty="0" err="1"/>
              <a:t>furari</a:t>
            </a:r>
            <a:r>
              <a:rPr lang="fr-FR" dirty="0"/>
              <a:t> per </a:t>
            </a:r>
            <a:r>
              <a:rPr lang="fr-FR" dirty="0" err="1"/>
              <a:t>iocum</a:t>
            </a:r>
            <a:r>
              <a:rPr lang="fr-FR" dirty="0"/>
              <a:t> </a:t>
            </a:r>
            <a:r>
              <a:rPr lang="fr-FR" dirty="0" err="1"/>
              <a:t>ius</a:t>
            </a:r>
            <a:r>
              <a:rPr lang="fr-FR" dirty="0"/>
              <a:t> erat; </a:t>
            </a:r>
            <a:r>
              <a:rPr lang="fr-FR" dirty="0" err="1"/>
              <a:t>pantomimorum</a:t>
            </a:r>
            <a:r>
              <a:rPr lang="fr-FR" dirty="0"/>
              <a:t> </a:t>
            </a:r>
            <a:r>
              <a:rPr lang="fr-FR" dirty="0" err="1"/>
              <a:t>factiones</a:t>
            </a:r>
            <a:r>
              <a:rPr lang="fr-FR" dirty="0"/>
              <a:t> cum </a:t>
            </a:r>
            <a:r>
              <a:rPr lang="fr-FR" dirty="0" err="1"/>
              <a:t>ipsis</a:t>
            </a:r>
            <a:r>
              <a:rPr lang="fr-FR" dirty="0"/>
              <a:t> </a:t>
            </a:r>
            <a:r>
              <a:rPr lang="fr-FR" dirty="0" err="1"/>
              <a:t>simul</a:t>
            </a:r>
            <a:r>
              <a:rPr lang="fr-FR" dirty="0"/>
              <a:t> </a:t>
            </a:r>
            <a:r>
              <a:rPr lang="fr-FR" dirty="0" err="1"/>
              <a:t>relegatae</a:t>
            </a:r>
            <a:r>
              <a:rPr lang="fr-FR" dirty="0"/>
              <a:t>.</a:t>
            </a:r>
          </a:p>
          <a:p>
            <a:pPr marL="0" indent="0">
              <a:buNone/>
            </a:pPr>
            <a:endParaRPr lang="fr-FR" dirty="0"/>
          </a:p>
          <a:p>
            <a:pPr marL="0" indent="0">
              <a:buNone/>
            </a:pPr>
            <a:r>
              <a:rPr lang="fr-FR" dirty="0">
                <a:sym typeface="Wingdings" pitchFamily="2" charset="2"/>
              </a:rPr>
              <a:t> </a:t>
            </a:r>
            <a:r>
              <a:rPr lang="fr-FR" dirty="0" err="1">
                <a:sym typeface="Wingdings" pitchFamily="2" charset="2"/>
              </a:rPr>
              <a:t>ll</a:t>
            </a:r>
            <a:r>
              <a:rPr lang="fr-FR" dirty="0">
                <a:sym typeface="Wingdings" pitchFamily="2" charset="2"/>
              </a:rPr>
              <a:t> condamna aux supplices les Chrétiens, des gens d’une espèce qui s’adonnait à des superstitions nouvelles et condamnables. </a:t>
            </a:r>
            <a:endParaRPr lang="fr-FR" dirty="0"/>
          </a:p>
        </p:txBody>
      </p:sp>
    </p:spTree>
    <p:extLst>
      <p:ext uri="{BB962C8B-B14F-4D97-AF65-F5344CB8AC3E}">
        <p14:creationId xmlns:p14="http://schemas.microsoft.com/office/powerpoint/2010/main" val="60282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59840B-0813-1B13-F8CB-F53C931C4B56}"/>
              </a:ext>
            </a:extLst>
          </p:cNvPr>
          <p:cNvSpPr>
            <a:spLocks noGrp="1"/>
          </p:cNvSpPr>
          <p:nvPr>
            <p:ph type="title"/>
          </p:nvPr>
        </p:nvSpPr>
        <p:spPr/>
        <p:txBody>
          <a:bodyPr/>
          <a:lstStyle/>
          <a:p>
            <a:r>
              <a:rPr lang="fr-FR" dirty="0"/>
              <a:t>Lucien, </a:t>
            </a:r>
            <a:r>
              <a:rPr lang="fr-FR" i="1" dirty="0"/>
              <a:t>Sur la Mort de </a:t>
            </a:r>
            <a:r>
              <a:rPr lang="fr-FR" i="1" dirty="0" err="1"/>
              <a:t>Pérégrinos</a:t>
            </a:r>
            <a:r>
              <a:rPr lang="fr-FR" i="1" dirty="0"/>
              <a:t>,</a:t>
            </a:r>
            <a:r>
              <a:rPr lang="fr-FR" dirty="0"/>
              <a:t> 11(extrait)</a:t>
            </a:r>
          </a:p>
        </p:txBody>
      </p:sp>
      <p:sp>
        <p:nvSpPr>
          <p:cNvPr id="3" name="Espace réservé du contenu 2">
            <a:extLst>
              <a:ext uri="{FF2B5EF4-FFF2-40B4-BE49-F238E27FC236}">
                <a16:creationId xmlns:a16="http://schemas.microsoft.com/office/drawing/2014/main" id="{C99AF02D-149A-5CAA-4C8D-C0DED1DD559D}"/>
              </a:ext>
            </a:extLst>
          </p:cNvPr>
          <p:cNvSpPr>
            <a:spLocks noGrp="1"/>
          </p:cNvSpPr>
          <p:nvPr>
            <p:ph idx="1"/>
          </p:nvPr>
        </p:nvSpPr>
        <p:spPr/>
        <p:txBody>
          <a:bodyPr/>
          <a:lstStyle/>
          <a:p>
            <a:pPr marL="0" indent="0" algn="just">
              <a:buNone/>
            </a:pPr>
            <a:r>
              <a:rPr lang="fr-FR" dirty="0"/>
              <a:t>Ce fut vers cette époque qu'il se fit instruire dans l'admirable religion des Chrétiens, en s'affiliant en Palestine avec quelques-uns de leurs prêtres et de leurs scribes. Que vous dirai-je ? Cet homme leur fit bientôt voir qu'ils n'étaient que des enfants ; tour à tour prophète, </a:t>
            </a:r>
            <a:r>
              <a:rPr lang="fr-FR" dirty="0" err="1"/>
              <a:t>thiasarque</a:t>
            </a:r>
            <a:r>
              <a:rPr lang="fr-FR" dirty="0"/>
              <a:t>, chef d'assemblée, il fut tout à lui seul, interprétant leurs livres, les expliquant, en composant de son propre fonds. Aussi nombre de gens le regardèrent-ils comme un dieu, un législateur, un pontife, égal à celui qui est honoré en Palestine, où il fut mis en croix pour avoir introduit ce nouveau culte parmi les hommes</a:t>
            </a:r>
          </a:p>
        </p:txBody>
      </p:sp>
    </p:spTree>
    <p:extLst>
      <p:ext uri="{BB962C8B-B14F-4D97-AF65-F5344CB8AC3E}">
        <p14:creationId xmlns:p14="http://schemas.microsoft.com/office/powerpoint/2010/main" val="348943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0EAA7-EF1C-81B5-F351-D5E5310C0569}"/>
              </a:ext>
            </a:extLst>
          </p:cNvPr>
          <p:cNvSpPr>
            <a:spLocks noGrp="1"/>
          </p:cNvSpPr>
          <p:nvPr>
            <p:ph type="title"/>
          </p:nvPr>
        </p:nvSpPr>
        <p:spPr/>
        <p:txBody>
          <a:bodyPr/>
          <a:lstStyle/>
          <a:p>
            <a:r>
              <a:rPr lang="fr-FR" i="1" dirty="0" err="1"/>
              <a:t>Testimonium</a:t>
            </a:r>
            <a:r>
              <a:rPr lang="fr-FR" i="1" dirty="0"/>
              <a:t> </a:t>
            </a:r>
            <a:r>
              <a:rPr lang="fr-FR" i="1" dirty="0" err="1"/>
              <a:t>flauianum</a:t>
            </a:r>
            <a:r>
              <a:rPr lang="fr-FR" i="1" dirty="0"/>
              <a:t> </a:t>
            </a:r>
            <a:r>
              <a:rPr lang="fr-FR" dirty="0"/>
              <a:t>(Flavius Josèphe, Antiquités juives)</a:t>
            </a:r>
          </a:p>
        </p:txBody>
      </p:sp>
      <p:sp>
        <p:nvSpPr>
          <p:cNvPr id="3" name="Espace réservé du contenu 2">
            <a:extLst>
              <a:ext uri="{FF2B5EF4-FFF2-40B4-BE49-F238E27FC236}">
                <a16:creationId xmlns:a16="http://schemas.microsoft.com/office/drawing/2014/main" id="{B3999B62-502E-8779-8178-F76A7AE7391E}"/>
              </a:ext>
            </a:extLst>
          </p:cNvPr>
          <p:cNvSpPr>
            <a:spLocks noGrp="1"/>
          </p:cNvSpPr>
          <p:nvPr>
            <p:ph idx="1"/>
          </p:nvPr>
        </p:nvSpPr>
        <p:spPr/>
        <p:txBody>
          <a:bodyPr/>
          <a:lstStyle/>
          <a:p>
            <a:pPr marL="0" indent="0" algn="just">
              <a:buNone/>
            </a:pPr>
            <a:r>
              <a:rPr lang="fr-FR" dirty="0"/>
              <a:t>En ce temps-là paraît </a:t>
            </a:r>
            <a:r>
              <a:rPr lang="fr-FR" i="1" dirty="0"/>
              <a:t>Jésus</a:t>
            </a:r>
            <a:r>
              <a:rPr lang="fr-FR" dirty="0"/>
              <a:t>, un homme sage, [si toutefois il faut l'appeler un homme, car] ; c'était un faiseur de prodiges, un maître des gens qui recevaient avec joie la vérité. Il entraîna beaucoup de Judéens et aussi beaucoup de Grecs ; [Celui-là était le Christ.] Et quand </a:t>
            </a:r>
            <a:r>
              <a:rPr lang="fr-FR" b="1" dirty="0"/>
              <a:t>Pilate</a:t>
            </a:r>
            <a:r>
              <a:rPr lang="fr-FR" dirty="0"/>
              <a:t>, sur la dénonciation des premiers parmi nous le condamna à la croix, ceux qui l'avaient aimé précédemment ne cessèrent pas. [Car il leur apparut le troisième jour, vivant à nouveau ; les prophètes divins avaient dit ces choses et dix mille autres merveilles à son sujet.] Jusqu'à maintenant encore, le groupe des </a:t>
            </a:r>
            <a:r>
              <a:rPr lang="fr-FR" i="1" dirty="0"/>
              <a:t>chrétiens</a:t>
            </a:r>
            <a:r>
              <a:rPr lang="fr-FR" dirty="0"/>
              <a:t> [ainsi nommé après lui] n'a pas disparu.</a:t>
            </a:r>
          </a:p>
        </p:txBody>
      </p:sp>
    </p:spTree>
    <p:extLst>
      <p:ext uri="{BB962C8B-B14F-4D97-AF65-F5344CB8AC3E}">
        <p14:creationId xmlns:p14="http://schemas.microsoft.com/office/powerpoint/2010/main" val="344925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7B3E20-4FBD-58D6-5515-7C4ACDD2056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DC6997-A2FC-A5D6-539D-9188117F69D3}"/>
              </a:ext>
            </a:extLst>
          </p:cNvPr>
          <p:cNvSpPr>
            <a:spLocks noGrp="1"/>
          </p:cNvSpPr>
          <p:nvPr>
            <p:ph idx="1"/>
          </p:nvPr>
        </p:nvSpPr>
        <p:spPr/>
        <p:txBody>
          <a:bodyPr/>
          <a:lstStyle/>
          <a:p>
            <a:pPr marL="0" indent="0">
              <a:buNone/>
            </a:pPr>
            <a:r>
              <a:rPr lang="fr-FR" dirty="0"/>
              <a:t>Épitres de Paul</a:t>
            </a:r>
          </a:p>
          <a:p>
            <a:pPr marL="0" indent="0">
              <a:buNone/>
            </a:pPr>
            <a:r>
              <a:rPr lang="fr-FR" dirty="0"/>
              <a:t>Évangiles synoptiques</a:t>
            </a:r>
          </a:p>
          <a:p>
            <a:pPr marL="0" indent="0">
              <a:buNone/>
            </a:pPr>
            <a:r>
              <a:rPr lang="fr-FR" dirty="0"/>
              <a:t>Source Q</a:t>
            </a:r>
          </a:p>
          <a:p>
            <a:pPr marL="0" indent="0">
              <a:buNone/>
            </a:pPr>
            <a:endParaRPr lang="fr-FR" dirty="0"/>
          </a:p>
          <a:p>
            <a:pPr marL="0" indent="0">
              <a:buNone/>
            </a:pPr>
            <a:endParaRPr lang="fr-FR" dirty="0"/>
          </a:p>
          <a:p>
            <a:pPr marL="0" indent="0">
              <a:buNone/>
            </a:pPr>
            <a:r>
              <a:rPr lang="fr-FR" dirty="0"/>
              <a:t>Apocryphes </a:t>
            </a:r>
            <a:r>
              <a:rPr lang="fr-FR" dirty="0" err="1"/>
              <a:t>parasynoptiques</a:t>
            </a:r>
            <a:endParaRPr lang="fr-FR" dirty="0"/>
          </a:p>
          <a:p>
            <a:pPr marL="0" indent="0">
              <a:buNone/>
            </a:pPr>
            <a:r>
              <a:rPr lang="fr-FR" dirty="0"/>
              <a:t>Apocryphes complémentaires</a:t>
            </a:r>
          </a:p>
        </p:txBody>
      </p:sp>
    </p:spTree>
    <p:extLst>
      <p:ext uri="{BB962C8B-B14F-4D97-AF65-F5344CB8AC3E}">
        <p14:creationId xmlns:p14="http://schemas.microsoft.com/office/powerpoint/2010/main" val="149231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56692-2258-D199-01F2-4AEB72B243A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ADAC393-F8AB-BCF6-5E26-A1563A6BE833}"/>
              </a:ext>
            </a:extLst>
          </p:cNvPr>
          <p:cNvSpPr>
            <a:spLocks noGrp="1"/>
          </p:cNvSpPr>
          <p:nvPr>
            <p:ph idx="1"/>
          </p:nvPr>
        </p:nvSpPr>
        <p:spPr/>
        <p:txBody>
          <a:bodyPr/>
          <a:lstStyle/>
          <a:p>
            <a:pPr marL="0" indent="0">
              <a:buNone/>
            </a:pPr>
            <a:r>
              <a:rPr lang="fr-FR" dirty="0"/>
              <a:t>	B. Chronologie</a:t>
            </a:r>
          </a:p>
        </p:txBody>
      </p:sp>
    </p:spTree>
    <p:extLst>
      <p:ext uri="{BB962C8B-B14F-4D97-AF65-F5344CB8AC3E}">
        <p14:creationId xmlns:p14="http://schemas.microsoft.com/office/powerpoint/2010/main" val="301832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3A460-745D-EBA0-EBC5-29609CA43A6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0AC1DE3-F41E-6C8A-E6BD-E3ADE88B64D1}"/>
              </a:ext>
            </a:extLst>
          </p:cNvPr>
          <p:cNvSpPr>
            <a:spLocks noGrp="1"/>
          </p:cNvSpPr>
          <p:nvPr>
            <p:ph idx="1"/>
          </p:nvPr>
        </p:nvSpPr>
        <p:spPr/>
        <p:txBody>
          <a:bodyPr/>
          <a:lstStyle/>
          <a:p>
            <a:pPr marL="0" indent="0">
              <a:buNone/>
            </a:pPr>
            <a:r>
              <a:rPr lang="fr-FR" dirty="0"/>
              <a:t>Époque apostolique </a:t>
            </a:r>
            <a:r>
              <a:rPr lang="fr-FR" dirty="0">
                <a:sym typeface="Wingdings" pitchFamily="2" charset="2"/>
              </a:rPr>
              <a:t> jusque 70</a:t>
            </a:r>
          </a:p>
          <a:p>
            <a:pPr marL="0" indent="0">
              <a:buNone/>
            </a:pPr>
            <a:endParaRPr lang="fr-FR" dirty="0">
              <a:sym typeface="Wingdings" pitchFamily="2" charset="2"/>
            </a:endParaRPr>
          </a:p>
          <a:p>
            <a:pPr marL="0" indent="0">
              <a:buNone/>
            </a:pPr>
            <a:r>
              <a:rPr lang="fr-FR" dirty="0">
                <a:sym typeface="Wingdings" pitchFamily="2" charset="2"/>
              </a:rPr>
              <a:t>Étienne </a:t>
            </a:r>
            <a:r>
              <a:rPr lang="fr-FR" dirty="0" err="1">
                <a:sym typeface="Wingdings" pitchFamily="2" charset="2"/>
              </a:rPr>
              <a:t>Trocmé</a:t>
            </a:r>
            <a:r>
              <a:rPr lang="fr-FR" dirty="0">
                <a:sym typeface="Wingdings" pitchFamily="2" charset="2"/>
              </a:rPr>
              <a:t>, </a:t>
            </a:r>
            <a:r>
              <a:rPr lang="fr-FR" i="1" dirty="0">
                <a:sym typeface="Wingdings" pitchFamily="2" charset="2"/>
              </a:rPr>
              <a:t>L’enfance du christianisme, </a:t>
            </a:r>
            <a:r>
              <a:rPr lang="fr-FR" dirty="0">
                <a:sym typeface="Wingdings" pitchFamily="2" charset="2"/>
              </a:rPr>
              <a:t>1997</a:t>
            </a:r>
          </a:p>
          <a:p>
            <a:pPr marL="0" indent="0">
              <a:buNone/>
            </a:pPr>
            <a:endParaRPr lang="fr-FR" dirty="0"/>
          </a:p>
        </p:txBody>
      </p:sp>
      <p:pic>
        <p:nvPicPr>
          <p:cNvPr id="1026" name="Picture 2" descr="L'enfance du christianisme - 1">
            <a:extLst>
              <a:ext uri="{FF2B5EF4-FFF2-40B4-BE49-F238E27FC236}">
                <a16:creationId xmlns:a16="http://schemas.microsoft.com/office/drawing/2014/main" id="{91051A43-3703-EFBB-5B55-FC7594E7D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347" y="1263316"/>
            <a:ext cx="4587858" cy="458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7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6388EC7-9C56-F210-47F9-E7F8108330E9}"/>
              </a:ext>
            </a:extLst>
          </p:cNvPr>
          <p:cNvSpPr>
            <a:spLocks noGrp="1"/>
          </p:cNvSpPr>
          <p:nvPr>
            <p:ph type="title"/>
          </p:nvPr>
        </p:nvSpPr>
        <p:spPr>
          <a:xfrm>
            <a:off x="640080" y="325369"/>
            <a:ext cx="4368602" cy="1956841"/>
          </a:xfrm>
        </p:spPr>
        <p:txBody>
          <a:bodyPr anchor="b">
            <a:normAutofit fontScale="90000"/>
          </a:bodyPr>
          <a:lstStyle/>
          <a:p>
            <a:pPr algn="ctr"/>
            <a:r>
              <a:rPr lang="fr-FR" sz="4600" dirty="0"/>
              <a:t>INRI / </a:t>
            </a:r>
            <a:r>
              <a:rPr lang="fr-FR" sz="4600" i="1" dirty="0" err="1"/>
              <a:t>Titulus</a:t>
            </a:r>
            <a:r>
              <a:rPr lang="fr-FR" sz="4600" i="1" dirty="0"/>
              <a:t> </a:t>
            </a:r>
            <a:r>
              <a:rPr lang="fr-FR" sz="4600" i="1" dirty="0" err="1"/>
              <a:t>Cruci</a:t>
            </a:r>
            <a:r>
              <a:rPr lang="fr-FR" sz="4600" dirty="0"/>
              <a:t>, </a:t>
            </a:r>
            <a:br>
              <a:rPr lang="fr-FR" sz="4600" dirty="0"/>
            </a:br>
            <a:r>
              <a:rPr lang="fr-FR" sz="4600" i="1" dirty="0"/>
              <a:t>Jean</a:t>
            </a:r>
            <a:r>
              <a:rPr lang="fr-FR" sz="4600" dirty="0"/>
              <a:t> 19, 19</a:t>
            </a:r>
            <a:endParaRPr lang="fr-FR" sz="4600" i="1" dirty="0"/>
          </a:p>
        </p:txBody>
      </p:sp>
      <p:sp>
        <p:nvSpPr>
          <p:cNvPr id="20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C00184C-522E-7A92-DCE2-BBB98D7C9890}"/>
              </a:ext>
            </a:extLst>
          </p:cNvPr>
          <p:cNvSpPr>
            <a:spLocks noGrp="1"/>
          </p:cNvSpPr>
          <p:nvPr>
            <p:ph idx="1"/>
          </p:nvPr>
        </p:nvSpPr>
        <p:spPr>
          <a:xfrm>
            <a:off x="640080" y="2872899"/>
            <a:ext cx="4243589" cy="3320668"/>
          </a:xfrm>
        </p:spPr>
        <p:txBody>
          <a:bodyPr>
            <a:normAutofit lnSpcReduction="10000"/>
          </a:bodyPr>
          <a:lstStyle/>
          <a:p>
            <a:pPr marL="0" indent="0">
              <a:buNone/>
            </a:pPr>
            <a:r>
              <a:rPr lang="fr-FR" sz="2200" b="1" i="1" dirty="0" err="1"/>
              <a:t>Iesvs</a:t>
            </a:r>
            <a:r>
              <a:rPr lang="fr-FR" sz="2200" b="1" i="1" dirty="0"/>
              <a:t> </a:t>
            </a:r>
            <a:r>
              <a:rPr lang="fr-FR" sz="2200" b="1" i="1" dirty="0" err="1"/>
              <a:t>Nazarenvs</a:t>
            </a:r>
            <a:r>
              <a:rPr lang="fr-FR" sz="2200" b="1" i="1" dirty="0"/>
              <a:t>, Rex </a:t>
            </a:r>
            <a:r>
              <a:rPr lang="fr-FR" sz="2200" b="1" i="1" dirty="0" err="1"/>
              <a:t>Ivdæorvm</a:t>
            </a:r>
            <a:endParaRPr lang="fr-FR" sz="2200" dirty="0"/>
          </a:p>
          <a:p>
            <a:pPr marL="0" indent="0">
              <a:buNone/>
            </a:pPr>
            <a:endParaRPr lang="fr-FR" sz="2200" dirty="0"/>
          </a:p>
          <a:p>
            <a:pPr marL="0" indent="0" algn="just">
              <a:buNone/>
            </a:pPr>
            <a:r>
              <a:rPr lang="fr-FR" sz="2200" dirty="0"/>
              <a:t>Pilate fit graver une inscription, qu'il plaça sur la croix, et qui était ainsi conçue : Jésus le Nazaréen, roi des Juifs. </a:t>
            </a:r>
          </a:p>
          <a:p>
            <a:pPr marL="0" indent="0">
              <a:buNone/>
            </a:pPr>
            <a:endParaRPr lang="fr-FR" sz="2200" dirty="0"/>
          </a:p>
          <a:p>
            <a:pPr marL="0" indent="0" algn="r">
              <a:buNone/>
            </a:pPr>
            <a:r>
              <a:rPr lang="fr-FR" sz="2200" dirty="0"/>
              <a:t>(Colmar, Musée </a:t>
            </a:r>
            <a:r>
              <a:rPr lang="fr-FR" sz="2200" dirty="0" err="1"/>
              <a:t>Unterlinden</a:t>
            </a:r>
            <a:r>
              <a:rPr lang="fr-FR" sz="2200" dirty="0"/>
              <a:t>, Retable d’Issenheim de Matthias Grünewald, 1512/1516.</a:t>
            </a:r>
          </a:p>
          <a:p>
            <a:pPr marL="0" indent="0">
              <a:buNone/>
            </a:pPr>
            <a:endParaRPr lang="fr-FR" sz="2200" dirty="0"/>
          </a:p>
        </p:txBody>
      </p:sp>
      <p:pic>
        <p:nvPicPr>
          <p:cNvPr id="2052" name="Picture 4" descr="undefined">
            <a:extLst>
              <a:ext uri="{FF2B5EF4-FFF2-40B4-BE49-F238E27FC236}">
                <a16:creationId xmlns:a16="http://schemas.microsoft.com/office/drawing/2014/main" id="{2F56C5AA-0CCC-0F75-774C-C12BA07654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84" r="172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82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7D9CB-9BF4-2AD9-23F8-AB48F0FA085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A49C515-506D-9FD5-EA18-F854DDA1CBD3}"/>
              </a:ext>
            </a:extLst>
          </p:cNvPr>
          <p:cNvSpPr>
            <a:spLocks noGrp="1"/>
          </p:cNvSpPr>
          <p:nvPr>
            <p:ph idx="1"/>
          </p:nvPr>
        </p:nvSpPr>
        <p:spPr/>
        <p:txBody>
          <a:bodyPr/>
          <a:lstStyle/>
          <a:p>
            <a:pPr marL="0" indent="0">
              <a:buNone/>
            </a:pPr>
            <a:r>
              <a:rPr lang="fr-FR" dirty="0"/>
              <a:t>	C. Des points de discussion</a:t>
            </a:r>
          </a:p>
        </p:txBody>
      </p:sp>
    </p:spTree>
    <p:extLst>
      <p:ext uri="{BB962C8B-B14F-4D97-AF65-F5344CB8AC3E}">
        <p14:creationId xmlns:p14="http://schemas.microsoft.com/office/powerpoint/2010/main" val="13678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E51BB-1CA4-30E1-4260-50DB2857C68B}"/>
              </a:ext>
            </a:extLst>
          </p:cNvPr>
          <p:cNvSpPr>
            <a:spLocks noGrp="1"/>
          </p:cNvSpPr>
          <p:nvPr>
            <p:ph type="title"/>
          </p:nvPr>
        </p:nvSpPr>
        <p:spPr/>
        <p:txBody>
          <a:bodyPr/>
          <a:lstStyle/>
          <a:p>
            <a:pPr algn="ctr"/>
            <a:r>
              <a:rPr lang="fr-FR" dirty="0"/>
              <a:t>La naissance de Jésus : </a:t>
            </a:r>
            <a:br>
              <a:rPr lang="fr-FR" dirty="0"/>
            </a:br>
            <a:r>
              <a:rPr lang="fr-FR" dirty="0"/>
              <a:t>la question de la réalité historique</a:t>
            </a:r>
          </a:p>
        </p:txBody>
      </p:sp>
      <p:sp>
        <p:nvSpPr>
          <p:cNvPr id="4" name="Espace réservé du contenu 3">
            <a:extLst>
              <a:ext uri="{FF2B5EF4-FFF2-40B4-BE49-F238E27FC236}">
                <a16:creationId xmlns:a16="http://schemas.microsoft.com/office/drawing/2014/main" id="{6C0F431E-280A-B481-E049-0A68A1B5E4AC}"/>
              </a:ext>
            </a:extLst>
          </p:cNvPr>
          <p:cNvSpPr>
            <a:spLocks noGrp="1"/>
          </p:cNvSpPr>
          <p:nvPr>
            <p:ph sz="half" idx="1"/>
          </p:nvPr>
        </p:nvSpPr>
        <p:spPr/>
        <p:txBody>
          <a:bodyPr/>
          <a:lstStyle/>
          <a:p>
            <a:pPr marL="0" indent="0">
              <a:buNone/>
            </a:pPr>
            <a:r>
              <a:rPr lang="fr-FR" dirty="0"/>
              <a:t>Évangile selon Matthieu</a:t>
            </a:r>
          </a:p>
          <a:p>
            <a:pPr marL="0" indent="0">
              <a:buNone/>
            </a:pPr>
            <a:r>
              <a:rPr lang="fr-FR" dirty="0"/>
              <a:t>- famille à Bethléem</a:t>
            </a:r>
          </a:p>
          <a:p>
            <a:pPr marL="0" indent="0">
              <a:buNone/>
            </a:pPr>
            <a:r>
              <a:rPr lang="fr-FR" dirty="0"/>
              <a:t>- </a:t>
            </a:r>
            <a:r>
              <a:rPr lang="fr-FR" i="1" dirty="0" err="1"/>
              <a:t>magi</a:t>
            </a:r>
            <a:r>
              <a:rPr lang="fr-FR" dirty="0"/>
              <a:t> venus de Perse, rencontrent Hérode.</a:t>
            </a:r>
          </a:p>
          <a:p>
            <a:pPr marL="0" indent="0">
              <a:buNone/>
            </a:pPr>
            <a:r>
              <a:rPr lang="fr-FR" dirty="0"/>
              <a:t>- Ange prévient Joseph qu’Hérode va ordonner le Massacre des Innocents</a:t>
            </a:r>
          </a:p>
          <a:p>
            <a:pPr marL="0" indent="0">
              <a:buNone/>
            </a:pPr>
            <a:r>
              <a:rPr lang="fr-FR" dirty="0"/>
              <a:t>- se rendent alors en Égypte</a:t>
            </a:r>
          </a:p>
          <a:p>
            <a:pPr marL="0" indent="0">
              <a:buNone/>
            </a:pPr>
            <a:r>
              <a:rPr lang="fr-FR" dirty="0"/>
              <a:t>- rentrent en Galilée	</a:t>
            </a:r>
          </a:p>
        </p:txBody>
      </p:sp>
      <p:sp>
        <p:nvSpPr>
          <p:cNvPr id="5" name="Espace réservé du contenu 4">
            <a:extLst>
              <a:ext uri="{FF2B5EF4-FFF2-40B4-BE49-F238E27FC236}">
                <a16:creationId xmlns:a16="http://schemas.microsoft.com/office/drawing/2014/main" id="{A1BBEE0E-9171-1C15-328B-220157C88FF7}"/>
              </a:ext>
            </a:extLst>
          </p:cNvPr>
          <p:cNvSpPr>
            <a:spLocks noGrp="1"/>
          </p:cNvSpPr>
          <p:nvPr>
            <p:ph sz="half" idx="2"/>
          </p:nvPr>
        </p:nvSpPr>
        <p:spPr/>
        <p:txBody>
          <a:bodyPr/>
          <a:lstStyle/>
          <a:p>
            <a:pPr marL="0" indent="0">
              <a:buNone/>
            </a:pPr>
            <a:r>
              <a:rPr lang="fr-FR" dirty="0"/>
              <a:t>Évangile selon Luc</a:t>
            </a:r>
          </a:p>
          <a:p>
            <a:pPr marL="0" indent="0">
              <a:buNone/>
            </a:pPr>
            <a:r>
              <a:rPr lang="fr-FR" dirty="0"/>
              <a:t>- famille originaire de Nazareth</a:t>
            </a:r>
          </a:p>
          <a:p>
            <a:pPr marL="0" indent="0">
              <a:buNone/>
            </a:pPr>
            <a:r>
              <a:rPr lang="fr-FR" dirty="0"/>
              <a:t>- Marie rend visite à Elisabeth, sa sœur, mère de Jean-Baptiste</a:t>
            </a:r>
          </a:p>
          <a:p>
            <a:pPr marL="0" indent="0">
              <a:buNone/>
            </a:pPr>
            <a:r>
              <a:rPr lang="fr-FR" dirty="0"/>
              <a:t>- recensement à Bethléem, y restent un mois</a:t>
            </a:r>
          </a:p>
          <a:p>
            <a:pPr marL="0" indent="0">
              <a:buNone/>
            </a:pPr>
            <a:r>
              <a:rPr lang="fr-FR" dirty="0"/>
              <a:t>- circoncision à Jérusalem</a:t>
            </a:r>
          </a:p>
          <a:p>
            <a:pPr marL="0" indent="0">
              <a:buNone/>
            </a:pPr>
            <a:r>
              <a:rPr lang="fr-FR" dirty="0"/>
              <a:t>- retour </a:t>
            </a:r>
            <a:r>
              <a:rPr lang="fr-FR"/>
              <a:t>en Galilée</a:t>
            </a:r>
            <a:endParaRPr lang="fr-FR" dirty="0"/>
          </a:p>
        </p:txBody>
      </p:sp>
    </p:spTree>
    <p:extLst>
      <p:ext uri="{BB962C8B-B14F-4D97-AF65-F5344CB8AC3E}">
        <p14:creationId xmlns:p14="http://schemas.microsoft.com/office/powerpoint/2010/main" val="89177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E4E292-CD35-792E-3521-A06FC1002508}"/>
              </a:ext>
            </a:extLst>
          </p:cNvPr>
          <p:cNvSpPr>
            <a:spLocks noGrp="1"/>
          </p:cNvSpPr>
          <p:nvPr>
            <p:ph type="title"/>
          </p:nvPr>
        </p:nvSpPr>
        <p:spPr/>
        <p:txBody>
          <a:bodyPr/>
          <a:lstStyle/>
          <a:p>
            <a:r>
              <a:rPr lang="fr-FR" dirty="0"/>
              <a:t>La crucifixion du tyran Polycrate (VI</a:t>
            </a:r>
            <a:r>
              <a:rPr lang="fr-FR" baseline="30000" dirty="0"/>
              <a:t>e</a:t>
            </a:r>
            <a:r>
              <a:rPr lang="fr-FR" dirty="0"/>
              <a:t> s. avant notre ère). </a:t>
            </a:r>
            <a:r>
              <a:rPr lang="fr-FR" sz="3200" dirty="0"/>
              <a:t>Hérodote III 125 (V</a:t>
            </a:r>
            <a:r>
              <a:rPr lang="fr-FR" sz="3200" baseline="30000" dirty="0"/>
              <a:t>e</a:t>
            </a:r>
            <a:r>
              <a:rPr lang="fr-FR" sz="3200" dirty="0"/>
              <a:t> s. avant notre ère)</a:t>
            </a:r>
            <a:endParaRPr lang="fr-FR" dirty="0"/>
          </a:p>
        </p:txBody>
      </p:sp>
      <p:sp>
        <p:nvSpPr>
          <p:cNvPr id="3" name="Espace réservé du contenu 2">
            <a:extLst>
              <a:ext uri="{FF2B5EF4-FFF2-40B4-BE49-F238E27FC236}">
                <a16:creationId xmlns:a16="http://schemas.microsoft.com/office/drawing/2014/main" id="{E49E795D-462D-88E9-F552-B8A79FDAB426}"/>
              </a:ext>
            </a:extLst>
          </p:cNvPr>
          <p:cNvSpPr>
            <a:spLocks noGrp="1"/>
          </p:cNvSpPr>
          <p:nvPr>
            <p:ph idx="1"/>
          </p:nvPr>
        </p:nvSpPr>
        <p:spPr/>
        <p:txBody>
          <a:bodyPr/>
          <a:lstStyle/>
          <a:p>
            <a:pPr marL="0" indent="0" algn="just">
              <a:buNone/>
            </a:pPr>
            <a:r>
              <a:rPr lang="fr-FR" sz="1800" dirty="0">
                <a:effectLst/>
                <a:latin typeface="Verdana" panose="020B0604030504040204" pitchFamily="34" charset="0"/>
                <a:ea typeface="Arial Unicode MS" panose="020B0604020202020204" pitchFamily="34" charset="-128"/>
              </a:rPr>
              <a:t>Polycrate, sans aucun égard pour les conseils qu'on lui donnait, s'embarqua pour se rendre auprès d'</a:t>
            </a:r>
            <a:r>
              <a:rPr lang="fr-FR" sz="1800" dirty="0" err="1">
                <a:effectLst/>
                <a:latin typeface="Verdana" panose="020B0604030504040204" pitchFamily="34" charset="0"/>
                <a:ea typeface="Arial Unicode MS" panose="020B0604020202020204" pitchFamily="34" charset="-128"/>
              </a:rPr>
              <a:t>Orétès</a:t>
            </a:r>
            <a:r>
              <a:rPr lang="fr-FR" sz="1800" dirty="0">
                <a:effectLst/>
                <a:latin typeface="Verdana" panose="020B0604030504040204" pitchFamily="34" charset="0"/>
                <a:ea typeface="Arial Unicode MS" panose="020B0604020202020204" pitchFamily="34" charset="-128"/>
              </a:rPr>
              <a:t> avec plusieurs de ses amis, et entre autres avec le médecin </a:t>
            </a:r>
            <a:r>
              <a:rPr lang="fr-FR" sz="1800" dirty="0" err="1">
                <a:effectLst/>
                <a:latin typeface="Verdana" panose="020B0604030504040204" pitchFamily="34" charset="0"/>
                <a:ea typeface="Arial Unicode MS" panose="020B0604020202020204" pitchFamily="34" charset="-128"/>
              </a:rPr>
              <a:t>Démocèdes</a:t>
            </a:r>
            <a:r>
              <a:rPr lang="fr-FR" sz="1800" dirty="0">
                <a:effectLst/>
                <a:latin typeface="Verdana" panose="020B0604030504040204" pitchFamily="34" charset="0"/>
                <a:ea typeface="Arial Unicode MS" panose="020B0604020202020204" pitchFamily="34" charset="-128"/>
              </a:rPr>
              <a:t>, fils de </a:t>
            </a:r>
            <a:r>
              <a:rPr lang="fr-FR" sz="1800" dirty="0" err="1">
                <a:effectLst/>
                <a:latin typeface="Verdana" panose="020B0604030504040204" pitchFamily="34" charset="0"/>
                <a:ea typeface="Arial Unicode MS" panose="020B0604020202020204" pitchFamily="34" charset="-128"/>
              </a:rPr>
              <a:t>Calliphon</a:t>
            </a:r>
            <a:r>
              <a:rPr lang="fr-FR" sz="1800" dirty="0">
                <a:effectLst/>
                <a:latin typeface="Verdana" panose="020B0604030504040204" pitchFamily="34" charset="0"/>
                <a:ea typeface="Arial Unicode MS" panose="020B0604020202020204" pitchFamily="34" charset="-128"/>
              </a:rPr>
              <a:t>, de la ville de Crotone, et le plus habile homme de son temps dans sa profession. Étant arrivé à Magnésie, il y périt misérablement, et d'une manière indigne de son rang et de la grandeur de son âme. En effet, de tous les tyrans qui ont régné dans les villes grecques, il n'y en a pas un seul, si l'on excepte ceux de Syracuse, dont la magnificence mérite d'être comparée à celle de Polycrate</a:t>
            </a:r>
            <a:r>
              <a:rPr lang="fr-FR" sz="1800" b="1" dirty="0">
                <a:effectLst/>
                <a:latin typeface="Verdana" panose="020B0604030504040204" pitchFamily="34" charset="0"/>
                <a:ea typeface="Arial Unicode MS" panose="020B0604020202020204" pitchFamily="34" charset="-128"/>
              </a:rPr>
              <a:t>. </a:t>
            </a:r>
            <a:r>
              <a:rPr lang="fr-FR" sz="1800" b="1" dirty="0" err="1">
                <a:effectLst/>
                <a:latin typeface="Verdana" panose="020B0604030504040204" pitchFamily="34" charset="0"/>
                <a:ea typeface="Arial Unicode MS" panose="020B0604020202020204" pitchFamily="34" charset="-128"/>
              </a:rPr>
              <a:t>Orétès</a:t>
            </a:r>
            <a:r>
              <a:rPr lang="fr-FR" sz="1800" b="1" dirty="0">
                <a:effectLst/>
                <a:latin typeface="Verdana" panose="020B0604030504040204" pitchFamily="34" charset="0"/>
                <a:ea typeface="Arial Unicode MS" panose="020B0604020202020204" pitchFamily="34" charset="-128"/>
              </a:rPr>
              <a:t> l'ayant fait périr d'une mort que j'ai horreur de rapporter, le fit mettre en croix. </a:t>
            </a:r>
            <a:r>
              <a:rPr lang="fr-FR" sz="1800" dirty="0">
                <a:effectLst/>
                <a:latin typeface="Verdana" panose="020B0604030504040204" pitchFamily="34" charset="0"/>
                <a:ea typeface="Arial Unicode MS" panose="020B0604020202020204" pitchFamily="34" charset="-128"/>
              </a:rPr>
              <a:t>Il renvoya tous les Samiens qui l'avaient suivi, et leur dit qu'ils devaient lui savoir gré de la liberté qu'il leur laissait. Quant aux étrangers et aux esclaves qui avaient accompagné Polycrate, il les retint tous dans la servitude. Polycrate, élevé en l'air, accomplit, toutes les circonstances du songe de sa fille. Il était baigné par les eaux du ciel et oint par le soleil, dont la chaleur faisait sortir les humeurs de son corps. Ce fut là qu'aboutirent les prospérités de Polycrate, comme le lui avait prédit Amasis.</a:t>
            </a:r>
            <a:endParaRPr lang="fr-FR" dirty="0"/>
          </a:p>
        </p:txBody>
      </p:sp>
    </p:spTree>
    <p:extLst>
      <p:ext uri="{BB962C8B-B14F-4D97-AF65-F5344CB8AC3E}">
        <p14:creationId xmlns:p14="http://schemas.microsoft.com/office/powerpoint/2010/main" val="2732137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2D253-B943-6438-065A-8622D9F4EA8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2927E86-4422-6D15-13F4-48D0A02781FB}"/>
              </a:ext>
            </a:extLst>
          </p:cNvPr>
          <p:cNvSpPr>
            <a:spLocks noGrp="1"/>
          </p:cNvSpPr>
          <p:nvPr>
            <p:ph idx="1"/>
          </p:nvPr>
        </p:nvSpPr>
        <p:spPr/>
        <p:txBody>
          <a:bodyPr/>
          <a:lstStyle/>
          <a:p>
            <a:pPr marL="0" indent="0">
              <a:buNone/>
            </a:pPr>
            <a:r>
              <a:rPr lang="fr-FR" dirty="0"/>
              <a:t>Serviteur</a:t>
            </a:r>
          </a:p>
          <a:p>
            <a:pPr marL="0" indent="0">
              <a:buNone/>
            </a:pPr>
            <a:r>
              <a:rPr lang="fr-FR" dirty="0"/>
              <a:t>Fils de l’homme / bar </a:t>
            </a:r>
            <a:r>
              <a:rPr lang="fr-FR" dirty="0" err="1"/>
              <a:t>nasha</a:t>
            </a:r>
            <a:r>
              <a:rPr lang="fr-FR" dirty="0"/>
              <a:t> (araméen)</a:t>
            </a:r>
          </a:p>
          <a:p>
            <a:pPr marL="0" indent="0">
              <a:buNone/>
            </a:pPr>
            <a:r>
              <a:rPr lang="fr-FR" dirty="0"/>
              <a:t>Messie</a:t>
            </a:r>
          </a:p>
          <a:p>
            <a:pPr marL="0" indent="0">
              <a:buNone/>
            </a:pPr>
            <a:r>
              <a:rPr lang="fr-FR" dirty="0"/>
              <a:t>Christos/</a:t>
            </a:r>
            <a:r>
              <a:rPr lang="fr-FR" dirty="0" err="1"/>
              <a:t>Mashiah</a:t>
            </a:r>
            <a:endParaRPr lang="fr-FR" dirty="0"/>
          </a:p>
        </p:txBody>
      </p:sp>
    </p:spTree>
    <p:extLst>
      <p:ext uri="{BB962C8B-B14F-4D97-AF65-F5344CB8AC3E}">
        <p14:creationId xmlns:p14="http://schemas.microsoft.com/office/powerpoint/2010/main" val="275948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9D06B-02A6-B0B2-82E0-1B1D47D57359}"/>
              </a:ext>
            </a:extLst>
          </p:cNvPr>
          <p:cNvSpPr>
            <a:spLocks noGrp="1"/>
          </p:cNvSpPr>
          <p:nvPr>
            <p:ph type="title"/>
          </p:nvPr>
        </p:nvSpPr>
        <p:spPr/>
        <p:txBody>
          <a:bodyPr/>
          <a:lstStyle/>
          <a:p>
            <a:r>
              <a:rPr lang="fr-FR" dirty="0"/>
              <a:t>II. L’époque apostolique (de la mort de Jésus au début du II</a:t>
            </a:r>
            <a:r>
              <a:rPr lang="fr-FR" baseline="30000" dirty="0"/>
              <a:t>e</a:t>
            </a:r>
            <a:r>
              <a:rPr lang="fr-FR" dirty="0"/>
              <a:t> s. de notre ère) </a:t>
            </a:r>
          </a:p>
        </p:txBody>
      </p:sp>
      <p:sp>
        <p:nvSpPr>
          <p:cNvPr id="3" name="Espace réservé du contenu 2">
            <a:extLst>
              <a:ext uri="{FF2B5EF4-FFF2-40B4-BE49-F238E27FC236}">
                <a16:creationId xmlns:a16="http://schemas.microsoft.com/office/drawing/2014/main" id="{E1CE2AAF-4421-10D6-12E7-06C97AAB7CA4}"/>
              </a:ext>
            </a:extLst>
          </p:cNvPr>
          <p:cNvSpPr>
            <a:spLocks noGrp="1"/>
          </p:cNvSpPr>
          <p:nvPr>
            <p:ph idx="1"/>
          </p:nvPr>
        </p:nvSpPr>
        <p:spPr/>
        <p:txBody>
          <a:bodyPr/>
          <a:lstStyle/>
          <a:p>
            <a:pPr marL="514350" indent="-514350">
              <a:buAutoNum type="arabicPeriod"/>
            </a:pPr>
            <a:r>
              <a:rPr lang="fr-FR" dirty="0"/>
              <a:t>Le problème des sources</a:t>
            </a:r>
          </a:p>
          <a:p>
            <a:pPr marL="514350" indent="-514350">
              <a:buAutoNum type="arabicPeriod"/>
            </a:pPr>
            <a:endParaRPr lang="fr-FR" dirty="0"/>
          </a:p>
          <a:p>
            <a:pPr marL="0" indent="0">
              <a:buNone/>
            </a:pPr>
            <a:r>
              <a:rPr lang="fr-FR" dirty="0"/>
              <a:t>Actes des Apôtres</a:t>
            </a:r>
          </a:p>
          <a:p>
            <a:pPr marL="0" indent="0">
              <a:buNone/>
            </a:pPr>
            <a:r>
              <a:rPr lang="fr-FR" dirty="0"/>
              <a:t>Épîtres pauliniennes</a:t>
            </a:r>
          </a:p>
          <a:p>
            <a:pPr marL="0" indent="0">
              <a:buNone/>
            </a:pPr>
            <a:endParaRPr lang="fr-FR" dirty="0"/>
          </a:p>
        </p:txBody>
      </p:sp>
    </p:spTree>
    <p:extLst>
      <p:ext uri="{BB962C8B-B14F-4D97-AF65-F5344CB8AC3E}">
        <p14:creationId xmlns:p14="http://schemas.microsoft.com/office/powerpoint/2010/main" val="410544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30AD0-621A-E57D-FE31-EB99C9820EBD}"/>
              </a:ext>
            </a:extLst>
          </p:cNvPr>
          <p:cNvSpPr>
            <a:spLocks noGrp="1"/>
          </p:cNvSpPr>
          <p:nvPr>
            <p:ph type="title"/>
          </p:nvPr>
        </p:nvSpPr>
        <p:spPr/>
        <p:txBody>
          <a:bodyPr/>
          <a:lstStyle/>
          <a:p>
            <a:r>
              <a:rPr lang="fr-FR" i="1" dirty="0"/>
              <a:t>Corpus </a:t>
            </a:r>
            <a:r>
              <a:rPr lang="fr-FR" i="1" dirty="0" err="1"/>
              <a:t>paulinum</a:t>
            </a:r>
            <a:endParaRPr lang="fr-FR" i="1" dirty="0"/>
          </a:p>
        </p:txBody>
      </p:sp>
      <p:sp>
        <p:nvSpPr>
          <p:cNvPr id="4" name="Espace réservé du contenu 3">
            <a:extLst>
              <a:ext uri="{FF2B5EF4-FFF2-40B4-BE49-F238E27FC236}">
                <a16:creationId xmlns:a16="http://schemas.microsoft.com/office/drawing/2014/main" id="{8B0F3879-1E96-7B93-D0FD-37DAFD3A4E5D}"/>
              </a:ext>
            </a:extLst>
          </p:cNvPr>
          <p:cNvSpPr>
            <a:spLocks noGrp="1"/>
          </p:cNvSpPr>
          <p:nvPr>
            <p:ph sz="half" idx="1"/>
          </p:nvPr>
        </p:nvSpPr>
        <p:spPr/>
        <p:txBody>
          <a:bodyPr>
            <a:normAutofit fontScale="92500" lnSpcReduction="20000"/>
          </a:bodyPr>
          <a:lstStyle/>
          <a:p>
            <a:pPr marL="0" indent="0">
              <a:buNone/>
            </a:pPr>
            <a:r>
              <a:rPr lang="fr-FR" dirty="0"/>
              <a:t>Ne sont plus attribués à Paul</a:t>
            </a:r>
          </a:p>
          <a:p>
            <a:pPr marL="0" indent="0">
              <a:buNone/>
            </a:pPr>
            <a:r>
              <a:rPr lang="fr-FR" i="1" dirty="0"/>
              <a:t>Épître aux Hébreux </a:t>
            </a:r>
            <a:r>
              <a:rPr lang="fr-FR" dirty="0"/>
              <a:t>désormais anonyme dans le NT. </a:t>
            </a:r>
          </a:p>
          <a:p>
            <a:pPr marL="0" indent="0">
              <a:buNone/>
            </a:pPr>
            <a:r>
              <a:rPr lang="fr-FR" dirty="0"/>
              <a:t>Les trois Pastorales </a:t>
            </a:r>
          </a:p>
          <a:p>
            <a:pPr marL="0" indent="0">
              <a:buNone/>
            </a:pPr>
            <a:r>
              <a:rPr lang="fr-FR" dirty="0"/>
              <a:t>- I et II </a:t>
            </a:r>
            <a:r>
              <a:rPr lang="fr-FR" i="1" dirty="0"/>
              <a:t>Timothée</a:t>
            </a:r>
          </a:p>
          <a:p>
            <a:pPr marL="0" indent="0">
              <a:buNone/>
            </a:pPr>
            <a:r>
              <a:rPr lang="fr-FR" dirty="0"/>
              <a:t>- </a:t>
            </a:r>
            <a:r>
              <a:rPr lang="fr-FR" i="1" dirty="0"/>
              <a:t>Épître à Tite</a:t>
            </a:r>
          </a:p>
          <a:p>
            <a:pPr marL="0" indent="0">
              <a:buNone/>
            </a:pPr>
            <a:endParaRPr lang="fr-FR" dirty="0"/>
          </a:p>
          <a:p>
            <a:pPr marL="0" indent="0">
              <a:buNone/>
            </a:pPr>
            <a:r>
              <a:rPr lang="fr-FR" dirty="0"/>
              <a:t>Doutes : </a:t>
            </a:r>
          </a:p>
          <a:p>
            <a:pPr marL="0" indent="0">
              <a:buNone/>
            </a:pPr>
            <a:r>
              <a:rPr lang="fr-FR" i="1" dirty="0"/>
              <a:t>Épître aux Éphésiens</a:t>
            </a:r>
          </a:p>
          <a:p>
            <a:pPr marL="0" indent="0">
              <a:buNone/>
            </a:pPr>
            <a:r>
              <a:rPr lang="fr-FR" dirty="0"/>
              <a:t>II </a:t>
            </a:r>
            <a:r>
              <a:rPr lang="fr-FR" i="1" dirty="0"/>
              <a:t>Thessaloniciens</a:t>
            </a:r>
          </a:p>
          <a:p>
            <a:pPr marL="0" indent="0">
              <a:buNone/>
            </a:pPr>
            <a:r>
              <a:rPr lang="fr-FR" i="1" dirty="0"/>
              <a:t>Colossiens</a:t>
            </a:r>
          </a:p>
          <a:p>
            <a:pPr marL="0" indent="0">
              <a:buNone/>
            </a:pPr>
            <a:endParaRPr lang="fr-FR" dirty="0"/>
          </a:p>
          <a:p>
            <a:pPr marL="0" indent="0">
              <a:buNone/>
            </a:pPr>
            <a:endParaRPr lang="fr-FR" dirty="0"/>
          </a:p>
        </p:txBody>
      </p:sp>
      <p:sp>
        <p:nvSpPr>
          <p:cNvPr id="5" name="Espace réservé du contenu 4">
            <a:extLst>
              <a:ext uri="{FF2B5EF4-FFF2-40B4-BE49-F238E27FC236}">
                <a16:creationId xmlns:a16="http://schemas.microsoft.com/office/drawing/2014/main" id="{F82F9237-0B67-15B9-D6AA-C6FF9647ABC4}"/>
              </a:ext>
            </a:extLst>
          </p:cNvPr>
          <p:cNvSpPr>
            <a:spLocks noGrp="1"/>
          </p:cNvSpPr>
          <p:nvPr>
            <p:ph sz="half" idx="2"/>
          </p:nvPr>
        </p:nvSpPr>
        <p:spPr/>
        <p:txBody>
          <a:bodyPr>
            <a:normAutofit fontScale="92500" lnSpcReduction="20000"/>
          </a:bodyPr>
          <a:lstStyle/>
          <a:p>
            <a:pPr marL="0" indent="0">
              <a:buNone/>
            </a:pPr>
            <a:r>
              <a:rPr lang="fr-FR" dirty="0"/>
              <a:t>Sont reconnues comme authentiques : </a:t>
            </a:r>
          </a:p>
          <a:p>
            <a:pPr marL="0" indent="0">
              <a:buNone/>
            </a:pPr>
            <a:r>
              <a:rPr lang="fr-FR" i="1" dirty="0"/>
              <a:t>Romains</a:t>
            </a:r>
            <a:r>
              <a:rPr lang="fr-FR" dirty="0"/>
              <a:t>, </a:t>
            </a:r>
          </a:p>
          <a:p>
            <a:pPr marL="0" indent="0">
              <a:buNone/>
            </a:pPr>
            <a:r>
              <a:rPr lang="fr-FR" dirty="0"/>
              <a:t>I et II </a:t>
            </a:r>
            <a:r>
              <a:rPr lang="fr-FR" i="1" dirty="0"/>
              <a:t>Corinthiens</a:t>
            </a:r>
            <a:endParaRPr lang="fr-FR" dirty="0"/>
          </a:p>
          <a:p>
            <a:pPr marL="0" indent="0">
              <a:buNone/>
            </a:pPr>
            <a:r>
              <a:rPr lang="fr-FR" i="1" dirty="0"/>
              <a:t>Galates</a:t>
            </a:r>
            <a:endParaRPr lang="fr-FR" dirty="0"/>
          </a:p>
          <a:p>
            <a:pPr marL="0" indent="0">
              <a:buNone/>
            </a:pPr>
            <a:r>
              <a:rPr lang="fr-FR" dirty="0"/>
              <a:t>I </a:t>
            </a:r>
            <a:r>
              <a:rPr lang="fr-FR" i="1" dirty="0"/>
              <a:t>Thessaloniciens</a:t>
            </a:r>
          </a:p>
          <a:p>
            <a:pPr marL="0" indent="0">
              <a:buNone/>
            </a:pPr>
            <a:r>
              <a:rPr lang="fr-FR" i="1" dirty="0"/>
              <a:t>Philippiens</a:t>
            </a:r>
          </a:p>
          <a:p>
            <a:pPr marL="0" indent="0">
              <a:buNone/>
            </a:pPr>
            <a:r>
              <a:rPr lang="fr-FR" i="1" dirty="0"/>
              <a:t>Philémon</a:t>
            </a:r>
            <a:r>
              <a:rPr lang="fr-FR" dirty="0"/>
              <a:t>. </a:t>
            </a:r>
          </a:p>
          <a:p>
            <a:pPr marL="0" indent="0">
              <a:buNone/>
            </a:pPr>
            <a:endParaRPr lang="fr-FR" dirty="0"/>
          </a:p>
        </p:txBody>
      </p:sp>
    </p:spTree>
    <p:extLst>
      <p:ext uri="{BB962C8B-B14F-4D97-AF65-F5344CB8AC3E}">
        <p14:creationId xmlns:p14="http://schemas.microsoft.com/office/powerpoint/2010/main" val="50586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23FAFDE-B0F0-4A6D-FF0E-E6FDB9EC7705}"/>
              </a:ext>
            </a:extLst>
          </p:cNvPr>
          <p:cNvSpPr>
            <a:spLocks noGrp="1"/>
          </p:cNvSpPr>
          <p:nvPr>
            <p:ph type="title"/>
          </p:nvPr>
        </p:nvSpPr>
        <p:spPr/>
        <p:txBody>
          <a:bodyPr/>
          <a:lstStyle/>
          <a:p>
            <a:endParaRPr lang="fr-FR"/>
          </a:p>
        </p:txBody>
      </p:sp>
      <p:sp>
        <p:nvSpPr>
          <p:cNvPr id="8" name="Espace réservé du contenu 7">
            <a:extLst>
              <a:ext uri="{FF2B5EF4-FFF2-40B4-BE49-F238E27FC236}">
                <a16:creationId xmlns:a16="http://schemas.microsoft.com/office/drawing/2014/main" id="{7D602761-7E62-566A-9B5E-63F81B62AC61}"/>
              </a:ext>
            </a:extLst>
          </p:cNvPr>
          <p:cNvSpPr>
            <a:spLocks noGrp="1"/>
          </p:cNvSpPr>
          <p:nvPr>
            <p:ph idx="1"/>
          </p:nvPr>
        </p:nvSpPr>
        <p:spPr/>
        <p:txBody>
          <a:bodyPr/>
          <a:lstStyle/>
          <a:p>
            <a:pPr marL="0" indent="0">
              <a:buNone/>
            </a:pPr>
            <a:r>
              <a:rPr lang="fr-FR" dirty="0"/>
              <a:t>2. La communauté jérusalémite : les premiers disciples</a:t>
            </a:r>
          </a:p>
        </p:txBody>
      </p:sp>
    </p:spTree>
    <p:extLst>
      <p:ext uri="{BB962C8B-B14F-4D97-AF65-F5344CB8AC3E}">
        <p14:creationId xmlns:p14="http://schemas.microsoft.com/office/powerpoint/2010/main" val="3876227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D780F-04E9-3C65-AFE1-7E495A90EC61}"/>
              </a:ext>
            </a:extLst>
          </p:cNvPr>
          <p:cNvSpPr>
            <a:spLocks noGrp="1"/>
          </p:cNvSpPr>
          <p:nvPr>
            <p:ph type="title"/>
          </p:nvPr>
        </p:nvSpPr>
        <p:spPr/>
        <p:txBody>
          <a:bodyPr/>
          <a:lstStyle/>
          <a:p>
            <a:r>
              <a:rPr lang="fr-FR" dirty="0"/>
              <a:t>Tacite, Annales, XV, 44</a:t>
            </a:r>
          </a:p>
        </p:txBody>
      </p:sp>
      <p:sp>
        <p:nvSpPr>
          <p:cNvPr id="3" name="Espace réservé du contenu 2">
            <a:extLst>
              <a:ext uri="{FF2B5EF4-FFF2-40B4-BE49-F238E27FC236}">
                <a16:creationId xmlns:a16="http://schemas.microsoft.com/office/drawing/2014/main" id="{FA15CECB-7ECE-3DC8-37C6-F6BF0A1261CB}"/>
              </a:ext>
            </a:extLst>
          </p:cNvPr>
          <p:cNvSpPr>
            <a:spLocks noGrp="1"/>
          </p:cNvSpPr>
          <p:nvPr>
            <p:ph idx="1"/>
          </p:nvPr>
        </p:nvSpPr>
        <p:spPr/>
        <p:txBody>
          <a:bodyPr/>
          <a:lstStyle/>
          <a:p>
            <a:pPr marL="0" indent="0" algn="just">
              <a:buNone/>
            </a:pPr>
            <a:r>
              <a:rPr lang="fr-FR" dirty="0">
                <a:effectLst/>
                <a:latin typeface="Arial" panose="020B0604020202020204" pitchFamily="34" charset="0"/>
              </a:rPr>
              <a:t>Ce nom (</a:t>
            </a:r>
            <a:r>
              <a:rPr lang="fr-FR" i="1" dirty="0" err="1">
                <a:effectLst/>
                <a:latin typeface="Arial" panose="020B0604020202020204" pitchFamily="34" charset="0"/>
              </a:rPr>
              <a:t>christiani</a:t>
            </a:r>
            <a:r>
              <a:rPr lang="fr-FR" dirty="0">
                <a:effectLst/>
                <a:latin typeface="Arial" panose="020B0604020202020204" pitchFamily="34" charset="0"/>
              </a:rPr>
              <a:t>) leur vient de Christ qui, sous le principat de Tibère, fut livré au supplice par le procurateur Ponce Pilate. Réprimée sur le moment, cette exécrable superstition faisait de nouveau irruption, non seulement en Judée, berceau du mal, mais à Rome même où tout ce qu’il y a partout d’infamies et d’horreurs conflue et trouve des partisans.</a:t>
            </a:r>
            <a:endParaRPr lang="fr-FR" dirty="0"/>
          </a:p>
        </p:txBody>
      </p:sp>
    </p:spTree>
    <p:extLst>
      <p:ext uri="{BB962C8B-B14F-4D97-AF65-F5344CB8AC3E}">
        <p14:creationId xmlns:p14="http://schemas.microsoft.com/office/powerpoint/2010/main" val="296564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3B550-8F24-FCDC-703C-F25E7DD062AF}"/>
              </a:ext>
            </a:extLst>
          </p:cNvPr>
          <p:cNvSpPr>
            <a:spLocks noGrp="1"/>
          </p:cNvSpPr>
          <p:nvPr>
            <p:ph type="title"/>
          </p:nvPr>
        </p:nvSpPr>
        <p:spPr/>
        <p:txBody>
          <a:bodyPr/>
          <a:lstStyle/>
          <a:p>
            <a:pPr algn="ctr"/>
            <a:r>
              <a:rPr lang="fr-FR" dirty="0"/>
              <a:t>La stupeur après la mort de Jésus. </a:t>
            </a:r>
            <a:br>
              <a:rPr lang="fr-FR" dirty="0"/>
            </a:br>
            <a:r>
              <a:rPr lang="fr-FR" dirty="0"/>
              <a:t>Luc 24, 19-21 (traduction TOB 2010)</a:t>
            </a:r>
          </a:p>
        </p:txBody>
      </p:sp>
      <p:sp>
        <p:nvSpPr>
          <p:cNvPr id="3" name="Espace réservé du contenu 2">
            <a:extLst>
              <a:ext uri="{FF2B5EF4-FFF2-40B4-BE49-F238E27FC236}">
                <a16:creationId xmlns:a16="http://schemas.microsoft.com/office/drawing/2014/main" id="{6F0E828C-79D1-E338-5008-A236AA84CD71}"/>
              </a:ext>
            </a:extLst>
          </p:cNvPr>
          <p:cNvSpPr>
            <a:spLocks noGrp="1"/>
          </p:cNvSpPr>
          <p:nvPr>
            <p:ph idx="1"/>
          </p:nvPr>
        </p:nvSpPr>
        <p:spPr/>
        <p:txBody>
          <a:bodyPr/>
          <a:lstStyle/>
          <a:p>
            <a:pPr marL="0" indent="0" algn="just">
              <a:buNone/>
            </a:pPr>
            <a:r>
              <a:rPr lang="fr-FR" dirty="0"/>
              <a:t>Ce qui concerne Jésus de Nazareth, qui fut un prophète puissant en action et en parole devant Dieu et devant tout le peuple : comment </a:t>
            </a:r>
            <a:r>
              <a:rPr lang="fr-FR" b="1" dirty="0"/>
              <a:t>nos grands prêtres et nos chefs</a:t>
            </a:r>
            <a:r>
              <a:rPr lang="fr-FR" dirty="0"/>
              <a:t> l’ont livré pour être condamné à mort et l’ont crucifié ; </a:t>
            </a:r>
            <a:r>
              <a:rPr lang="fr-FR" b="1" dirty="0"/>
              <a:t>et nous, nous espérions qu’il était celui qui allait délivrer Israël</a:t>
            </a:r>
            <a:r>
              <a:rPr lang="fr-FR" dirty="0"/>
              <a:t>. Mais, en plus de tout cela, voici le troisième jour que ces faits se sont passés.</a:t>
            </a:r>
          </a:p>
        </p:txBody>
      </p:sp>
    </p:spTree>
    <p:extLst>
      <p:ext uri="{BB962C8B-B14F-4D97-AF65-F5344CB8AC3E}">
        <p14:creationId xmlns:p14="http://schemas.microsoft.com/office/powerpoint/2010/main" val="7362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3032D-0021-B4E8-0AC2-A46219127FDC}"/>
              </a:ext>
            </a:extLst>
          </p:cNvPr>
          <p:cNvSpPr>
            <a:spLocks noGrp="1"/>
          </p:cNvSpPr>
          <p:nvPr>
            <p:ph type="title"/>
          </p:nvPr>
        </p:nvSpPr>
        <p:spPr/>
        <p:txBody>
          <a:bodyPr/>
          <a:lstStyle/>
          <a:p>
            <a:r>
              <a:rPr lang="fr-FR" dirty="0"/>
              <a:t>I. Écrire l’histoire de Jésus et des premiers chrétiens</a:t>
            </a:r>
          </a:p>
        </p:txBody>
      </p:sp>
      <p:sp>
        <p:nvSpPr>
          <p:cNvPr id="3" name="Espace réservé du contenu 2">
            <a:extLst>
              <a:ext uri="{FF2B5EF4-FFF2-40B4-BE49-F238E27FC236}">
                <a16:creationId xmlns:a16="http://schemas.microsoft.com/office/drawing/2014/main" id="{6C15D7E0-1A8E-93EF-516B-5D71923EBC80}"/>
              </a:ext>
            </a:extLst>
          </p:cNvPr>
          <p:cNvSpPr>
            <a:spLocks noGrp="1"/>
          </p:cNvSpPr>
          <p:nvPr>
            <p:ph idx="1"/>
          </p:nvPr>
        </p:nvSpPr>
        <p:spPr/>
        <p:txBody>
          <a:bodyPr/>
          <a:lstStyle/>
          <a:p>
            <a:pPr marL="0" indent="0">
              <a:buNone/>
            </a:pPr>
            <a:endParaRPr lang="fr-FR" dirty="0"/>
          </a:p>
        </p:txBody>
      </p:sp>
    </p:spTree>
    <p:extLst>
      <p:ext uri="{BB962C8B-B14F-4D97-AF65-F5344CB8AC3E}">
        <p14:creationId xmlns:p14="http://schemas.microsoft.com/office/powerpoint/2010/main" val="67224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0148A-9E7B-9DE0-1EB4-A309DE27D061}"/>
              </a:ext>
            </a:extLst>
          </p:cNvPr>
          <p:cNvSpPr>
            <a:spLocks noGrp="1"/>
          </p:cNvSpPr>
          <p:nvPr>
            <p:ph type="title"/>
          </p:nvPr>
        </p:nvSpPr>
        <p:spPr/>
        <p:txBody>
          <a:bodyPr/>
          <a:lstStyle/>
          <a:p>
            <a:pPr algn="ctr"/>
            <a:r>
              <a:rPr lang="fr-FR" dirty="0"/>
              <a:t>La croyance des disciples en la Résurrection. </a:t>
            </a:r>
            <a:br>
              <a:rPr lang="fr-FR" dirty="0"/>
            </a:br>
            <a:r>
              <a:rPr lang="fr-FR" dirty="0"/>
              <a:t>I Cor. 15, 4-8 (traduction TOB 2010)</a:t>
            </a:r>
          </a:p>
        </p:txBody>
      </p:sp>
      <p:sp>
        <p:nvSpPr>
          <p:cNvPr id="3" name="Espace réservé du contenu 2">
            <a:extLst>
              <a:ext uri="{FF2B5EF4-FFF2-40B4-BE49-F238E27FC236}">
                <a16:creationId xmlns:a16="http://schemas.microsoft.com/office/drawing/2014/main" id="{915A6181-C447-CFA4-5641-F1674D538FF0}"/>
              </a:ext>
            </a:extLst>
          </p:cNvPr>
          <p:cNvSpPr>
            <a:spLocks noGrp="1"/>
          </p:cNvSpPr>
          <p:nvPr>
            <p:ph idx="1"/>
          </p:nvPr>
        </p:nvSpPr>
        <p:spPr/>
        <p:txBody>
          <a:bodyPr/>
          <a:lstStyle/>
          <a:p>
            <a:pPr marL="0" indent="0" algn="just">
              <a:buNone/>
            </a:pPr>
            <a:r>
              <a:rPr lang="fr-FR" dirty="0"/>
              <a:t>Il a été enseveli, il est ressuscité le troisième jour, selon les Écritures. Il est apparu à Céphas, puis aux Douze. Ensuite, il est apparu à plus de cinq cents frères à la fois ; la plupart sont encore vivants et quelques-uns sont morts. Ensuite, il est apparu à Jacques, puis à tous les apôtres. En tout dernier lieu, il m’est aussi apparu, à moi l’avorton. </a:t>
            </a:r>
          </a:p>
          <a:p>
            <a:pPr marL="0" indent="0">
              <a:buNone/>
            </a:pPr>
            <a:endParaRPr lang="fr-FR" dirty="0"/>
          </a:p>
        </p:txBody>
      </p:sp>
    </p:spTree>
    <p:extLst>
      <p:ext uri="{BB962C8B-B14F-4D97-AF65-F5344CB8AC3E}">
        <p14:creationId xmlns:p14="http://schemas.microsoft.com/office/powerpoint/2010/main" val="3028057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8C1DE-0CC6-2812-41CF-EEA89DBFE380}"/>
              </a:ext>
            </a:extLst>
          </p:cNvPr>
          <p:cNvSpPr>
            <a:spLocks noGrp="1"/>
          </p:cNvSpPr>
          <p:nvPr>
            <p:ph type="title"/>
          </p:nvPr>
        </p:nvSpPr>
        <p:spPr/>
        <p:txBody>
          <a:bodyPr/>
          <a:lstStyle/>
          <a:p>
            <a:pPr algn="ctr"/>
            <a:r>
              <a:rPr lang="fr-FR" dirty="0"/>
              <a:t>L’attente de la Parousie</a:t>
            </a:r>
          </a:p>
        </p:txBody>
      </p:sp>
      <p:sp>
        <p:nvSpPr>
          <p:cNvPr id="3" name="Espace réservé du contenu 2">
            <a:extLst>
              <a:ext uri="{FF2B5EF4-FFF2-40B4-BE49-F238E27FC236}">
                <a16:creationId xmlns:a16="http://schemas.microsoft.com/office/drawing/2014/main" id="{216B401D-EA21-62AC-F038-FC61444CCEEF}"/>
              </a:ext>
            </a:extLst>
          </p:cNvPr>
          <p:cNvSpPr>
            <a:spLocks noGrp="1"/>
          </p:cNvSpPr>
          <p:nvPr>
            <p:ph idx="1"/>
          </p:nvPr>
        </p:nvSpPr>
        <p:spPr>
          <a:xfrm>
            <a:off x="838200" y="1460500"/>
            <a:ext cx="10515600" cy="5032375"/>
          </a:xfrm>
        </p:spPr>
        <p:txBody>
          <a:bodyPr>
            <a:normAutofit fontScale="92500" lnSpcReduction="10000"/>
          </a:bodyPr>
          <a:lstStyle/>
          <a:p>
            <a:r>
              <a:rPr lang="fr-FR" i="1" dirty="0"/>
              <a:t>Actes</a:t>
            </a:r>
            <a:r>
              <a:rPr lang="fr-FR" dirty="0"/>
              <a:t>, 2, 22-23</a:t>
            </a:r>
          </a:p>
          <a:p>
            <a:pPr marL="0" indent="0">
              <a:buNone/>
            </a:pPr>
            <a:r>
              <a:rPr lang="fr-FR" dirty="0"/>
              <a:t>Israélites, écoutez mes paroles : Jésus le </a:t>
            </a:r>
            <a:r>
              <a:rPr lang="fr-FR" dirty="0" err="1"/>
              <a:t>Nazôréen</a:t>
            </a:r>
            <a:r>
              <a:rPr lang="fr-FR" dirty="0"/>
              <a:t>, homme que Dieu avait accrédité auprès de vous en opérant par lui des miracles, des prodiges et des signes au milieu de vous, comme vous le savez, cet homme, selon le plan bien arrêté par Dieu dans sa prescience, vous l’avez livré et supprimé en le faisant crucifier par la main des impies ;  mais Dieu l’a ressuscité en le délivrant des douleurs de la mort, car il n’était pas possible que la mort le retienne en son pouvoir. (…)</a:t>
            </a:r>
          </a:p>
          <a:p>
            <a:r>
              <a:rPr lang="fr-FR" i="1" dirty="0"/>
              <a:t>Actes, </a:t>
            </a:r>
            <a:r>
              <a:rPr lang="fr-FR" dirty="0"/>
              <a:t>3, 19-21</a:t>
            </a:r>
          </a:p>
          <a:p>
            <a:pPr marL="0" indent="0">
              <a:buNone/>
            </a:pPr>
            <a:r>
              <a:rPr lang="fr-FR" dirty="0"/>
              <a:t>Convertissez-vous donc et revenez à Dieu, afin que vos péchés soient effacés : ainsi viendront les moments de fraîcheur accordés par le Seigneur, quand il enverra le Christ qui vous est destiné, Jésus, que le ciel doit accueillir jusqu’aux temps où sera restauré tout ce dont Dieu a parlé par la bouche de ses saints prophètes d’autrefois</a:t>
            </a:r>
          </a:p>
          <a:p>
            <a:pPr marL="0" indent="0" algn="just">
              <a:buNone/>
            </a:pPr>
            <a:endParaRPr lang="fr-FR" dirty="0"/>
          </a:p>
          <a:p>
            <a:pPr marL="0" indent="0">
              <a:buNone/>
            </a:pPr>
            <a:endParaRPr lang="fr-FR" dirty="0"/>
          </a:p>
        </p:txBody>
      </p:sp>
    </p:spTree>
    <p:extLst>
      <p:ext uri="{BB962C8B-B14F-4D97-AF65-F5344CB8AC3E}">
        <p14:creationId xmlns:p14="http://schemas.microsoft.com/office/powerpoint/2010/main" val="426267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9F862-91D9-1221-ADBC-877BE6156D6C}"/>
              </a:ext>
            </a:extLst>
          </p:cNvPr>
          <p:cNvSpPr>
            <a:spLocks noGrp="1"/>
          </p:cNvSpPr>
          <p:nvPr>
            <p:ph type="title"/>
          </p:nvPr>
        </p:nvSpPr>
        <p:spPr/>
        <p:txBody>
          <a:bodyPr/>
          <a:lstStyle/>
          <a:p>
            <a:pPr algn="ctr"/>
            <a:r>
              <a:rPr lang="fr-FR" dirty="0"/>
              <a:t>Pierre relativise la faute du Sanhédrin. </a:t>
            </a:r>
            <a:br>
              <a:rPr lang="fr-FR" dirty="0"/>
            </a:br>
            <a:r>
              <a:rPr lang="fr-FR" i="1" dirty="0"/>
              <a:t>Actes</a:t>
            </a:r>
            <a:r>
              <a:rPr lang="fr-FR" dirty="0"/>
              <a:t> 3</a:t>
            </a:r>
            <a:r>
              <a:rPr lang="fr-FR"/>
              <a:t>, 17 (traduction TOB 2010)</a:t>
            </a:r>
            <a:endParaRPr lang="fr-FR" dirty="0"/>
          </a:p>
        </p:txBody>
      </p:sp>
      <p:sp>
        <p:nvSpPr>
          <p:cNvPr id="3" name="Espace réservé du contenu 2">
            <a:extLst>
              <a:ext uri="{FF2B5EF4-FFF2-40B4-BE49-F238E27FC236}">
                <a16:creationId xmlns:a16="http://schemas.microsoft.com/office/drawing/2014/main" id="{E76BE69E-DE35-B245-330C-ECBD388D783C}"/>
              </a:ext>
            </a:extLst>
          </p:cNvPr>
          <p:cNvSpPr>
            <a:spLocks noGrp="1"/>
          </p:cNvSpPr>
          <p:nvPr>
            <p:ph idx="1"/>
          </p:nvPr>
        </p:nvSpPr>
        <p:spPr/>
        <p:txBody>
          <a:bodyPr/>
          <a:lstStyle/>
          <a:p>
            <a:pPr marL="0" indent="0">
              <a:buNone/>
            </a:pPr>
            <a:r>
              <a:rPr lang="fr-FR" dirty="0"/>
              <a:t>Cela dit, frères, c’est dans l’ignorance, je le sais, que vous avez agi, tout comme vos chefs. </a:t>
            </a:r>
          </a:p>
        </p:txBody>
      </p:sp>
    </p:spTree>
    <p:extLst>
      <p:ext uri="{BB962C8B-B14F-4D97-AF65-F5344CB8AC3E}">
        <p14:creationId xmlns:p14="http://schemas.microsoft.com/office/powerpoint/2010/main" val="4151677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C58B5-5F25-6038-B814-89FFF6FB98A2}"/>
              </a:ext>
            </a:extLst>
          </p:cNvPr>
          <p:cNvSpPr>
            <a:spLocks noGrp="1"/>
          </p:cNvSpPr>
          <p:nvPr>
            <p:ph type="title"/>
          </p:nvPr>
        </p:nvSpPr>
        <p:spPr>
          <a:xfrm>
            <a:off x="838200" y="-128861"/>
            <a:ext cx="10515600" cy="1325563"/>
          </a:xfrm>
        </p:spPr>
        <p:txBody>
          <a:bodyPr>
            <a:normAutofit/>
          </a:bodyPr>
          <a:lstStyle/>
          <a:p>
            <a:pPr algn="ctr"/>
            <a:r>
              <a:rPr lang="fr-FR" sz="4000" dirty="0"/>
              <a:t>Rembrandt, </a:t>
            </a:r>
            <a:r>
              <a:rPr lang="fr-FR" sz="4000" i="1" dirty="0"/>
              <a:t>La Lapidation de saint Étienne</a:t>
            </a:r>
            <a:r>
              <a:rPr lang="fr-FR" sz="4000" dirty="0"/>
              <a:t>, 1625</a:t>
            </a:r>
          </a:p>
        </p:txBody>
      </p:sp>
      <p:pic>
        <p:nvPicPr>
          <p:cNvPr id="3074" name="Picture 2" descr="undefined">
            <a:extLst>
              <a:ext uri="{FF2B5EF4-FFF2-40B4-BE49-F238E27FC236}">
                <a16:creationId xmlns:a16="http://schemas.microsoft.com/office/drawing/2014/main" id="{ECEC5808-2C18-6901-39FA-88FD712DB8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2589" y="866019"/>
            <a:ext cx="8326821" cy="596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73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DC4C6-80C2-DDAE-F7C2-F9507730B61B}"/>
              </a:ext>
            </a:extLst>
          </p:cNvPr>
          <p:cNvSpPr>
            <a:spLocks noGrp="1"/>
          </p:cNvSpPr>
          <p:nvPr>
            <p:ph type="title"/>
          </p:nvPr>
        </p:nvSpPr>
        <p:spPr>
          <a:xfrm>
            <a:off x="5905500" y="365125"/>
            <a:ext cx="5448300" cy="1325563"/>
          </a:xfrm>
        </p:spPr>
        <p:txBody>
          <a:bodyPr/>
          <a:lstStyle/>
          <a:p>
            <a:pPr algn="ctr"/>
            <a:r>
              <a:rPr lang="fr-FR" dirty="0"/>
              <a:t>La Lapidation </a:t>
            </a:r>
            <a:br>
              <a:rPr lang="fr-FR" dirty="0"/>
            </a:br>
            <a:r>
              <a:rPr lang="fr-FR" dirty="0"/>
              <a:t>de Saint Étienne</a:t>
            </a:r>
          </a:p>
        </p:txBody>
      </p:sp>
      <p:sp>
        <p:nvSpPr>
          <p:cNvPr id="3" name="Espace réservé du contenu 2">
            <a:extLst>
              <a:ext uri="{FF2B5EF4-FFF2-40B4-BE49-F238E27FC236}">
                <a16:creationId xmlns:a16="http://schemas.microsoft.com/office/drawing/2014/main" id="{EE219FB8-AD6C-A812-F270-BE05DB569619}"/>
              </a:ext>
            </a:extLst>
          </p:cNvPr>
          <p:cNvSpPr>
            <a:spLocks noGrp="1"/>
          </p:cNvSpPr>
          <p:nvPr>
            <p:ph idx="1"/>
          </p:nvPr>
        </p:nvSpPr>
        <p:spPr>
          <a:xfrm>
            <a:off x="5727032" y="1825625"/>
            <a:ext cx="5626768" cy="4351338"/>
          </a:xfrm>
        </p:spPr>
        <p:txBody>
          <a:bodyPr/>
          <a:lstStyle/>
          <a:p>
            <a:pPr marL="0" indent="0">
              <a:buNone/>
            </a:pPr>
            <a:r>
              <a:rPr lang="fr-FR" dirty="0"/>
              <a:t>Autun - Cathédrale Saint-Lazare</a:t>
            </a:r>
          </a:p>
          <a:p>
            <a:pPr marL="0" indent="0">
              <a:buNone/>
            </a:pPr>
            <a:endParaRPr lang="fr-FR" dirty="0"/>
          </a:p>
        </p:txBody>
      </p:sp>
      <p:pic>
        <p:nvPicPr>
          <p:cNvPr id="4098" name="Picture 2" descr="Chapiteau : la Lapidation de saint Etienne | Cité de l'architecture &amp; du  patrimoine">
            <a:extLst>
              <a:ext uri="{FF2B5EF4-FFF2-40B4-BE49-F238E27FC236}">
                <a16:creationId xmlns:a16="http://schemas.microsoft.com/office/drawing/2014/main" id="{93D10D17-35BF-40FD-2523-36C9385DD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48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3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1A5B7B-AA27-5629-2DA3-DC88636F4F9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CA258C-2A03-9570-5161-55BE41E15119}"/>
              </a:ext>
            </a:extLst>
          </p:cNvPr>
          <p:cNvSpPr>
            <a:spLocks noGrp="1"/>
          </p:cNvSpPr>
          <p:nvPr>
            <p:ph idx="1"/>
          </p:nvPr>
        </p:nvSpPr>
        <p:spPr/>
        <p:txBody>
          <a:bodyPr/>
          <a:lstStyle/>
          <a:p>
            <a:pPr marL="514350" indent="-514350">
              <a:buAutoNum type="arabicPeriod"/>
            </a:pPr>
            <a:r>
              <a:rPr lang="fr-FR" dirty="0"/>
              <a:t>La critique historique et littéraire</a:t>
            </a:r>
          </a:p>
          <a:p>
            <a:pPr marL="0" indent="0">
              <a:buNone/>
            </a:pPr>
            <a:r>
              <a:rPr lang="fr-FR" dirty="0"/>
              <a:t>	A. Le Nouveau Testament</a:t>
            </a:r>
          </a:p>
          <a:p>
            <a:pPr marL="0" indent="0">
              <a:buNone/>
            </a:pPr>
            <a:endParaRPr lang="fr-FR" dirty="0"/>
          </a:p>
          <a:p>
            <a:pPr marL="0" indent="0">
              <a:buNone/>
            </a:pPr>
            <a:r>
              <a:rPr lang="fr-FR" dirty="0"/>
              <a:t>« La Préhistoire de l’Église »</a:t>
            </a:r>
          </a:p>
          <a:p>
            <a:pPr marL="0" indent="0">
              <a:buNone/>
            </a:pPr>
            <a:r>
              <a:rPr lang="fr-FR" dirty="0" err="1"/>
              <a:t>εὐ</a:t>
            </a:r>
            <a:r>
              <a:rPr lang="fr-FR" dirty="0"/>
              <a:t>α</a:t>
            </a:r>
            <a:r>
              <a:rPr lang="fr-FR" dirty="0" err="1"/>
              <a:t>γγέλιον</a:t>
            </a:r>
            <a:endParaRPr lang="fr-FR" dirty="0"/>
          </a:p>
        </p:txBody>
      </p:sp>
    </p:spTree>
    <p:extLst>
      <p:ext uri="{BB962C8B-B14F-4D97-AF65-F5344CB8AC3E}">
        <p14:creationId xmlns:p14="http://schemas.microsoft.com/office/powerpoint/2010/main" val="313950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945FE-28E3-2067-C108-716A7B7ADCB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44DB490-3295-FF4F-D9E1-7FC4BE942B34}"/>
              </a:ext>
            </a:extLst>
          </p:cNvPr>
          <p:cNvSpPr>
            <a:spLocks noGrp="1"/>
          </p:cNvSpPr>
          <p:nvPr>
            <p:ph idx="1"/>
          </p:nvPr>
        </p:nvSpPr>
        <p:spPr/>
        <p:txBody>
          <a:bodyPr/>
          <a:lstStyle/>
          <a:p>
            <a:pPr marL="0" indent="0">
              <a:buNone/>
            </a:pPr>
            <a:r>
              <a:rPr lang="fr-FR" dirty="0"/>
              <a:t>	B. La critique historique appliquée aux Évangiles</a:t>
            </a:r>
          </a:p>
          <a:p>
            <a:pPr marL="0" indent="0">
              <a:buNone/>
            </a:pPr>
            <a:endParaRPr lang="fr-FR" dirty="0"/>
          </a:p>
          <a:p>
            <a:pPr marL="0" indent="0">
              <a:buNone/>
            </a:pPr>
            <a:r>
              <a:rPr lang="fr-FR" i="1" dirty="0" err="1"/>
              <a:t>ipsissima</a:t>
            </a:r>
            <a:r>
              <a:rPr lang="fr-FR" i="1" dirty="0"/>
              <a:t> </a:t>
            </a:r>
            <a:r>
              <a:rPr lang="fr-FR" i="1" dirty="0" err="1"/>
              <a:t>uerba</a:t>
            </a:r>
            <a:endParaRPr lang="fr-FR" i="1" dirty="0"/>
          </a:p>
          <a:p>
            <a:pPr marL="0" indent="0">
              <a:buNone/>
            </a:pPr>
            <a:r>
              <a:rPr lang="fr-FR" i="1" dirty="0" err="1"/>
              <a:t>hagadah</a:t>
            </a:r>
            <a:endParaRPr lang="fr-FR" i="1" dirty="0"/>
          </a:p>
        </p:txBody>
      </p:sp>
    </p:spTree>
    <p:extLst>
      <p:ext uri="{BB962C8B-B14F-4D97-AF65-F5344CB8AC3E}">
        <p14:creationId xmlns:p14="http://schemas.microsoft.com/office/powerpoint/2010/main" val="168956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948E4-4049-0221-BB1D-2D91DFED460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3AFFD5B-16BD-F08B-2FEA-5F197D3A46B8}"/>
              </a:ext>
            </a:extLst>
          </p:cNvPr>
          <p:cNvSpPr>
            <a:spLocks noGrp="1"/>
          </p:cNvSpPr>
          <p:nvPr>
            <p:ph idx="1"/>
          </p:nvPr>
        </p:nvSpPr>
        <p:spPr/>
        <p:txBody>
          <a:bodyPr/>
          <a:lstStyle/>
          <a:p>
            <a:pPr marL="0" indent="0">
              <a:buNone/>
            </a:pPr>
            <a:r>
              <a:rPr lang="fr-FR" dirty="0"/>
              <a:t>	C. La critique littéraire</a:t>
            </a:r>
          </a:p>
          <a:p>
            <a:pPr marL="0" indent="0">
              <a:buNone/>
            </a:pPr>
            <a:endParaRPr lang="fr-FR" dirty="0"/>
          </a:p>
          <a:p>
            <a:pPr marL="0" indent="0">
              <a:buNone/>
            </a:pPr>
            <a:r>
              <a:rPr lang="fr-FR" dirty="0"/>
              <a:t>La question synoptique : Matthieu, Marc, Luc</a:t>
            </a:r>
          </a:p>
        </p:txBody>
      </p:sp>
    </p:spTree>
    <p:extLst>
      <p:ext uri="{BB962C8B-B14F-4D97-AF65-F5344CB8AC3E}">
        <p14:creationId xmlns:p14="http://schemas.microsoft.com/office/powerpoint/2010/main" val="30029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5AFCC-3BC1-DF75-FCAA-C779DF725E2B}"/>
              </a:ext>
            </a:extLst>
          </p:cNvPr>
          <p:cNvSpPr>
            <a:spLocks noGrp="1"/>
          </p:cNvSpPr>
          <p:nvPr>
            <p:ph type="title"/>
          </p:nvPr>
        </p:nvSpPr>
        <p:spPr/>
        <p:txBody>
          <a:bodyPr/>
          <a:lstStyle/>
          <a:p>
            <a:pPr algn="ctr"/>
            <a:r>
              <a:rPr lang="fr-FR" dirty="0"/>
              <a:t>Théorie des deux sources</a:t>
            </a:r>
          </a:p>
        </p:txBody>
      </p:sp>
      <p:pic>
        <p:nvPicPr>
          <p:cNvPr id="1030" name="Picture 6" descr="undefined">
            <a:extLst>
              <a:ext uri="{FF2B5EF4-FFF2-40B4-BE49-F238E27FC236}">
                <a16:creationId xmlns:a16="http://schemas.microsoft.com/office/drawing/2014/main" id="{D84F79C2-C197-0E75-676A-03F36B5BE1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97776"/>
            <a:ext cx="10515600" cy="380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6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3536B6-0F08-8B80-059C-6E90E1D15C0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8952F2A-404F-4EE6-052A-AD41A97BFDB7}"/>
              </a:ext>
            </a:extLst>
          </p:cNvPr>
          <p:cNvSpPr>
            <a:spLocks noGrp="1"/>
          </p:cNvSpPr>
          <p:nvPr>
            <p:ph idx="1"/>
          </p:nvPr>
        </p:nvSpPr>
        <p:spPr/>
        <p:txBody>
          <a:bodyPr/>
          <a:lstStyle/>
          <a:p>
            <a:pPr marL="0" indent="0">
              <a:buNone/>
            </a:pPr>
            <a:r>
              <a:rPr lang="fr-FR" dirty="0"/>
              <a:t>Évangile de Jean</a:t>
            </a:r>
          </a:p>
          <a:p>
            <a:pPr marL="0" indent="0">
              <a:buNone/>
            </a:pPr>
            <a:r>
              <a:rPr lang="fr-FR" dirty="0"/>
              <a:t>	Kérygme</a:t>
            </a:r>
          </a:p>
          <a:p>
            <a:pPr marL="0" indent="0">
              <a:buNone/>
            </a:pPr>
            <a:r>
              <a:rPr lang="fr-FR" dirty="0"/>
              <a:t>	</a:t>
            </a:r>
            <a:r>
              <a:rPr lang="fr-FR" i="1" dirty="0"/>
              <a:t>Logos</a:t>
            </a:r>
          </a:p>
        </p:txBody>
      </p:sp>
    </p:spTree>
    <p:extLst>
      <p:ext uri="{BB962C8B-B14F-4D97-AF65-F5344CB8AC3E}">
        <p14:creationId xmlns:p14="http://schemas.microsoft.com/office/powerpoint/2010/main" val="419878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75475-FCCF-2251-8306-852DE71CB42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1A9E4EC-D3A2-4622-F91D-2A3D503AD9D1}"/>
              </a:ext>
            </a:extLst>
          </p:cNvPr>
          <p:cNvSpPr>
            <a:spLocks noGrp="1"/>
          </p:cNvSpPr>
          <p:nvPr>
            <p:ph idx="1"/>
          </p:nvPr>
        </p:nvSpPr>
        <p:spPr/>
        <p:txBody>
          <a:bodyPr/>
          <a:lstStyle/>
          <a:p>
            <a:pPr marL="0" indent="0">
              <a:buNone/>
            </a:pPr>
            <a:r>
              <a:rPr lang="fr-FR" i="1" dirty="0" err="1"/>
              <a:t>Formgeschichte</a:t>
            </a:r>
            <a:endParaRPr lang="fr-FR" i="1" dirty="0"/>
          </a:p>
          <a:p>
            <a:pPr marL="0" indent="0">
              <a:buNone/>
            </a:pPr>
            <a:r>
              <a:rPr lang="fr-FR" i="1" dirty="0" err="1"/>
              <a:t>Redaktiongeschichte</a:t>
            </a:r>
            <a:endParaRPr lang="fr-FR" i="1" dirty="0"/>
          </a:p>
        </p:txBody>
      </p:sp>
    </p:spTree>
    <p:extLst>
      <p:ext uri="{BB962C8B-B14F-4D97-AF65-F5344CB8AC3E}">
        <p14:creationId xmlns:p14="http://schemas.microsoft.com/office/powerpoint/2010/main" val="28625229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TotalTime>
  <Words>2053</Words>
  <Application>Microsoft Macintosh PowerPoint</Application>
  <PresentationFormat>Grand écran</PresentationFormat>
  <Paragraphs>123</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Calibri Light</vt:lpstr>
      <vt:lpstr>Verdana</vt:lpstr>
      <vt:lpstr>Wingdings</vt:lpstr>
      <vt:lpstr>Thème Office</vt:lpstr>
      <vt:lpstr>CM6 – Jésus historique et l’enfance du christianisme </vt:lpstr>
      <vt:lpstr>Présentation PowerPoint</vt:lpstr>
      <vt:lpstr>I. Écrire l’histoire de Jésus et des premiers chrétiens</vt:lpstr>
      <vt:lpstr>Présentation PowerPoint</vt:lpstr>
      <vt:lpstr>Présentation PowerPoint</vt:lpstr>
      <vt:lpstr>Présentation PowerPoint</vt:lpstr>
      <vt:lpstr>Théorie des deux sources</vt:lpstr>
      <vt:lpstr>Présentation PowerPoint</vt:lpstr>
      <vt:lpstr>Présentation PowerPoint</vt:lpstr>
      <vt:lpstr>Présentation PowerPoint</vt:lpstr>
      <vt:lpstr>Présentation PowerPoint</vt:lpstr>
      <vt:lpstr>Tacites Annales XV, 44</vt:lpstr>
      <vt:lpstr>Présentation PowerPoint</vt:lpstr>
      <vt:lpstr>Henryk Siemiradzki, Les Torches de Néron, 1876. © Wikicommons</vt:lpstr>
      <vt:lpstr>Suétone, Néron, 16</vt:lpstr>
      <vt:lpstr>Lucien, Sur la Mort de Pérégrinos, 11(extrait)</vt:lpstr>
      <vt:lpstr>Testimonium flauianum (Flavius Josèphe, Antiquités juives)</vt:lpstr>
      <vt:lpstr>Présentation PowerPoint</vt:lpstr>
      <vt:lpstr>Présentation PowerPoint</vt:lpstr>
      <vt:lpstr>INRI / Titulus Cruci,  Jean 19, 19</vt:lpstr>
      <vt:lpstr>Présentation PowerPoint</vt:lpstr>
      <vt:lpstr>La naissance de Jésus :  la question de la réalité historique</vt:lpstr>
      <vt:lpstr>La crucifixion du tyran Polycrate (VIe s. avant notre ère). Hérodote III 125 (Ve s. avant notre ère)</vt:lpstr>
      <vt:lpstr>Présentation PowerPoint</vt:lpstr>
      <vt:lpstr>II. L’époque apostolique (de la mort de Jésus au début du IIe s. de notre ère) </vt:lpstr>
      <vt:lpstr>Corpus paulinum</vt:lpstr>
      <vt:lpstr>Présentation PowerPoint</vt:lpstr>
      <vt:lpstr>Tacite, Annales, XV, 44</vt:lpstr>
      <vt:lpstr>La stupeur après la mort de Jésus.  Luc 24, 19-21 (traduction TOB 2010)</vt:lpstr>
      <vt:lpstr>La croyance des disciples en la Résurrection.  I Cor. 15, 4-8 (traduction TOB 2010)</vt:lpstr>
      <vt:lpstr>L’attente de la Parousie</vt:lpstr>
      <vt:lpstr>Pierre relativise la faute du Sanhédrin.  Actes 3, 17 (traduction TOB 2010)</vt:lpstr>
      <vt:lpstr>Rembrandt, La Lapidation de saint Étienne, 1625</vt:lpstr>
      <vt:lpstr>La Lapidation  de Saint Étienne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CM6 </dc:title>
  <dc:creator>Sophie Laribi Glaudel</dc:creator>
  <cp:lastModifiedBy>LARIBI-GLAUDEL SOPHIE</cp:lastModifiedBy>
  <cp:revision>8</cp:revision>
  <dcterms:created xsi:type="dcterms:W3CDTF">2023-08-24T13:15:41Z</dcterms:created>
  <dcterms:modified xsi:type="dcterms:W3CDTF">2024-10-23T21:16:08Z</dcterms:modified>
</cp:coreProperties>
</file>