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5" r:id="rId3"/>
    <p:sldId id="262" r:id="rId4"/>
    <p:sldId id="263" r:id="rId5"/>
    <p:sldId id="264" r:id="rId6"/>
    <p:sldId id="257" r:id="rId7"/>
    <p:sldId id="258" r:id="rId8"/>
    <p:sldId id="259" r:id="rId9"/>
    <p:sldId id="260" r:id="rId10"/>
    <p:sldId id="266" r:id="rId11"/>
    <p:sldId id="267" r:id="rId12"/>
    <p:sldId id="268" r:id="rId13"/>
    <p:sldId id="269" r:id="rId14"/>
    <p:sldId id="270" r:id="rId15"/>
    <p:sldId id="261" r:id="rId16"/>
    <p:sldId id="275" r:id="rId17"/>
    <p:sldId id="276" r:id="rId18"/>
    <p:sldId id="278" r:id="rId19"/>
    <p:sldId id="279" r:id="rId20"/>
    <p:sldId id="280" r:id="rId21"/>
    <p:sldId id="288" r:id="rId22"/>
    <p:sldId id="290" r:id="rId23"/>
    <p:sldId id="291" r:id="rId24"/>
    <p:sldId id="292" r:id="rId25"/>
    <p:sldId id="293" r:id="rId26"/>
    <p:sldId id="294" r:id="rId27"/>
    <p:sldId id="295" r:id="rId28"/>
    <p:sldId id="296" r:id="rId29"/>
    <p:sldId id="297" r:id="rId30"/>
    <p:sldId id="298" r:id="rId31"/>
    <p:sldId id="318" r:id="rId32"/>
    <p:sldId id="299" r:id="rId33"/>
    <p:sldId id="300" r:id="rId34"/>
    <p:sldId id="301" r:id="rId35"/>
    <p:sldId id="304" r:id="rId36"/>
    <p:sldId id="305" r:id="rId37"/>
    <p:sldId id="307" r:id="rId38"/>
    <p:sldId id="308" r:id="rId39"/>
    <p:sldId id="309" r:id="rId40"/>
    <p:sldId id="310" r:id="rId41"/>
    <p:sldId id="311" r:id="rId42"/>
    <p:sldId id="312" r:id="rId43"/>
    <p:sldId id="313" r:id="rId44"/>
    <p:sldId id="314" r:id="rId45"/>
    <p:sldId id="315" r:id="rId46"/>
    <p:sldId id="316" r:id="rId47"/>
    <p:sldId id="317" r:id="rId4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566"/>
    <p:restoredTop sz="94626"/>
  </p:normalViewPr>
  <p:slideViewPr>
    <p:cSldViewPr snapToGrid="0">
      <p:cViewPr varScale="1">
        <p:scale>
          <a:sx n="101" d="100"/>
          <a:sy n="101" d="100"/>
        </p:scale>
        <p:origin x="216"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661B7C-FE64-4F59-3512-DA2EA9D16542}"/>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C65D914-9A61-0355-2F0B-D60B69D36E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4837833-90CF-40F9-33DA-5C1BC83E04CF}"/>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5" name="Espace réservé du pied de page 4">
            <a:extLst>
              <a:ext uri="{FF2B5EF4-FFF2-40B4-BE49-F238E27FC236}">
                <a16:creationId xmlns:a16="http://schemas.microsoft.com/office/drawing/2014/main" id="{367E7338-EB04-E1CB-7A83-D04A8B35F7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F1B49F6-BCCD-2C88-2366-263511B55237}"/>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19527643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18BFF6-F56B-62DC-847A-9C571BF29C5E}"/>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29B7F426-A0D9-D6A8-249F-E7304E4DDCE4}"/>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3C7AC9-8467-5989-C6A3-E80B015AAB77}"/>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5" name="Espace réservé du pied de page 4">
            <a:extLst>
              <a:ext uri="{FF2B5EF4-FFF2-40B4-BE49-F238E27FC236}">
                <a16:creationId xmlns:a16="http://schemas.microsoft.com/office/drawing/2014/main" id="{EE56BF6A-72DD-C4E9-9A10-3E8B8690F52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DCFB5C7-5E58-08A9-9B3E-F2F6DDABFC7D}"/>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331643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8CD42E01-7FE8-D8C1-0C0B-2236BFC69A3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18F3170-9D25-8363-1D46-145482CCF1F1}"/>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D4991B5-6EB8-B998-6703-5C4CE2D0F245}"/>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5" name="Espace réservé du pied de page 4">
            <a:extLst>
              <a:ext uri="{FF2B5EF4-FFF2-40B4-BE49-F238E27FC236}">
                <a16:creationId xmlns:a16="http://schemas.microsoft.com/office/drawing/2014/main" id="{AB179046-F569-9DE7-EE3E-E7D18088280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2D2F380-7100-7CEE-0863-A4DF98F82EA0}"/>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3084301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2E8FDB5-E108-0D51-04E6-41A7AFC52391}"/>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1745723F-033D-B3EB-9AEA-9A945BED84E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5228B1-AECF-4D36-DFA4-E2D709CA89C2}"/>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5" name="Espace réservé du pied de page 4">
            <a:extLst>
              <a:ext uri="{FF2B5EF4-FFF2-40B4-BE49-F238E27FC236}">
                <a16:creationId xmlns:a16="http://schemas.microsoft.com/office/drawing/2014/main" id="{C56C8496-EB6A-AF8A-8952-9EF8C5E8E0E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B37D923-F8FA-B4FB-1680-8F3DB445E6CC}"/>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2286573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EC68D9-841B-3290-71FE-6201AA48813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9AAD6BF8-FADE-8907-B6FD-536FD39FD7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2F2BA173-680A-4799-1D95-5A5622726242}"/>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5" name="Espace réservé du pied de page 4">
            <a:extLst>
              <a:ext uri="{FF2B5EF4-FFF2-40B4-BE49-F238E27FC236}">
                <a16:creationId xmlns:a16="http://schemas.microsoft.com/office/drawing/2014/main" id="{700F4723-E172-3EB5-4050-2D8C049AE05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7C10BA9-BE3C-9969-7372-33AAAE3B778E}"/>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2247052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B088C5-8C61-BAF7-A7EF-F894BDED37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3688E70-D05A-05E8-7170-D9CB671AA2F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6E3638C5-528A-F3FA-D72E-7634A33BE74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15337D2-BABD-4B85-3E1C-90D09DDC3180}"/>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6" name="Espace réservé du pied de page 5">
            <a:extLst>
              <a:ext uri="{FF2B5EF4-FFF2-40B4-BE49-F238E27FC236}">
                <a16:creationId xmlns:a16="http://schemas.microsoft.com/office/drawing/2014/main" id="{43C64968-61E8-68E2-4D21-4663780D261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998CD5-8330-4113-256F-AA6185797F0B}"/>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15761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3A12FB-4A17-1401-1990-3B2A87C11296}"/>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80E71393-5865-B552-9CC9-28226860A4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B2FB248-F1B6-E796-F7C1-72AB0D9446AA}"/>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A19E5AE-9E8F-7812-9E0D-FBABC12C574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97357DA8-0382-9A73-D91E-4CD1E8342693}"/>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6EC08D5-687B-BF65-6E03-EA7F7306CF76}"/>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8" name="Espace réservé du pied de page 7">
            <a:extLst>
              <a:ext uri="{FF2B5EF4-FFF2-40B4-BE49-F238E27FC236}">
                <a16:creationId xmlns:a16="http://schemas.microsoft.com/office/drawing/2014/main" id="{342CE3AA-9649-5471-4FB8-CC381C4ADD0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F2424D54-1866-9027-AAE3-0E82CAB157BD}"/>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583052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DD55D5-BED4-A2A0-36D5-D480E99004D0}"/>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FA638D9-7D3A-3FAC-50C5-853FF2F67201}"/>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4" name="Espace réservé du pied de page 3">
            <a:extLst>
              <a:ext uri="{FF2B5EF4-FFF2-40B4-BE49-F238E27FC236}">
                <a16:creationId xmlns:a16="http://schemas.microsoft.com/office/drawing/2014/main" id="{A94789E1-DEDB-CEB8-4A34-D251FAB2BA4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8251625E-D26A-819F-31AC-F1DF9E5D2E7B}"/>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487903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80A738-CAD7-DFF0-931D-59F3B6121390}"/>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3" name="Espace réservé du pied de page 2">
            <a:extLst>
              <a:ext uri="{FF2B5EF4-FFF2-40B4-BE49-F238E27FC236}">
                <a16:creationId xmlns:a16="http://schemas.microsoft.com/office/drawing/2014/main" id="{E6E17659-30C9-39E1-AEF2-0BF4EA2ACAAB}"/>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354AA8C-8E78-2015-58EF-7017A7E567DD}"/>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38692386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61F011-5EF9-ED9A-0A93-164661608F9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10B728E-A70C-869F-7BC0-5E2B0EB127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1373CCF0-6D49-F3D0-198D-313263E4D8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78FE028-AC8A-41AB-CF26-7C2FDCBF2440}"/>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6" name="Espace réservé du pied de page 5">
            <a:extLst>
              <a:ext uri="{FF2B5EF4-FFF2-40B4-BE49-F238E27FC236}">
                <a16:creationId xmlns:a16="http://schemas.microsoft.com/office/drawing/2014/main" id="{CA1554A1-2356-B029-0E08-06AC92E7C21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2D95BA1-31D1-DEEB-69E0-D2DEC8FD4091}"/>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38766565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5807050-1240-A31D-6235-F17070D78FF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9003E9A7-2121-8546-1B5F-6F10699CB3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2E6D546B-319C-F7BA-D790-1145E1A390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EC3ACCA-FAC0-05B6-64BD-D68032ED94BC}"/>
              </a:ext>
            </a:extLst>
          </p:cNvPr>
          <p:cNvSpPr>
            <a:spLocks noGrp="1"/>
          </p:cNvSpPr>
          <p:nvPr>
            <p:ph type="dt" sz="half" idx="10"/>
          </p:nvPr>
        </p:nvSpPr>
        <p:spPr/>
        <p:txBody>
          <a:bodyPr/>
          <a:lstStyle/>
          <a:p>
            <a:fld id="{34BBCA57-39DB-AC4E-902C-DBF864139848}" type="datetimeFigureOut">
              <a:rPr lang="fr-FR" smtClean="0"/>
              <a:t>24/10/2024</a:t>
            </a:fld>
            <a:endParaRPr lang="fr-FR"/>
          </a:p>
        </p:txBody>
      </p:sp>
      <p:sp>
        <p:nvSpPr>
          <p:cNvPr id="6" name="Espace réservé du pied de page 5">
            <a:extLst>
              <a:ext uri="{FF2B5EF4-FFF2-40B4-BE49-F238E27FC236}">
                <a16:creationId xmlns:a16="http://schemas.microsoft.com/office/drawing/2014/main" id="{14BBC4D6-FE3D-CC99-16E3-757CB5A0DF42}"/>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1B93F7FA-E415-8D39-5732-2F34ED2F0CF2}"/>
              </a:ext>
            </a:extLst>
          </p:cNvPr>
          <p:cNvSpPr>
            <a:spLocks noGrp="1"/>
          </p:cNvSpPr>
          <p:nvPr>
            <p:ph type="sldNum" sz="quarter" idx="12"/>
          </p:nvPr>
        </p:nvSpPr>
        <p:spPr/>
        <p:txBody>
          <a:bodyPr/>
          <a:lstStyle/>
          <a:p>
            <a:fld id="{3E66720F-CF1D-D643-873D-6689C942B5DA}" type="slidenum">
              <a:rPr lang="fr-FR" smtClean="0"/>
              <a:t>‹N°›</a:t>
            </a:fld>
            <a:endParaRPr lang="fr-FR"/>
          </a:p>
        </p:txBody>
      </p:sp>
    </p:spTree>
    <p:extLst>
      <p:ext uri="{BB962C8B-B14F-4D97-AF65-F5344CB8AC3E}">
        <p14:creationId xmlns:p14="http://schemas.microsoft.com/office/powerpoint/2010/main" val="201218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758FB98-A9C6-3A33-917E-3091DA6B2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A8F9B11C-C269-06C7-09BB-337349D98E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6DFC3FF-E0A8-C198-897C-65D76F626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BBCA57-39DB-AC4E-902C-DBF864139848}" type="datetimeFigureOut">
              <a:rPr lang="fr-FR" smtClean="0"/>
              <a:t>24/10/2024</a:t>
            </a:fld>
            <a:endParaRPr lang="fr-FR"/>
          </a:p>
        </p:txBody>
      </p:sp>
      <p:sp>
        <p:nvSpPr>
          <p:cNvPr id="5" name="Espace réservé du pied de page 4">
            <a:extLst>
              <a:ext uri="{FF2B5EF4-FFF2-40B4-BE49-F238E27FC236}">
                <a16:creationId xmlns:a16="http://schemas.microsoft.com/office/drawing/2014/main" id="{658417BA-6DBD-5532-495D-708894A3FF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887058D-74EE-79A9-C041-6C14C24450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66720F-CF1D-D643-873D-6689C942B5DA}" type="slidenum">
              <a:rPr lang="fr-FR" smtClean="0"/>
              <a:t>‹N°›</a:t>
            </a:fld>
            <a:endParaRPr lang="fr-FR"/>
          </a:p>
        </p:txBody>
      </p:sp>
    </p:spTree>
    <p:extLst>
      <p:ext uri="{BB962C8B-B14F-4D97-AF65-F5344CB8AC3E}">
        <p14:creationId xmlns:p14="http://schemas.microsoft.com/office/powerpoint/2010/main" val="3266759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8.wdp"/></Relationships>
</file>

<file path=ppt/slides/_rels/slide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0.wdp"/></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3.wdp"/></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2.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5.wdp"/></Relationships>
</file>

<file path=ppt/slides/_rels/slide2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6.wdp"/></Relationships>
</file>

<file path=ppt/slides/_rels/slide24.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8.wdp"/></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0.wdp"/></Relationships>
</file>

<file path=ppt/slides/_rels/slide27.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2.wdp"/></Relationships>
</file>

<file path=ppt/slides/_rels/slide28.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4.wdp"/></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8.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2.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wdp"/></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wdp"/></Relationships>
</file>

<file path=ppt/slides/_rels/slide3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6.wdp"/></Relationships>
</file>

<file path=ppt/slides/_rels/slide35.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18.wdp"/></Relationships>
</file>

<file path=ppt/slides/_rels/slide36.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29.wdp"/></Relationships>
</file>

<file path=ppt/slides/_rels/slide3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0.wdp"/><Relationship Id="rId2" Type="http://schemas.openxmlformats.org/officeDocument/2006/relationships/image" Target="../media/image2.png"/><Relationship Id="rId1" Type="http://schemas.openxmlformats.org/officeDocument/2006/relationships/slideLayout" Target="../slideLayouts/slideLayout2.xml"/><Relationship Id="rId4" Type="http://schemas.microsoft.com/office/2007/relationships/hdphoto" Target="../media/hdphoto31.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FA4CA9F-8399-457B-14CB-80E574FCC125}"/>
              </a:ext>
            </a:extLst>
          </p:cNvPr>
          <p:cNvSpPr>
            <a:spLocks noGrp="1"/>
          </p:cNvSpPr>
          <p:nvPr>
            <p:ph type="ctrTitle"/>
          </p:nvPr>
        </p:nvSpPr>
        <p:spPr/>
        <p:txBody>
          <a:bodyPr>
            <a:normAutofit fontScale="90000"/>
          </a:bodyPr>
          <a:lstStyle/>
          <a:p>
            <a:r>
              <a:rPr lang="fr-FR" dirty="0"/>
              <a:t>CM 5 - L’expansion chrétienne I</a:t>
            </a:r>
            <a:r>
              <a:rPr lang="fr-FR" baseline="30000" dirty="0"/>
              <a:t>er</a:t>
            </a:r>
            <a:r>
              <a:rPr lang="fr-FR" dirty="0"/>
              <a:t>-III</a:t>
            </a:r>
            <a:r>
              <a:rPr lang="fr-FR" baseline="30000" dirty="0"/>
              <a:t>e</a:t>
            </a:r>
            <a:r>
              <a:rPr lang="fr-FR" dirty="0"/>
              <a:t> s. de notre ère</a:t>
            </a:r>
          </a:p>
        </p:txBody>
      </p:sp>
      <p:sp>
        <p:nvSpPr>
          <p:cNvPr id="3" name="Sous-titre 2">
            <a:extLst>
              <a:ext uri="{FF2B5EF4-FFF2-40B4-BE49-F238E27FC236}">
                <a16:creationId xmlns:a16="http://schemas.microsoft.com/office/drawing/2014/main" id="{28785BB2-D0B7-8C58-DAB5-F67C95AB0FB6}"/>
              </a:ext>
            </a:extLst>
          </p:cNvPr>
          <p:cNvSpPr>
            <a:spLocks noGrp="1"/>
          </p:cNvSpPr>
          <p:nvPr>
            <p:ph type="subTitle" idx="1"/>
          </p:nvPr>
        </p:nvSpPr>
        <p:spPr>
          <a:xfrm>
            <a:off x="1524000" y="3871913"/>
            <a:ext cx="9144000" cy="2085974"/>
          </a:xfrm>
        </p:spPr>
        <p:txBody>
          <a:bodyPr>
            <a:normAutofit/>
          </a:bodyPr>
          <a:lstStyle/>
          <a:p>
            <a:r>
              <a:rPr lang="fr-FR" dirty="0"/>
              <a:t>L1 Théologie - UE 103 EC1 Histoire de l’Église ancienne</a:t>
            </a:r>
          </a:p>
          <a:p>
            <a:r>
              <a:rPr lang="fr-FR" dirty="0"/>
              <a:t>Vendredi 25 octobre 2024</a:t>
            </a:r>
          </a:p>
          <a:p>
            <a:endParaRPr lang="fr-FR" dirty="0"/>
          </a:p>
          <a:p>
            <a:r>
              <a:rPr lang="fr-FR" dirty="0"/>
              <a:t>Dr Sophie </a:t>
            </a:r>
            <a:r>
              <a:rPr lang="fr-FR" dirty="0" err="1"/>
              <a:t>Laribi</a:t>
            </a:r>
            <a:r>
              <a:rPr lang="fr-FR" dirty="0"/>
              <a:t> </a:t>
            </a:r>
            <a:r>
              <a:rPr lang="fr-FR" dirty="0" err="1"/>
              <a:t>Glaudel</a:t>
            </a:r>
            <a:endParaRPr lang="fr-FR" dirty="0"/>
          </a:p>
        </p:txBody>
      </p:sp>
    </p:spTree>
    <p:extLst>
      <p:ext uri="{BB962C8B-B14F-4D97-AF65-F5344CB8AC3E}">
        <p14:creationId xmlns:p14="http://schemas.microsoft.com/office/powerpoint/2010/main" val="358958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09641E-EDF2-5EC2-40C6-071ED13D280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31CAAC3B-B565-1015-2E5F-884CCED97144}"/>
              </a:ext>
            </a:extLst>
          </p:cNvPr>
          <p:cNvSpPr>
            <a:spLocks noGrp="1"/>
          </p:cNvSpPr>
          <p:nvPr>
            <p:ph idx="1"/>
          </p:nvPr>
        </p:nvSpPr>
        <p:spPr/>
        <p:txBody>
          <a:bodyPr/>
          <a:lstStyle/>
          <a:p>
            <a:pPr marL="0" indent="0">
              <a:buNone/>
            </a:pPr>
            <a:r>
              <a:rPr lang="fr-FR" dirty="0"/>
              <a:t>2. Paul</a:t>
            </a:r>
          </a:p>
          <a:p>
            <a:pPr marL="0" indent="0">
              <a:buNone/>
            </a:pPr>
            <a:endParaRPr lang="fr-FR" dirty="0"/>
          </a:p>
          <a:p>
            <a:pPr marL="0" indent="0">
              <a:buNone/>
            </a:pPr>
            <a:r>
              <a:rPr lang="fr-FR" dirty="0"/>
              <a:t>Saul / </a:t>
            </a:r>
            <a:r>
              <a:rPr lang="fr-FR" dirty="0" err="1"/>
              <a:t>Paulos</a:t>
            </a:r>
            <a:endParaRPr lang="fr-FR" dirty="0"/>
          </a:p>
          <a:p>
            <a:pPr marL="0" indent="0">
              <a:buNone/>
            </a:pPr>
            <a:r>
              <a:rPr lang="fr-FR" dirty="0"/>
              <a:t>Gamaliel</a:t>
            </a:r>
          </a:p>
        </p:txBody>
      </p:sp>
    </p:spTree>
    <p:extLst>
      <p:ext uri="{BB962C8B-B14F-4D97-AF65-F5344CB8AC3E}">
        <p14:creationId xmlns:p14="http://schemas.microsoft.com/office/powerpoint/2010/main" val="2002608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6E935E-38D4-DED9-CB6A-0342254F3CC3}"/>
              </a:ext>
            </a:extLst>
          </p:cNvPr>
          <p:cNvSpPr>
            <a:spLocks noGrp="1"/>
          </p:cNvSpPr>
          <p:nvPr>
            <p:ph type="title"/>
          </p:nvPr>
        </p:nvSpPr>
        <p:spPr/>
        <p:txBody>
          <a:bodyPr/>
          <a:lstStyle/>
          <a:p>
            <a:r>
              <a:rPr lang="fr-FR" dirty="0"/>
              <a:t>Les voyages de Paul</a:t>
            </a:r>
          </a:p>
        </p:txBody>
      </p:sp>
      <p:sp>
        <p:nvSpPr>
          <p:cNvPr id="3" name="Espace réservé du contenu 2">
            <a:extLst>
              <a:ext uri="{FF2B5EF4-FFF2-40B4-BE49-F238E27FC236}">
                <a16:creationId xmlns:a16="http://schemas.microsoft.com/office/drawing/2014/main" id="{57001DF3-89C9-775D-1A84-64FB30C40A9D}"/>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7C2B0FC1-6890-EDAF-5C1D-D3024E952E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143317" y="1825625"/>
            <a:ext cx="9505118" cy="4271963"/>
          </a:xfrm>
          <a:prstGeom prst="rect">
            <a:avLst/>
          </a:prstGeom>
        </p:spPr>
      </p:pic>
    </p:spTree>
    <p:extLst>
      <p:ext uri="{BB962C8B-B14F-4D97-AF65-F5344CB8AC3E}">
        <p14:creationId xmlns:p14="http://schemas.microsoft.com/office/powerpoint/2010/main" val="2367168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D8C404-54AF-ABC0-6792-25A99011636B}"/>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4230C79-78A8-4D5A-C8C8-340BE9E72420}"/>
              </a:ext>
            </a:extLst>
          </p:cNvPr>
          <p:cNvSpPr>
            <a:spLocks noGrp="1"/>
          </p:cNvSpPr>
          <p:nvPr>
            <p:ph idx="1"/>
          </p:nvPr>
        </p:nvSpPr>
        <p:spPr/>
        <p:txBody>
          <a:bodyPr/>
          <a:lstStyle/>
          <a:p>
            <a:pPr marL="0" indent="0">
              <a:buNone/>
            </a:pPr>
            <a:r>
              <a:rPr lang="fr-FR" dirty="0"/>
              <a:t>3. Géographie des voyages apostoliques</a:t>
            </a:r>
          </a:p>
        </p:txBody>
      </p:sp>
    </p:spTree>
    <p:extLst>
      <p:ext uri="{BB962C8B-B14F-4D97-AF65-F5344CB8AC3E}">
        <p14:creationId xmlns:p14="http://schemas.microsoft.com/office/powerpoint/2010/main" val="31440750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2618054"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a:stretch/>
        </p:blipFill>
        <p:spPr>
          <a:xfrm>
            <a:off x="2176162" y="4473146"/>
            <a:ext cx="3964356" cy="2384854"/>
          </a:xfrm>
          <a:prstGeom prst="rect">
            <a:avLst/>
          </a:prstGeom>
        </p:spPr>
      </p:pic>
    </p:spTree>
    <p:extLst>
      <p:ext uri="{BB962C8B-B14F-4D97-AF65-F5344CB8AC3E}">
        <p14:creationId xmlns:p14="http://schemas.microsoft.com/office/powerpoint/2010/main" val="11390250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lstStyle/>
          <a:p>
            <a:r>
              <a:rPr lang="fr-FR" dirty="0"/>
              <a:t>Vers l’Orient</a:t>
            </a:r>
            <a:br>
              <a:rPr lang="fr-FR" dirty="0"/>
            </a:br>
            <a:r>
              <a:rPr lang="fr-FR" dirty="0">
                <a:sym typeface="Wingdings" pitchFamily="2" charset="2"/>
              </a:rPr>
              <a:t> Asie Mineure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lstStyle/>
          <a:p>
            <a:pPr marL="0" indent="0">
              <a:buNone/>
            </a:pPr>
            <a:r>
              <a:rPr lang="fr-FR" dirty="0"/>
              <a:t>Antioche</a:t>
            </a:r>
          </a:p>
          <a:p>
            <a:pPr marL="0" indent="0">
              <a:buNone/>
            </a:pPr>
            <a:r>
              <a:rPr lang="fr-FR" dirty="0"/>
              <a:t>Éphèse</a:t>
            </a:r>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2194386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BE31C5-C273-7175-0DB2-BFC70F54B71A}"/>
              </a:ext>
            </a:extLst>
          </p:cNvPr>
          <p:cNvSpPr>
            <a:spLocks noGrp="1"/>
          </p:cNvSpPr>
          <p:nvPr>
            <p:ph type="title"/>
          </p:nvPr>
        </p:nvSpPr>
        <p:spPr/>
        <p:txBody>
          <a:bodyPr/>
          <a:lstStyle/>
          <a:p>
            <a:r>
              <a:rPr lang="fr-FR" dirty="0"/>
              <a:t>Actes 11, 19-26</a:t>
            </a:r>
          </a:p>
        </p:txBody>
      </p:sp>
      <p:sp>
        <p:nvSpPr>
          <p:cNvPr id="3" name="Espace réservé du contenu 2">
            <a:extLst>
              <a:ext uri="{FF2B5EF4-FFF2-40B4-BE49-F238E27FC236}">
                <a16:creationId xmlns:a16="http://schemas.microsoft.com/office/drawing/2014/main" id="{F8724DDF-B428-7322-A02B-17A89836AD18}"/>
              </a:ext>
            </a:extLst>
          </p:cNvPr>
          <p:cNvSpPr>
            <a:spLocks noGrp="1"/>
          </p:cNvSpPr>
          <p:nvPr>
            <p:ph idx="1"/>
          </p:nvPr>
        </p:nvSpPr>
        <p:spPr/>
        <p:txBody>
          <a:bodyPr>
            <a:normAutofit fontScale="92500"/>
          </a:bodyPr>
          <a:lstStyle/>
          <a:p>
            <a:pPr marL="0" indent="0" algn="just">
              <a:buNone/>
            </a:pPr>
            <a:r>
              <a:rPr lang="fr-FR" dirty="0"/>
              <a:t>Cependant ceux qu’avait dispersés la tourmente survenue à propos d’Etienne étaient passés jusqu’en Phénicie, à Chypre et à Antioche, sans annoncer la Parole à nul autre qu’aux Juifs. Certains d’entre eux pourtant, originaires de Chypre et de Cyrène, une fois arrivés à Antioche, adressaient aussi aux Grecs la Bonne Nouvelle de Jésus Seigneur.</a:t>
            </a:r>
          </a:p>
          <a:p>
            <a:pPr marL="0" indent="0" algn="just">
              <a:buNone/>
            </a:pPr>
            <a:r>
              <a:rPr lang="fr-FR" dirty="0"/>
              <a:t>(…)</a:t>
            </a:r>
          </a:p>
          <a:p>
            <a:pPr marL="0" indent="0" algn="just">
              <a:buNone/>
            </a:pPr>
            <a:r>
              <a:rPr lang="fr-FR" dirty="0"/>
              <a:t>Barnabas </a:t>
            </a:r>
            <a:r>
              <a:rPr lang="fr-FR" b="1" dirty="0"/>
              <a:t>partit alors chercher Saul à Tarse</a:t>
            </a:r>
            <a:r>
              <a:rPr lang="fr-FR" dirty="0"/>
              <a:t>,  il l’y trouva et l’amena à Antioche. Ils passèrent une année entière à travailler ensemble dans cette Eglise et à instruire une foule considérable. Et c’est à Antioche que, pour la première fois, le nom de « chrétiens » fut donné aux disciples.</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20651284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lstStyle/>
          <a:p>
            <a:r>
              <a:rPr lang="fr-FR" dirty="0"/>
              <a:t>Vers l’Orient</a:t>
            </a:r>
            <a:br>
              <a:rPr lang="fr-FR" dirty="0"/>
            </a:br>
            <a:r>
              <a:rPr lang="fr-FR" dirty="0">
                <a:sym typeface="Wingdings" pitchFamily="2" charset="2"/>
              </a:rPr>
              <a:t> Asie Mineure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lstStyle/>
          <a:p>
            <a:pPr marL="0" indent="0">
              <a:buNone/>
            </a:pPr>
            <a:r>
              <a:rPr lang="fr-FR" dirty="0"/>
              <a:t>Cappadoce et Arménie</a:t>
            </a:r>
          </a:p>
          <a:p>
            <a:pPr marL="0" indent="0">
              <a:buNone/>
            </a:pPr>
            <a:r>
              <a:rPr lang="fr-FR" dirty="0">
                <a:sym typeface="Wingdings" pitchFamily="2" charset="2"/>
              </a:rPr>
              <a:t> Grégoire l’Illuminateur</a:t>
            </a: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22401466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fontScale="90000"/>
          </a:bodyPr>
          <a:lstStyle/>
          <a:p>
            <a:r>
              <a:rPr lang="fr-FR" dirty="0"/>
              <a:t>Vers l’Orient</a:t>
            </a:r>
            <a:br>
              <a:rPr lang="fr-FR" dirty="0"/>
            </a:br>
            <a:r>
              <a:rPr lang="fr-FR" dirty="0">
                <a:sym typeface="Wingdings" pitchFamily="2" charset="2"/>
              </a:rPr>
              <a:t> Proche et Moyen Orient</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lstStyle/>
          <a:p>
            <a:pPr marL="0" indent="0">
              <a:buNone/>
            </a:pPr>
            <a:r>
              <a:rPr lang="fr-FR" dirty="0" err="1"/>
              <a:t>Aelia</a:t>
            </a:r>
            <a:r>
              <a:rPr lang="fr-FR" dirty="0"/>
              <a:t> </a:t>
            </a:r>
            <a:r>
              <a:rPr lang="fr-FR" dirty="0" err="1"/>
              <a:t>Capitolina</a:t>
            </a:r>
            <a:endParaRPr lang="fr-FR" dirty="0"/>
          </a:p>
          <a:p>
            <a:pPr marL="0" indent="0">
              <a:buNone/>
            </a:pPr>
            <a:r>
              <a:rPr lang="fr-FR" dirty="0"/>
              <a:t>Justin, martyr &lt; Naplouse</a:t>
            </a:r>
          </a:p>
          <a:p>
            <a:pPr marL="0" indent="0">
              <a:buNone/>
            </a:pPr>
            <a:r>
              <a:rPr lang="fr-FR" dirty="0"/>
              <a:t>Origène, Césarée</a:t>
            </a:r>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2112038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fontScale="90000"/>
          </a:bodyPr>
          <a:lstStyle/>
          <a:p>
            <a:r>
              <a:rPr lang="fr-FR" dirty="0"/>
              <a:t>Vers l’Orient</a:t>
            </a:r>
            <a:br>
              <a:rPr lang="fr-FR" dirty="0"/>
            </a:br>
            <a:r>
              <a:rPr lang="fr-FR" dirty="0">
                <a:sym typeface="Wingdings" pitchFamily="2" charset="2"/>
              </a:rPr>
              <a:t> Proche et Moyen Orient</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normAutofit/>
          </a:bodyPr>
          <a:lstStyle/>
          <a:p>
            <a:pPr marL="0" indent="0">
              <a:buNone/>
            </a:pPr>
            <a:r>
              <a:rPr lang="fr-FR" dirty="0"/>
              <a:t>Arabie = Jordanie</a:t>
            </a:r>
          </a:p>
          <a:p>
            <a:pPr marL="0" indent="0">
              <a:buNone/>
            </a:pPr>
            <a:endParaRPr lang="fr-FR" dirty="0"/>
          </a:p>
          <a:p>
            <a:pPr marL="0" indent="0">
              <a:buNone/>
            </a:pPr>
            <a:r>
              <a:rPr lang="fr-FR" dirty="0"/>
              <a:t>Pella = </a:t>
            </a:r>
            <a:r>
              <a:rPr lang="fr-FR" dirty="0" err="1"/>
              <a:t>Tabaqat</a:t>
            </a:r>
            <a:r>
              <a:rPr lang="fr-FR" dirty="0"/>
              <a:t> </a:t>
            </a:r>
            <a:r>
              <a:rPr lang="fr-FR" dirty="0" err="1"/>
              <a:t>Fahil</a:t>
            </a:r>
            <a:endParaRPr lang="fr-FR" dirty="0"/>
          </a:p>
          <a:p>
            <a:pPr marL="0" indent="0">
              <a:buNone/>
            </a:pPr>
            <a:endParaRPr lang="fr-FR" dirty="0"/>
          </a:p>
          <a:p>
            <a:pPr marL="0" indent="0">
              <a:buNone/>
            </a:pPr>
            <a:r>
              <a:rPr lang="fr-FR" dirty="0" err="1"/>
              <a:t>Elkasaïtes</a:t>
            </a:r>
            <a:endParaRPr lang="fr-FR" dirty="0"/>
          </a:p>
          <a:p>
            <a:pPr marL="0" indent="0">
              <a:buNone/>
            </a:pPr>
            <a:r>
              <a:rPr lang="fr-FR" dirty="0" err="1"/>
              <a:t>Helkasaï</a:t>
            </a:r>
            <a:endParaRPr lang="fr-FR" dirty="0"/>
          </a:p>
          <a:p>
            <a:pPr marL="0" indent="0">
              <a:buNone/>
            </a:pPr>
            <a:endParaRPr lang="fr-FR" dirty="0"/>
          </a:p>
          <a:p>
            <a:pPr marL="0" indent="0">
              <a:buNone/>
            </a:pPr>
            <a:r>
              <a:rPr lang="fr-FR" dirty="0" err="1"/>
              <a:t>nazôréens</a:t>
            </a: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3834463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fontScale="90000"/>
          </a:bodyPr>
          <a:lstStyle/>
          <a:p>
            <a:r>
              <a:rPr lang="fr-FR" dirty="0"/>
              <a:t>Vers l’Orient</a:t>
            </a:r>
            <a:br>
              <a:rPr lang="fr-FR" dirty="0"/>
            </a:br>
            <a:r>
              <a:rPr lang="fr-FR" dirty="0">
                <a:sym typeface="Wingdings" pitchFamily="2" charset="2"/>
              </a:rPr>
              <a:t> Proche et Moyen Orient</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lstStyle/>
          <a:p>
            <a:pPr marL="0" indent="0">
              <a:buNone/>
            </a:pPr>
            <a:r>
              <a:rPr lang="fr-FR" dirty="0"/>
              <a:t>Phénicie</a:t>
            </a:r>
          </a:p>
          <a:p>
            <a:pPr marL="0" indent="0">
              <a:buNone/>
            </a:pPr>
            <a:endParaRPr lang="fr-FR" dirty="0"/>
          </a:p>
          <a:p>
            <a:pPr marL="0" indent="0">
              <a:buNone/>
            </a:pPr>
            <a:r>
              <a:rPr lang="fr-FR" dirty="0"/>
              <a:t>Tyr</a:t>
            </a:r>
          </a:p>
          <a:p>
            <a:pPr marL="0" indent="0">
              <a:buNone/>
            </a:pPr>
            <a:r>
              <a:rPr lang="fr-FR" dirty="0"/>
              <a:t>Sidon</a:t>
            </a:r>
          </a:p>
          <a:p>
            <a:pPr marL="0" indent="0">
              <a:buNone/>
            </a:pPr>
            <a:r>
              <a:rPr lang="fr-FR" dirty="0"/>
              <a:t>Beyrouth</a:t>
            </a:r>
          </a:p>
          <a:p>
            <a:pPr marL="0" indent="0">
              <a:buNone/>
            </a:pPr>
            <a:r>
              <a:rPr lang="fr-FR" dirty="0"/>
              <a:t>Damas</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10244755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C873F4-D494-2E36-20F7-00C2B4FA42D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ED28B79D-D899-8F40-A28B-0FF0AED99511}"/>
              </a:ext>
            </a:extLst>
          </p:cNvPr>
          <p:cNvSpPr>
            <a:spLocks noGrp="1"/>
          </p:cNvSpPr>
          <p:nvPr>
            <p:ph idx="1"/>
          </p:nvPr>
        </p:nvSpPr>
        <p:spPr/>
        <p:txBody>
          <a:bodyPr/>
          <a:lstStyle/>
          <a:p>
            <a:pPr marL="0" indent="0">
              <a:buNone/>
            </a:pPr>
            <a:r>
              <a:rPr lang="fr-FR" i="1" dirty="0" err="1"/>
              <a:t>Kasherout</a:t>
            </a:r>
            <a:endParaRPr lang="fr-FR" i="1" dirty="0"/>
          </a:p>
          <a:p>
            <a:pPr marL="0" indent="0">
              <a:buNone/>
            </a:pPr>
            <a:r>
              <a:rPr lang="fr-FR" i="1" dirty="0" err="1"/>
              <a:t>Apostoloi</a:t>
            </a:r>
            <a:endParaRPr lang="fr-FR" i="1" dirty="0"/>
          </a:p>
          <a:p>
            <a:pPr marL="0" indent="0">
              <a:buNone/>
            </a:pPr>
            <a:endParaRPr lang="fr-FR" i="1" dirty="0"/>
          </a:p>
        </p:txBody>
      </p:sp>
    </p:spTree>
    <p:extLst>
      <p:ext uri="{BB962C8B-B14F-4D97-AF65-F5344CB8AC3E}">
        <p14:creationId xmlns:p14="http://schemas.microsoft.com/office/powerpoint/2010/main" val="1322975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fontScale="90000"/>
          </a:bodyPr>
          <a:lstStyle/>
          <a:p>
            <a:r>
              <a:rPr lang="fr-FR" dirty="0"/>
              <a:t>Vers l’Orient</a:t>
            </a:r>
            <a:br>
              <a:rPr lang="fr-FR" dirty="0"/>
            </a:br>
            <a:r>
              <a:rPr lang="fr-FR" dirty="0">
                <a:sym typeface="Wingdings" pitchFamily="2" charset="2"/>
              </a:rPr>
              <a:t> Proche et Moyen Orient</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normAutofit lnSpcReduction="10000"/>
          </a:bodyPr>
          <a:lstStyle/>
          <a:p>
            <a:pPr marL="0" indent="0">
              <a:buNone/>
            </a:pPr>
            <a:r>
              <a:rPr lang="fr-FR" dirty="0"/>
              <a:t>Syrie</a:t>
            </a:r>
          </a:p>
          <a:p>
            <a:pPr marL="0" indent="0">
              <a:buNone/>
            </a:pPr>
            <a:endParaRPr lang="fr-FR" dirty="0"/>
          </a:p>
          <a:p>
            <a:pPr marL="0" indent="0">
              <a:buNone/>
            </a:pPr>
            <a:r>
              <a:rPr lang="fr-FR" dirty="0"/>
              <a:t>Antioche</a:t>
            </a:r>
          </a:p>
          <a:p>
            <a:pPr marL="0" indent="0">
              <a:buNone/>
            </a:pPr>
            <a:endParaRPr lang="fr-FR" dirty="0"/>
          </a:p>
          <a:p>
            <a:pPr marL="0" indent="0">
              <a:buNone/>
            </a:pPr>
            <a:r>
              <a:rPr lang="fr-FR" dirty="0"/>
              <a:t>Ignace d’Antioche, martyr</a:t>
            </a:r>
          </a:p>
          <a:p>
            <a:pPr marL="0" indent="0">
              <a:buNone/>
            </a:pPr>
            <a:endParaRPr lang="fr-FR" dirty="0"/>
          </a:p>
          <a:p>
            <a:pPr marL="0" indent="0">
              <a:buNone/>
            </a:pPr>
            <a:r>
              <a:rPr lang="fr-FR" dirty="0" err="1"/>
              <a:t>Docétistes</a:t>
            </a:r>
            <a:endParaRPr lang="fr-FR" dirty="0"/>
          </a:p>
          <a:p>
            <a:pPr marL="0" indent="0">
              <a:buNone/>
            </a:pPr>
            <a:r>
              <a:rPr lang="fr-FR" dirty="0"/>
              <a:t>Gnostiques</a:t>
            </a:r>
          </a:p>
          <a:p>
            <a:pPr marL="0" indent="0">
              <a:buNone/>
            </a:pPr>
            <a:r>
              <a:rPr lang="fr-FR" dirty="0"/>
              <a:t>valentiniens</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3328302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D68774-C655-865B-3243-8659FDF73957}"/>
              </a:ext>
            </a:extLst>
          </p:cNvPr>
          <p:cNvSpPr>
            <a:spLocks noGrp="1"/>
          </p:cNvSpPr>
          <p:nvPr>
            <p:ph type="title"/>
          </p:nvPr>
        </p:nvSpPr>
        <p:spPr/>
        <p:txBody>
          <a:bodyPr/>
          <a:lstStyle/>
          <a:p>
            <a:r>
              <a:rPr lang="fr-FR" i="1" dirty="0" err="1"/>
              <a:t>Domus</a:t>
            </a:r>
            <a:r>
              <a:rPr lang="fr-FR" i="1" dirty="0"/>
              <a:t> </a:t>
            </a:r>
            <a:r>
              <a:rPr lang="fr-FR" i="1" dirty="0" err="1"/>
              <a:t>Ecclesiae</a:t>
            </a:r>
            <a:r>
              <a:rPr lang="fr-FR" dirty="0"/>
              <a:t>, Doura </a:t>
            </a:r>
            <a:r>
              <a:rPr lang="fr-FR" dirty="0" err="1"/>
              <a:t>Europos</a:t>
            </a:r>
            <a:endParaRPr lang="fr-FR" dirty="0"/>
          </a:p>
        </p:txBody>
      </p:sp>
      <p:sp>
        <p:nvSpPr>
          <p:cNvPr id="3" name="Espace réservé du contenu 2">
            <a:extLst>
              <a:ext uri="{FF2B5EF4-FFF2-40B4-BE49-F238E27FC236}">
                <a16:creationId xmlns:a16="http://schemas.microsoft.com/office/drawing/2014/main" id="{F794469A-39E3-445C-D677-B2AFE67C5829}"/>
              </a:ext>
            </a:extLst>
          </p:cNvPr>
          <p:cNvSpPr>
            <a:spLocks noGrp="1"/>
          </p:cNvSpPr>
          <p:nvPr>
            <p:ph idx="1"/>
          </p:nvPr>
        </p:nvSpPr>
        <p:spPr/>
        <p:txBody>
          <a:bodyPr/>
          <a:lstStyle/>
          <a:p>
            <a:endParaRPr lang="fr-FR"/>
          </a:p>
        </p:txBody>
      </p:sp>
      <p:pic>
        <p:nvPicPr>
          <p:cNvPr id="4098" name="Picture 2" descr="undefined">
            <a:extLst>
              <a:ext uri="{FF2B5EF4-FFF2-40B4-BE49-F238E27FC236}">
                <a16:creationId xmlns:a16="http://schemas.microsoft.com/office/drawing/2014/main" id="{C2A460A0-1FA4-CEE7-0C8E-177909F0B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377" y="1676003"/>
            <a:ext cx="6282749" cy="471369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 3">
            <a:extLst>
              <a:ext uri="{FF2B5EF4-FFF2-40B4-BE49-F238E27FC236}">
                <a16:creationId xmlns:a16="http://schemas.microsoft.com/office/drawing/2014/main" id="{2865A569-4E5B-B953-EE75-1F1A4EA32647}"/>
              </a:ext>
            </a:extLst>
          </p:cNvPr>
          <p:cNvPicPr>
            <a:picLocks noChangeAspect="1"/>
          </p:cNvPicPr>
          <p:nvPr/>
        </p:nvPicPr>
        <p:blipFill>
          <a:blip r:embed="rId3"/>
          <a:stretch>
            <a:fillRect/>
          </a:stretch>
        </p:blipFill>
        <p:spPr>
          <a:xfrm>
            <a:off x="8324850" y="94853"/>
            <a:ext cx="3543300" cy="3162300"/>
          </a:xfrm>
          <a:prstGeom prst="rect">
            <a:avLst/>
          </a:prstGeom>
        </p:spPr>
      </p:pic>
      <p:pic>
        <p:nvPicPr>
          <p:cNvPr id="4100" name="Picture 4">
            <a:extLst>
              <a:ext uri="{FF2B5EF4-FFF2-40B4-BE49-F238E27FC236}">
                <a16:creationId xmlns:a16="http://schemas.microsoft.com/office/drawing/2014/main" id="{A3914B51-F08E-9CDB-B552-11E570789B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51373" y="2848372"/>
            <a:ext cx="4140627" cy="3914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40699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fontScale="90000"/>
          </a:bodyPr>
          <a:lstStyle/>
          <a:p>
            <a:r>
              <a:rPr lang="fr-FR" dirty="0"/>
              <a:t>Vers l’Orient</a:t>
            </a:r>
            <a:br>
              <a:rPr lang="fr-FR" dirty="0"/>
            </a:br>
            <a:r>
              <a:rPr lang="fr-FR" dirty="0">
                <a:sym typeface="Wingdings" pitchFamily="2" charset="2"/>
              </a:rPr>
              <a:t> Proche et Moyen Orient</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normAutofit fontScale="92500" lnSpcReduction="20000"/>
          </a:bodyPr>
          <a:lstStyle/>
          <a:p>
            <a:pPr marL="0" indent="0">
              <a:buNone/>
            </a:pPr>
            <a:r>
              <a:rPr lang="fr-FR" dirty="0"/>
              <a:t>Mésopotamie</a:t>
            </a:r>
          </a:p>
          <a:p>
            <a:pPr marL="0" indent="0">
              <a:buNone/>
            </a:pPr>
            <a:endParaRPr lang="fr-FR" dirty="0"/>
          </a:p>
          <a:p>
            <a:pPr marL="0" indent="0">
              <a:buNone/>
            </a:pPr>
            <a:r>
              <a:rPr lang="fr-FR" dirty="0"/>
              <a:t>Edesse</a:t>
            </a:r>
          </a:p>
          <a:p>
            <a:pPr marL="0" indent="0">
              <a:buNone/>
            </a:pPr>
            <a:endParaRPr lang="fr-FR" dirty="0"/>
          </a:p>
          <a:p>
            <a:pPr marL="0" indent="0">
              <a:buNone/>
            </a:pPr>
            <a:r>
              <a:rPr lang="fr-FR" dirty="0"/>
              <a:t>Abgar VIII</a:t>
            </a:r>
          </a:p>
          <a:p>
            <a:pPr marL="0" indent="0">
              <a:buNone/>
            </a:pPr>
            <a:endParaRPr lang="fr-FR" dirty="0"/>
          </a:p>
          <a:p>
            <a:pPr marL="0" indent="0">
              <a:buNone/>
            </a:pPr>
            <a:endParaRPr lang="fr-FR" dirty="0"/>
          </a:p>
          <a:p>
            <a:pPr marL="0" indent="0">
              <a:buNone/>
            </a:pPr>
            <a:r>
              <a:rPr lang="fr-FR" dirty="0"/>
              <a:t>Syriaque</a:t>
            </a:r>
          </a:p>
          <a:p>
            <a:pPr marL="0" indent="0">
              <a:buNone/>
            </a:pPr>
            <a:r>
              <a:rPr lang="fr-FR" i="1" dirty="0" err="1"/>
              <a:t>Peshitta</a:t>
            </a:r>
            <a:endParaRPr lang="fr-FR" i="1" dirty="0"/>
          </a:p>
          <a:p>
            <a:pPr marL="0" indent="0">
              <a:buNone/>
            </a:pPr>
            <a:r>
              <a:rPr lang="fr-FR" i="1" dirty="0" err="1"/>
              <a:t>Vetus</a:t>
            </a:r>
            <a:r>
              <a:rPr lang="fr-FR" i="1" dirty="0"/>
              <a:t> Syra</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6729201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fontScale="90000"/>
          </a:bodyPr>
          <a:lstStyle/>
          <a:p>
            <a:r>
              <a:rPr lang="fr-FR" dirty="0"/>
              <a:t>Vers l’Orient</a:t>
            </a:r>
            <a:br>
              <a:rPr lang="fr-FR" dirty="0"/>
            </a:br>
            <a:r>
              <a:rPr lang="fr-FR" dirty="0">
                <a:sym typeface="Wingdings" pitchFamily="2" charset="2"/>
              </a:rPr>
              <a:t> Proche et Moyen Orient</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normAutofit/>
          </a:bodyPr>
          <a:lstStyle/>
          <a:p>
            <a:pPr marL="0" indent="0">
              <a:buNone/>
            </a:pPr>
            <a:r>
              <a:rPr lang="fr-FR" dirty="0"/>
              <a:t>Perse et Inde</a:t>
            </a:r>
          </a:p>
          <a:p>
            <a:pPr marL="0" indent="0">
              <a:buNone/>
            </a:pPr>
            <a:endParaRPr lang="fr-FR" dirty="0"/>
          </a:p>
          <a:p>
            <a:pPr marL="0" indent="0">
              <a:buNone/>
            </a:pPr>
            <a:r>
              <a:rPr lang="fr-FR" dirty="0" err="1"/>
              <a:t>Shaûr</a:t>
            </a:r>
            <a:r>
              <a:rPr lang="fr-FR" dirty="0"/>
              <a:t> II</a:t>
            </a:r>
          </a:p>
          <a:p>
            <a:pPr marL="0" indent="0">
              <a:buNone/>
            </a:pPr>
            <a:r>
              <a:rPr lang="fr-FR" dirty="0" err="1"/>
              <a:t>Varham</a:t>
            </a:r>
            <a:r>
              <a:rPr lang="fr-FR" dirty="0"/>
              <a:t> Ier</a:t>
            </a:r>
          </a:p>
          <a:p>
            <a:pPr marL="0" indent="0">
              <a:buNone/>
            </a:pPr>
            <a:endParaRPr lang="fr-FR" dirty="0"/>
          </a:p>
          <a:p>
            <a:pPr marL="0" indent="0">
              <a:buNone/>
            </a:pPr>
            <a:r>
              <a:rPr lang="fr-FR" dirty="0"/>
              <a:t>Barthélémy et Thomas</a:t>
            </a:r>
          </a:p>
          <a:p>
            <a:pPr marL="0" indent="0">
              <a:buNone/>
            </a:pPr>
            <a:r>
              <a:rPr lang="fr-FR" dirty="0">
                <a:sym typeface="Wingdings" pitchFamily="2" charset="2"/>
              </a:rPr>
              <a:t> Malabar</a:t>
            </a: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3867558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l’Orient</a:t>
            </a:r>
            <a:br>
              <a:rPr lang="fr-FR" dirty="0"/>
            </a:br>
            <a:r>
              <a:rPr lang="fr-FR" dirty="0">
                <a:sym typeface="Wingdings" pitchFamily="2" charset="2"/>
              </a:rPr>
              <a:t> Égypte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5"/>
            <a:ext cx="4548188" cy="4351338"/>
          </a:xfrm>
        </p:spPr>
        <p:txBody>
          <a:bodyPr>
            <a:normAutofit/>
          </a:bodyPr>
          <a:lstStyle/>
          <a:p>
            <a:pPr marL="0" indent="0">
              <a:buNone/>
            </a:pPr>
            <a:endParaRPr lang="fr-FR" dirty="0"/>
          </a:p>
          <a:p>
            <a:pPr marL="0" indent="0">
              <a:buNone/>
            </a:pPr>
            <a:r>
              <a:rPr lang="fr-FR" dirty="0" err="1"/>
              <a:t>Nag</a:t>
            </a:r>
            <a:r>
              <a:rPr lang="fr-FR" dirty="0"/>
              <a:t> Hammadi</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24398595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651295-FD7F-3F82-F046-E4B151DBFB3A}"/>
              </a:ext>
            </a:extLst>
          </p:cNvPr>
          <p:cNvSpPr>
            <a:spLocks noGrp="1"/>
          </p:cNvSpPr>
          <p:nvPr>
            <p:ph type="title"/>
          </p:nvPr>
        </p:nvSpPr>
        <p:spPr/>
        <p:txBody>
          <a:bodyPr/>
          <a:lstStyle/>
          <a:p>
            <a:pPr algn="ctr"/>
            <a:r>
              <a:rPr lang="fr-FR" dirty="0"/>
              <a:t>Les </a:t>
            </a:r>
            <a:r>
              <a:rPr lang="fr-FR" i="1" dirty="0" err="1"/>
              <a:t>codices</a:t>
            </a:r>
            <a:r>
              <a:rPr lang="fr-FR" dirty="0"/>
              <a:t> de </a:t>
            </a:r>
            <a:r>
              <a:rPr lang="fr-FR" dirty="0" err="1"/>
              <a:t>Nag</a:t>
            </a:r>
            <a:r>
              <a:rPr lang="fr-FR" dirty="0"/>
              <a:t> Hammadi, Égypte</a:t>
            </a:r>
          </a:p>
        </p:txBody>
      </p:sp>
      <p:sp>
        <p:nvSpPr>
          <p:cNvPr id="3" name="Espace réservé du contenu 2">
            <a:extLst>
              <a:ext uri="{FF2B5EF4-FFF2-40B4-BE49-F238E27FC236}">
                <a16:creationId xmlns:a16="http://schemas.microsoft.com/office/drawing/2014/main" id="{8938A00B-46BE-2DC7-BD9C-2BA538607C9E}"/>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6088D04C-32C0-430F-789E-B00F6B579B41}"/>
              </a:ext>
            </a:extLst>
          </p:cNvPr>
          <p:cNvPicPr>
            <a:picLocks noChangeAspect="1"/>
          </p:cNvPicPr>
          <p:nvPr/>
        </p:nvPicPr>
        <p:blipFill>
          <a:blip r:embed="rId2"/>
          <a:stretch>
            <a:fillRect/>
          </a:stretch>
        </p:blipFill>
        <p:spPr>
          <a:xfrm>
            <a:off x="959914" y="1825625"/>
            <a:ext cx="10272171" cy="4203125"/>
          </a:xfrm>
          <a:prstGeom prst="rect">
            <a:avLst/>
          </a:prstGeom>
        </p:spPr>
      </p:pic>
    </p:spTree>
    <p:extLst>
      <p:ext uri="{BB962C8B-B14F-4D97-AF65-F5344CB8AC3E}">
        <p14:creationId xmlns:p14="http://schemas.microsoft.com/office/powerpoint/2010/main" val="522721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l’Orient</a:t>
            </a:r>
            <a:br>
              <a:rPr lang="fr-FR" dirty="0"/>
            </a:br>
            <a:r>
              <a:rPr lang="fr-FR" dirty="0">
                <a:sym typeface="Wingdings" pitchFamily="2" charset="2"/>
              </a:rPr>
              <a:t> Égypte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fontScale="92500" lnSpcReduction="10000"/>
          </a:bodyPr>
          <a:lstStyle/>
          <a:p>
            <a:pPr marL="0" indent="0">
              <a:buNone/>
            </a:pPr>
            <a:r>
              <a:rPr lang="fr-FR" dirty="0"/>
              <a:t>Égypte</a:t>
            </a:r>
          </a:p>
          <a:p>
            <a:pPr marL="0" indent="0">
              <a:buNone/>
            </a:pPr>
            <a:endParaRPr lang="fr-FR" dirty="0"/>
          </a:p>
          <a:p>
            <a:pPr marL="0" indent="0">
              <a:buNone/>
            </a:pPr>
            <a:r>
              <a:rPr lang="fr-FR" dirty="0" err="1"/>
              <a:t>Nag</a:t>
            </a:r>
            <a:r>
              <a:rPr lang="fr-FR" dirty="0"/>
              <a:t> Hammadi</a:t>
            </a:r>
          </a:p>
          <a:p>
            <a:pPr marL="0" indent="0">
              <a:buNone/>
            </a:pPr>
            <a:endParaRPr lang="fr-FR" dirty="0"/>
          </a:p>
          <a:p>
            <a:pPr marL="0" indent="0">
              <a:buNone/>
            </a:pPr>
            <a:r>
              <a:rPr lang="fr-FR" dirty="0"/>
              <a:t>Hermétisme</a:t>
            </a:r>
          </a:p>
          <a:p>
            <a:pPr marL="0" indent="0">
              <a:buNone/>
            </a:pPr>
            <a:r>
              <a:rPr lang="fr-FR" dirty="0"/>
              <a:t>Hermès Trismégiste</a:t>
            </a:r>
          </a:p>
          <a:p>
            <a:pPr marL="0" indent="0">
              <a:buNone/>
            </a:pPr>
            <a:r>
              <a:rPr lang="fr-FR" i="1" dirty="0" err="1"/>
              <a:t>Hermetica</a:t>
            </a:r>
            <a:endParaRPr lang="fr-FR" i="1" dirty="0"/>
          </a:p>
          <a:p>
            <a:pPr marL="0" indent="0">
              <a:buNone/>
            </a:pPr>
            <a:endParaRPr lang="fr-FR" i="1" dirty="0"/>
          </a:p>
          <a:p>
            <a:pPr marL="0" indent="0">
              <a:buNone/>
            </a:pPr>
            <a:r>
              <a:rPr lang="fr-FR" dirty="0"/>
              <a:t>Clément et </a:t>
            </a:r>
            <a:r>
              <a:rPr lang="fr-FR" dirty="0" err="1"/>
              <a:t>Denysd’Alexandrie</a:t>
            </a:r>
            <a:endParaRPr lang="fr-FR" dirty="0"/>
          </a:p>
          <a:p>
            <a:pPr marL="0" indent="0">
              <a:buNone/>
            </a:pPr>
            <a:r>
              <a:rPr lang="fr-FR" dirty="0"/>
              <a:t>Fayoum</a:t>
            </a:r>
          </a:p>
          <a:p>
            <a:pPr marL="0" indent="0">
              <a:buNone/>
            </a:pPr>
            <a:r>
              <a:rPr lang="fr-FR" dirty="0"/>
              <a:t>Dèce, 249</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32184977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l’Orient</a:t>
            </a:r>
            <a:br>
              <a:rPr lang="fr-FR" dirty="0"/>
            </a:br>
            <a:r>
              <a:rPr lang="fr-FR" dirty="0">
                <a:sym typeface="Wingdings" pitchFamily="2" charset="2"/>
              </a:rPr>
              <a:t> Cyrénaïque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endParaRPr lang="fr-FR" dirty="0"/>
          </a:p>
          <a:p>
            <a:pPr marL="0" indent="0">
              <a:buNone/>
            </a:pPr>
            <a:r>
              <a:rPr lang="fr-FR" dirty="0"/>
              <a:t>Cyrène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30391357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l’Orient</a:t>
            </a:r>
            <a:br>
              <a:rPr lang="fr-FR" dirty="0"/>
            </a:br>
            <a:r>
              <a:rPr lang="fr-FR" dirty="0">
                <a:sym typeface="Wingdings" pitchFamily="2" charset="2"/>
              </a:rPr>
              <a:t> Grèce et Thrace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fontScale="92500" lnSpcReduction="10000"/>
          </a:bodyPr>
          <a:lstStyle/>
          <a:p>
            <a:pPr marL="0" indent="0">
              <a:buNone/>
            </a:pPr>
            <a:r>
              <a:rPr lang="fr-FR" dirty="0"/>
              <a:t>Grèce et Thrace</a:t>
            </a:r>
          </a:p>
          <a:p>
            <a:pPr marL="0" indent="0">
              <a:buNone/>
            </a:pPr>
            <a:endParaRPr lang="fr-FR" dirty="0"/>
          </a:p>
          <a:p>
            <a:pPr marL="0" indent="0">
              <a:buNone/>
            </a:pPr>
            <a:r>
              <a:rPr lang="fr-FR" dirty="0"/>
              <a:t>Athènes</a:t>
            </a:r>
          </a:p>
          <a:p>
            <a:pPr marL="0" indent="0">
              <a:buNone/>
            </a:pPr>
            <a:r>
              <a:rPr lang="fr-FR" dirty="0"/>
              <a:t>Corinthe</a:t>
            </a:r>
          </a:p>
          <a:p>
            <a:pPr marL="0" indent="0">
              <a:buNone/>
            </a:pPr>
            <a:r>
              <a:rPr lang="fr-FR" dirty="0"/>
              <a:t>Philippes</a:t>
            </a:r>
          </a:p>
          <a:p>
            <a:pPr marL="0" indent="0">
              <a:buNone/>
            </a:pPr>
            <a:r>
              <a:rPr lang="fr-FR" dirty="0"/>
              <a:t>Thessalonique</a:t>
            </a:r>
          </a:p>
          <a:p>
            <a:pPr marL="0" indent="0">
              <a:buNone/>
            </a:pPr>
            <a:r>
              <a:rPr lang="fr-FR" dirty="0"/>
              <a:t>Crète</a:t>
            </a:r>
          </a:p>
          <a:p>
            <a:pPr marL="0" indent="0">
              <a:buNone/>
            </a:pPr>
            <a:endParaRPr lang="fr-FR" dirty="0"/>
          </a:p>
          <a:p>
            <a:pPr marL="0" indent="0">
              <a:buNone/>
            </a:pPr>
            <a:r>
              <a:rPr lang="fr-FR" dirty="0"/>
              <a:t>Aristide, </a:t>
            </a:r>
            <a:r>
              <a:rPr lang="fr-FR" i="1" dirty="0"/>
              <a:t>Apologie</a:t>
            </a:r>
            <a:r>
              <a:rPr lang="fr-FR" dirty="0"/>
              <a:t>, vers 130</a:t>
            </a:r>
          </a:p>
          <a:p>
            <a:pPr marL="0" indent="0">
              <a:buNone/>
            </a:pPr>
            <a:r>
              <a:rPr lang="fr-FR" dirty="0" err="1"/>
              <a:t>Athénagore</a:t>
            </a:r>
            <a:r>
              <a:rPr lang="fr-FR" dirty="0"/>
              <a:t>, </a:t>
            </a:r>
            <a:r>
              <a:rPr lang="fr-FR" i="1" dirty="0"/>
              <a:t>Supplique au sujet des chrétiens, </a:t>
            </a:r>
            <a:r>
              <a:rPr lang="fr-FR" dirty="0"/>
              <a:t>177</a:t>
            </a:r>
            <a:endParaRPr lang="fr-FR" i="1"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20625387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Rome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Clément de Rome</a:t>
            </a:r>
          </a:p>
          <a:p>
            <a:pPr marL="0" indent="0">
              <a:buNone/>
            </a:pPr>
            <a:r>
              <a:rPr lang="fr-FR" dirty="0"/>
              <a:t>Épiscopat monarchique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4882713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F743CC-F936-4797-506D-DAB0AE9A655B}"/>
              </a:ext>
            </a:extLst>
          </p:cNvPr>
          <p:cNvSpPr>
            <a:spLocks noGrp="1"/>
          </p:cNvSpPr>
          <p:nvPr>
            <p:ph type="title"/>
          </p:nvPr>
        </p:nvSpPr>
        <p:spPr/>
        <p:txBody>
          <a:bodyPr/>
          <a:lstStyle/>
          <a:p>
            <a:r>
              <a:rPr lang="fr-FR" dirty="0"/>
              <a:t>Celse, Véritable Discours (reconstitué à partir du </a:t>
            </a:r>
            <a:r>
              <a:rPr lang="fr-FR" i="1" dirty="0"/>
              <a:t>Contre Celse </a:t>
            </a:r>
            <a:r>
              <a:rPr lang="fr-FR" dirty="0"/>
              <a:t>d’Origène).</a:t>
            </a:r>
          </a:p>
        </p:txBody>
      </p:sp>
      <p:sp>
        <p:nvSpPr>
          <p:cNvPr id="3" name="Espace réservé du contenu 2">
            <a:extLst>
              <a:ext uri="{FF2B5EF4-FFF2-40B4-BE49-F238E27FC236}">
                <a16:creationId xmlns:a16="http://schemas.microsoft.com/office/drawing/2014/main" id="{34B2EE4F-F7AC-BC81-AE87-5626BF17CCB1}"/>
              </a:ext>
            </a:extLst>
          </p:cNvPr>
          <p:cNvSpPr>
            <a:spLocks noGrp="1"/>
          </p:cNvSpPr>
          <p:nvPr>
            <p:ph idx="1"/>
          </p:nvPr>
        </p:nvSpPr>
        <p:spPr/>
        <p:txBody>
          <a:bodyPr/>
          <a:lstStyle/>
          <a:p>
            <a:pPr marL="0" indent="0" algn="just">
              <a:spcBef>
                <a:spcPts val="0"/>
              </a:spcBef>
              <a:buNone/>
            </a:pPr>
            <a:r>
              <a:rPr lang="fr-FR" dirty="0">
                <a:effectLst/>
              </a:rPr>
              <a:t>(Les chrétiens déclarent) : « Quelqu'un est-il ignorant, borné, inculte et simple d'esprit, qu'il vienne à nous hardiment !". En reconnaissant que de tels hommes sont dignes de leur dieu, ils montrent bien qu'ils ne veulent et ne savent gagner que les niais, les âmes viles et imbéciles, des esclaves, des pauvres femmes et des enfants (...) On voit des cardeurs de laine, des foulons, des gens de la dernière ignorance et dénués de toute éducation, qui, en présence de leur maîtres, hommes d'expérience et de jugement, ont bien garde d'ouvrir la bouche. (...) »</a:t>
            </a:r>
          </a:p>
          <a:p>
            <a:pPr marL="0" indent="0">
              <a:buNone/>
            </a:pPr>
            <a:endParaRPr lang="fr-FR" dirty="0"/>
          </a:p>
        </p:txBody>
      </p:sp>
    </p:spTree>
    <p:extLst>
      <p:ext uri="{BB962C8B-B14F-4D97-AF65-F5344CB8AC3E}">
        <p14:creationId xmlns:p14="http://schemas.microsoft.com/office/powerpoint/2010/main" val="1809714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E0A663-80F0-DD0B-F728-72A5D949833B}"/>
              </a:ext>
            </a:extLst>
          </p:cNvPr>
          <p:cNvSpPr>
            <a:spLocks noGrp="1"/>
          </p:cNvSpPr>
          <p:nvPr>
            <p:ph type="title"/>
          </p:nvPr>
        </p:nvSpPr>
        <p:spPr/>
        <p:txBody>
          <a:bodyPr/>
          <a:lstStyle/>
          <a:p>
            <a:r>
              <a:rPr lang="fr-FR" dirty="0"/>
              <a:t>Trophées des Apôtres, Rome</a:t>
            </a:r>
          </a:p>
        </p:txBody>
      </p:sp>
      <p:sp>
        <p:nvSpPr>
          <p:cNvPr id="3" name="Espace réservé du contenu 2">
            <a:extLst>
              <a:ext uri="{FF2B5EF4-FFF2-40B4-BE49-F238E27FC236}">
                <a16:creationId xmlns:a16="http://schemas.microsoft.com/office/drawing/2014/main" id="{C7CCF65C-78F2-4B61-0DD1-4F88C7C23A98}"/>
              </a:ext>
            </a:extLst>
          </p:cNvPr>
          <p:cNvSpPr>
            <a:spLocks noGrp="1"/>
          </p:cNvSpPr>
          <p:nvPr>
            <p:ph idx="1"/>
          </p:nvPr>
        </p:nvSpPr>
        <p:spPr/>
        <p:txBody>
          <a:bodyPr/>
          <a:lstStyle/>
          <a:p>
            <a:pPr marL="0" indent="0">
              <a:buNone/>
            </a:pPr>
            <a:r>
              <a:rPr lang="el-GR" dirty="0"/>
              <a:t>Τ</a:t>
            </a:r>
            <a:r>
              <a:rPr lang="fr-FR" dirty="0" err="1"/>
              <a:t>ρό</a:t>
            </a:r>
            <a:r>
              <a:rPr lang="fr-FR" dirty="0"/>
              <a:t>πα</a:t>
            </a:r>
            <a:r>
              <a:rPr lang="fr-FR" dirty="0" err="1"/>
              <a:t>ιον</a:t>
            </a:r>
            <a:r>
              <a:rPr lang="fr-FR" dirty="0"/>
              <a:t>, victoire</a:t>
            </a:r>
          </a:p>
          <a:p>
            <a:pPr marL="0" indent="0">
              <a:buNone/>
            </a:pPr>
            <a:endParaRPr lang="fr-FR" dirty="0"/>
          </a:p>
          <a:p>
            <a:pPr>
              <a:buFont typeface="Wingdings" pitchFamily="2" charset="2"/>
              <a:buChar char="à"/>
            </a:pPr>
            <a:r>
              <a:rPr lang="fr-FR" dirty="0">
                <a:sym typeface="Wingdings" pitchFamily="2" charset="2"/>
              </a:rPr>
              <a:t>Basilique Saint-Pierre et Basilique Saint-Paul-hors-les-Murs</a:t>
            </a:r>
          </a:p>
          <a:p>
            <a:pPr>
              <a:buFont typeface="Wingdings" pitchFamily="2" charset="2"/>
              <a:buChar char="à"/>
            </a:pPr>
            <a:endParaRPr lang="fr-FR" dirty="0">
              <a:sym typeface="Wingdings" pitchFamily="2" charset="2"/>
            </a:endParaRPr>
          </a:p>
          <a:p>
            <a:pPr marL="0" indent="0">
              <a:buNone/>
            </a:pPr>
            <a:r>
              <a:rPr lang="fr-FR" dirty="0">
                <a:sym typeface="Wingdings" pitchFamily="2" charset="2"/>
              </a:rPr>
              <a:t>* Identification par les archéologues de la tombe de saint Pierre en 1950 et analyses paléoanthropologiques dans les années 1960.</a:t>
            </a:r>
          </a:p>
          <a:p>
            <a:pPr>
              <a:buFont typeface="Wingdings" pitchFamily="2" charset="2"/>
              <a:buChar char="à"/>
            </a:pPr>
            <a:endParaRPr lang="fr-FR" dirty="0">
              <a:sym typeface="Wingdings" pitchFamily="2" charset="2"/>
            </a:endParaRPr>
          </a:p>
          <a:p>
            <a:pPr marL="0" indent="0">
              <a:buNone/>
            </a:pPr>
            <a:endParaRPr lang="fr-FR" dirty="0"/>
          </a:p>
        </p:txBody>
      </p:sp>
    </p:spTree>
    <p:extLst>
      <p:ext uri="{BB962C8B-B14F-4D97-AF65-F5344CB8AC3E}">
        <p14:creationId xmlns:p14="http://schemas.microsoft.com/office/powerpoint/2010/main" val="29138991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85BED9-6C6F-69FD-FF0D-9E33B683E4D1}"/>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78D22C4-5F34-2795-603D-CDD18E1C80FF}"/>
              </a:ext>
            </a:extLst>
          </p:cNvPr>
          <p:cNvSpPr>
            <a:spLocks noGrp="1"/>
          </p:cNvSpPr>
          <p:nvPr>
            <p:ph idx="1"/>
          </p:nvPr>
        </p:nvSpPr>
        <p:spPr/>
        <p:txBody>
          <a:bodyPr/>
          <a:lstStyle/>
          <a:p>
            <a:endParaRPr lang="fr-FR" dirty="0"/>
          </a:p>
        </p:txBody>
      </p:sp>
      <p:pic>
        <p:nvPicPr>
          <p:cNvPr id="4" name="Image 3">
            <a:extLst>
              <a:ext uri="{FF2B5EF4-FFF2-40B4-BE49-F238E27FC236}">
                <a16:creationId xmlns:a16="http://schemas.microsoft.com/office/drawing/2014/main" id="{5B9C5BD4-4B4F-8638-9095-771C0311A145}"/>
              </a:ext>
            </a:extLst>
          </p:cNvPr>
          <p:cNvPicPr>
            <a:picLocks noChangeAspect="1"/>
          </p:cNvPicPr>
          <p:nvPr/>
        </p:nvPicPr>
        <p:blipFill>
          <a:blip r:embed="rId2"/>
          <a:stretch>
            <a:fillRect/>
          </a:stretch>
        </p:blipFill>
        <p:spPr>
          <a:xfrm>
            <a:off x="-1" y="76200"/>
            <a:ext cx="4742985" cy="6705600"/>
          </a:xfrm>
          <a:prstGeom prst="rect">
            <a:avLst/>
          </a:prstGeom>
        </p:spPr>
      </p:pic>
      <p:pic>
        <p:nvPicPr>
          <p:cNvPr id="5" name="Image 4">
            <a:extLst>
              <a:ext uri="{FF2B5EF4-FFF2-40B4-BE49-F238E27FC236}">
                <a16:creationId xmlns:a16="http://schemas.microsoft.com/office/drawing/2014/main" id="{29F2CBF0-38B9-8BC4-3D91-253742CDEF5A}"/>
              </a:ext>
            </a:extLst>
          </p:cNvPr>
          <p:cNvPicPr>
            <a:picLocks noChangeAspect="1"/>
          </p:cNvPicPr>
          <p:nvPr/>
        </p:nvPicPr>
        <p:blipFill>
          <a:blip r:embed="rId3"/>
          <a:stretch>
            <a:fillRect/>
          </a:stretch>
        </p:blipFill>
        <p:spPr>
          <a:xfrm>
            <a:off x="8040954" y="0"/>
            <a:ext cx="4030396" cy="2997200"/>
          </a:xfrm>
          <a:prstGeom prst="rect">
            <a:avLst/>
          </a:prstGeom>
        </p:spPr>
      </p:pic>
      <p:pic>
        <p:nvPicPr>
          <p:cNvPr id="1028" name="Picture 4" descr="Peter is Here Fragment - Vatican Splendors Photo Gallery - Italiansrus.com">
            <a:extLst>
              <a:ext uri="{FF2B5EF4-FFF2-40B4-BE49-F238E27FC236}">
                <a16:creationId xmlns:a16="http://schemas.microsoft.com/office/drawing/2014/main" id="{3E50011A-FF3E-D141-386F-AEC4988FC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028098"/>
            <a:ext cx="5232400" cy="3829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64938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Rome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lnSpcReduction="10000"/>
          </a:bodyPr>
          <a:lstStyle/>
          <a:p>
            <a:pPr marL="0" indent="0">
              <a:buNone/>
            </a:pPr>
            <a:r>
              <a:rPr lang="fr-FR" dirty="0"/>
              <a:t>Clément de Rome</a:t>
            </a:r>
          </a:p>
          <a:p>
            <a:pPr marL="0" indent="0">
              <a:buNone/>
            </a:pPr>
            <a:r>
              <a:rPr lang="fr-FR" dirty="0"/>
              <a:t>Épiscopat monarchique</a:t>
            </a:r>
          </a:p>
          <a:p>
            <a:pPr marL="0" indent="0">
              <a:buNone/>
            </a:pPr>
            <a:endParaRPr lang="fr-FR" dirty="0"/>
          </a:p>
          <a:p>
            <a:pPr marL="0" indent="0">
              <a:buNone/>
            </a:pPr>
            <a:r>
              <a:rPr lang="fr-FR" dirty="0"/>
              <a:t>Lettre évêque Cornelius, 250</a:t>
            </a:r>
          </a:p>
          <a:p>
            <a:pPr marL="0" indent="0">
              <a:buNone/>
            </a:pPr>
            <a:r>
              <a:rPr lang="fr-FR" sz="1800" dirty="0"/>
              <a:t>46 prêtres</a:t>
            </a:r>
          </a:p>
          <a:p>
            <a:pPr marL="0" indent="0">
              <a:buNone/>
            </a:pPr>
            <a:r>
              <a:rPr lang="fr-FR" sz="1800" dirty="0"/>
              <a:t>7 diacres, </a:t>
            </a:r>
          </a:p>
          <a:p>
            <a:pPr marL="0" indent="0">
              <a:buNone/>
            </a:pPr>
            <a:r>
              <a:rPr lang="fr-FR" sz="1800" dirty="0"/>
              <a:t>7 sous diacres, </a:t>
            </a:r>
          </a:p>
          <a:p>
            <a:pPr marL="0" indent="0">
              <a:buNone/>
            </a:pPr>
            <a:r>
              <a:rPr lang="fr-FR" sz="1800" dirty="0"/>
              <a:t>42 acolytes, </a:t>
            </a:r>
          </a:p>
          <a:p>
            <a:pPr marL="0" indent="0">
              <a:buNone/>
            </a:pPr>
            <a:r>
              <a:rPr lang="fr-FR" sz="1800" dirty="0"/>
              <a:t>52 exorcistes, </a:t>
            </a:r>
          </a:p>
          <a:p>
            <a:pPr marL="0" indent="0">
              <a:buNone/>
            </a:pPr>
            <a:r>
              <a:rPr lang="fr-FR" sz="1800" dirty="0"/>
              <a:t>des lecteurs et des portiers</a:t>
            </a:r>
          </a:p>
          <a:p>
            <a:pPr marL="0" indent="0">
              <a:buNone/>
            </a:pPr>
            <a:r>
              <a:rPr lang="fr-FR" sz="1800" dirty="0"/>
              <a:t>+ subsistance de 1500 veuves et autres pauvres. </a:t>
            </a:r>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41830849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Italie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Naples</a:t>
            </a:r>
          </a:p>
          <a:p>
            <a:pPr marL="0" indent="0">
              <a:buNone/>
            </a:pPr>
            <a:r>
              <a:rPr lang="fr-FR" dirty="0"/>
              <a:t>Syracuse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6105574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Gaule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Saturnin de Toulouse</a:t>
            </a:r>
          </a:p>
          <a:p>
            <a:pPr marL="0" indent="0">
              <a:buNone/>
            </a:pPr>
            <a:endParaRPr lang="fr-FR" dirty="0"/>
          </a:p>
          <a:p>
            <a:pPr marL="0" indent="0">
              <a:buNone/>
            </a:pPr>
            <a:r>
              <a:rPr lang="fr-FR" dirty="0"/>
              <a:t>117, </a:t>
            </a:r>
            <a:r>
              <a:rPr lang="fr-FR" i="1" dirty="0"/>
              <a:t>Lettre de la communauté de Lyon et de Vienne aux chrétiens de Phrygie</a:t>
            </a:r>
            <a:r>
              <a:rPr lang="fr-FR" dirty="0"/>
              <a:t>, </a:t>
            </a:r>
          </a:p>
          <a:p>
            <a:pPr>
              <a:buFont typeface="Wingdings" pitchFamily="2" charset="2"/>
              <a:buChar char="à"/>
            </a:pPr>
            <a:r>
              <a:rPr lang="fr-FR" dirty="0"/>
              <a:t>Eusèbe de Césarée</a:t>
            </a:r>
          </a:p>
          <a:p>
            <a:pPr>
              <a:buFont typeface="Wingdings" pitchFamily="2" charset="2"/>
              <a:buChar char="à"/>
            </a:pPr>
            <a:endParaRPr lang="fr-FR" dirty="0"/>
          </a:p>
          <a:p>
            <a:pPr marL="0" indent="0">
              <a:buNone/>
            </a:pPr>
            <a:r>
              <a:rPr lang="fr-FR" dirty="0"/>
              <a:t>314 : 16 évêques au Concile d’Arles</a:t>
            </a:r>
          </a:p>
          <a:p>
            <a:pPr marL="0" indent="0">
              <a:buNone/>
            </a:pPr>
            <a:endParaRPr lang="fr-FR" dirty="0"/>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297229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Afrique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Interrogatoire des martyrs de </a:t>
            </a:r>
            <a:r>
              <a:rPr lang="fr-FR" dirty="0" err="1"/>
              <a:t>Scilli</a:t>
            </a:r>
            <a:r>
              <a:rPr lang="fr-FR" dirty="0"/>
              <a:t>, 180</a:t>
            </a:r>
          </a:p>
          <a:p>
            <a:pPr marL="0" indent="0">
              <a:buNone/>
            </a:pPr>
            <a:r>
              <a:rPr lang="fr-FR" dirty="0"/>
              <a:t>Tertullien 197/220 </a:t>
            </a:r>
          </a:p>
          <a:p>
            <a:pPr marL="0" indent="0">
              <a:buNone/>
            </a:pPr>
            <a:r>
              <a:rPr lang="fr-FR" dirty="0"/>
              <a:t>Carthage</a:t>
            </a:r>
          </a:p>
          <a:p>
            <a:pPr marL="0" indent="0">
              <a:buNone/>
            </a:pPr>
            <a:endParaRPr lang="fr-FR" dirty="0"/>
          </a:p>
          <a:p>
            <a:pPr marL="0" indent="0">
              <a:buNone/>
            </a:pPr>
            <a:r>
              <a:rPr lang="fr-FR" dirty="0"/>
              <a:t>Cyprien de Carthage 248/259</a:t>
            </a:r>
          </a:p>
          <a:p>
            <a:pPr marL="0" indent="0">
              <a:buNone/>
            </a:pPr>
            <a:endParaRPr lang="fr-FR" dirty="0"/>
          </a:p>
          <a:p>
            <a:pPr marL="0" indent="0">
              <a:buNone/>
            </a:pPr>
            <a:r>
              <a:rPr lang="fr-FR" dirty="0"/>
              <a:t>Schisme donatiste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1573664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Espagne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Lettre de Cyprien de Carthage à l’évêque de Mérida et Saragosse.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4166388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Bretagne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3 évêques au Concile d’Arles</a:t>
            </a:r>
          </a:p>
          <a:p>
            <a:pPr marL="0" indent="0">
              <a:buNone/>
            </a:pPr>
            <a:endParaRPr lang="fr-FR" dirty="0"/>
          </a:p>
          <a:p>
            <a:pPr marL="0" indent="0">
              <a:buNone/>
            </a:pPr>
            <a:endParaRPr lang="fr-FR" dirty="0"/>
          </a:p>
        </p:txBody>
      </p:sp>
      <p:pic>
        <p:nvPicPr>
          <p:cNvPr id="3074" name="Picture 2" descr="Présence romaine vers 350.">
            <a:extLst>
              <a:ext uri="{FF2B5EF4-FFF2-40B4-BE49-F238E27FC236}">
                <a16:creationId xmlns:a16="http://schemas.microsoft.com/office/drawing/2014/main" id="{28957273-871F-235B-1CE5-58F1FBB2E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4375" y="0"/>
            <a:ext cx="639762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092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A89883-4248-AC46-6E42-792FBCE384D5}"/>
              </a:ext>
            </a:extLst>
          </p:cNvPr>
          <p:cNvSpPr>
            <a:spLocks noGrp="1"/>
          </p:cNvSpPr>
          <p:nvPr>
            <p:ph type="title"/>
          </p:nvPr>
        </p:nvSpPr>
        <p:spPr>
          <a:xfrm>
            <a:off x="838200" y="365125"/>
            <a:ext cx="4548188" cy="1325563"/>
          </a:xfrm>
        </p:spPr>
        <p:txBody>
          <a:bodyPr>
            <a:normAutofit/>
          </a:bodyPr>
          <a:lstStyle/>
          <a:p>
            <a:r>
              <a:rPr lang="fr-FR" dirty="0"/>
              <a:t>Vers l’Occident</a:t>
            </a:r>
            <a:br>
              <a:rPr lang="fr-FR" dirty="0"/>
            </a:br>
            <a:r>
              <a:rPr lang="fr-FR" dirty="0">
                <a:sym typeface="Wingdings" pitchFamily="2" charset="2"/>
              </a:rPr>
              <a:t> Danube</a:t>
            </a:r>
            <a:endParaRPr lang="fr-FR" dirty="0"/>
          </a:p>
        </p:txBody>
      </p:sp>
      <p:sp>
        <p:nvSpPr>
          <p:cNvPr id="3" name="Espace réservé du contenu 2">
            <a:extLst>
              <a:ext uri="{FF2B5EF4-FFF2-40B4-BE49-F238E27FC236}">
                <a16:creationId xmlns:a16="http://schemas.microsoft.com/office/drawing/2014/main" id="{6FF54039-0201-1C84-2042-A7030AD1320F}"/>
              </a:ext>
            </a:extLst>
          </p:cNvPr>
          <p:cNvSpPr>
            <a:spLocks noGrp="1"/>
          </p:cNvSpPr>
          <p:nvPr>
            <p:ph idx="1"/>
          </p:nvPr>
        </p:nvSpPr>
        <p:spPr>
          <a:xfrm>
            <a:off x="838200" y="1825624"/>
            <a:ext cx="4548188" cy="4860925"/>
          </a:xfrm>
        </p:spPr>
        <p:txBody>
          <a:bodyPr>
            <a:normAutofit/>
          </a:bodyPr>
          <a:lstStyle/>
          <a:p>
            <a:pPr marL="0" indent="0">
              <a:buNone/>
            </a:pPr>
            <a:r>
              <a:rPr lang="fr-FR" dirty="0"/>
              <a:t>Salona, Croatie. </a:t>
            </a:r>
          </a:p>
          <a:p>
            <a:pPr marL="0" indent="0">
              <a:buNone/>
            </a:pPr>
            <a:endParaRPr lang="fr-FR" dirty="0"/>
          </a:p>
          <a:p>
            <a:pPr marL="0" indent="0">
              <a:buNone/>
            </a:pPr>
            <a:r>
              <a:rPr lang="fr-FR" dirty="0"/>
              <a:t>Irénée de </a:t>
            </a:r>
            <a:r>
              <a:rPr lang="fr-FR" dirty="0" err="1"/>
              <a:t>Sirmium</a:t>
            </a:r>
            <a:r>
              <a:rPr lang="fr-FR" dirty="0"/>
              <a:t> (Hongrie)</a:t>
            </a:r>
          </a:p>
          <a:p>
            <a:pPr marL="0" indent="0">
              <a:buNone/>
            </a:pPr>
            <a:endParaRPr lang="fr-FR" dirty="0"/>
          </a:p>
          <a:p>
            <a:pPr marL="0" indent="0">
              <a:buNone/>
            </a:pPr>
            <a:endParaRPr lang="fr-FR" dirty="0"/>
          </a:p>
        </p:txBody>
      </p:sp>
      <p:pic>
        <p:nvPicPr>
          <p:cNvPr id="4" name="Image 3">
            <a:extLst>
              <a:ext uri="{FF2B5EF4-FFF2-40B4-BE49-F238E27FC236}">
                <a16:creationId xmlns:a16="http://schemas.microsoft.com/office/drawing/2014/main" id="{E8C130EC-BB66-80FF-0253-245DE27F1216}"/>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4000"/>
                    </a14:imgEffect>
                  </a14:imgLayer>
                </a14:imgProps>
              </a:ext>
            </a:extLst>
          </a:blip>
          <a:srcRect b="23243"/>
          <a:stretch/>
        </p:blipFill>
        <p:spPr>
          <a:xfrm>
            <a:off x="5689866" y="0"/>
            <a:ext cx="7044929" cy="6858000"/>
          </a:xfrm>
          <a:prstGeom prst="rect">
            <a:avLst/>
          </a:prstGeom>
        </p:spPr>
      </p:pic>
      <p:pic>
        <p:nvPicPr>
          <p:cNvPr id="5" name="Image 4">
            <a:extLst>
              <a:ext uri="{FF2B5EF4-FFF2-40B4-BE49-F238E27FC236}">
                <a16:creationId xmlns:a16="http://schemas.microsoft.com/office/drawing/2014/main" id="{643253E4-095D-D7FB-312B-9B55E22D1311}"/>
              </a:ext>
            </a:extLst>
          </p:cNvPr>
          <p:cNvPicPr>
            <a:picLocks noChangeAspect="1"/>
          </p:cNvPicPr>
          <p:nvPr/>
        </p:nvPicPr>
        <p:blipFill rotWithShape="1">
          <a:blip r:embed="rId2">
            <a:extLst>
              <a:ext uri="{BEBA8EAE-BF5A-486C-A8C5-ECC9F3942E4B}">
                <a14:imgProps xmlns:a14="http://schemas.microsoft.com/office/drawing/2010/main">
                  <a14:imgLayer r:embed="rId4">
                    <a14:imgEffect>
                      <a14:brightnessContrast bright="24000"/>
                    </a14:imgEffect>
                  </a14:imgLayer>
                </a14:imgProps>
              </a:ext>
            </a:extLst>
          </a:blip>
          <a:srcRect l="54037" t="78198" r="5265"/>
          <a:stretch/>
        </p:blipFill>
        <p:spPr>
          <a:xfrm>
            <a:off x="5573479" y="4473146"/>
            <a:ext cx="3510263" cy="2384854"/>
          </a:xfrm>
          <a:prstGeom prst="rect">
            <a:avLst/>
          </a:prstGeom>
        </p:spPr>
      </p:pic>
    </p:spTree>
    <p:extLst>
      <p:ext uri="{BB962C8B-B14F-4D97-AF65-F5344CB8AC3E}">
        <p14:creationId xmlns:p14="http://schemas.microsoft.com/office/powerpoint/2010/main" val="1903900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672BA65-9EFC-29DB-F60D-7E9250B666AE}"/>
              </a:ext>
            </a:extLst>
          </p:cNvPr>
          <p:cNvSpPr>
            <a:spLocks noGrp="1"/>
          </p:cNvSpPr>
          <p:nvPr>
            <p:ph type="title"/>
          </p:nvPr>
        </p:nvSpPr>
        <p:spPr/>
        <p:txBody>
          <a:bodyPr/>
          <a:lstStyle/>
          <a:p>
            <a:r>
              <a:rPr lang="fr-FR" dirty="0"/>
              <a:t>II. Organisation et sociologie des premières communautés chrétiennes</a:t>
            </a:r>
          </a:p>
        </p:txBody>
      </p:sp>
      <p:sp>
        <p:nvSpPr>
          <p:cNvPr id="3" name="Espace réservé du contenu 2">
            <a:extLst>
              <a:ext uri="{FF2B5EF4-FFF2-40B4-BE49-F238E27FC236}">
                <a16:creationId xmlns:a16="http://schemas.microsoft.com/office/drawing/2014/main" id="{A0DF8581-3CA5-E880-2E0B-C04969D63767}"/>
              </a:ext>
            </a:extLst>
          </p:cNvPr>
          <p:cNvSpPr>
            <a:spLocks noGrp="1"/>
          </p:cNvSpPr>
          <p:nvPr>
            <p:ph idx="1"/>
          </p:nvPr>
        </p:nvSpPr>
        <p:spPr/>
        <p:txBody>
          <a:bodyPr/>
          <a:lstStyle/>
          <a:p>
            <a:endParaRPr lang="fr-FR" dirty="0"/>
          </a:p>
        </p:txBody>
      </p:sp>
    </p:spTree>
    <p:extLst>
      <p:ext uri="{BB962C8B-B14F-4D97-AF65-F5344CB8AC3E}">
        <p14:creationId xmlns:p14="http://schemas.microsoft.com/office/powerpoint/2010/main" val="25594484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C43603-01F1-E95B-8B39-8EDFD23D2865}"/>
              </a:ext>
            </a:extLst>
          </p:cNvPr>
          <p:cNvSpPr>
            <a:spLocks noGrp="1"/>
          </p:cNvSpPr>
          <p:nvPr>
            <p:ph type="title"/>
          </p:nvPr>
        </p:nvSpPr>
        <p:spPr/>
        <p:txBody>
          <a:bodyPr/>
          <a:lstStyle/>
          <a:p>
            <a:r>
              <a:rPr lang="fr-FR" dirty="0"/>
              <a:t>I. Allez, enseignez toutes les Nations… </a:t>
            </a:r>
          </a:p>
        </p:txBody>
      </p:sp>
      <p:sp>
        <p:nvSpPr>
          <p:cNvPr id="3" name="Espace réservé du contenu 2">
            <a:extLst>
              <a:ext uri="{FF2B5EF4-FFF2-40B4-BE49-F238E27FC236}">
                <a16:creationId xmlns:a16="http://schemas.microsoft.com/office/drawing/2014/main" id="{4A807479-F561-9EA0-88B4-48D3C22BC439}"/>
              </a:ext>
            </a:extLst>
          </p:cNvPr>
          <p:cNvSpPr>
            <a:spLocks noGrp="1"/>
          </p:cNvSpPr>
          <p:nvPr>
            <p:ph idx="1"/>
          </p:nvPr>
        </p:nvSpPr>
        <p:spPr/>
        <p:txBody>
          <a:bodyPr/>
          <a:lstStyle/>
          <a:p>
            <a:pPr marL="0" indent="0">
              <a:buNone/>
            </a:pPr>
            <a:r>
              <a:rPr lang="fr-FR" dirty="0"/>
              <a:t>1. Les Douze et les Sept</a:t>
            </a:r>
          </a:p>
        </p:txBody>
      </p:sp>
    </p:spTree>
    <p:extLst>
      <p:ext uri="{BB962C8B-B14F-4D97-AF65-F5344CB8AC3E}">
        <p14:creationId xmlns:p14="http://schemas.microsoft.com/office/powerpoint/2010/main" val="23571385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4F7ACB1-BF91-006E-9B9E-8373814F4245}"/>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BF67709C-E2F3-DE00-185C-7A4891A3F6D8}"/>
              </a:ext>
            </a:extLst>
          </p:cNvPr>
          <p:cNvSpPr>
            <a:spLocks noGrp="1"/>
          </p:cNvSpPr>
          <p:nvPr>
            <p:ph idx="1"/>
          </p:nvPr>
        </p:nvSpPr>
        <p:spPr/>
        <p:txBody>
          <a:bodyPr/>
          <a:lstStyle/>
          <a:p>
            <a:pPr marL="514350" indent="-514350">
              <a:buAutoNum type="arabicPeriod"/>
            </a:pPr>
            <a:r>
              <a:rPr lang="fr-FR" dirty="0"/>
              <a:t>Organisation</a:t>
            </a:r>
          </a:p>
          <a:p>
            <a:pPr marL="0" indent="0">
              <a:buNone/>
            </a:pPr>
            <a:r>
              <a:rPr lang="fr-FR" i="1" dirty="0" err="1"/>
              <a:t>Presbytéroi</a:t>
            </a:r>
            <a:endParaRPr lang="fr-FR" i="1" dirty="0"/>
          </a:p>
          <a:p>
            <a:pPr marL="0" indent="0">
              <a:buNone/>
            </a:pPr>
            <a:r>
              <a:rPr lang="fr-FR" i="1" dirty="0" err="1"/>
              <a:t>Épiscopos</a:t>
            </a:r>
            <a:endParaRPr lang="fr-FR" i="1" dirty="0"/>
          </a:p>
          <a:p>
            <a:pPr marL="0" indent="0">
              <a:buNone/>
            </a:pPr>
            <a:endParaRPr lang="fr-FR" i="1" dirty="0"/>
          </a:p>
          <a:p>
            <a:pPr marL="0" indent="0">
              <a:buNone/>
            </a:pPr>
            <a:r>
              <a:rPr lang="fr-FR" dirty="0"/>
              <a:t>Lettres d’Ignace d’Antioche</a:t>
            </a:r>
          </a:p>
        </p:txBody>
      </p:sp>
    </p:spTree>
    <p:extLst>
      <p:ext uri="{BB962C8B-B14F-4D97-AF65-F5344CB8AC3E}">
        <p14:creationId xmlns:p14="http://schemas.microsoft.com/office/powerpoint/2010/main" val="11631063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2FD986-62D5-5AE5-CEE2-ADAE33100BB2}"/>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42EA259-FD5F-C5CC-5335-EF4D20C5FB99}"/>
              </a:ext>
            </a:extLst>
          </p:cNvPr>
          <p:cNvSpPr>
            <a:spLocks noGrp="1"/>
          </p:cNvSpPr>
          <p:nvPr>
            <p:ph idx="1"/>
          </p:nvPr>
        </p:nvSpPr>
        <p:spPr/>
        <p:txBody>
          <a:bodyPr/>
          <a:lstStyle/>
          <a:p>
            <a:pPr marL="0" indent="0">
              <a:buNone/>
            </a:pPr>
            <a:r>
              <a:rPr lang="fr-FR" dirty="0" err="1"/>
              <a:t>Municius</a:t>
            </a:r>
            <a:r>
              <a:rPr lang="fr-FR" dirty="0"/>
              <a:t> Felix, </a:t>
            </a:r>
            <a:r>
              <a:rPr lang="fr-FR" i="1" dirty="0" err="1"/>
              <a:t>Octauius</a:t>
            </a:r>
            <a:r>
              <a:rPr lang="fr-FR" i="1" dirty="0"/>
              <a:t>. </a:t>
            </a:r>
          </a:p>
          <a:p>
            <a:pPr marL="0" indent="0">
              <a:buNone/>
            </a:pPr>
            <a:endParaRPr lang="fr-FR" i="1" dirty="0"/>
          </a:p>
          <a:p>
            <a:pPr marL="0" indent="0">
              <a:buNone/>
            </a:pPr>
            <a:r>
              <a:rPr lang="fr-FR" dirty="0"/>
              <a:t>Celse, </a:t>
            </a:r>
            <a:r>
              <a:rPr lang="fr-FR" i="1" dirty="0"/>
              <a:t>Discours véritable</a:t>
            </a:r>
            <a:r>
              <a:rPr lang="fr-FR" dirty="0"/>
              <a:t>, vers 180 </a:t>
            </a:r>
            <a:r>
              <a:rPr lang="fr-FR" dirty="0">
                <a:sym typeface="Wingdings" pitchFamily="2" charset="2"/>
              </a:rPr>
              <a:t> Origène, </a:t>
            </a:r>
            <a:r>
              <a:rPr lang="fr-FR" i="1" dirty="0">
                <a:sym typeface="Wingdings" pitchFamily="2" charset="2"/>
              </a:rPr>
              <a:t>Contre Celse</a:t>
            </a:r>
            <a:r>
              <a:rPr lang="fr-FR" dirty="0">
                <a:sym typeface="Wingdings" pitchFamily="2" charset="2"/>
              </a:rPr>
              <a:t>, vers 240</a:t>
            </a:r>
            <a:endParaRPr lang="fr-FR" dirty="0"/>
          </a:p>
        </p:txBody>
      </p:sp>
    </p:spTree>
    <p:extLst>
      <p:ext uri="{BB962C8B-B14F-4D97-AF65-F5344CB8AC3E}">
        <p14:creationId xmlns:p14="http://schemas.microsoft.com/office/powerpoint/2010/main" val="36752616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AF19B1-7F20-1BD1-497C-C2A8A84880E5}"/>
              </a:ext>
            </a:extLst>
          </p:cNvPr>
          <p:cNvSpPr>
            <a:spLocks noGrp="1"/>
          </p:cNvSpPr>
          <p:nvPr>
            <p:ph type="title"/>
          </p:nvPr>
        </p:nvSpPr>
        <p:spPr>
          <a:xfrm>
            <a:off x="8210548" y="365125"/>
            <a:ext cx="3143251" cy="1325563"/>
          </a:xfrm>
        </p:spPr>
        <p:txBody>
          <a:bodyPr>
            <a:normAutofit fontScale="90000"/>
          </a:bodyPr>
          <a:lstStyle/>
          <a:p>
            <a:r>
              <a:rPr lang="fr-FR" dirty="0"/>
              <a:t>Columbarium. Rome, </a:t>
            </a:r>
            <a:r>
              <a:rPr lang="fr-FR" dirty="0" err="1"/>
              <a:t>Vigna</a:t>
            </a:r>
            <a:r>
              <a:rPr lang="fr-FR" dirty="0"/>
              <a:t> </a:t>
            </a:r>
            <a:r>
              <a:rPr lang="fr-FR" dirty="0" err="1"/>
              <a:t>Codini</a:t>
            </a:r>
            <a:r>
              <a:rPr lang="fr-FR" dirty="0"/>
              <a:t>.</a:t>
            </a:r>
          </a:p>
        </p:txBody>
      </p:sp>
      <p:pic>
        <p:nvPicPr>
          <p:cNvPr id="7" name="Image 6">
            <a:extLst>
              <a:ext uri="{FF2B5EF4-FFF2-40B4-BE49-F238E27FC236}">
                <a16:creationId xmlns:a16="http://schemas.microsoft.com/office/drawing/2014/main" id="{C672F883-D78F-40D4-F633-D32BD895BB9A}"/>
              </a:ext>
            </a:extLst>
          </p:cNvPr>
          <p:cNvPicPr>
            <a:picLocks noChangeAspect="1"/>
          </p:cNvPicPr>
          <p:nvPr/>
        </p:nvPicPr>
        <p:blipFill>
          <a:blip r:embed="rId2"/>
          <a:stretch>
            <a:fillRect/>
          </a:stretch>
        </p:blipFill>
        <p:spPr>
          <a:xfrm>
            <a:off x="438149" y="365125"/>
            <a:ext cx="7772400" cy="5865571"/>
          </a:xfrm>
          <a:prstGeom prst="rect">
            <a:avLst/>
          </a:prstGeom>
        </p:spPr>
      </p:pic>
    </p:spTree>
    <p:extLst>
      <p:ext uri="{BB962C8B-B14F-4D97-AF65-F5344CB8AC3E}">
        <p14:creationId xmlns:p14="http://schemas.microsoft.com/office/powerpoint/2010/main" val="13381143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287039-4CA6-F65C-BA0D-0ABAFDA47E07}"/>
              </a:ext>
            </a:extLst>
          </p:cNvPr>
          <p:cNvSpPr>
            <a:spLocks noGrp="1"/>
          </p:cNvSpPr>
          <p:nvPr>
            <p:ph type="title"/>
          </p:nvPr>
        </p:nvSpPr>
        <p:spPr/>
        <p:txBody>
          <a:bodyPr/>
          <a:lstStyle/>
          <a:p>
            <a:r>
              <a:rPr lang="fr-FR" dirty="0"/>
              <a:t>Catacombe de Saint-</a:t>
            </a:r>
            <a:r>
              <a:rPr lang="fr-FR" dirty="0" err="1"/>
              <a:t>Callixte</a:t>
            </a:r>
            <a:r>
              <a:rPr lang="fr-FR" dirty="0"/>
              <a:t>, Rome.</a:t>
            </a:r>
          </a:p>
        </p:txBody>
      </p:sp>
      <p:pic>
        <p:nvPicPr>
          <p:cNvPr id="2050" name="Picture 2" descr="undefined">
            <a:extLst>
              <a:ext uri="{FF2B5EF4-FFF2-40B4-BE49-F238E27FC236}">
                <a16:creationId xmlns:a16="http://schemas.microsoft.com/office/drawing/2014/main" id="{839C17C2-C5ED-59ED-7A50-0ED5AF2566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6688" y="1582738"/>
            <a:ext cx="5801784" cy="43513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undefined">
            <a:extLst>
              <a:ext uri="{FF2B5EF4-FFF2-40B4-BE49-F238E27FC236}">
                <a16:creationId xmlns:a16="http://schemas.microsoft.com/office/drawing/2014/main" id="{94D9E926-E7FD-6E25-DF66-77335B2532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8513" y="2886075"/>
            <a:ext cx="2641600" cy="3606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undefined">
            <a:extLst>
              <a:ext uri="{FF2B5EF4-FFF2-40B4-BE49-F238E27FC236}">
                <a16:creationId xmlns:a16="http://schemas.microsoft.com/office/drawing/2014/main" id="{D1E965B8-1059-12E2-D8A8-20850EF4A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75763" y="673550"/>
            <a:ext cx="2640012" cy="1818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7174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60B0E50-6893-EB46-3E44-1072A3873EE3}"/>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D907D61D-E822-4744-D480-6E927260B91E}"/>
              </a:ext>
            </a:extLst>
          </p:cNvPr>
          <p:cNvSpPr>
            <a:spLocks noGrp="1"/>
          </p:cNvSpPr>
          <p:nvPr>
            <p:ph idx="1"/>
          </p:nvPr>
        </p:nvSpPr>
        <p:spPr/>
        <p:txBody>
          <a:bodyPr/>
          <a:lstStyle/>
          <a:p>
            <a:pPr marL="0" indent="0">
              <a:buNone/>
            </a:pPr>
            <a:r>
              <a:rPr lang="fr-FR" dirty="0"/>
              <a:t>2. Recrutement</a:t>
            </a:r>
          </a:p>
        </p:txBody>
      </p:sp>
    </p:spTree>
    <p:extLst>
      <p:ext uri="{BB962C8B-B14F-4D97-AF65-F5344CB8AC3E}">
        <p14:creationId xmlns:p14="http://schemas.microsoft.com/office/powerpoint/2010/main" val="23858709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70843D-2207-781B-E6D8-279778FEAE36}"/>
              </a:ext>
            </a:extLst>
          </p:cNvPr>
          <p:cNvSpPr>
            <a:spLocks noGrp="1"/>
          </p:cNvSpPr>
          <p:nvPr>
            <p:ph type="title"/>
          </p:nvPr>
        </p:nvSpPr>
        <p:spPr/>
        <p:txBody>
          <a:bodyPr/>
          <a:lstStyle/>
          <a:p>
            <a:r>
              <a:rPr lang="fr-FR" dirty="0"/>
              <a:t>Luc 8, 1-3</a:t>
            </a:r>
          </a:p>
        </p:txBody>
      </p:sp>
      <p:sp>
        <p:nvSpPr>
          <p:cNvPr id="3" name="Espace réservé du contenu 2">
            <a:extLst>
              <a:ext uri="{FF2B5EF4-FFF2-40B4-BE49-F238E27FC236}">
                <a16:creationId xmlns:a16="http://schemas.microsoft.com/office/drawing/2014/main" id="{C988C7B9-C6B8-23E4-A43B-A7AD0B0EC384}"/>
              </a:ext>
            </a:extLst>
          </p:cNvPr>
          <p:cNvSpPr>
            <a:spLocks noGrp="1"/>
          </p:cNvSpPr>
          <p:nvPr>
            <p:ph idx="1"/>
          </p:nvPr>
        </p:nvSpPr>
        <p:spPr/>
        <p:txBody>
          <a:bodyPr/>
          <a:lstStyle/>
          <a:p>
            <a:pPr marL="0" indent="0" algn="just">
              <a:buNone/>
            </a:pPr>
            <a:r>
              <a:rPr lang="fr-FR" dirty="0"/>
              <a:t>Or, par la suite, Jésus faisait route à travers villes et villages ; il proclamait et annonçait la bonne nouvelle du Règne de Dieu. </a:t>
            </a:r>
            <a:r>
              <a:rPr lang="fr-FR" b="1" dirty="0"/>
              <a:t>Les Douze étaient avec lui,  et aussi des femmes</a:t>
            </a:r>
            <a:r>
              <a:rPr lang="fr-FR" dirty="0"/>
              <a:t> qui avaient été guéries d’esprits mauvais et de maladies : Marie, dite de Magdala, dont étaient sortis sept démons, Jeanne, femme de </a:t>
            </a:r>
            <a:r>
              <a:rPr lang="fr-FR" dirty="0" err="1"/>
              <a:t>Chouza</a:t>
            </a:r>
            <a:r>
              <a:rPr lang="fr-FR" dirty="0"/>
              <a:t>, intendant d’Hérode, Suzanne et beaucoup d’autres qui les aidaient de leurs biens.</a:t>
            </a:r>
          </a:p>
          <a:p>
            <a:pPr marL="0" indent="0">
              <a:buNone/>
            </a:pPr>
            <a:endParaRPr lang="fr-FR" dirty="0"/>
          </a:p>
        </p:txBody>
      </p:sp>
    </p:spTree>
    <p:extLst>
      <p:ext uri="{BB962C8B-B14F-4D97-AF65-F5344CB8AC3E}">
        <p14:creationId xmlns:p14="http://schemas.microsoft.com/office/powerpoint/2010/main" val="8943634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8136D7-943F-9A17-2556-B9C6258A2BCA}"/>
              </a:ext>
            </a:extLst>
          </p:cNvPr>
          <p:cNvSpPr>
            <a:spLocks noGrp="1"/>
          </p:cNvSpPr>
          <p:nvPr>
            <p:ph type="title"/>
          </p:nvPr>
        </p:nvSpPr>
        <p:spPr/>
        <p:txBody>
          <a:bodyPr/>
          <a:lstStyle/>
          <a:p>
            <a:r>
              <a:rPr lang="fr-FR" dirty="0"/>
              <a:t>Flavia </a:t>
            </a:r>
            <a:r>
              <a:rPr lang="fr-FR" dirty="0" err="1"/>
              <a:t>Domitilla</a:t>
            </a:r>
            <a:endParaRPr lang="fr-FR" dirty="0"/>
          </a:p>
        </p:txBody>
      </p:sp>
      <p:sp>
        <p:nvSpPr>
          <p:cNvPr id="3" name="Espace réservé du contenu 2">
            <a:extLst>
              <a:ext uri="{FF2B5EF4-FFF2-40B4-BE49-F238E27FC236}">
                <a16:creationId xmlns:a16="http://schemas.microsoft.com/office/drawing/2014/main" id="{413DF2A5-09A1-EFA0-B855-64872FFAB9D2}"/>
              </a:ext>
            </a:extLst>
          </p:cNvPr>
          <p:cNvSpPr>
            <a:spLocks noGrp="1"/>
          </p:cNvSpPr>
          <p:nvPr>
            <p:ph idx="1"/>
          </p:nvPr>
        </p:nvSpPr>
        <p:spPr/>
        <p:txBody>
          <a:bodyPr/>
          <a:lstStyle/>
          <a:p>
            <a:pPr marL="0" indent="0">
              <a:buNone/>
            </a:pPr>
            <a:r>
              <a:rPr lang="fr-FR" dirty="0"/>
              <a:t>Eusèbe de Césarée, </a:t>
            </a:r>
            <a:r>
              <a:rPr lang="fr-FR" i="1" dirty="0"/>
              <a:t>Histoire Ecclésiastique</a:t>
            </a:r>
            <a:r>
              <a:rPr lang="fr-FR" dirty="0"/>
              <a:t>, III, 18.</a:t>
            </a:r>
          </a:p>
          <a:p>
            <a:pPr marL="0" indent="0">
              <a:buNone/>
            </a:pPr>
            <a:endParaRPr lang="fr-FR" dirty="0"/>
          </a:p>
          <a:p>
            <a:pPr marL="0" indent="0" algn="just">
              <a:buNone/>
            </a:pPr>
            <a:r>
              <a:rPr lang="fr-FR" dirty="0"/>
              <a:t>Dans ces temps-là, l'enseignement de notre foi était tellement éclatant que même les historiens étrangers à notre doctrine n'hésitent pas à rapporter dans leurs histoires la persécution et les témoignages qui y furent rendus; ils en ont indiqué la date très exactement, et ils racontent que la quinzième année de Domitien, Flavia </a:t>
            </a:r>
            <a:r>
              <a:rPr lang="fr-FR" dirty="0" err="1"/>
              <a:t>Domitilla</a:t>
            </a:r>
            <a:r>
              <a:rPr lang="fr-FR" dirty="0"/>
              <a:t> fille d'une sœur de Flavius Clemens, un des consuls de Rome à cette date, fut elle aussi, avec un très grand nombre d'autres, reléguée dans l'île </a:t>
            </a:r>
            <a:r>
              <a:rPr lang="fr-FR" dirty="0" err="1"/>
              <a:t>Pontia</a:t>
            </a:r>
            <a:r>
              <a:rPr lang="fr-FR" dirty="0"/>
              <a:t> par punition, à cause du témoignage (rendu) au Christ</a:t>
            </a:r>
          </a:p>
        </p:txBody>
      </p:sp>
    </p:spTree>
    <p:extLst>
      <p:ext uri="{BB962C8B-B14F-4D97-AF65-F5344CB8AC3E}">
        <p14:creationId xmlns:p14="http://schemas.microsoft.com/office/powerpoint/2010/main" val="20123871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40CAE08-EAD5-37B5-557C-2E8547C729F9}"/>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852ADABB-45C7-D5A4-8F43-B7A1356E46A8}"/>
              </a:ext>
            </a:extLst>
          </p:cNvPr>
          <p:cNvSpPr>
            <a:spLocks noGrp="1"/>
          </p:cNvSpPr>
          <p:nvPr>
            <p:ph idx="1"/>
          </p:nvPr>
        </p:nvSpPr>
        <p:spPr/>
        <p:txBody>
          <a:bodyPr/>
          <a:lstStyle/>
          <a:p>
            <a:endParaRPr lang="fr-FR"/>
          </a:p>
        </p:txBody>
      </p:sp>
      <p:pic>
        <p:nvPicPr>
          <p:cNvPr id="4" name="Picture 2">
            <a:extLst>
              <a:ext uri="{FF2B5EF4-FFF2-40B4-BE49-F238E27FC236}">
                <a16:creationId xmlns:a16="http://schemas.microsoft.com/office/drawing/2014/main" id="{D29C9886-E5DB-E0EB-E51A-70A35994DF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5900"/>
            <a:ext cx="12192000" cy="6424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66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759099-5B26-7437-CCFA-C3B61D640D40}"/>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2DB2F0C-E428-DC34-F305-9ECCF68EB6B2}"/>
              </a:ext>
            </a:extLst>
          </p:cNvPr>
          <p:cNvSpPr>
            <a:spLocks noGrp="1"/>
          </p:cNvSpPr>
          <p:nvPr>
            <p:ph idx="1"/>
          </p:nvPr>
        </p:nvSpPr>
        <p:spPr/>
        <p:txBody>
          <a:bodyPr/>
          <a:lstStyle/>
          <a:p>
            <a:pPr marL="0" indent="0">
              <a:buNone/>
            </a:pPr>
            <a:r>
              <a:rPr lang="fr-FR" i="1"/>
              <a:t>Shavouot</a:t>
            </a:r>
            <a:endParaRPr lang="fr-FR" i="1" dirty="0"/>
          </a:p>
        </p:txBody>
      </p:sp>
    </p:spTree>
    <p:extLst>
      <p:ext uri="{BB962C8B-B14F-4D97-AF65-F5344CB8AC3E}">
        <p14:creationId xmlns:p14="http://schemas.microsoft.com/office/powerpoint/2010/main" val="40625705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3C5AF38-5083-CDFB-32C3-D8E8D2665DA1}"/>
              </a:ext>
            </a:extLst>
          </p:cNvPr>
          <p:cNvSpPr>
            <a:spLocks noGrp="1"/>
          </p:cNvSpPr>
          <p:nvPr>
            <p:ph type="title"/>
          </p:nvPr>
        </p:nvSpPr>
        <p:spPr/>
        <p:txBody>
          <a:bodyPr/>
          <a:lstStyle/>
          <a:p>
            <a:r>
              <a:rPr lang="fr-FR" dirty="0"/>
              <a:t>Le martyr d’Étienne. </a:t>
            </a:r>
            <a:r>
              <a:rPr lang="fr-FR" i="1" dirty="0"/>
              <a:t>Actes</a:t>
            </a:r>
            <a:r>
              <a:rPr lang="fr-FR" dirty="0"/>
              <a:t> 6, 8-12</a:t>
            </a:r>
          </a:p>
        </p:txBody>
      </p:sp>
      <p:sp>
        <p:nvSpPr>
          <p:cNvPr id="3" name="Espace réservé du contenu 2">
            <a:extLst>
              <a:ext uri="{FF2B5EF4-FFF2-40B4-BE49-F238E27FC236}">
                <a16:creationId xmlns:a16="http://schemas.microsoft.com/office/drawing/2014/main" id="{3F1F2773-3F99-0749-FB61-46E8BA13CFEE}"/>
              </a:ext>
            </a:extLst>
          </p:cNvPr>
          <p:cNvSpPr>
            <a:spLocks noGrp="1"/>
          </p:cNvSpPr>
          <p:nvPr>
            <p:ph idx="1"/>
          </p:nvPr>
        </p:nvSpPr>
        <p:spPr/>
        <p:txBody>
          <a:bodyPr>
            <a:normAutofit/>
          </a:bodyPr>
          <a:lstStyle/>
          <a:p>
            <a:pPr marL="0" indent="0" algn="just">
              <a:buNone/>
            </a:pPr>
            <a:r>
              <a:rPr lang="fr-FR" dirty="0"/>
              <a:t>8 Plein de grâce et de puissance, Etienne opérait des prodiges et des signes remarquables parmi le peuple.  9 Mais, sur ces entrefaites, des gens de la synagogue dite des Affranchis, avec des Cyrénéens et des Alexandrins, des gens de Cilicie et d’Asie, entrèrent en discussion avec Etienne  10 et, comme ils étaient incapables de s’opposer à la sagesse et à l’Esprit qui marquaient ses paroles, 11 ils subornèrent des gens pour dire : « Nous l’avons entendu prononcer des paroles blasphématoires contre Moïse et contre Dieu. » 12 Ils ameutèrent le peuple, les anciens et les scribes, se saisirent d’Etienne à l’improviste et le conduisirent au Sanhédrin. </a:t>
            </a:r>
          </a:p>
          <a:p>
            <a:pPr marL="0" indent="0">
              <a:buNone/>
            </a:pPr>
            <a:endParaRPr lang="fr-FR" dirty="0"/>
          </a:p>
        </p:txBody>
      </p:sp>
    </p:spTree>
    <p:extLst>
      <p:ext uri="{BB962C8B-B14F-4D97-AF65-F5344CB8AC3E}">
        <p14:creationId xmlns:p14="http://schemas.microsoft.com/office/powerpoint/2010/main" val="61107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063D6C-A260-FA26-F454-FBD1192FE569}"/>
              </a:ext>
            </a:extLst>
          </p:cNvPr>
          <p:cNvSpPr>
            <a:spLocks noGrp="1"/>
          </p:cNvSpPr>
          <p:nvPr>
            <p:ph type="title"/>
          </p:nvPr>
        </p:nvSpPr>
        <p:spPr/>
        <p:txBody>
          <a:bodyPr/>
          <a:lstStyle/>
          <a:p>
            <a:r>
              <a:rPr lang="fr-FR" i="1" dirty="0"/>
              <a:t>Actes</a:t>
            </a:r>
            <a:r>
              <a:rPr lang="fr-FR" dirty="0"/>
              <a:t> 7, 53-60</a:t>
            </a:r>
          </a:p>
        </p:txBody>
      </p:sp>
      <p:sp>
        <p:nvSpPr>
          <p:cNvPr id="3" name="Espace réservé du contenu 2">
            <a:extLst>
              <a:ext uri="{FF2B5EF4-FFF2-40B4-BE49-F238E27FC236}">
                <a16:creationId xmlns:a16="http://schemas.microsoft.com/office/drawing/2014/main" id="{FEBA61A6-0B94-F403-918B-21679609BAC0}"/>
              </a:ext>
            </a:extLst>
          </p:cNvPr>
          <p:cNvSpPr>
            <a:spLocks noGrp="1"/>
          </p:cNvSpPr>
          <p:nvPr>
            <p:ph idx="1"/>
          </p:nvPr>
        </p:nvSpPr>
        <p:spPr/>
        <p:txBody>
          <a:bodyPr>
            <a:normAutofit fontScale="92500" lnSpcReduction="10000"/>
          </a:bodyPr>
          <a:lstStyle/>
          <a:p>
            <a:pPr marL="0" indent="0" algn="just">
              <a:buNone/>
            </a:pPr>
            <a:r>
              <a:rPr lang="fr-FR" dirty="0"/>
              <a:t>(…) Vous aviez reçu la Loi promulguée par des anges, et vous ne l’avez pas observée. » Ces paroles les exaspérèrent et ils grinçaient des dents contre Etienne. Mais lui, rempli d’Esprit Saint, fixait le ciel : il vit la gloire de Dieu et Jésus debout à la droite de Dieu.  « Voici, dit-il, que je contemple les cieux ouverts et le Fils de l’homme debout à la droite de Dieu. »  Ils poussèrent alors de grands cris, en se bouchant les oreilles. Puis, tous ensemble, ils se jetèrent sur lui, l’entraînèrent hors de la ville et se mirent à le lapider. Les témoins avaient posé leurs vêtements aux pieds d’</a:t>
            </a:r>
            <a:r>
              <a:rPr lang="fr-FR" dirty="0">
                <a:highlight>
                  <a:srgbClr val="FFFF00"/>
                </a:highlight>
              </a:rPr>
              <a:t>un jeune homme appelé Saul</a:t>
            </a:r>
            <a:r>
              <a:rPr lang="fr-FR" dirty="0"/>
              <a:t>. Tandis qu’ils le lapidaient, Etienne prononça cette invocation : « Seigneur Jésus, reçois mon esprit. » Puis il fléchit les genoux et lança un grand cri : « Seigneur, ne leur compte pas ce péché. » Et sur ces mots il mourut.</a:t>
            </a:r>
          </a:p>
          <a:p>
            <a:pPr marL="0" indent="0">
              <a:buNone/>
            </a:pPr>
            <a:endParaRPr lang="fr-FR" dirty="0"/>
          </a:p>
        </p:txBody>
      </p:sp>
    </p:spTree>
    <p:extLst>
      <p:ext uri="{BB962C8B-B14F-4D97-AF65-F5344CB8AC3E}">
        <p14:creationId xmlns:p14="http://schemas.microsoft.com/office/powerpoint/2010/main" val="37539490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46543C-ECB3-0FDB-FC5A-8F6B0EFE2AAF}"/>
              </a:ext>
            </a:extLst>
          </p:cNvPr>
          <p:cNvSpPr>
            <a:spLocks noGrp="1"/>
          </p:cNvSpPr>
          <p:nvPr>
            <p:ph type="title"/>
          </p:nvPr>
        </p:nvSpPr>
        <p:spPr/>
        <p:txBody>
          <a:bodyPr/>
          <a:lstStyle/>
          <a:p>
            <a:r>
              <a:rPr lang="fr-FR" dirty="0"/>
              <a:t>Philippe évangélise la Samarie et la Césarée Maritime. </a:t>
            </a:r>
            <a:r>
              <a:rPr lang="fr-FR" i="1" dirty="0"/>
              <a:t>Actes</a:t>
            </a:r>
            <a:r>
              <a:rPr lang="fr-FR" dirty="0"/>
              <a:t> 8, 1-8</a:t>
            </a:r>
          </a:p>
        </p:txBody>
      </p:sp>
      <p:sp>
        <p:nvSpPr>
          <p:cNvPr id="3" name="Espace réservé du contenu 2">
            <a:extLst>
              <a:ext uri="{FF2B5EF4-FFF2-40B4-BE49-F238E27FC236}">
                <a16:creationId xmlns:a16="http://schemas.microsoft.com/office/drawing/2014/main" id="{63EA9D49-E7A5-0EC4-F4C5-6EC88EE2D7DC}"/>
              </a:ext>
            </a:extLst>
          </p:cNvPr>
          <p:cNvSpPr>
            <a:spLocks noGrp="1"/>
          </p:cNvSpPr>
          <p:nvPr>
            <p:ph idx="1"/>
          </p:nvPr>
        </p:nvSpPr>
        <p:spPr/>
        <p:txBody>
          <a:bodyPr>
            <a:normAutofit fontScale="92500" lnSpcReduction="20000"/>
          </a:bodyPr>
          <a:lstStyle/>
          <a:p>
            <a:pPr marL="0" indent="0" algn="just">
              <a:buNone/>
            </a:pPr>
            <a:r>
              <a:rPr lang="fr-FR" dirty="0"/>
              <a:t>En ce jour-là éclata contre l’Eglise de Jérusalem une violente persécution. Sauf les apôtres, tous se dispersèrent dans les contrées de la Judée et de la Samarie. Des hommes pieux ensevelirent Etienne et firent sur lui de belles funérailles. Quant à Saul, il ravageait l’Eglise ; il pénétrait dans les maisons, en arrachait hommes et femmes, et les jetait en prison. Ceux donc qui avaient été dispersés allèrent de lieu en lieu, annonçant la bonne nouvelle de la Parole.</a:t>
            </a:r>
          </a:p>
          <a:p>
            <a:pPr marL="0" indent="0" algn="just">
              <a:buNone/>
            </a:pPr>
            <a:endParaRPr lang="fr-FR" dirty="0"/>
          </a:p>
          <a:p>
            <a:pPr marL="0" indent="0" algn="just">
              <a:buNone/>
            </a:pPr>
            <a:r>
              <a:rPr lang="fr-FR" dirty="0"/>
              <a:t>C’est ainsi que Philippe, qui était descendu dans une ville de Samarie, y proclamait le Christ. Les foules unanimes s’attachaient aux paroles de Philippe, car on entendait parler des miracles qu’il faisait et on les voyait. Beaucoup d’esprits impurs en effet sortaient, en poussant de grands cris, de ceux qui en étaient possédés, et beaucoup de paralysés et d’infirmes furent guéris. Il y eut une grande joie dans cette ville.</a:t>
            </a:r>
          </a:p>
          <a:p>
            <a:pPr marL="0" indent="0">
              <a:buNone/>
            </a:pPr>
            <a:endParaRPr lang="fr-FR" dirty="0"/>
          </a:p>
          <a:p>
            <a:pPr marL="0" indent="0">
              <a:buNone/>
            </a:pPr>
            <a:endParaRPr lang="fr-FR" dirty="0"/>
          </a:p>
        </p:txBody>
      </p:sp>
    </p:spTree>
    <p:extLst>
      <p:ext uri="{BB962C8B-B14F-4D97-AF65-F5344CB8AC3E}">
        <p14:creationId xmlns:p14="http://schemas.microsoft.com/office/powerpoint/2010/main" val="4013556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2339CFF-FD9D-32B4-0347-36EA756A77E6}"/>
              </a:ext>
            </a:extLst>
          </p:cNvPr>
          <p:cNvSpPr>
            <a:spLocks noGrp="1"/>
          </p:cNvSpPr>
          <p:nvPr>
            <p:ph type="title"/>
          </p:nvPr>
        </p:nvSpPr>
        <p:spPr>
          <a:xfrm>
            <a:off x="838200" y="121285"/>
            <a:ext cx="10515600" cy="1325563"/>
          </a:xfrm>
        </p:spPr>
        <p:txBody>
          <a:bodyPr/>
          <a:lstStyle/>
          <a:p>
            <a:pPr algn="ctr"/>
            <a:r>
              <a:rPr lang="fr-FR" i="1" dirty="0"/>
              <a:t>Actes</a:t>
            </a:r>
            <a:r>
              <a:rPr lang="fr-FR" dirty="0"/>
              <a:t> 8, 26-40</a:t>
            </a:r>
          </a:p>
        </p:txBody>
      </p:sp>
      <p:sp>
        <p:nvSpPr>
          <p:cNvPr id="3" name="Espace réservé du contenu 2">
            <a:extLst>
              <a:ext uri="{FF2B5EF4-FFF2-40B4-BE49-F238E27FC236}">
                <a16:creationId xmlns:a16="http://schemas.microsoft.com/office/drawing/2014/main" id="{6C976942-658D-5577-0333-A8BF3445ED40}"/>
              </a:ext>
            </a:extLst>
          </p:cNvPr>
          <p:cNvSpPr>
            <a:spLocks noGrp="1"/>
          </p:cNvSpPr>
          <p:nvPr>
            <p:ph idx="1"/>
          </p:nvPr>
        </p:nvSpPr>
        <p:spPr>
          <a:xfrm>
            <a:off x="838200" y="1353312"/>
            <a:ext cx="10515600" cy="5504687"/>
          </a:xfrm>
        </p:spPr>
        <p:txBody>
          <a:bodyPr>
            <a:normAutofit fontScale="85000" lnSpcReduction="20000"/>
          </a:bodyPr>
          <a:lstStyle/>
          <a:p>
            <a:pPr marL="0" indent="0" algn="just">
              <a:buNone/>
            </a:pPr>
            <a:r>
              <a:rPr lang="fr-FR" dirty="0"/>
              <a:t>L’ange du Seigneur s’adressa à Philippe : « Tu vas aller vers le midi, lui dit-il, sur la route qui descend de Jérusalem à Gaza ; elle est déserte. » Et Philippe partit sans tarder. Or un eunuque éthiopien, haut fonctionnaire de Candace, la reine d’Ethiopie, et administrateur général de son trésor, qui était allé à Jérusalem en pèlerinage, retournait chez lui ; assis dans son char, il lisait le prophète Esaïe. L’Esprit dit à Philippe : « Avance et rejoins ce char. »  Philippe y courut, entendit l’eunuque qui lisait le prophète Esaïe et lui dit : « Comprends-tu vraiment ce que tu lis ? » – « Et comment le pourrais-je, répondit-il, si je n’ai pas de guide ? » Et il invita Philippe à monter s’asseoir près de lui. </a:t>
            </a:r>
          </a:p>
          <a:p>
            <a:pPr marL="0" indent="0" algn="just">
              <a:buNone/>
            </a:pPr>
            <a:r>
              <a:rPr lang="fr-FR" dirty="0"/>
              <a:t>(….)</a:t>
            </a:r>
          </a:p>
          <a:p>
            <a:pPr marL="0" indent="0" algn="just">
              <a:buNone/>
            </a:pPr>
            <a:r>
              <a:rPr lang="fr-FR" dirty="0"/>
              <a:t>S’adressant à Philippe, l’eunuque lui dit : « Je t’en prie, de qui le prophète parle-t-il ainsi ? De lui-même ou de quelqu’un d’autre ? » Philippe ouvrit alors la bouche et, partant de ce texte, il lui annonça la Bonne Nouvelle de Jésus. Poursuivant leur chemin, ils tombèrent sur un point d’eau, et l’eunuque dit : « Voici de l’eau. Qu’est-ce qui empêche que je reçoive le baptême ? » Il donna l’ordre d’arrêter son char ; tous les deux descendirent dans l’eau, Philippe et l’eunuque, et Philippe le baptisa. Quand ils furent sortis de l’eau, l’Esprit du Seigneur emporta Philippe, et l’eunuque ne le vit plus, mais il poursuivit son chemin dans la joie. Quant à Philippe, il se retrouva à </a:t>
            </a:r>
            <a:r>
              <a:rPr lang="fr-FR" dirty="0" err="1"/>
              <a:t>Azôtos</a:t>
            </a:r>
            <a:r>
              <a:rPr lang="fr-FR" dirty="0"/>
              <a:t> et il annonçait la Bonne Nouvelle dans toutes les villes où il passait jusqu’à son arrivée à Césarée</a:t>
            </a:r>
          </a:p>
        </p:txBody>
      </p:sp>
    </p:spTree>
    <p:extLst>
      <p:ext uri="{BB962C8B-B14F-4D97-AF65-F5344CB8AC3E}">
        <p14:creationId xmlns:p14="http://schemas.microsoft.com/office/powerpoint/2010/main" val="61811289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2714</TotalTime>
  <Words>1751</Words>
  <Application>Microsoft Macintosh PowerPoint</Application>
  <PresentationFormat>Grand écran</PresentationFormat>
  <Paragraphs>187</Paragraphs>
  <Slides>47</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47</vt:i4>
      </vt:variant>
    </vt:vector>
  </HeadingPairs>
  <TitlesOfParts>
    <vt:vector size="52" baseType="lpstr">
      <vt:lpstr>Arial</vt:lpstr>
      <vt:lpstr>Calibri</vt:lpstr>
      <vt:lpstr>Calibri Light</vt:lpstr>
      <vt:lpstr>Wingdings</vt:lpstr>
      <vt:lpstr>Thème Office</vt:lpstr>
      <vt:lpstr>CM 5 - L’expansion chrétienne Ier-IIIe s. de notre ère</vt:lpstr>
      <vt:lpstr>Présentation PowerPoint</vt:lpstr>
      <vt:lpstr>Celse, Véritable Discours (reconstitué à partir du Contre Celse d’Origène).</vt:lpstr>
      <vt:lpstr>I. Allez, enseignez toutes les Nations… </vt:lpstr>
      <vt:lpstr>Présentation PowerPoint</vt:lpstr>
      <vt:lpstr>Le martyr d’Étienne. Actes 6, 8-12</vt:lpstr>
      <vt:lpstr>Actes 7, 53-60</vt:lpstr>
      <vt:lpstr>Philippe évangélise la Samarie et la Césarée Maritime. Actes 8, 1-8</vt:lpstr>
      <vt:lpstr>Actes 8, 26-40</vt:lpstr>
      <vt:lpstr>Présentation PowerPoint</vt:lpstr>
      <vt:lpstr>Les voyages de Paul</vt:lpstr>
      <vt:lpstr>Présentation PowerPoint</vt:lpstr>
      <vt:lpstr>Présentation PowerPoint</vt:lpstr>
      <vt:lpstr>Vers l’Orient  Asie Mineure</vt:lpstr>
      <vt:lpstr>Actes 11, 19-26</vt:lpstr>
      <vt:lpstr>Vers l’Orient  Asie Mineure</vt:lpstr>
      <vt:lpstr>Vers l’Orient  Proche et Moyen Orient</vt:lpstr>
      <vt:lpstr>Vers l’Orient  Proche et Moyen Orient</vt:lpstr>
      <vt:lpstr>Vers l’Orient  Proche et Moyen Orient</vt:lpstr>
      <vt:lpstr>Vers l’Orient  Proche et Moyen Orient</vt:lpstr>
      <vt:lpstr>Domus Ecclesiae, Doura Europos</vt:lpstr>
      <vt:lpstr>Vers l’Orient  Proche et Moyen Orient</vt:lpstr>
      <vt:lpstr>Vers l’Orient  Proche et Moyen Orient</vt:lpstr>
      <vt:lpstr>Vers l’Orient  Égypte</vt:lpstr>
      <vt:lpstr>Les codices de Nag Hammadi, Égypte</vt:lpstr>
      <vt:lpstr>Vers l’Orient  Égypte</vt:lpstr>
      <vt:lpstr>Vers l’Orient  Cyrénaïque</vt:lpstr>
      <vt:lpstr>Vers l’Orient  Grèce et Thrace</vt:lpstr>
      <vt:lpstr>Vers l’Occident  Rome</vt:lpstr>
      <vt:lpstr>Trophées des Apôtres, Rome</vt:lpstr>
      <vt:lpstr>Présentation PowerPoint</vt:lpstr>
      <vt:lpstr>Vers l’Occident  Rome</vt:lpstr>
      <vt:lpstr>Vers l’Occident  Italie</vt:lpstr>
      <vt:lpstr>Vers l’Occident  Gaule</vt:lpstr>
      <vt:lpstr>Vers l’Occident  Afrique</vt:lpstr>
      <vt:lpstr>Vers l’Occident  Espagne</vt:lpstr>
      <vt:lpstr>Vers l’Occident  Bretagne</vt:lpstr>
      <vt:lpstr>Vers l’Occident  Danube</vt:lpstr>
      <vt:lpstr>II. Organisation et sociologie des premières communautés chrétiennes</vt:lpstr>
      <vt:lpstr>Présentation PowerPoint</vt:lpstr>
      <vt:lpstr>Présentation PowerPoint</vt:lpstr>
      <vt:lpstr>Columbarium. Rome, Vigna Codini.</vt:lpstr>
      <vt:lpstr>Catacombe de Saint-Callixte, Rome.</vt:lpstr>
      <vt:lpstr>Présentation PowerPoint</vt:lpstr>
      <vt:lpstr>Luc 8, 1-3</vt:lpstr>
      <vt:lpstr>Flavia Domitilla</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 7 - L’expansion chrétienne</dc:title>
  <dc:creator>Sophie Laribi Glaudel</dc:creator>
  <cp:lastModifiedBy>LARIBI-GLAUDEL SOPHIE</cp:lastModifiedBy>
  <cp:revision>8</cp:revision>
  <dcterms:created xsi:type="dcterms:W3CDTF">2023-10-30T10:23:02Z</dcterms:created>
  <dcterms:modified xsi:type="dcterms:W3CDTF">2024-10-24T10:49:30Z</dcterms:modified>
</cp:coreProperties>
</file>