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7" r:id="rId3"/>
    <p:sldId id="258" r:id="rId4"/>
    <p:sldId id="259" r:id="rId5"/>
    <p:sldId id="268" r:id="rId6"/>
    <p:sldId id="269" r:id="rId7"/>
    <p:sldId id="270" r:id="rId8"/>
    <p:sldId id="271" r:id="rId9"/>
    <p:sldId id="272" r:id="rId10"/>
    <p:sldId id="273" r:id="rId11"/>
    <p:sldId id="274" r:id="rId12"/>
    <p:sldId id="260" r:id="rId13"/>
    <p:sldId id="275" r:id="rId14"/>
    <p:sldId id="276" r:id="rId15"/>
    <p:sldId id="262" r:id="rId16"/>
    <p:sldId id="277" r:id="rId17"/>
    <p:sldId id="278" r:id="rId18"/>
    <p:sldId id="291" r:id="rId19"/>
    <p:sldId id="281" r:id="rId20"/>
    <p:sldId id="282" r:id="rId21"/>
    <p:sldId id="283" r:id="rId22"/>
    <p:sldId id="284" r:id="rId23"/>
    <p:sldId id="285" r:id="rId24"/>
    <p:sldId id="286" r:id="rId25"/>
    <p:sldId id="287" r:id="rId26"/>
    <p:sldId id="292" r:id="rId27"/>
    <p:sldId id="293" r:id="rId28"/>
    <p:sldId id="263" r:id="rId29"/>
    <p:sldId id="264" r:id="rId30"/>
    <p:sldId id="288" r:id="rId31"/>
    <p:sldId id="289" r:id="rId32"/>
    <p:sldId id="265" r:id="rId33"/>
    <p:sldId id="266" r:id="rId34"/>
    <p:sldId id="29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94"/>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E4FEA-9CDE-6D85-D703-394A4871E52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72D0C53-5699-203E-D5CF-E9C47319D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18320-C925-17B6-EEAE-5DFB584FA177}"/>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5" name="Espace réservé du pied de page 4">
            <a:extLst>
              <a:ext uri="{FF2B5EF4-FFF2-40B4-BE49-F238E27FC236}">
                <a16:creationId xmlns:a16="http://schemas.microsoft.com/office/drawing/2014/main" id="{3BDA9F60-075C-A665-7875-C6DDA16985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B0DBC9-E7F7-1C40-6165-99308F5780AF}"/>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129915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20A2E-0EC6-BE42-061D-9F0C9D27D78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06921FC-13C6-142A-3909-77BF337BCB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3C0AE8-13DD-AD46-951A-CEB85939F44B}"/>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5" name="Espace réservé du pied de page 4">
            <a:extLst>
              <a:ext uri="{FF2B5EF4-FFF2-40B4-BE49-F238E27FC236}">
                <a16:creationId xmlns:a16="http://schemas.microsoft.com/office/drawing/2014/main" id="{8CF28F78-305A-C9A2-C1B3-688C96FF15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22A60F-3B96-BAB8-5C57-331D8D2D2801}"/>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357535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7F84C2-07EB-1501-9871-BC37B89CFD9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459861-5710-8863-6FF0-730D40B1616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1ADDC2-0A29-C071-9F24-CD044727090D}"/>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5" name="Espace réservé du pied de page 4">
            <a:extLst>
              <a:ext uri="{FF2B5EF4-FFF2-40B4-BE49-F238E27FC236}">
                <a16:creationId xmlns:a16="http://schemas.microsoft.com/office/drawing/2014/main" id="{574B1C89-02CA-E9C7-0033-8451EE4807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02B238-22BD-AD62-357C-01C040B15387}"/>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84154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2FD41-5373-80C7-A0F3-6B3B3EFEF1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089623-A687-B353-BAD1-38FB9A91459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024230-7572-47D4-6B03-0B8AE2D1FF09}"/>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5" name="Espace réservé du pied de page 4">
            <a:extLst>
              <a:ext uri="{FF2B5EF4-FFF2-40B4-BE49-F238E27FC236}">
                <a16:creationId xmlns:a16="http://schemas.microsoft.com/office/drawing/2014/main" id="{3DF05491-F860-8B73-993F-F8F3C4256A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B05CED-C4FD-01BA-96D6-9574C6332424}"/>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30542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7B8E6-7B30-45F6-CC5C-01BED9F806A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A71C58-5C52-9AE7-0983-E465011417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9393401-ED6F-64F3-4614-F4F602978A70}"/>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5" name="Espace réservé du pied de page 4">
            <a:extLst>
              <a:ext uri="{FF2B5EF4-FFF2-40B4-BE49-F238E27FC236}">
                <a16:creationId xmlns:a16="http://schemas.microsoft.com/office/drawing/2014/main" id="{F777ABFD-2980-14C2-4CDD-9AF549A78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3027E1-5FE2-488C-9BE2-8D6A2EE10C6C}"/>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160507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216C5-FA95-1088-522B-031C94711C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900592-BCB3-A9DC-254D-9D861AA34FF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5965E5-451C-C7F9-8B22-3B360956CB1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EB0A96-8C25-FA08-8A9E-E75D5BC9AEF3}"/>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6" name="Espace réservé du pied de page 5">
            <a:extLst>
              <a:ext uri="{FF2B5EF4-FFF2-40B4-BE49-F238E27FC236}">
                <a16:creationId xmlns:a16="http://schemas.microsoft.com/office/drawing/2014/main" id="{D9B5C743-2A61-6987-7CE7-7195474ED7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337BD2-0989-5D20-5693-FFB881142970}"/>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293156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A2F07-599D-0E3D-41B3-2A01C1409F4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78D7D27-A42A-380D-3657-282BEA8DA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460E7A-713A-8676-3512-AAE3D50BB8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FDE9795-D3B1-D53A-31C4-BB67211C1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88998E5-100F-E40D-F231-3FA7011EEDB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2895BE6-6892-04D1-0792-7E39C8291362}"/>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8" name="Espace réservé du pied de page 7">
            <a:extLst>
              <a:ext uri="{FF2B5EF4-FFF2-40B4-BE49-F238E27FC236}">
                <a16:creationId xmlns:a16="http://schemas.microsoft.com/office/drawing/2014/main" id="{19ECF3EE-0CE4-157C-676F-C0539FFC7FE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89C9A-A94A-EDA5-AF5C-09B13CF1E6EB}"/>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275105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5476E-ED4A-A7E1-D968-DB6883375E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31908D-106E-273D-0133-E6A7FDB3FCD8}"/>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4" name="Espace réservé du pied de page 3">
            <a:extLst>
              <a:ext uri="{FF2B5EF4-FFF2-40B4-BE49-F238E27FC236}">
                <a16:creationId xmlns:a16="http://schemas.microsoft.com/office/drawing/2014/main" id="{22D08FB3-8C08-EE69-FC68-C3267FFEF66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9B2BC44-B8E6-9343-0F5E-67A3E5351D02}"/>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110287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3E6AA4-AF72-E164-A09E-4AD661DF9366}"/>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3" name="Espace réservé du pied de page 2">
            <a:extLst>
              <a:ext uri="{FF2B5EF4-FFF2-40B4-BE49-F238E27FC236}">
                <a16:creationId xmlns:a16="http://schemas.microsoft.com/office/drawing/2014/main" id="{A567637C-E428-8B22-442F-6A2F7AC555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7FC1CC4-B650-44B8-7E46-8B56D5B1EB99}"/>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147696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112C5-C043-917E-ED25-58BCFBB56F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A23E605-602D-291A-D5E4-A958AEE6E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CB04FF9-04D1-FEBF-7702-D3C24E49D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4C32D7-828D-4989-749E-D35D918A8E5C}"/>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6" name="Espace réservé du pied de page 5">
            <a:extLst>
              <a:ext uri="{FF2B5EF4-FFF2-40B4-BE49-F238E27FC236}">
                <a16:creationId xmlns:a16="http://schemas.microsoft.com/office/drawing/2014/main" id="{E0867D16-9662-E29F-4101-416CBFE0C1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62E837-D3ED-16B4-6E1B-31EADD09B620}"/>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84699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152BF-4A63-E7E6-A368-141746A39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F816BEC-8611-C389-B72D-A9E959597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764063-D0D6-302D-787E-3E4537AC0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BD8020-5FC0-0E57-CE8E-89D71C0FB61E}"/>
              </a:ext>
            </a:extLst>
          </p:cNvPr>
          <p:cNvSpPr>
            <a:spLocks noGrp="1"/>
          </p:cNvSpPr>
          <p:nvPr>
            <p:ph type="dt" sz="half" idx="10"/>
          </p:nvPr>
        </p:nvSpPr>
        <p:spPr/>
        <p:txBody>
          <a:bodyPr/>
          <a:lstStyle/>
          <a:p>
            <a:fld id="{2BC75FF0-6D74-B049-BF79-6C6711CF04C8}" type="datetimeFigureOut">
              <a:rPr lang="fr-FR" smtClean="0"/>
              <a:t>03/11/2024</a:t>
            </a:fld>
            <a:endParaRPr lang="fr-FR"/>
          </a:p>
        </p:txBody>
      </p:sp>
      <p:sp>
        <p:nvSpPr>
          <p:cNvPr id="6" name="Espace réservé du pied de page 5">
            <a:extLst>
              <a:ext uri="{FF2B5EF4-FFF2-40B4-BE49-F238E27FC236}">
                <a16:creationId xmlns:a16="http://schemas.microsoft.com/office/drawing/2014/main" id="{D19EE9B7-204B-ED4E-626E-8181841C1F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E17E1F-4C28-73A6-680F-3962349BF4CA}"/>
              </a:ext>
            </a:extLst>
          </p:cNvPr>
          <p:cNvSpPr>
            <a:spLocks noGrp="1"/>
          </p:cNvSpPr>
          <p:nvPr>
            <p:ph type="sldNum" sz="quarter" idx="12"/>
          </p:nvPr>
        </p:nvSpPr>
        <p:spPr/>
        <p:txBody>
          <a:bodyPr/>
          <a:lstStyle/>
          <a:p>
            <a:fld id="{77487775-DBF4-C742-83F5-33CD127C1A7D}" type="slidenum">
              <a:rPr lang="fr-FR" smtClean="0"/>
              <a:t>‹N°›</a:t>
            </a:fld>
            <a:endParaRPr lang="fr-FR"/>
          </a:p>
        </p:txBody>
      </p:sp>
    </p:spTree>
    <p:extLst>
      <p:ext uri="{BB962C8B-B14F-4D97-AF65-F5344CB8AC3E}">
        <p14:creationId xmlns:p14="http://schemas.microsoft.com/office/powerpoint/2010/main" val="13599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657F14-2F29-051E-2E7F-364202B852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35B54C2-3B96-22C8-D0DB-75007CE81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B0FA92-FED2-5072-FEFD-8A0A3AE04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75FF0-6D74-B049-BF79-6C6711CF04C8}" type="datetimeFigureOut">
              <a:rPr lang="fr-FR" smtClean="0"/>
              <a:t>03/11/2024</a:t>
            </a:fld>
            <a:endParaRPr lang="fr-FR"/>
          </a:p>
        </p:txBody>
      </p:sp>
      <p:sp>
        <p:nvSpPr>
          <p:cNvPr id="5" name="Espace réservé du pied de page 4">
            <a:extLst>
              <a:ext uri="{FF2B5EF4-FFF2-40B4-BE49-F238E27FC236}">
                <a16:creationId xmlns:a16="http://schemas.microsoft.com/office/drawing/2014/main" id="{5522FF9A-8F52-97B3-B5AD-E28A663B4C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FAB1FB-F7A9-A8FC-9768-809DEF1BA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87775-DBF4-C742-83F5-33CD127C1A7D}" type="slidenum">
              <a:rPr lang="fr-FR" smtClean="0"/>
              <a:t>‹N°›</a:t>
            </a:fld>
            <a:endParaRPr lang="fr-FR"/>
          </a:p>
        </p:txBody>
      </p:sp>
    </p:spTree>
    <p:extLst>
      <p:ext uri="{BB962C8B-B14F-4D97-AF65-F5344CB8AC3E}">
        <p14:creationId xmlns:p14="http://schemas.microsoft.com/office/powerpoint/2010/main" val="209440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4CA9F-8399-457B-14CB-80E574FCC125}"/>
              </a:ext>
            </a:extLst>
          </p:cNvPr>
          <p:cNvSpPr>
            <a:spLocks noGrp="1"/>
          </p:cNvSpPr>
          <p:nvPr>
            <p:ph type="ctrTitle"/>
          </p:nvPr>
        </p:nvSpPr>
        <p:spPr>
          <a:xfrm>
            <a:off x="1459992" y="1689291"/>
            <a:ext cx="9144000" cy="2387600"/>
          </a:xfrm>
        </p:spPr>
        <p:txBody>
          <a:bodyPr>
            <a:normAutofit fontScale="90000"/>
          </a:bodyPr>
          <a:lstStyle/>
          <a:p>
            <a:r>
              <a:rPr lang="fr-FR" dirty="0"/>
              <a:t>CM 8 – Le christianisme dans un Empire polythéiste </a:t>
            </a:r>
            <a:br>
              <a:rPr lang="fr-FR" dirty="0"/>
            </a:br>
            <a:r>
              <a:rPr lang="fr-FR" dirty="0"/>
              <a:t>(I</a:t>
            </a:r>
            <a:r>
              <a:rPr lang="fr-FR" baseline="30000" dirty="0"/>
              <a:t>er</a:t>
            </a:r>
            <a:r>
              <a:rPr lang="fr-FR" dirty="0"/>
              <a:t> – début IV</a:t>
            </a:r>
            <a:r>
              <a:rPr lang="fr-FR" baseline="30000" dirty="0"/>
              <a:t>e</a:t>
            </a:r>
            <a:r>
              <a:rPr lang="fr-FR" dirty="0"/>
              <a:t> s.)</a:t>
            </a:r>
            <a:br>
              <a:rPr lang="fr-FR" dirty="0"/>
            </a:br>
            <a:r>
              <a:rPr lang="fr-FR" dirty="0"/>
              <a:t>Partie I : </a:t>
            </a:r>
            <a:r>
              <a:rPr lang="fr-FR" sz="4900" dirty="0"/>
              <a:t>Réactions antichrétiennes et persécutions</a:t>
            </a:r>
            <a:endParaRPr lang="fr-FR" dirty="0"/>
          </a:p>
        </p:txBody>
      </p:sp>
      <p:sp>
        <p:nvSpPr>
          <p:cNvPr id="3" name="Sous-titre 2">
            <a:extLst>
              <a:ext uri="{FF2B5EF4-FFF2-40B4-BE49-F238E27FC236}">
                <a16:creationId xmlns:a16="http://schemas.microsoft.com/office/drawing/2014/main" id="{28785BB2-D0B7-8C58-DAB5-F67C95AB0FB6}"/>
              </a:ext>
            </a:extLst>
          </p:cNvPr>
          <p:cNvSpPr>
            <a:spLocks noGrp="1"/>
          </p:cNvSpPr>
          <p:nvPr>
            <p:ph type="subTitle" idx="1"/>
          </p:nvPr>
        </p:nvSpPr>
        <p:spPr>
          <a:xfrm>
            <a:off x="1524000" y="4772026"/>
            <a:ext cx="9144000" cy="2085974"/>
          </a:xfrm>
        </p:spPr>
        <p:txBody>
          <a:bodyPr>
            <a:normAutofit/>
          </a:bodyPr>
          <a:lstStyle/>
          <a:p>
            <a:r>
              <a:rPr lang="fr-FR" dirty="0"/>
              <a:t>L1 Théologie 2023-24 UE 103 EC1 Histoire de l’Église ancienne</a:t>
            </a:r>
          </a:p>
          <a:p>
            <a:r>
              <a:rPr lang="fr-FR" dirty="0"/>
              <a:t>Jeudi 7 novembre 2024</a:t>
            </a:r>
          </a:p>
          <a:p>
            <a:endParaRPr lang="fr-FR" dirty="0"/>
          </a:p>
          <a:p>
            <a:r>
              <a:rPr lang="fr-FR" dirty="0"/>
              <a:t>Dr Sophie </a:t>
            </a:r>
            <a:r>
              <a:rPr lang="fr-FR" dirty="0" err="1"/>
              <a:t>Laribi</a:t>
            </a:r>
            <a:r>
              <a:rPr lang="fr-FR" dirty="0"/>
              <a:t> </a:t>
            </a:r>
            <a:r>
              <a:rPr lang="fr-FR" dirty="0" err="1"/>
              <a:t>Glaudel</a:t>
            </a:r>
            <a:endParaRPr lang="fr-FR" dirty="0"/>
          </a:p>
        </p:txBody>
      </p:sp>
    </p:spTree>
    <p:extLst>
      <p:ext uri="{BB962C8B-B14F-4D97-AF65-F5344CB8AC3E}">
        <p14:creationId xmlns:p14="http://schemas.microsoft.com/office/powerpoint/2010/main" val="358958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33492-2A99-904F-41BE-0822A804DCC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044AD22-CE11-AD75-2FF6-E66898F0D32B}"/>
              </a:ext>
            </a:extLst>
          </p:cNvPr>
          <p:cNvSpPr>
            <a:spLocks noGrp="1"/>
          </p:cNvSpPr>
          <p:nvPr>
            <p:ph idx="1"/>
          </p:nvPr>
        </p:nvSpPr>
        <p:spPr/>
        <p:txBody>
          <a:bodyPr/>
          <a:lstStyle/>
          <a:p>
            <a:pPr marL="0" indent="0">
              <a:buNone/>
            </a:pPr>
            <a:r>
              <a:rPr lang="fr-FR" i="1" dirty="0" err="1"/>
              <a:t>Paidéia</a:t>
            </a:r>
            <a:r>
              <a:rPr lang="el-GR" i="1" dirty="0"/>
              <a:t> </a:t>
            </a:r>
            <a:r>
              <a:rPr lang="el-GR" dirty="0"/>
              <a:t>παιδεία</a:t>
            </a:r>
          </a:p>
          <a:p>
            <a:pPr marL="0" indent="0">
              <a:buNone/>
            </a:pPr>
            <a:endParaRPr lang="el-GR" dirty="0"/>
          </a:p>
          <a:p>
            <a:pPr marL="0" indent="0">
              <a:buNone/>
            </a:pPr>
            <a:r>
              <a:rPr lang="fr-FR" dirty="0"/>
              <a:t>Lucien de Samosate, </a:t>
            </a:r>
            <a:r>
              <a:rPr lang="fr-FR" i="1" dirty="0"/>
              <a:t>Sur la mort de </a:t>
            </a:r>
            <a:r>
              <a:rPr lang="fr-FR" i="1" dirty="0" err="1"/>
              <a:t>Pérégrinos</a:t>
            </a:r>
            <a:r>
              <a:rPr lang="fr-FR" i="1" dirty="0"/>
              <a:t> </a:t>
            </a:r>
            <a:r>
              <a:rPr lang="fr-FR" dirty="0"/>
              <a:t>(vers 180 de notre ère)</a:t>
            </a:r>
          </a:p>
        </p:txBody>
      </p:sp>
    </p:spTree>
    <p:extLst>
      <p:ext uri="{BB962C8B-B14F-4D97-AF65-F5344CB8AC3E}">
        <p14:creationId xmlns:p14="http://schemas.microsoft.com/office/powerpoint/2010/main" val="69431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90A6F-AECB-9869-FD75-D9EE22907F47}"/>
              </a:ext>
            </a:extLst>
          </p:cNvPr>
          <p:cNvSpPr>
            <a:spLocks noGrp="1"/>
          </p:cNvSpPr>
          <p:nvPr>
            <p:ph type="title"/>
          </p:nvPr>
        </p:nvSpPr>
        <p:spPr/>
        <p:txBody>
          <a:bodyPr/>
          <a:lstStyle/>
          <a:p>
            <a:r>
              <a:rPr lang="fr-FR" dirty="0"/>
              <a:t>Marc Aurèle, </a:t>
            </a:r>
            <a:r>
              <a:rPr lang="fr-FR" i="1" dirty="0"/>
              <a:t>Pensées pour moi-même</a:t>
            </a:r>
            <a:r>
              <a:rPr lang="fr-FR" dirty="0"/>
              <a:t>, XI, 3 : réflexion sur les martyrs</a:t>
            </a:r>
          </a:p>
        </p:txBody>
      </p:sp>
      <p:sp>
        <p:nvSpPr>
          <p:cNvPr id="3" name="Espace réservé du contenu 2">
            <a:extLst>
              <a:ext uri="{FF2B5EF4-FFF2-40B4-BE49-F238E27FC236}">
                <a16:creationId xmlns:a16="http://schemas.microsoft.com/office/drawing/2014/main" id="{AC45E0AA-A0A1-602B-9BB9-571A5FF9A639}"/>
              </a:ext>
            </a:extLst>
          </p:cNvPr>
          <p:cNvSpPr>
            <a:spLocks noGrp="1"/>
          </p:cNvSpPr>
          <p:nvPr>
            <p:ph idx="1"/>
          </p:nvPr>
        </p:nvSpPr>
        <p:spPr/>
        <p:txBody>
          <a:bodyPr/>
          <a:lstStyle/>
          <a:p>
            <a:pPr marL="0" indent="0" algn="just">
              <a:buNone/>
            </a:pPr>
            <a:r>
              <a:rPr lang="fr-FR" dirty="0"/>
              <a:t>Que doit être l'âme qui sait être toute prête au moment où, nécessairement délivré du corps, notre être doit enfin s'éteindre, ou se disperser, ou subsister éternellement ? Quand je dis que l'âme est prête, j'entends que cette fermeté doit venir de notre propre jugement, et sans être la suite d'une injonction étrangère, comme pour les Chrétiens ; il faut que ce soit un acte réfléchi, grave et assez sérieux pour provoquer l'imitation et la foi des autres, sans aucune prétention dramatique.</a:t>
            </a:r>
          </a:p>
        </p:txBody>
      </p:sp>
    </p:spTree>
    <p:extLst>
      <p:ext uri="{BB962C8B-B14F-4D97-AF65-F5344CB8AC3E}">
        <p14:creationId xmlns:p14="http://schemas.microsoft.com/office/powerpoint/2010/main" val="40615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C54C5-7EA8-FDC4-B23A-1111626CC2D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B9D415-A59C-62D4-F79A-9B7BAD5D247D}"/>
              </a:ext>
            </a:extLst>
          </p:cNvPr>
          <p:cNvSpPr>
            <a:spLocks noGrp="1"/>
          </p:cNvSpPr>
          <p:nvPr>
            <p:ph idx="1"/>
          </p:nvPr>
        </p:nvSpPr>
        <p:spPr/>
        <p:txBody>
          <a:bodyPr/>
          <a:lstStyle/>
          <a:p>
            <a:pPr marL="0" indent="0">
              <a:buNone/>
            </a:pPr>
            <a:r>
              <a:rPr lang="fr-FR" dirty="0"/>
              <a:t>2. Défense du christianisme</a:t>
            </a:r>
          </a:p>
          <a:p>
            <a:pPr marL="0" indent="0">
              <a:buNone/>
            </a:pPr>
            <a:endParaRPr lang="fr-FR" dirty="0"/>
          </a:p>
          <a:p>
            <a:pPr marL="0" indent="0">
              <a:buNone/>
            </a:pPr>
            <a:r>
              <a:rPr lang="fr-FR" dirty="0"/>
              <a:t>Justin de Naplouse vers 150</a:t>
            </a:r>
          </a:p>
          <a:p>
            <a:pPr marL="0" indent="0">
              <a:buNone/>
            </a:pPr>
            <a:r>
              <a:rPr lang="fr-FR" dirty="0" err="1"/>
              <a:t>Athénagore</a:t>
            </a:r>
            <a:r>
              <a:rPr lang="fr-FR" dirty="0"/>
              <a:t> d’Athènes 176/177</a:t>
            </a:r>
          </a:p>
          <a:p>
            <a:pPr marL="0" indent="0">
              <a:buNone/>
            </a:pPr>
            <a:r>
              <a:rPr lang="fr-FR" dirty="0"/>
              <a:t>Tertullien, </a:t>
            </a:r>
            <a:r>
              <a:rPr lang="fr-FR" i="1" dirty="0"/>
              <a:t>Apologétique</a:t>
            </a:r>
            <a:r>
              <a:rPr lang="fr-FR" dirty="0"/>
              <a:t>, 197. </a:t>
            </a:r>
          </a:p>
        </p:txBody>
      </p:sp>
    </p:spTree>
    <p:extLst>
      <p:ext uri="{BB962C8B-B14F-4D97-AF65-F5344CB8AC3E}">
        <p14:creationId xmlns:p14="http://schemas.microsoft.com/office/powerpoint/2010/main" val="83558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E1165-6E7B-1D82-AD6F-020BE8EEFC17}"/>
              </a:ext>
            </a:extLst>
          </p:cNvPr>
          <p:cNvSpPr>
            <a:spLocks noGrp="1"/>
          </p:cNvSpPr>
          <p:nvPr>
            <p:ph type="title"/>
          </p:nvPr>
        </p:nvSpPr>
        <p:spPr/>
        <p:txBody>
          <a:bodyPr/>
          <a:lstStyle/>
          <a:p>
            <a:r>
              <a:rPr lang="fr-FR" dirty="0"/>
              <a:t>Tertullien, </a:t>
            </a:r>
            <a:r>
              <a:rPr lang="fr-FR" i="1" dirty="0"/>
              <a:t>Apologétique</a:t>
            </a:r>
            <a:r>
              <a:rPr lang="fr-FR" dirty="0"/>
              <a:t>, X, 7-9. Négation de la divinité des dieux</a:t>
            </a:r>
          </a:p>
        </p:txBody>
      </p:sp>
      <p:sp>
        <p:nvSpPr>
          <p:cNvPr id="3" name="Espace réservé du contenu 2">
            <a:extLst>
              <a:ext uri="{FF2B5EF4-FFF2-40B4-BE49-F238E27FC236}">
                <a16:creationId xmlns:a16="http://schemas.microsoft.com/office/drawing/2014/main" id="{6CFF6494-0629-230E-2A7D-8AEFAD3396DF}"/>
              </a:ext>
            </a:extLst>
          </p:cNvPr>
          <p:cNvSpPr>
            <a:spLocks noGrp="1"/>
          </p:cNvSpPr>
          <p:nvPr>
            <p:ph idx="1"/>
          </p:nvPr>
        </p:nvSpPr>
        <p:spPr/>
        <p:txBody>
          <a:bodyPr>
            <a:normAutofit fontScale="92500" lnSpcReduction="20000"/>
          </a:bodyPr>
          <a:lstStyle/>
          <a:p>
            <a:pPr marL="0" indent="0" algn="just">
              <a:buNone/>
            </a:pPr>
            <a:r>
              <a:rPr lang="fr-FR" dirty="0"/>
              <a:t>Saturne donc, si je m'en rapporte à ce que disent les documents écrits, n'est pas autrement mentionné que comme un homme, ni par Diodore le Grec, ni par </a:t>
            </a:r>
            <a:r>
              <a:rPr lang="fr-FR" dirty="0" err="1"/>
              <a:t>Thallus</a:t>
            </a:r>
            <a:r>
              <a:rPr lang="fr-FR" dirty="0"/>
              <a:t>, ni par Cassius Severus, ni par Cornélius </a:t>
            </a:r>
            <a:r>
              <a:rPr lang="fr-FR" dirty="0" err="1"/>
              <a:t>Népos</a:t>
            </a:r>
            <a:r>
              <a:rPr lang="fr-FR" dirty="0"/>
              <a:t>, ni par aucun des auteurs qui ont traité des antiquités religieuses. Si je m'en rapporte à ce que nous apprennent les preuves tirées de faits historiques, je n'en trouve nulle part de plus sûres qu'en Italie même, où Saturne, après de nombreuses expéditions et après son séjour en Attique, s'établit et fut reçu par Janus, ou, comme le veulent les Saliens, par Janis. - 8. La montagne qu'il avait habitée fut appelée la montagne de Saturne (</a:t>
            </a:r>
            <a:r>
              <a:rPr lang="fr-FR" i="1" dirty="0" err="1"/>
              <a:t>mons</a:t>
            </a:r>
            <a:r>
              <a:rPr lang="fr-FR" i="1" dirty="0"/>
              <a:t> </a:t>
            </a:r>
            <a:r>
              <a:rPr lang="fr-FR" i="1" dirty="0" err="1"/>
              <a:t>Saturnius</a:t>
            </a:r>
            <a:r>
              <a:rPr lang="fr-FR" dirty="0"/>
              <a:t>)</a:t>
            </a:r>
            <a:r>
              <a:rPr lang="fr-FR" i="1" dirty="0"/>
              <a:t> </a:t>
            </a:r>
            <a:r>
              <a:rPr lang="fr-FR" dirty="0"/>
              <a:t>et la ville dont il avait tracé l'enceinte porte encore le nom de </a:t>
            </a:r>
            <a:r>
              <a:rPr lang="fr-FR" dirty="0" err="1"/>
              <a:t>Saturnia</a:t>
            </a:r>
            <a:r>
              <a:rPr lang="fr-FR" dirty="0"/>
              <a:t>; toute l'Italie enfin, après avoir reçu le nom d'</a:t>
            </a:r>
            <a:r>
              <a:rPr lang="fr-FR" dirty="0" err="1"/>
              <a:t>Œnotria</a:t>
            </a:r>
            <a:r>
              <a:rPr lang="fr-FR" dirty="0"/>
              <a:t>, portait le surnom de </a:t>
            </a:r>
            <a:r>
              <a:rPr lang="fr-FR" i="1" dirty="0" err="1"/>
              <a:t>Saturnia</a:t>
            </a:r>
            <a:r>
              <a:rPr lang="fr-FR" i="1" dirty="0"/>
              <a:t>. </a:t>
            </a:r>
            <a:r>
              <a:rPr lang="fr-FR" dirty="0"/>
              <a:t>C'est lui qui inventa les tablettes à écrire et la monnaie marquée d'une effigie : et voilà pourquoi il préside au trésor public. - 9. Et pourtant, si Saturne est un homme, il est à coup sûr</a:t>
            </a:r>
            <a:r>
              <a:rPr lang="fr-FR" i="1" dirty="0"/>
              <a:t> </a:t>
            </a:r>
            <a:r>
              <a:rPr lang="fr-FR" dirty="0"/>
              <a:t>né d'un homme, il n'est à coup sûr pas né du ciel et de la terre. </a:t>
            </a:r>
          </a:p>
        </p:txBody>
      </p:sp>
    </p:spTree>
    <p:extLst>
      <p:ext uri="{BB962C8B-B14F-4D97-AF65-F5344CB8AC3E}">
        <p14:creationId xmlns:p14="http://schemas.microsoft.com/office/powerpoint/2010/main" val="364053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9E830-CA9B-9CE3-5C9C-4201CDA0E1B9}"/>
              </a:ext>
            </a:extLst>
          </p:cNvPr>
          <p:cNvSpPr>
            <a:spLocks noGrp="1"/>
          </p:cNvSpPr>
          <p:nvPr>
            <p:ph type="title"/>
          </p:nvPr>
        </p:nvSpPr>
        <p:spPr/>
        <p:txBody>
          <a:bodyPr/>
          <a:lstStyle/>
          <a:p>
            <a:r>
              <a:rPr lang="fr-FR" dirty="0"/>
              <a:t>Tatien, </a:t>
            </a:r>
            <a:r>
              <a:rPr lang="fr-FR" i="1" dirty="0"/>
              <a:t>Aux Grecs</a:t>
            </a:r>
            <a:r>
              <a:rPr lang="fr-FR" dirty="0"/>
              <a:t>, XXIII. Critique des spectacles</a:t>
            </a:r>
          </a:p>
        </p:txBody>
      </p:sp>
      <p:sp>
        <p:nvSpPr>
          <p:cNvPr id="3" name="Espace réservé du contenu 2">
            <a:extLst>
              <a:ext uri="{FF2B5EF4-FFF2-40B4-BE49-F238E27FC236}">
                <a16:creationId xmlns:a16="http://schemas.microsoft.com/office/drawing/2014/main" id="{B221D5EA-0427-36DC-62B4-4BEC3ED677C3}"/>
              </a:ext>
            </a:extLst>
          </p:cNvPr>
          <p:cNvSpPr>
            <a:spLocks noGrp="1"/>
          </p:cNvSpPr>
          <p:nvPr>
            <p:ph idx="1"/>
          </p:nvPr>
        </p:nvSpPr>
        <p:spPr/>
        <p:txBody>
          <a:bodyPr>
            <a:normAutofit lnSpcReduction="10000"/>
          </a:bodyPr>
          <a:lstStyle/>
          <a:p>
            <a:pPr marL="0" indent="0" algn="just">
              <a:buNone/>
            </a:pPr>
            <a:r>
              <a:rPr lang="fr-FR" dirty="0">
                <a:effectLst/>
                <a:latin typeface="Arial Unicode MS" panose="020B0604020202020204" pitchFamily="34" charset="-128"/>
                <a:ea typeface="Arial Unicode MS" panose="020B0604020202020204" pitchFamily="34" charset="-128"/>
              </a:rPr>
              <a:t>Vos magistrats réunissent l’armée des assassins, annonçant publiquement qu’ils vont entretenir des brigands; et ils font paraître ces brigands en public, et tous vous courez au spectacle, vous y devenez les juges aussi bien de la méchanceté de l’agonothète que des gladiateurs eux-mêmes. Celui qui n’a pas pu assister au meurtre s’afflige de n’avoir pas été condamné à devenir le spectateur de ces scélératesses. Vous sacrifiez des animaux pour en manger la viande, et vous achetez des hommes pour offrir à votre âme la vue d’hommes qui s’égorgent entre eux; vous la nourrissez, contre toute piété, du sang versé. Le brigand du moins tue pour voler, tandis que le riche achète des gladiateurs pour tuer.</a:t>
            </a:r>
            <a:endParaRPr lang="fr-FR" sz="4000" dirty="0"/>
          </a:p>
        </p:txBody>
      </p:sp>
    </p:spTree>
    <p:extLst>
      <p:ext uri="{BB962C8B-B14F-4D97-AF65-F5344CB8AC3E}">
        <p14:creationId xmlns:p14="http://schemas.microsoft.com/office/powerpoint/2010/main" val="421609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2588C-718E-036B-B4FD-C08093CBF09F}"/>
              </a:ext>
            </a:extLst>
          </p:cNvPr>
          <p:cNvSpPr>
            <a:spLocks noGrp="1"/>
          </p:cNvSpPr>
          <p:nvPr>
            <p:ph type="title"/>
          </p:nvPr>
        </p:nvSpPr>
        <p:spPr/>
        <p:txBody>
          <a:bodyPr/>
          <a:lstStyle/>
          <a:p>
            <a:r>
              <a:rPr lang="fr-FR" dirty="0"/>
              <a:t>Hippolyte, Tradition apostolique, 16.</a:t>
            </a:r>
          </a:p>
        </p:txBody>
      </p:sp>
      <p:sp>
        <p:nvSpPr>
          <p:cNvPr id="3" name="Espace réservé du contenu 2">
            <a:extLst>
              <a:ext uri="{FF2B5EF4-FFF2-40B4-BE49-F238E27FC236}">
                <a16:creationId xmlns:a16="http://schemas.microsoft.com/office/drawing/2014/main" id="{5186328C-9E44-BC10-7FED-F37D2FB14A67}"/>
              </a:ext>
            </a:extLst>
          </p:cNvPr>
          <p:cNvSpPr>
            <a:spLocks noGrp="1"/>
          </p:cNvSpPr>
          <p:nvPr>
            <p:ph idx="1"/>
          </p:nvPr>
        </p:nvSpPr>
        <p:spPr/>
        <p:txBody>
          <a:bodyPr/>
          <a:lstStyle/>
          <a:p>
            <a:pPr marL="0" indent="0">
              <a:buNone/>
            </a:pPr>
            <a:r>
              <a:rPr lang="fr-FR" dirty="0"/>
              <a:t>Le soldat subalterne ne tuera personne. S’il en reçoit l’ordre, il ne l’exécutera pas, et il ne prêtera pas serment. S’il refuse, il sera renvoyé. Celui qui a le pouvoir du glaive ou le magistrat d’une cité qui porte le pourpre cessera ou il sera renvoyé. Le catéchumène ou le fidèle qui veulent se faire soldats seront renvoyés, parce qu’ils ont méprisé dieu. </a:t>
            </a:r>
          </a:p>
        </p:txBody>
      </p:sp>
    </p:spTree>
    <p:extLst>
      <p:ext uri="{BB962C8B-B14F-4D97-AF65-F5344CB8AC3E}">
        <p14:creationId xmlns:p14="http://schemas.microsoft.com/office/powerpoint/2010/main" val="2552873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A24EB-651F-C3B3-B42D-A22D6BB0CFCE}"/>
              </a:ext>
            </a:extLst>
          </p:cNvPr>
          <p:cNvSpPr>
            <a:spLocks noGrp="1"/>
          </p:cNvSpPr>
          <p:nvPr>
            <p:ph type="title"/>
          </p:nvPr>
        </p:nvSpPr>
        <p:spPr/>
        <p:txBody>
          <a:bodyPr/>
          <a:lstStyle/>
          <a:p>
            <a:r>
              <a:rPr lang="fr-FR" dirty="0"/>
              <a:t>II. Le pouvoir impérial face aux chrétiens jusqu’en 250</a:t>
            </a:r>
          </a:p>
        </p:txBody>
      </p:sp>
      <p:sp>
        <p:nvSpPr>
          <p:cNvPr id="3" name="Espace réservé du contenu 2">
            <a:extLst>
              <a:ext uri="{FF2B5EF4-FFF2-40B4-BE49-F238E27FC236}">
                <a16:creationId xmlns:a16="http://schemas.microsoft.com/office/drawing/2014/main" id="{A1A5D3B9-F790-24D9-CF1A-138C8BFE9466}"/>
              </a:ext>
            </a:extLst>
          </p:cNvPr>
          <p:cNvSpPr>
            <a:spLocks noGrp="1"/>
          </p:cNvSpPr>
          <p:nvPr>
            <p:ph idx="1"/>
          </p:nvPr>
        </p:nvSpPr>
        <p:spPr/>
        <p:txBody>
          <a:bodyPr/>
          <a:lstStyle/>
          <a:p>
            <a:pPr marL="514350" indent="-514350">
              <a:buAutoNum type="arabicPeriod"/>
            </a:pPr>
            <a:r>
              <a:rPr lang="fr-FR" dirty="0"/>
              <a:t>Le I</a:t>
            </a:r>
            <a:r>
              <a:rPr lang="fr-FR" baseline="30000" dirty="0"/>
              <a:t>er</a:t>
            </a:r>
            <a:r>
              <a:rPr lang="fr-FR" dirty="0"/>
              <a:t> s. de notre ère</a:t>
            </a:r>
          </a:p>
          <a:p>
            <a:pPr marL="0" indent="0">
              <a:buNone/>
            </a:pPr>
            <a:r>
              <a:rPr lang="fr-FR" i="1" dirty="0" err="1"/>
              <a:t>Institutum</a:t>
            </a:r>
            <a:r>
              <a:rPr lang="fr-FR" i="1" dirty="0"/>
              <a:t> </a:t>
            </a:r>
            <a:r>
              <a:rPr lang="fr-FR" i="1" dirty="0" err="1"/>
              <a:t>Neronianum</a:t>
            </a:r>
            <a:endParaRPr lang="fr-FR" i="1" dirty="0"/>
          </a:p>
          <a:p>
            <a:pPr marL="0" indent="0">
              <a:buNone/>
            </a:pPr>
            <a:r>
              <a:rPr lang="fr-FR" i="1" dirty="0"/>
              <a:t>	</a:t>
            </a:r>
            <a:r>
              <a:rPr lang="fr-FR" dirty="0" err="1"/>
              <a:t>senatus-consulte</a:t>
            </a:r>
            <a:endParaRPr lang="fr-FR" dirty="0"/>
          </a:p>
        </p:txBody>
      </p:sp>
    </p:spTree>
    <p:extLst>
      <p:ext uri="{BB962C8B-B14F-4D97-AF65-F5344CB8AC3E}">
        <p14:creationId xmlns:p14="http://schemas.microsoft.com/office/powerpoint/2010/main" val="401882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73023-EA86-F7B9-3FBC-CC250DE852C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1214BE4-0457-5B11-EEDF-040978D82456}"/>
              </a:ext>
            </a:extLst>
          </p:cNvPr>
          <p:cNvSpPr>
            <a:spLocks noGrp="1"/>
          </p:cNvSpPr>
          <p:nvPr>
            <p:ph idx="1"/>
          </p:nvPr>
        </p:nvSpPr>
        <p:spPr/>
        <p:txBody>
          <a:bodyPr/>
          <a:lstStyle/>
          <a:p>
            <a:pPr marL="0" indent="0">
              <a:buNone/>
            </a:pPr>
            <a:r>
              <a:rPr lang="fr-FR" dirty="0"/>
              <a:t>2. La lettre de Pline à Trajan</a:t>
            </a:r>
          </a:p>
          <a:p>
            <a:pPr marL="0" indent="0">
              <a:buNone/>
            </a:pPr>
            <a:endParaRPr lang="fr-FR" dirty="0"/>
          </a:p>
          <a:p>
            <a:pPr marL="0" indent="0">
              <a:buNone/>
            </a:pPr>
            <a:r>
              <a:rPr lang="fr-FR" i="1" dirty="0"/>
              <a:t>Correspondance</a:t>
            </a:r>
            <a:r>
              <a:rPr lang="fr-FR" dirty="0"/>
              <a:t>, X, lettres 96 et 97 sur les chrétiens</a:t>
            </a:r>
          </a:p>
        </p:txBody>
      </p:sp>
    </p:spTree>
    <p:extLst>
      <p:ext uri="{BB962C8B-B14F-4D97-AF65-F5344CB8AC3E}">
        <p14:creationId xmlns:p14="http://schemas.microsoft.com/office/powerpoint/2010/main" val="271796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E26082-4594-153F-F989-EA7B894C39F3}"/>
              </a:ext>
            </a:extLst>
          </p:cNvPr>
          <p:cNvSpPr>
            <a:spLocks noGrp="1"/>
          </p:cNvSpPr>
          <p:nvPr>
            <p:ph type="title"/>
          </p:nvPr>
        </p:nvSpPr>
        <p:spPr>
          <a:xfrm>
            <a:off x="4930488" y="877330"/>
            <a:ext cx="6423312" cy="813358"/>
          </a:xfrm>
        </p:spPr>
        <p:txBody>
          <a:bodyPr>
            <a:normAutofit/>
          </a:bodyPr>
          <a:lstStyle/>
          <a:p>
            <a:pPr algn="ctr"/>
            <a:r>
              <a:rPr lang="fr-FR" sz="1600" dirty="0"/>
              <a:t>Lettre privée, papyri d’Oxyrhynque, IIe s. de notre ère.</a:t>
            </a:r>
            <a:br>
              <a:rPr lang="fr-FR" sz="1600" dirty="0"/>
            </a:br>
            <a:br>
              <a:rPr lang="fr-FR" sz="1600" dirty="0"/>
            </a:br>
            <a:r>
              <a:rPr lang="fr-FR" sz="1600" dirty="0"/>
              <a:t>Portrait de </a:t>
            </a:r>
            <a:r>
              <a:rPr lang="fr-FR" sz="1600" dirty="0" err="1"/>
              <a:t>Terentius</a:t>
            </a:r>
            <a:r>
              <a:rPr lang="fr-FR" sz="1600" dirty="0"/>
              <a:t> </a:t>
            </a:r>
            <a:r>
              <a:rPr lang="fr-FR" sz="1600" dirty="0" err="1"/>
              <a:t>Neo</a:t>
            </a:r>
            <a:r>
              <a:rPr lang="fr-FR" sz="1600" dirty="0"/>
              <a:t> et sa femme, Pompée, Ier s. de notre ère.</a:t>
            </a:r>
          </a:p>
        </p:txBody>
      </p:sp>
      <p:sp>
        <p:nvSpPr>
          <p:cNvPr id="3" name="Espace réservé du contenu 2">
            <a:extLst>
              <a:ext uri="{FF2B5EF4-FFF2-40B4-BE49-F238E27FC236}">
                <a16:creationId xmlns:a16="http://schemas.microsoft.com/office/drawing/2014/main" id="{98A58A51-F22B-DE09-21A7-2F5B9DDF010E}"/>
              </a:ext>
            </a:extLst>
          </p:cNvPr>
          <p:cNvSpPr>
            <a:spLocks noGrp="1"/>
          </p:cNvSpPr>
          <p:nvPr>
            <p:ph idx="1"/>
          </p:nvPr>
        </p:nvSpPr>
        <p:spPr>
          <a:xfrm>
            <a:off x="294988" y="3907524"/>
            <a:ext cx="2839278" cy="2751351"/>
          </a:xfrm>
        </p:spPr>
        <p:txBody>
          <a:bodyPr>
            <a:normAutofit/>
          </a:bodyPr>
          <a:lstStyle/>
          <a:p>
            <a:pPr marL="0" indent="0">
              <a:buNone/>
            </a:pPr>
            <a:r>
              <a:rPr lang="fr-FR" i="1" dirty="0"/>
              <a:t>charta</a:t>
            </a:r>
          </a:p>
          <a:p>
            <a:pPr marL="0" indent="0">
              <a:buNone/>
            </a:pPr>
            <a:r>
              <a:rPr lang="fr-FR" i="1" dirty="0"/>
              <a:t>calamus / </a:t>
            </a:r>
            <a:r>
              <a:rPr lang="fr-FR" i="1" dirty="0" err="1"/>
              <a:t>penna</a:t>
            </a:r>
            <a:endParaRPr lang="fr-FR" i="1" dirty="0"/>
          </a:p>
          <a:p>
            <a:pPr marL="0" indent="0">
              <a:buNone/>
            </a:pPr>
            <a:r>
              <a:rPr lang="fr-FR" i="1" dirty="0" err="1"/>
              <a:t>atramentum</a:t>
            </a:r>
            <a:endParaRPr lang="fr-FR" i="1" dirty="0"/>
          </a:p>
          <a:p>
            <a:pPr marL="0" indent="0">
              <a:buNone/>
            </a:pPr>
            <a:r>
              <a:rPr lang="fr-FR" i="1" dirty="0" err="1"/>
              <a:t>notarius</a:t>
            </a:r>
            <a:endParaRPr lang="fr-FR" i="1" dirty="0"/>
          </a:p>
          <a:p>
            <a:pPr marL="0" indent="0">
              <a:buNone/>
            </a:pPr>
            <a:endParaRPr lang="fr-FR" dirty="0"/>
          </a:p>
        </p:txBody>
      </p:sp>
      <p:pic>
        <p:nvPicPr>
          <p:cNvPr id="1026" name="Picture 2" descr="undefined">
            <a:extLst>
              <a:ext uri="{FF2B5EF4-FFF2-40B4-BE49-F238E27FC236}">
                <a16:creationId xmlns:a16="http://schemas.microsoft.com/office/drawing/2014/main" id="{FDEE522F-3639-872A-AE30-FCC85E9F6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88" y="199124"/>
            <a:ext cx="4635500" cy="370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24499E0E-921D-3AEA-797C-99AEEC14A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715" y="1856689"/>
            <a:ext cx="4431293" cy="486856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2">
            <a:extLst>
              <a:ext uri="{FF2B5EF4-FFF2-40B4-BE49-F238E27FC236}">
                <a16:creationId xmlns:a16="http://schemas.microsoft.com/office/drawing/2014/main" id="{EE8B2104-1CDF-9CD9-A268-1B1D42C65C6F}"/>
              </a:ext>
            </a:extLst>
          </p:cNvPr>
          <p:cNvSpPr txBox="1">
            <a:spLocks/>
          </p:cNvSpPr>
          <p:nvPr/>
        </p:nvSpPr>
        <p:spPr>
          <a:xfrm>
            <a:off x="3677479" y="3907524"/>
            <a:ext cx="3826563" cy="2751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i="1" dirty="0" err="1"/>
              <a:t>codicilli</a:t>
            </a:r>
            <a:r>
              <a:rPr lang="fr-FR" i="1" dirty="0"/>
              <a:t> / </a:t>
            </a:r>
            <a:r>
              <a:rPr lang="fr-FR" i="1" dirty="0" err="1"/>
              <a:t>tabellae</a:t>
            </a:r>
            <a:r>
              <a:rPr lang="fr-FR" i="1" dirty="0"/>
              <a:t> / </a:t>
            </a:r>
            <a:r>
              <a:rPr lang="fr-FR" i="1" dirty="0" err="1"/>
              <a:t>cerae</a:t>
            </a:r>
            <a:endParaRPr lang="fr-FR" i="1" dirty="0"/>
          </a:p>
          <a:p>
            <a:pPr marL="0" indent="0">
              <a:buFont typeface="Arial" panose="020B0604020202020204" pitchFamily="34" charset="0"/>
              <a:buNone/>
            </a:pPr>
            <a:r>
              <a:rPr lang="fr-FR" i="1" dirty="0" err="1"/>
              <a:t>stylus</a:t>
            </a:r>
            <a:endParaRPr lang="fr-FR" i="1" dirty="0"/>
          </a:p>
          <a:p>
            <a:pPr marL="0" indent="0">
              <a:buFont typeface="Arial" panose="020B0604020202020204" pitchFamily="34" charset="0"/>
              <a:buNone/>
            </a:pPr>
            <a:r>
              <a:rPr lang="fr-FR" i="1" dirty="0" err="1"/>
              <a:t>tabellarius</a:t>
            </a:r>
            <a:endParaRPr lang="fr-FR" i="1" dirty="0"/>
          </a:p>
          <a:p>
            <a:pPr marL="0" indent="0">
              <a:buFont typeface="Arial" panose="020B0604020202020204" pitchFamily="34" charset="0"/>
              <a:buNone/>
            </a:pPr>
            <a:r>
              <a:rPr lang="fr-FR" i="1" dirty="0" err="1"/>
              <a:t>cursor</a:t>
            </a:r>
            <a:endParaRPr lang="fr-FR" i="1"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383933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3B77D9-8D45-0472-EEE3-0F24493861B2}"/>
              </a:ext>
            </a:extLst>
          </p:cNvPr>
          <p:cNvSpPr>
            <a:spLocks noGrp="1"/>
          </p:cNvSpPr>
          <p:nvPr>
            <p:ph idx="1"/>
          </p:nvPr>
        </p:nvSpPr>
        <p:spPr>
          <a:xfrm>
            <a:off x="838200" y="602646"/>
            <a:ext cx="10515600" cy="5652707"/>
          </a:xfrm>
        </p:spPr>
        <p:txBody>
          <a:bodyPr>
            <a:normAutofit lnSpcReduction="10000"/>
          </a:bodyPr>
          <a:lstStyle/>
          <a:p>
            <a:pPr marL="0" indent="0" algn="just">
              <a:buNone/>
            </a:pPr>
            <a:r>
              <a:rPr lang="fr-FR" sz="2400" dirty="0">
                <a:effectLst/>
                <a:latin typeface="Arial" panose="020B0604020202020204" pitchFamily="34" charset="0"/>
                <a:ea typeface="Calibri" panose="020F0502020204030204" pitchFamily="34" charset="0"/>
              </a:rPr>
              <a:t>Je me fais une religion, seigneur, de vous exposer tous mes scrupules ; car qui peut mieux, ou me déterminer, ou m'instruire ? Je n'ai jamais assisté à l'instruction et au jugement du procès d'aucun chrétien. Ainsi je ne sais sur quoi tombe l'information que l'on fait contre eux, ni jusqu'où l'on doit porter leur punition. J'hésite beaucoup sur la différence des âges. Faut-il les assujettir tous à la peine, sans distinguer les plus jeunes des plus âgés ? Doit-on pardonner à celui qui se repent ? ou est-il inutile de renoncer au christianisme quand une fois on l'a embrassé ? Est-ce le nom seul que l'on punit en eux ? ou sont-ce les crimes attachés à ce nom ?</a:t>
            </a:r>
          </a:p>
          <a:p>
            <a:pPr marL="0" indent="0" algn="just">
              <a:buNone/>
            </a:pPr>
            <a:r>
              <a:rPr lang="fr-FR" sz="2400" dirty="0">
                <a:effectLst/>
                <a:latin typeface="Arial" panose="020B0604020202020204" pitchFamily="34" charset="0"/>
                <a:ea typeface="Calibri" panose="020F0502020204030204" pitchFamily="34" charset="0"/>
              </a:rPr>
              <a:t>Cependant voici la règle que j'ai suivie dans les accusations intentées devant moi contre les chrétiens. Je les ai interrogés s'ils étaient chrétiens. Ceux qui l'ont avoué, je les ai interrogés une seconde et une troisième fois, et je les ai menacés du supplice. Quand ils ont persisté, je les y ai envoyés. Car, de quelque nature que fût ce qu'ils confessaient, j'ai cru que l'on ne pouvait manquer à punir en eux leur désobéissance et leur invincible opiniâtreté. Il y en a eu d'autres, entêtés de la même folie, que j'ai réservés pour envoyer à Rome, parce qu'ils sont citoyens romains.</a:t>
            </a:r>
            <a:endParaRPr lang="fr-FR" sz="3600" dirty="0"/>
          </a:p>
        </p:txBody>
      </p:sp>
    </p:spTree>
    <p:extLst>
      <p:ext uri="{BB962C8B-B14F-4D97-AF65-F5344CB8AC3E}">
        <p14:creationId xmlns:p14="http://schemas.microsoft.com/office/powerpoint/2010/main" val="65680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C01C2-9556-1380-53C2-6A149C0ED9D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E8D16C8-7BEF-C4FA-F4E2-B870E467F608}"/>
              </a:ext>
            </a:extLst>
          </p:cNvPr>
          <p:cNvSpPr>
            <a:spLocks noGrp="1"/>
          </p:cNvSpPr>
          <p:nvPr>
            <p:ph idx="1"/>
          </p:nvPr>
        </p:nvSpPr>
        <p:spPr/>
        <p:txBody>
          <a:bodyPr/>
          <a:lstStyle/>
          <a:p>
            <a:pPr marL="0" indent="0">
              <a:buNone/>
            </a:pPr>
            <a:r>
              <a:rPr lang="fr-FR" dirty="0" err="1"/>
              <a:t>Diôgmos</a:t>
            </a:r>
            <a:r>
              <a:rPr lang="el-GR" dirty="0"/>
              <a:t> </a:t>
            </a:r>
            <a:r>
              <a:rPr lang="fr-FR" dirty="0"/>
              <a:t>– </a:t>
            </a:r>
            <a:r>
              <a:rPr lang="el-GR" dirty="0"/>
              <a:t>διωγμός</a:t>
            </a:r>
          </a:p>
          <a:p>
            <a:pPr marL="0" indent="0">
              <a:buNone/>
            </a:pPr>
            <a:r>
              <a:rPr lang="fr-FR" i="1" dirty="0" err="1"/>
              <a:t>Persecutio</a:t>
            </a:r>
            <a:endParaRPr lang="fr-FR" i="1" dirty="0"/>
          </a:p>
          <a:p>
            <a:pPr marL="0" indent="0">
              <a:buNone/>
            </a:pPr>
            <a:endParaRPr lang="fr-FR" i="1" dirty="0"/>
          </a:p>
          <a:p>
            <a:pPr marL="0" indent="0">
              <a:buNone/>
            </a:pPr>
            <a:r>
              <a:rPr lang="fr-FR" dirty="0"/>
              <a:t>Martyr/martyre</a:t>
            </a:r>
          </a:p>
        </p:txBody>
      </p:sp>
    </p:spTree>
    <p:extLst>
      <p:ext uri="{BB962C8B-B14F-4D97-AF65-F5344CB8AC3E}">
        <p14:creationId xmlns:p14="http://schemas.microsoft.com/office/powerpoint/2010/main" val="161222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198C2C-7F6F-CDA5-A14C-7A85371B622E}"/>
              </a:ext>
            </a:extLst>
          </p:cNvPr>
          <p:cNvSpPr>
            <a:spLocks noGrp="1"/>
          </p:cNvSpPr>
          <p:nvPr>
            <p:ph idx="1"/>
          </p:nvPr>
        </p:nvSpPr>
        <p:spPr>
          <a:xfrm>
            <a:off x="838200" y="524256"/>
            <a:ext cx="10515600" cy="5652707"/>
          </a:xfrm>
        </p:spPr>
        <p:txBody>
          <a:bodyPr>
            <a:normAutofit/>
          </a:bodyPr>
          <a:lstStyle/>
          <a:p>
            <a:pPr marL="0" indent="0" algn="just">
              <a:buNone/>
            </a:pPr>
            <a:r>
              <a:rPr lang="fr-FR" sz="2400" dirty="0">
                <a:effectLst/>
                <a:latin typeface="Arial" panose="020B0604020202020204" pitchFamily="34" charset="0"/>
                <a:ea typeface="Calibri" panose="020F0502020204030204" pitchFamily="34" charset="0"/>
              </a:rPr>
              <a:t>Dans la suite, ce crime venant à se répandre, comme il arrive ordinairement, il s'en est présenté de plusieurs espèces. On m'a remis entre les mains un mémoire sans nom d'auteur, où l'on accuse d'être chrétiens différentes personnes qui nient de l'être et de l'avoir jamais été. Elles ont, en ma présence, et dans les termes que je leur prescrivais, invoqué les dieux, et offert de l'encens et du vin à votre image, que j'avais fait apporter exprès avec les statues de nos divinités ; elles se sont même emportées en imprécations contre Christ. C'est à quoi, dit-on, l'on ne peut jamais forcer ceux qui sont véritablement chrétiens. J'ai donc cru qu'il les fallait absoudre. D'autres, déférés par un dénonciateur, ont d'abord reconnu qu'ils étaient chrétiens ; et aussitôt après ils l'ont nié, déclarant que véritablement ils l'avaient été, mais qu'ils ont cessé de l'être, les uns, il y avait plus de trois ans, les autres depuis un plus grand nombre d'années ; quelques uns, depuis plus de vingt.</a:t>
            </a:r>
            <a:endParaRPr lang="fr-FR" sz="3600" dirty="0"/>
          </a:p>
        </p:txBody>
      </p:sp>
    </p:spTree>
    <p:extLst>
      <p:ext uri="{BB962C8B-B14F-4D97-AF65-F5344CB8AC3E}">
        <p14:creationId xmlns:p14="http://schemas.microsoft.com/office/powerpoint/2010/main" val="12750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9924C4B-67AE-616D-B764-6DFFF468476B}"/>
              </a:ext>
            </a:extLst>
          </p:cNvPr>
          <p:cNvSpPr>
            <a:spLocks noGrp="1"/>
          </p:cNvSpPr>
          <p:nvPr>
            <p:ph idx="1"/>
          </p:nvPr>
        </p:nvSpPr>
        <p:spPr>
          <a:xfrm>
            <a:off x="838200" y="536448"/>
            <a:ext cx="10515600" cy="5640515"/>
          </a:xfrm>
        </p:spPr>
        <p:txBody>
          <a:bodyPr>
            <a:normAutofit/>
          </a:bodyPr>
          <a:lstStyle/>
          <a:p>
            <a:pPr marL="0" indent="0" algn="just">
              <a:buNone/>
            </a:pPr>
            <a:r>
              <a:rPr lang="fr-FR" sz="2400" dirty="0">
                <a:effectLst/>
                <a:latin typeface="Arial" panose="020B0604020202020204" pitchFamily="34" charset="0"/>
                <a:ea typeface="Calibri" panose="020F0502020204030204" pitchFamily="34" charset="0"/>
              </a:rPr>
              <a:t>Tous ces gens-là ont adoré votre image et les statues des dieux ; tous ont chargé Christ de malédictions. Ils assuraient que toute leur erreur ou leur faute avait été renfermée dans ces points : qu'à un jour marqué, ils s'assemblaient avant le lever du soleil, et chantaient tour à tour des vers à la louange de Christ, comme s'il eût été dieu ; qu'ils s'engageaient par serment, non à quelque crime, mais à ne point commettre de vol, ni d'adultère ; à ne point manquer à leur promesse ; à ne point nier un dépôt : qu'après cela ils avaient coutume de se séparer, et ensuite de se rassembler pour manger en commun des mets innocents ; qu'ils avaient cessé de le faire depuis mon édit, par lequel, selon vos ordres, j'avais défendu toutes sortes d'assemblées. Cela m'a fait juger d'autant plus nécessaire d'arracher la vérité par la force des tourments à deux filles esclaves qu'ils disaient être dans le ministère de leur culte ; mais je n'y ai découvert qu'une mauvaise superstition portée à l'excès ; et, par cette raison, j'ai tout suspendu pour vous demander vos ordres.</a:t>
            </a:r>
            <a:endParaRPr lang="fr-FR" sz="3600" dirty="0"/>
          </a:p>
        </p:txBody>
      </p:sp>
    </p:spTree>
    <p:extLst>
      <p:ext uri="{BB962C8B-B14F-4D97-AF65-F5344CB8AC3E}">
        <p14:creationId xmlns:p14="http://schemas.microsoft.com/office/powerpoint/2010/main" val="146651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FA4407-B889-3C02-8F37-491E4045609F}"/>
              </a:ext>
            </a:extLst>
          </p:cNvPr>
          <p:cNvSpPr>
            <a:spLocks noGrp="1"/>
          </p:cNvSpPr>
          <p:nvPr>
            <p:ph idx="1"/>
          </p:nvPr>
        </p:nvSpPr>
        <p:spPr>
          <a:xfrm>
            <a:off x="838200" y="633984"/>
            <a:ext cx="10515600" cy="5542979"/>
          </a:xfrm>
        </p:spPr>
        <p:txBody>
          <a:bodyPr>
            <a:normAutofit/>
          </a:bodyPr>
          <a:lstStyle/>
          <a:p>
            <a:pPr marL="0" indent="0" algn="just">
              <a:buNone/>
            </a:pPr>
            <a:r>
              <a:rPr lang="fr-FR" sz="2400" dirty="0">
                <a:effectLst/>
                <a:latin typeface="Arial" panose="020B0604020202020204" pitchFamily="34" charset="0"/>
                <a:ea typeface="Calibri" panose="020F0502020204030204" pitchFamily="34" charset="0"/>
              </a:rPr>
              <a:t>L'affaire m'a paru digne de vos réflexions, par la multitude de ceux qui sont enveloppés dans ce péril : car un très grand nombre de personnes de tout âge, de tout ordre, de tout sexe, sont et seront tous les jours impliquées dans cette accusation. Ce mal contagieux n'a pas seulement infecté les villes, il a gagné les villages et les campagnes. Je crois pourtant que l'on y peut remédier, et qu'il peut être arrêté. Ce qu'il y a de certain, c'est que les temples, qui étaient presque déserts, sont fréquentés, et que les sacrifices, longtemps négligés, recommencent. On vend partout des victimes, qui trouvaient auparavant peu d'acheteurs. De là, on peut juger quelle quantité de gens peuvent être ramenés de leur égarement, si l'on fait grâce au repentir.</a:t>
            </a:r>
            <a:endParaRPr lang="fr-FR" sz="3600" dirty="0"/>
          </a:p>
        </p:txBody>
      </p:sp>
    </p:spTree>
    <p:extLst>
      <p:ext uri="{BB962C8B-B14F-4D97-AF65-F5344CB8AC3E}">
        <p14:creationId xmlns:p14="http://schemas.microsoft.com/office/powerpoint/2010/main" val="326771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7F0B8D-64B0-1188-41F6-C169E8F0EE21}"/>
              </a:ext>
            </a:extLst>
          </p:cNvPr>
          <p:cNvSpPr>
            <a:spLocks noGrp="1"/>
          </p:cNvSpPr>
          <p:nvPr>
            <p:ph idx="1"/>
          </p:nvPr>
        </p:nvSpPr>
        <p:spPr>
          <a:xfrm>
            <a:off x="838200" y="874649"/>
            <a:ext cx="10515600" cy="4351338"/>
          </a:xfrm>
        </p:spPr>
        <p:txBody>
          <a:bodyPr>
            <a:normAutofit lnSpcReduction="10000"/>
          </a:bodyPr>
          <a:lstStyle/>
          <a:p>
            <a:pPr marL="0" indent="0">
              <a:buNone/>
            </a:pPr>
            <a:r>
              <a:rPr lang="fr-FR" sz="2600" dirty="0"/>
              <a:t>TRAJAN A PLINE</a:t>
            </a:r>
          </a:p>
          <a:p>
            <a:pPr marL="0" indent="0">
              <a:buNone/>
            </a:pPr>
            <a:r>
              <a:rPr lang="fr-FR" sz="2600" dirty="0"/>
              <a:t> </a:t>
            </a:r>
          </a:p>
          <a:p>
            <a:pPr marL="0" indent="0" algn="just">
              <a:buNone/>
            </a:pPr>
            <a:r>
              <a:rPr lang="fr-FR" sz="2600" dirty="0"/>
              <a:t>Vous avez, mon très cher Pline, suivi la voie que vous deviez dans l'instruction du procès des chrétiens qui vous ont été déférés ; car il n'est pas possible d'établir une forme certaine et générale dans cette sorte d'affaires. Il ne faut pas en faire perquisition : s'ils sont accusés et convaincus, il les faut punir. Si pourtant l'accusé nie qu'il soit chrétien, et qu'il le prouve par sa conduite, je veux dire en invoquant les dieux, il faut pardonner à son repentir, de quelque soupçon qu'il ait été auparavant chargé. Au reste, dans nul genre de crime l'on ne doit recevoir des dénonciations qui ne soient souscrites de personne ; car cela est d'un pernicieux exemple, et très éloigné de nos maximes.</a:t>
            </a:r>
          </a:p>
          <a:p>
            <a:pPr marL="0" indent="0">
              <a:buNone/>
            </a:pPr>
            <a:endParaRPr lang="fr-FR" dirty="0"/>
          </a:p>
        </p:txBody>
      </p:sp>
    </p:spTree>
    <p:extLst>
      <p:ext uri="{BB962C8B-B14F-4D97-AF65-F5344CB8AC3E}">
        <p14:creationId xmlns:p14="http://schemas.microsoft.com/office/powerpoint/2010/main" val="87651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1784A-6FD0-C8BB-6C03-3C15731C99F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CE1268C-7F48-8F79-871C-9B607135E18A}"/>
              </a:ext>
            </a:extLst>
          </p:cNvPr>
          <p:cNvSpPr>
            <a:spLocks noGrp="1"/>
          </p:cNvSpPr>
          <p:nvPr>
            <p:ph idx="1"/>
          </p:nvPr>
        </p:nvSpPr>
        <p:spPr/>
        <p:txBody>
          <a:bodyPr/>
          <a:lstStyle/>
          <a:p>
            <a:pPr marL="0" indent="0">
              <a:buNone/>
            </a:pPr>
            <a:r>
              <a:rPr lang="fr-FR" dirty="0"/>
              <a:t>3. Les martyres du II</a:t>
            </a:r>
            <a:r>
              <a:rPr lang="fr-FR" baseline="30000" dirty="0"/>
              <a:t>e</a:t>
            </a:r>
            <a:r>
              <a:rPr lang="fr-FR" dirty="0"/>
              <a:t> s.</a:t>
            </a:r>
          </a:p>
        </p:txBody>
      </p:sp>
    </p:spTree>
    <p:extLst>
      <p:ext uri="{BB962C8B-B14F-4D97-AF65-F5344CB8AC3E}">
        <p14:creationId xmlns:p14="http://schemas.microsoft.com/office/powerpoint/2010/main" val="110868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F0C63-F676-377D-9ED9-CF8585874A5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29032D-20E2-6CAA-EBA8-A066E3C48492}"/>
              </a:ext>
            </a:extLst>
          </p:cNvPr>
          <p:cNvSpPr>
            <a:spLocks noGrp="1"/>
          </p:cNvSpPr>
          <p:nvPr>
            <p:ph idx="1"/>
          </p:nvPr>
        </p:nvSpPr>
        <p:spPr/>
        <p:txBody>
          <a:bodyPr/>
          <a:lstStyle/>
          <a:p>
            <a:pPr marL="0" indent="0">
              <a:buNone/>
            </a:pPr>
            <a:r>
              <a:rPr lang="fr-FR" dirty="0"/>
              <a:t>	Les martyrs de Lyon, 177</a:t>
            </a:r>
          </a:p>
          <a:p>
            <a:pPr marL="0" indent="0">
              <a:buNone/>
            </a:pPr>
            <a:r>
              <a:rPr lang="fr-FR" dirty="0"/>
              <a:t>Pothin</a:t>
            </a:r>
          </a:p>
          <a:p>
            <a:pPr marL="0" indent="0">
              <a:buNone/>
            </a:pPr>
            <a:r>
              <a:rPr lang="fr-FR" dirty="0"/>
              <a:t>Sanctus diacre de Vienne</a:t>
            </a:r>
          </a:p>
          <a:p>
            <a:pPr marL="0" indent="0">
              <a:buNone/>
            </a:pPr>
            <a:r>
              <a:rPr lang="fr-FR" dirty="0"/>
              <a:t>Blandine</a:t>
            </a:r>
          </a:p>
          <a:p>
            <a:pPr marL="0" indent="0">
              <a:buNone/>
            </a:pPr>
            <a:endParaRPr lang="fr-FR" dirty="0"/>
          </a:p>
          <a:p>
            <a:pPr marL="0" indent="0">
              <a:buNone/>
            </a:pPr>
            <a:r>
              <a:rPr lang="fr-FR" dirty="0"/>
              <a:t>	</a:t>
            </a:r>
          </a:p>
        </p:txBody>
      </p:sp>
      <p:pic>
        <p:nvPicPr>
          <p:cNvPr id="2050" name="Picture 2" descr="undefined">
            <a:extLst>
              <a:ext uri="{FF2B5EF4-FFF2-40B4-BE49-F238E27FC236}">
                <a16:creationId xmlns:a16="http://schemas.microsoft.com/office/drawing/2014/main" id="{E90D7857-C6FC-4623-9164-D7C43EC7B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323" y="210065"/>
            <a:ext cx="4928973" cy="36967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e et mort de Sainte Blandine - bibliothèque à télécharger pour les momes">
            <a:extLst>
              <a:ext uri="{FF2B5EF4-FFF2-40B4-BE49-F238E27FC236}">
                <a16:creationId xmlns:a16="http://schemas.microsoft.com/office/drawing/2014/main" id="{F770F80E-8A80-5810-4026-DEEBC47B0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418" y="3317875"/>
            <a:ext cx="2791810" cy="3175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4DF0312-6C8B-BB47-A091-0E74D775B473}"/>
              </a:ext>
            </a:extLst>
          </p:cNvPr>
          <p:cNvSpPr txBox="1"/>
          <p:nvPr/>
        </p:nvSpPr>
        <p:spPr>
          <a:xfrm>
            <a:off x="8736227" y="4263081"/>
            <a:ext cx="3339069" cy="2308324"/>
          </a:xfrm>
          <a:prstGeom prst="rect">
            <a:avLst/>
          </a:prstGeom>
          <a:noFill/>
        </p:spPr>
        <p:txBody>
          <a:bodyPr wrap="square" rtlCol="0">
            <a:spAutoFit/>
          </a:bodyPr>
          <a:lstStyle/>
          <a:p>
            <a:r>
              <a:rPr lang="fr-FR" dirty="0"/>
              <a:t>En haut, l’amphithéâtre de Lyon</a:t>
            </a:r>
          </a:p>
          <a:p>
            <a:endParaRPr lang="fr-FR" dirty="0"/>
          </a:p>
          <a:p>
            <a:r>
              <a:rPr lang="fr-FR" dirty="0"/>
              <a:t>La réception moderne du Martyre de sainte Blandine, des lions à Lyon, et les bêtes fauves qui lui lèchent le pied au lieu de la mordre… </a:t>
            </a:r>
          </a:p>
          <a:p>
            <a:endParaRPr lang="fr-FR" dirty="0"/>
          </a:p>
        </p:txBody>
      </p:sp>
    </p:spTree>
    <p:extLst>
      <p:ext uri="{BB962C8B-B14F-4D97-AF65-F5344CB8AC3E}">
        <p14:creationId xmlns:p14="http://schemas.microsoft.com/office/powerpoint/2010/main" val="43104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7C17D-0858-597E-DC0D-E5A1B2BBE8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984DBE6-2A9B-33B8-21B8-418997F4497B}"/>
              </a:ext>
            </a:extLst>
          </p:cNvPr>
          <p:cNvSpPr>
            <a:spLocks noGrp="1"/>
          </p:cNvSpPr>
          <p:nvPr>
            <p:ph idx="1"/>
          </p:nvPr>
        </p:nvSpPr>
        <p:spPr/>
        <p:txBody>
          <a:bodyPr/>
          <a:lstStyle/>
          <a:p>
            <a:pPr marL="0" indent="0">
              <a:buNone/>
            </a:pPr>
            <a:r>
              <a:rPr lang="fr-FR" dirty="0"/>
              <a:t>Polycarpe de Smyrne</a:t>
            </a:r>
          </a:p>
          <a:p>
            <a:pPr marL="0" indent="0">
              <a:buNone/>
            </a:pPr>
            <a:endParaRPr lang="fr-FR" dirty="0"/>
          </a:p>
          <a:p>
            <a:pPr marL="0" indent="0">
              <a:buNone/>
            </a:pPr>
            <a:r>
              <a:rPr lang="fr-FR" dirty="0"/>
              <a:t>	Perpétue et Félicité</a:t>
            </a:r>
          </a:p>
          <a:p>
            <a:pPr marL="0" indent="0">
              <a:buNone/>
            </a:pPr>
            <a:endParaRPr lang="fr-FR" dirty="0"/>
          </a:p>
        </p:txBody>
      </p:sp>
    </p:spTree>
    <p:extLst>
      <p:ext uri="{BB962C8B-B14F-4D97-AF65-F5344CB8AC3E}">
        <p14:creationId xmlns:p14="http://schemas.microsoft.com/office/powerpoint/2010/main" val="1572640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6FE84-A785-0038-F3B0-7DE42FAD03D5}"/>
              </a:ext>
            </a:extLst>
          </p:cNvPr>
          <p:cNvSpPr>
            <a:spLocks noGrp="1"/>
          </p:cNvSpPr>
          <p:nvPr>
            <p:ph type="title"/>
          </p:nvPr>
        </p:nvSpPr>
        <p:spPr/>
        <p:txBody>
          <a:bodyPr/>
          <a:lstStyle/>
          <a:p>
            <a:r>
              <a:rPr lang="fr-FR" dirty="0"/>
              <a:t>Le récit de Perpétue, une voix de femme dans l’Empire romain.</a:t>
            </a:r>
          </a:p>
        </p:txBody>
      </p:sp>
      <p:sp>
        <p:nvSpPr>
          <p:cNvPr id="3" name="Espace réservé du contenu 2">
            <a:extLst>
              <a:ext uri="{FF2B5EF4-FFF2-40B4-BE49-F238E27FC236}">
                <a16:creationId xmlns:a16="http://schemas.microsoft.com/office/drawing/2014/main" id="{0D5452BE-0496-0578-4EEC-9A273EEE1093}"/>
              </a:ext>
            </a:extLst>
          </p:cNvPr>
          <p:cNvSpPr>
            <a:spLocks noGrp="1"/>
          </p:cNvSpPr>
          <p:nvPr>
            <p:ph idx="1"/>
          </p:nvPr>
        </p:nvSpPr>
        <p:spPr/>
        <p:txBody>
          <a:bodyPr>
            <a:normAutofit fontScale="85000" lnSpcReduction="20000"/>
          </a:bodyPr>
          <a:lstStyle/>
          <a:p>
            <a:pPr marL="0" indent="0" algn="just">
              <a:buNone/>
            </a:pPr>
            <a:r>
              <a:rPr lang="fr-FR" dirty="0"/>
              <a:t>« Un jour, en plein repas, on nous entraîne soudain au tribunal. Nous arrivons au forum. La nouvelle s'en répand rapidement dans les quartiers voisins ; il y eut bientôt foule. Nous montons sur l'estrade. On interroge les autres, qui confessent leur foi. Mon tour arrive, quand brusquement apparaît mon père, portant mon fils dans les bras. Il me tire de ma place et me dit : « Aie donc pitié de l'enfant » Le procurateur </a:t>
            </a:r>
            <a:r>
              <a:rPr lang="fr-FR" dirty="0" err="1"/>
              <a:t>Hilarianus</a:t>
            </a:r>
            <a:r>
              <a:rPr lang="fr-FR" dirty="0"/>
              <a:t>, qui avait le droit du glaive, à son tour insista : « Prends en pitié les cheveux blancs de ton père, le tendre âge de ton enfant, Sacrifie pour le salut des empereurs. » Moi je réponds : « Je ne sacrifierai pas. » </a:t>
            </a:r>
            <a:r>
              <a:rPr lang="fr-FR" dirty="0" err="1"/>
              <a:t>Hilarianus</a:t>
            </a:r>
            <a:r>
              <a:rPr lang="fr-FR" dirty="0"/>
              <a:t> : « Es-tu chrétienne ? » Je lui réponds : « Je suis chrétienne. » Mon père restait à mes côtés pour me fléchir. </a:t>
            </a:r>
            <a:r>
              <a:rPr lang="fr-FR" dirty="0" err="1"/>
              <a:t>Hilarianus</a:t>
            </a:r>
            <a:r>
              <a:rPr lang="fr-FR" dirty="0"/>
              <a:t> donna un ordre : on chassa mon père et on le frappa d'un coup de verge. Ce coup m'atteignit, comme si c'était moi qu'on eût frappée. Je souffrais de sa vieillesse et de sa souffrance. Alors le juge prononça la sentence : nous étions tous condamnés aux bêtes. Et nous partîmes tout heureux vers la prison »</a:t>
            </a:r>
          </a:p>
          <a:p>
            <a:pPr marL="0" indent="0" algn="just">
              <a:buNone/>
            </a:pPr>
            <a:r>
              <a:rPr lang="fr-FR" dirty="0"/>
              <a:t>Passion de Perpétue et Félicité, trad. France </a:t>
            </a:r>
            <a:r>
              <a:rPr lang="fr-FR" dirty="0" err="1"/>
              <a:t>Quéré</a:t>
            </a:r>
            <a:r>
              <a:rPr lang="fr-FR" dirty="0"/>
              <a:t>, </a:t>
            </a:r>
            <a:r>
              <a:rPr lang="fr-FR" i="1" dirty="0"/>
              <a:t>Le livre des martyrs chrétiens</a:t>
            </a:r>
            <a:r>
              <a:rPr lang="fr-FR" dirty="0"/>
              <a:t>, Centurion, Paris, 1988, p. 72.</a:t>
            </a:r>
          </a:p>
          <a:p>
            <a:pPr marL="0" indent="0">
              <a:buNone/>
            </a:pPr>
            <a:endParaRPr lang="fr-FR" dirty="0"/>
          </a:p>
        </p:txBody>
      </p:sp>
    </p:spTree>
    <p:extLst>
      <p:ext uri="{BB962C8B-B14F-4D97-AF65-F5344CB8AC3E}">
        <p14:creationId xmlns:p14="http://schemas.microsoft.com/office/powerpoint/2010/main" val="27162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84873-BE1F-8183-32F3-45747BAEBB40}"/>
              </a:ext>
            </a:extLst>
          </p:cNvPr>
          <p:cNvSpPr>
            <a:spLocks noGrp="1"/>
          </p:cNvSpPr>
          <p:nvPr>
            <p:ph type="title"/>
          </p:nvPr>
        </p:nvSpPr>
        <p:spPr/>
        <p:txBody>
          <a:bodyPr/>
          <a:lstStyle/>
          <a:p>
            <a:r>
              <a:rPr lang="fr-FR" dirty="0"/>
              <a:t>III. De Dèce à Dioclétien, les grandes persécutions </a:t>
            </a:r>
          </a:p>
        </p:txBody>
      </p:sp>
      <p:sp>
        <p:nvSpPr>
          <p:cNvPr id="3" name="Espace réservé du contenu 2">
            <a:extLst>
              <a:ext uri="{FF2B5EF4-FFF2-40B4-BE49-F238E27FC236}">
                <a16:creationId xmlns:a16="http://schemas.microsoft.com/office/drawing/2014/main" id="{2531FC22-2E01-336E-2156-C09E736024F4}"/>
              </a:ext>
            </a:extLst>
          </p:cNvPr>
          <p:cNvSpPr>
            <a:spLocks noGrp="1"/>
          </p:cNvSpPr>
          <p:nvPr>
            <p:ph idx="1"/>
          </p:nvPr>
        </p:nvSpPr>
        <p:spPr/>
        <p:txBody>
          <a:bodyPr/>
          <a:lstStyle/>
          <a:p>
            <a:pPr marL="0" indent="0">
              <a:buNone/>
            </a:pPr>
            <a:r>
              <a:rPr lang="fr-FR" dirty="0"/>
              <a:t>1. La persécution de Dèce</a:t>
            </a:r>
          </a:p>
        </p:txBody>
      </p:sp>
    </p:spTree>
    <p:extLst>
      <p:ext uri="{BB962C8B-B14F-4D97-AF65-F5344CB8AC3E}">
        <p14:creationId xmlns:p14="http://schemas.microsoft.com/office/powerpoint/2010/main" val="3301180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B1112-6149-969D-36C3-0FF08A19D3C3}"/>
              </a:ext>
            </a:extLst>
          </p:cNvPr>
          <p:cNvSpPr>
            <a:spLocks noGrp="1"/>
          </p:cNvSpPr>
          <p:nvPr>
            <p:ph type="title"/>
          </p:nvPr>
        </p:nvSpPr>
        <p:spPr/>
        <p:txBody>
          <a:bodyPr/>
          <a:lstStyle/>
          <a:p>
            <a:r>
              <a:rPr lang="fr-FR" i="1" dirty="0" err="1"/>
              <a:t>Libelli</a:t>
            </a:r>
            <a:r>
              <a:rPr lang="fr-FR" dirty="0"/>
              <a:t> égyptiens</a:t>
            </a:r>
          </a:p>
        </p:txBody>
      </p:sp>
      <p:pic>
        <p:nvPicPr>
          <p:cNvPr id="4098" name="Picture 2" descr="undefined">
            <a:extLst>
              <a:ext uri="{FF2B5EF4-FFF2-40B4-BE49-F238E27FC236}">
                <a16:creationId xmlns:a16="http://schemas.microsoft.com/office/drawing/2014/main" id="{767BF242-3FB1-9140-11D8-832F9B180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950" y="0"/>
            <a:ext cx="408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297ADD5-8BE5-9309-5801-763F91877B0E}"/>
              </a:ext>
            </a:extLst>
          </p:cNvPr>
          <p:cNvSpPr txBox="1"/>
          <p:nvPr/>
        </p:nvSpPr>
        <p:spPr>
          <a:xfrm>
            <a:off x="8156448" y="5900928"/>
            <a:ext cx="4035552" cy="369332"/>
          </a:xfrm>
          <a:prstGeom prst="rect">
            <a:avLst/>
          </a:prstGeom>
          <a:noFill/>
        </p:spPr>
        <p:txBody>
          <a:bodyPr wrap="square" rtlCol="0">
            <a:spAutoFit/>
          </a:bodyPr>
          <a:lstStyle/>
          <a:p>
            <a:r>
              <a:rPr lang="fr-FR" dirty="0" err="1"/>
              <a:t>Oxyrhynchus</a:t>
            </a:r>
            <a:r>
              <a:rPr lang="fr-FR" dirty="0"/>
              <a:t> Papyri </a:t>
            </a:r>
            <a:r>
              <a:rPr lang="fr-FR" dirty="0" err="1"/>
              <a:t>vol.LVIII</a:t>
            </a:r>
            <a:r>
              <a:rPr lang="fr-FR" dirty="0"/>
              <a:t> no.3929</a:t>
            </a:r>
          </a:p>
        </p:txBody>
      </p:sp>
      <p:pic>
        <p:nvPicPr>
          <p:cNvPr id="13" name="Espace réservé du contenu 12">
            <a:extLst>
              <a:ext uri="{FF2B5EF4-FFF2-40B4-BE49-F238E27FC236}">
                <a16:creationId xmlns:a16="http://schemas.microsoft.com/office/drawing/2014/main" id="{54953D3E-3662-9B58-EEF9-DDC7B9BA182E}"/>
              </a:ext>
            </a:extLst>
          </p:cNvPr>
          <p:cNvPicPr>
            <a:picLocks noGrp="1" noChangeAspect="1"/>
          </p:cNvPicPr>
          <p:nvPr>
            <p:ph sz="half" idx="1"/>
          </p:nvPr>
        </p:nvPicPr>
        <p:blipFill>
          <a:blip r:embed="rId3"/>
          <a:stretch>
            <a:fillRect/>
          </a:stretch>
        </p:blipFill>
        <p:spPr>
          <a:xfrm>
            <a:off x="219456" y="1603570"/>
            <a:ext cx="7315200" cy="4855622"/>
          </a:xfrm>
          <a:prstGeom prst="rect">
            <a:avLst/>
          </a:prstGeom>
        </p:spPr>
      </p:pic>
    </p:spTree>
    <p:extLst>
      <p:ext uri="{BB962C8B-B14F-4D97-AF65-F5344CB8AC3E}">
        <p14:creationId xmlns:p14="http://schemas.microsoft.com/office/powerpoint/2010/main" val="386631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6BDA5-9E6E-3E14-34B0-9DDE161E5D97}"/>
              </a:ext>
            </a:extLst>
          </p:cNvPr>
          <p:cNvSpPr>
            <a:spLocks noGrp="1"/>
          </p:cNvSpPr>
          <p:nvPr>
            <p:ph type="title"/>
          </p:nvPr>
        </p:nvSpPr>
        <p:spPr/>
        <p:txBody>
          <a:bodyPr/>
          <a:lstStyle/>
          <a:p>
            <a:r>
              <a:rPr lang="fr-FR" dirty="0"/>
              <a:t>I. Critiques païennes du christianisme florissant, I</a:t>
            </a:r>
            <a:r>
              <a:rPr lang="fr-FR" baseline="30000" dirty="0"/>
              <a:t>er</a:t>
            </a:r>
            <a:r>
              <a:rPr lang="fr-FR" dirty="0"/>
              <a:t>-III</a:t>
            </a:r>
            <a:r>
              <a:rPr lang="fr-FR" baseline="30000" dirty="0"/>
              <a:t>e</a:t>
            </a:r>
            <a:r>
              <a:rPr lang="fr-FR" dirty="0"/>
              <a:t> s. </a:t>
            </a:r>
          </a:p>
        </p:txBody>
      </p:sp>
      <p:sp>
        <p:nvSpPr>
          <p:cNvPr id="3" name="Espace réservé du contenu 2">
            <a:extLst>
              <a:ext uri="{FF2B5EF4-FFF2-40B4-BE49-F238E27FC236}">
                <a16:creationId xmlns:a16="http://schemas.microsoft.com/office/drawing/2014/main" id="{AAF10BF6-443C-37AB-FE0A-8B643635AE30}"/>
              </a:ext>
            </a:extLst>
          </p:cNvPr>
          <p:cNvSpPr>
            <a:spLocks noGrp="1"/>
          </p:cNvSpPr>
          <p:nvPr>
            <p:ph idx="1"/>
          </p:nvPr>
        </p:nvSpPr>
        <p:spPr/>
        <p:txBody>
          <a:bodyPr/>
          <a:lstStyle/>
          <a:p>
            <a:pPr marL="0" indent="0">
              <a:buNone/>
            </a:pPr>
            <a:endParaRPr lang="fr-FR" dirty="0"/>
          </a:p>
        </p:txBody>
      </p:sp>
    </p:spTree>
    <p:extLst>
      <p:ext uri="{BB962C8B-B14F-4D97-AF65-F5344CB8AC3E}">
        <p14:creationId xmlns:p14="http://schemas.microsoft.com/office/powerpoint/2010/main" val="4112687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9920E15-3116-9275-A833-D8219373865C}"/>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3D254AD1-B475-C01A-D020-129BCFF8A119}"/>
              </a:ext>
            </a:extLst>
          </p:cNvPr>
          <p:cNvSpPr>
            <a:spLocks noGrp="1"/>
          </p:cNvSpPr>
          <p:nvPr>
            <p:ph idx="1"/>
          </p:nvPr>
        </p:nvSpPr>
        <p:spPr/>
        <p:txBody>
          <a:bodyPr/>
          <a:lstStyle/>
          <a:p>
            <a:pPr marL="0" indent="0">
              <a:buNone/>
            </a:pPr>
            <a:r>
              <a:rPr lang="fr-FR" dirty="0" err="1"/>
              <a:t>Libellatici</a:t>
            </a:r>
            <a:endParaRPr lang="fr-FR" dirty="0"/>
          </a:p>
          <a:p>
            <a:pPr marL="0" indent="0">
              <a:buNone/>
            </a:pPr>
            <a:r>
              <a:rPr lang="fr-FR" dirty="0" err="1"/>
              <a:t>Thurificati</a:t>
            </a:r>
            <a:endParaRPr lang="fr-FR" dirty="0"/>
          </a:p>
          <a:p>
            <a:pPr marL="0" indent="0">
              <a:buNone/>
            </a:pPr>
            <a:r>
              <a:rPr lang="fr-FR" dirty="0" err="1"/>
              <a:t>Sacrificati</a:t>
            </a:r>
            <a:endParaRPr lang="fr-FR" dirty="0"/>
          </a:p>
          <a:p>
            <a:pPr marL="0" indent="0">
              <a:buNone/>
            </a:pPr>
            <a:endParaRPr lang="fr-FR" dirty="0"/>
          </a:p>
          <a:p>
            <a:pPr marL="0" indent="0">
              <a:buNone/>
            </a:pPr>
            <a:r>
              <a:rPr lang="fr-FR" dirty="0" err="1"/>
              <a:t>Trébonien</a:t>
            </a:r>
            <a:r>
              <a:rPr lang="fr-FR" dirty="0"/>
              <a:t> Galle 251-253</a:t>
            </a:r>
          </a:p>
          <a:p>
            <a:pPr marL="0" indent="0">
              <a:buNone/>
            </a:pPr>
            <a:endParaRPr lang="fr-FR" dirty="0"/>
          </a:p>
        </p:txBody>
      </p:sp>
    </p:spTree>
    <p:extLst>
      <p:ext uri="{BB962C8B-B14F-4D97-AF65-F5344CB8AC3E}">
        <p14:creationId xmlns:p14="http://schemas.microsoft.com/office/powerpoint/2010/main" val="205811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925FF-873F-4172-002F-A32A942B6B4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32743C1-2E73-37E8-5F6B-6A51D566ABC1}"/>
              </a:ext>
            </a:extLst>
          </p:cNvPr>
          <p:cNvSpPr>
            <a:spLocks noGrp="1"/>
          </p:cNvSpPr>
          <p:nvPr>
            <p:ph idx="1"/>
          </p:nvPr>
        </p:nvSpPr>
        <p:spPr/>
        <p:txBody>
          <a:bodyPr/>
          <a:lstStyle/>
          <a:p>
            <a:pPr marL="0" indent="0">
              <a:buNone/>
            </a:pPr>
            <a:r>
              <a:rPr lang="fr-FR" dirty="0"/>
              <a:t>2. La persécution de Valérien et la Petite Paix de l’Église</a:t>
            </a:r>
          </a:p>
        </p:txBody>
      </p:sp>
    </p:spTree>
    <p:extLst>
      <p:ext uri="{BB962C8B-B14F-4D97-AF65-F5344CB8AC3E}">
        <p14:creationId xmlns:p14="http://schemas.microsoft.com/office/powerpoint/2010/main" val="939915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52281E-C1D8-832F-F4FA-EFDE17C1D5F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7B06F989-74D1-7C0D-C8F3-89283E1A3C7F}"/>
              </a:ext>
            </a:extLst>
          </p:cNvPr>
          <p:cNvSpPr>
            <a:spLocks noGrp="1"/>
          </p:cNvSpPr>
          <p:nvPr>
            <p:ph idx="1"/>
          </p:nvPr>
        </p:nvSpPr>
        <p:spPr/>
        <p:txBody>
          <a:bodyPr/>
          <a:lstStyle/>
          <a:p>
            <a:pPr marL="0" indent="0">
              <a:buNone/>
            </a:pPr>
            <a:r>
              <a:rPr lang="fr-FR" dirty="0"/>
              <a:t>3. La persécution de Dioclétien</a:t>
            </a:r>
          </a:p>
        </p:txBody>
      </p:sp>
      <p:pic>
        <p:nvPicPr>
          <p:cNvPr id="6146" name="Picture 2" descr="undefined">
            <a:extLst>
              <a:ext uri="{FF2B5EF4-FFF2-40B4-BE49-F238E27FC236}">
                <a16:creationId xmlns:a16="http://schemas.microsoft.com/office/drawing/2014/main" id="{04B5A6F2-1E76-D644-F3AA-F8D3ACCC6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706044F-850C-8B80-E0D2-1BF631011D28}"/>
              </a:ext>
            </a:extLst>
          </p:cNvPr>
          <p:cNvSpPr txBox="1"/>
          <p:nvPr/>
        </p:nvSpPr>
        <p:spPr>
          <a:xfrm>
            <a:off x="4096512" y="6176963"/>
            <a:ext cx="3169920" cy="369332"/>
          </a:xfrm>
          <a:prstGeom prst="rect">
            <a:avLst/>
          </a:prstGeom>
          <a:noFill/>
        </p:spPr>
        <p:txBody>
          <a:bodyPr wrap="square" rtlCol="0">
            <a:spAutoFit/>
          </a:bodyPr>
          <a:lstStyle/>
          <a:p>
            <a:r>
              <a:rPr lang="fr-FR" dirty="0"/>
              <a:t>Les tétrarques, Venise.</a:t>
            </a:r>
          </a:p>
        </p:txBody>
      </p:sp>
    </p:spTree>
    <p:extLst>
      <p:ext uri="{BB962C8B-B14F-4D97-AF65-F5344CB8AC3E}">
        <p14:creationId xmlns:p14="http://schemas.microsoft.com/office/powerpoint/2010/main" val="1106814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CF2C5-3D23-2E34-C8DE-82F2E9AE35A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BDDA8D4-3087-AAF5-69E4-C83DF34976FE}"/>
              </a:ext>
            </a:extLst>
          </p:cNvPr>
          <p:cNvSpPr>
            <a:spLocks noGrp="1"/>
          </p:cNvSpPr>
          <p:nvPr>
            <p:ph idx="1"/>
          </p:nvPr>
        </p:nvSpPr>
        <p:spPr/>
        <p:txBody>
          <a:bodyPr/>
          <a:lstStyle/>
          <a:p>
            <a:endParaRPr lang="fr-FR" dirty="0"/>
          </a:p>
        </p:txBody>
      </p:sp>
      <p:pic>
        <p:nvPicPr>
          <p:cNvPr id="1026" name="Picture 2" descr="undefined">
            <a:extLst>
              <a:ext uri="{FF2B5EF4-FFF2-40B4-BE49-F238E27FC236}">
                <a16:creationId xmlns:a16="http://schemas.microsoft.com/office/drawing/2014/main" id="{C57DEC2C-445F-F82E-59B0-D8C9F2D91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977" y="0"/>
            <a:ext cx="9201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CDAD01B-B07C-B7FA-D424-9FAB26417AF1}"/>
              </a:ext>
            </a:extLst>
          </p:cNvPr>
          <p:cNvSpPr txBox="1"/>
          <p:nvPr/>
        </p:nvSpPr>
        <p:spPr>
          <a:xfrm>
            <a:off x="1457325" y="5807631"/>
            <a:ext cx="2743200" cy="584775"/>
          </a:xfrm>
          <a:prstGeom prst="rect">
            <a:avLst/>
          </a:prstGeom>
          <a:noFill/>
        </p:spPr>
        <p:txBody>
          <a:bodyPr wrap="square" rtlCol="0">
            <a:spAutoFit/>
          </a:bodyPr>
          <a:lstStyle/>
          <a:p>
            <a:r>
              <a:rPr lang="fr-FR" sz="3200" dirty="0"/>
              <a:t>La</a:t>
            </a:r>
            <a:r>
              <a:rPr lang="fr-FR" dirty="0"/>
              <a:t> </a:t>
            </a:r>
            <a:r>
              <a:rPr lang="fr-FR" sz="3200" dirty="0"/>
              <a:t>Tétrarchie</a:t>
            </a:r>
            <a:endParaRPr lang="fr-FR" dirty="0"/>
          </a:p>
        </p:txBody>
      </p:sp>
    </p:spTree>
    <p:extLst>
      <p:ext uri="{BB962C8B-B14F-4D97-AF65-F5344CB8AC3E}">
        <p14:creationId xmlns:p14="http://schemas.microsoft.com/office/powerpoint/2010/main" val="410471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17D94-E7AC-5EE6-D2A4-B1A2B4685258}"/>
              </a:ext>
            </a:extLst>
          </p:cNvPr>
          <p:cNvSpPr>
            <a:spLocks noGrp="1"/>
          </p:cNvSpPr>
          <p:nvPr>
            <p:ph type="title"/>
          </p:nvPr>
        </p:nvSpPr>
        <p:spPr/>
        <p:txBody>
          <a:bodyPr>
            <a:normAutofit fontScale="90000"/>
          </a:bodyPr>
          <a:lstStyle/>
          <a:p>
            <a:r>
              <a:rPr lang="fr-FR" sz="4000" dirty="0"/>
              <a:t>L’Édit de Galère. </a:t>
            </a:r>
            <a:r>
              <a:rPr lang="fr-FR" sz="2700" dirty="0"/>
              <a:t>Traduction Jacques Moreau, Sources Chrétiennes n°39, tome I, 1954, pp.117-118.</a:t>
            </a:r>
            <a:br>
              <a:rPr lang="fr-FR" sz="4400" dirty="0"/>
            </a:br>
            <a:endParaRPr lang="fr-FR" dirty="0"/>
          </a:p>
        </p:txBody>
      </p:sp>
      <p:sp>
        <p:nvSpPr>
          <p:cNvPr id="3" name="Espace réservé du contenu 2">
            <a:extLst>
              <a:ext uri="{FF2B5EF4-FFF2-40B4-BE49-F238E27FC236}">
                <a16:creationId xmlns:a16="http://schemas.microsoft.com/office/drawing/2014/main" id="{27C5CCD8-3A92-CEEC-2D2B-74BC2A0516AD}"/>
              </a:ext>
            </a:extLst>
          </p:cNvPr>
          <p:cNvSpPr>
            <a:spLocks noGrp="1"/>
          </p:cNvSpPr>
          <p:nvPr>
            <p:ph idx="1"/>
          </p:nvPr>
        </p:nvSpPr>
        <p:spPr>
          <a:xfrm>
            <a:off x="399288" y="1328928"/>
            <a:ext cx="11451336" cy="5529072"/>
          </a:xfrm>
        </p:spPr>
        <p:txBody>
          <a:bodyPr>
            <a:normAutofit fontScale="25000" lnSpcReduction="20000"/>
          </a:bodyPr>
          <a:lstStyle/>
          <a:p>
            <a:pPr marL="0" indent="0" algn="just">
              <a:buNone/>
            </a:pPr>
            <a:r>
              <a:rPr lang="fr-FR" sz="8800" dirty="0"/>
              <a:t>Entre toutes les dispositions que nous n’avons cessé de prendre dans l’intérêt et pour le bien de l’État, nous avions décidé antérieurement de réformer toutes choses selon les lois anciennes et la règle des Romains, et de veiller à ce que même les chrétiens, qui avaient abandonné la religion de leurs ancêtres, revinssent à de bons sentiments, puisque, pour de certaines raisons, ces mêmes chrétiens avaient été saisis d’une telle obstination et possédés d’une telle folie que, loin de suivre les usages des anciens – usages qui avaient été peut-être établis par leurs propres aïeux –, ils se faisaient pour eux-mêmes, selon leur gré et leur bon plaisir, les lois qu’ils observaient, et qu’en divers lieux ils attiraient des foules de gens de toutes sortes.</a:t>
            </a:r>
          </a:p>
          <a:p>
            <a:pPr marL="0" indent="0" algn="just">
              <a:buNone/>
            </a:pPr>
            <a:br>
              <a:rPr lang="fr-FR" sz="8800" dirty="0"/>
            </a:br>
            <a:r>
              <a:rPr lang="fr-FR" sz="8800" dirty="0"/>
              <a:t>Bref, après la publication de notre édit leur enjoignant de se conformer aux usages des ancêtres, beaucoup ont été poursuivis, beaucoup même ont été frappés. Mais comme un grand nombre persistent dans leur propos, et que nous nous apercevons que, tout en ne rendant pas aux dieux le culte et le respect qui leur sont dus, ils n’honorent pas le dieu des chrétiens, considérant aussi, à la lumière de notre infinie clémence, notre constante habitude d’accorder le pardon à tous, nous avons décidé qu’il fallait étendre à leur cas aussi, et sans aucun retard, le bénéfice de notre indulgence, de sorte qu’à nouveau ils pussent être chrétiens et rebâtir leurs lieux de réunion, à condition qu’ils ne se livrent à aucun acte contraire à l’ordre établi. Dans un second règlement, nous indiquerons aux gouverneurs ce qu’ils devront observer. En conséquence, et en accord avec l’indulgence que nous leur témoignons, les chrétiens devront prier leur dieu pour notre salut, celui de l’Empire, et le leur propre, afin que l’intégrité de l’État soit rétablie partout et qu’ils puissent mener une vie paisible dans leurs foyers. </a:t>
            </a:r>
            <a:br>
              <a:rPr lang="fr-FR" sz="7400" dirty="0"/>
            </a:br>
            <a:endParaRPr lang="fr-FR" sz="7400" dirty="0"/>
          </a:p>
          <a:p>
            <a:pPr marL="0" indent="0">
              <a:buNone/>
            </a:pPr>
            <a:endParaRPr lang="fr-FR" dirty="0"/>
          </a:p>
        </p:txBody>
      </p:sp>
    </p:spTree>
    <p:extLst>
      <p:ext uri="{BB962C8B-B14F-4D97-AF65-F5344CB8AC3E}">
        <p14:creationId xmlns:p14="http://schemas.microsoft.com/office/powerpoint/2010/main" val="339667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4DB15-BE8B-240C-B4CD-7FA13E2003F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9188A427-6484-0991-19DE-BAB723896E74}"/>
              </a:ext>
            </a:extLst>
          </p:cNvPr>
          <p:cNvSpPr>
            <a:spLocks noGrp="1"/>
          </p:cNvSpPr>
          <p:nvPr>
            <p:ph idx="1"/>
          </p:nvPr>
        </p:nvSpPr>
        <p:spPr/>
        <p:txBody>
          <a:bodyPr/>
          <a:lstStyle/>
          <a:p>
            <a:pPr marL="0" indent="0">
              <a:buNone/>
            </a:pPr>
            <a:r>
              <a:rPr lang="fr-FR" dirty="0"/>
              <a:t>1. Un « choc des cultures »</a:t>
            </a:r>
          </a:p>
        </p:txBody>
      </p:sp>
    </p:spTree>
    <p:extLst>
      <p:ext uri="{BB962C8B-B14F-4D97-AF65-F5344CB8AC3E}">
        <p14:creationId xmlns:p14="http://schemas.microsoft.com/office/powerpoint/2010/main" val="187156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0061F-3D3A-D039-2389-395BF8D46EB5}"/>
              </a:ext>
            </a:extLst>
          </p:cNvPr>
          <p:cNvSpPr>
            <a:spLocks noGrp="1"/>
          </p:cNvSpPr>
          <p:nvPr>
            <p:ph type="title"/>
          </p:nvPr>
        </p:nvSpPr>
        <p:spPr>
          <a:xfrm>
            <a:off x="838200" y="0"/>
            <a:ext cx="10515600" cy="1325563"/>
          </a:xfrm>
        </p:spPr>
        <p:txBody>
          <a:bodyPr/>
          <a:lstStyle/>
          <a:p>
            <a:r>
              <a:rPr lang="fr-FR" dirty="0"/>
              <a:t>Tertullien, </a:t>
            </a:r>
            <a:r>
              <a:rPr lang="fr-FR" i="1" dirty="0"/>
              <a:t>Aux Nations </a:t>
            </a:r>
            <a:r>
              <a:rPr lang="fr-FR" dirty="0"/>
              <a:t>(</a:t>
            </a:r>
            <a:r>
              <a:rPr lang="fr-FR" i="1" dirty="0"/>
              <a:t>Ad </a:t>
            </a:r>
            <a:r>
              <a:rPr lang="fr-FR" i="1" dirty="0" err="1"/>
              <a:t>Nationes</a:t>
            </a:r>
            <a:r>
              <a:rPr lang="fr-FR" dirty="0"/>
              <a:t>), VII</a:t>
            </a:r>
          </a:p>
        </p:txBody>
      </p:sp>
      <p:sp>
        <p:nvSpPr>
          <p:cNvPr id="3" name="Espace réservé du contenu 2">
            <a:extLst>
              <a:ext uri="{FF2B5EF4-FFF2-40B4-BE49-F238E27FC236}">
                <a16:creationId xmlns:a16="http://schemas.microsoft.com/office/drawing/2014/main" id="{6194071D-E4C4-EAA5-787D-799F5EDAF74C}"/>
              </a:ext>
            </a:extLst>
          </p:cNvPr>
          <p:cNvSpPr>
            <a:spLocks noGrp="1"/>
          </p:cNvSpPr>
          <p:nvPr>
            <p:ph idx="1"/>
          </p:nvPr>
        </p:nvSpPr>
        <p:spPr>
          <a:xfrm>
            <a:off x="273843" y="1225549"/>
            <a:ext cx="11644313" cy="5475289"/>
          </a:xfrm>
        </p:spPr>
        <p:txBody>
          <a:bodyPr>
            <a:normAutofit fontScale="85000" lnSpcReduction="20000"/>
          </a:bodyPr>
          <a:lstStyle/>
          <a:p>
            <a:pPr marL="0" indent="0" algn="just">
              <a:buNone/>
            </a:pPr>
            <a:r>
              <a:rPr lang="fr-FR" dirty="0"/>
              <a:t>Voyez donc quel témoignage vous invoquez là contre nous. </a:t>
            </a:r>
            <a:r>
              <a:rPr lang="fr-FR" b="1" dirty="0"/>
              <a:t>Voilà de longues années que la renommée nous accuse</a:t>
            </a:r>
            <a:r>
              <a:rPr lang="fr-FR" dirty="0"/>
              <a:t>, et elle n'a pu jusqu'à ce jour rien prouver contre nous, malgré le temps qu'elle a eu pour grandir. Notre nom naquit sous Auguste; sa loi brilla sous Tibère: Néron, le premier, le condamna. Jugez-le d'après son premier persécuteur. </a:t>
            </a:r>
            <a:r>
              <a:rPr lang="fr-FR" b="1" dirty="0"/>
              <a:t>Si Néron fut un prince pieux, les Chrétiens sont des impies; s'il fut juste, s'il fut chaste, les Chrétiens sont des méchants et des incestueux </a:t>
            </a:r>
            <a:r>
              <a:rPr lang="fr-FR" dirty="0"/>
              <a:t>(…)</a:t>
            </a:r>
          </a:p>
          <a:p>
            <a:pPr marL="0" indent="0" algn="just">
              <a:buNone/>
            </a:pPr>
            <a:r>
              <a:rPr lang="fr-FR" dirty="0"/>
              <a:t>Il n'y a pas encore deux cent cinquante ans que nous existons. </a:t>
            </a:r>
            <a:r>
              <a:rPr lang="fr-FR" b="1" dirty="0"/>
              <a:t>Depuis lors, combien de crimes n'avons-nous pas commis</a:t>
            </a:r>
            <a:r>
              <a:rPr lang="fr-FR" dirty="0"/>
              <a:t>! combien de croix n'ont pas porté l'image de notre Dieu! </a:t>
            </a:r>
            <a:r>
              <a:rPr lang="fr-FR" b="1" dirty="0"/>
              <a:t>Que d'enfants égorgés</a:t>
            </a:r>
            <a:r>
              <a:rPr lang="fr-FR" dirty="0"/>
              <a:t>! que de pains trempés dans leur sang! que de flambeaux éteints! que de noces au hasard dans ces ténèbres! </a:t>
            </a:r>
            <a:r>
              <a:rPr lang="fr-FR" b="1" dirty="0"/>
              <a:t>Jusqu'à présent, c'est la renommée seule qui prononce contre les Chrétiens; elle a même ses encouragements dans une maladie particulière à l'esprit humain, et ment avec plus de succès dans les événements atroces et révoltants</a:t>
            </a:r>
            <a:r>
              <a:rPr lang="fr-FR" dirty="0"/>
              <a:t>. En effet, plus </a:t>
            </a:r>
            <a:r>
              <a:rPr lang="fr-FR" dirty="0" err="1"/>
              <a:t>vou</a:t>
            </a:r>
            <a:r>
              <a:rPr lang="fr-FR" b="1" dirty="0" err="1"/>
              <a:t>en</a:t>
            </a:r>
            <a:r>
              <a:rPr lang="fr-FR" b="1" dirty="0"/>
              <a:t> un mot, on ajoute foi plus volontiers au mal lorsqu'il est faux, qu'au bien lorsqu'il est vrai</a:t>
            </a:r>
            <a:r>
              <a:rPr lang="fr-FR" dirty="0"/>
              <a:t>s êtes enclins à la malveillance, plus vous êtes disposés à croire le mal:. Si l'iniquité eût laissé chez vous la moindre place à la prudence pour examiner quelle confiance mérite la renommée, la justice vous demandait de chercher par qui ces honteuses rumeurs ont pu se répandre dans la multitude, et de là circuler dans tout l'univers.</a:t>
            </a:r>
          </a:p>
        </p:txBody>
      </p:sp>
    </p:spTree>
    <p:extLst>
      <p:ext uri="{BB962C8B-B14F-4D97-AF65-F5344CB8AC3E}">
        <p14:creationId xmlns:p14="http://schemas.microsoft.com/office/powerpoint/2010/main" val="384915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C75CFD-0713-B834-4BAC-38075ADA4128}"/>
              </a:ext>
            </a:extLst>
          </p:cNvPr>
          <p:cNvSpPr>
            <a:spLocks noGrp="1"/>
          </p:cNvSpPr>
          <p:nvPr>
            <p:ph type="title"/>
          </p:nvPr>
        </p:nvSpPr>
        <p:spPr>
          <a:xfrm>
            <a:off x="838200" y="0"/>
            <a:ext cx="10515600" cy="1325563"/>
          </a:xfrm>
        </p:spPr>
        <p:txBody>
          <a:bodyPr/>
          <a:lstStyle/>
          <a:p>
            <a:r>
              <a:rPr lang="fr-FR" dirty="0" err="1"/>
              <a:t>Municius</a:t>
            </a:r>
            <a:r>
              <a:rPr lang="fr-FR" dirty="0"/>
              <a:t> Felix, </a:t>
            </a:r>
            <a:r>
              <a:rPr lang="fr-FR" i="1" dirty="0" err="1"/>
              <a:t>Octauium</a:t>
            </a:r>
            <a:r>
              <a:rPr lang="fr-FR" dirty="0"/>
              <a:t> IX</a:t>
            </a:r>
          </a:p>
        </p:txBody>
      </p:sp>
      <p:sp>
        <p:nvSpPr>
          <p:cNvPr id="3" name="Espace réservé du contenu 2">
            <a:extLst>
              <a:ext uri="{FF2B5EF4-FFF2-40B4-BE49-F238E27FC236}">
                <a16:creationId xmlns:a16="http://schemas.microsoft.com/office/drawing/2014/main" id="{1D6FBF80-5DC7-1568-D614-86FB9CD5F622}"/>
              </a:ext>
            </a:extLst>
          </p:cNvPr>
          <p:cNvSpPr>
            <a:spLocks noGrp="1"/>
          </p:cNvSpPr>
          <p:nvPr>
            <p:ph idx="1"/>
          </p:nvPr>
        </p:nvSpPr>
        <p:spPr>
          <a:xfrm>
            <a:off x="300037" y="1325563"/>
            <a:ext cx="5986464" cy="5129213"/>
          </a:xfrm>
        </p:spPr>
        <p:txBody>
          <a:bodyPr>
            <a:normAutofit fontScale="92500" lnSpcReduction="20000"/>
          </a:bodyPr>
          <a:lstStyle/>
          <a:p>
            <a:pPr marL="0" indent="0" algn="just">
              <a:buNone/>
            </a:pPr>
            <a:r>
              <a:rPr lang="fr-FR" sz="2400" dirty="0">
                <a:effectLst/>
                <a:latin typeface="Arial Unicode MS" panose="020B0604020202020204" pitchFamily="34" charset="-128"/>
                <a:ea typeface="Arial Unicode MS" panose="020B0604020202020204" pitchFamily="34" charset="-128"/>
              </a:rPr>
              <a:t>Cependant, comme les mauvaises plantes sont les plus fertiles, et que les vices gagnent tous les jours de plus en plus, cette maudite secte s'augmente aussi tous les jours. C'est pourquoi il faut travailler de bonne heure à extirper cette exécrable société : ils s'entre-connaissent à de certains signes cachés, et s'entr'aiment presque avant que de se connaître. </a:t>
            </a:r>
            <a:r>
              <a:rPr lang="fr-FR" sz="2400" dirty="0">
                <a:effectLst/>
                <a:highlight>
                  <a:srgbClr val="FFFF00"/>
                </a:highlight>
                <a:latin typeface="Arial Unicode MS" panose="020B0604020202020204" pitchFamily="34" charset="-128"/>
                <a:ea typeface="Arial Unicode MS" panose="020B0604020202020204" pitchFamily="34" charset="-128"/>
              </a:rPr>
              <a:t>La luxure fait une partie de leur religion : ils s'appellent communément frères et sœurs, pour transformer une débauche ordinaire en inceste</a:t>
            </a:r>
            <a:r>
              <a:rPr lang="fr-FR" sz="2400" dirty="0">
                <a:effectLst/>
                <a:latin typeface="Arial Unicode MS" panose="020B0604020202020204" pitchFamily="34" charset="-128"/>
                <a:ea typeface="Arial Unicode MS" panose="020B0604020202020204" pitchFamily="34" charset="-128"/>
              </a:rPr>
              <a:t> ; on dirait que ces malheureux se plaisent aux crimes. Et certes s'il n'en était quelque chose, le bruit n'en serait pas si grand : </a:t>
            </a:r>
            <a:r>
              <a:rPr lang="fr-FR" sz="2400" dirty="0">
                <a:effectLst/>
                <a:highlight>
                  <a:srgbClr val="FFFF00"/>
                </a:highlight>
                <a:latin typeface="Arial Unicode MS" panose="020B0604020202020204" pitchFamily="34" charset="-128"/>
                <a:ea typeface="Arial Unicode MS" panose="020B0604020202020204" pitchFamily="34" charset="-128"/>
              </a:rPr>
              <a:t>on dit encore qu'ils adorent une tête d'âne consacrée par je ne sais quelle sotte superstition</a:t>
            </a:r>
            <a:r>
              <a:rPr lang="fr-FR" sz="2400" dirty="0">
                <a:effectLst/>
                <a:latin typeface="Arial Unicode MS" panose="020B0604020202020204" pitchFamily="34" charset="-128"/>
                <a:ea typeface="Arial Unicode MS" panose="020B0604020202020204" pitchFamily="34" charset="-128"/>
              </a:rPr>
              <a:t>, religion véritablement digne de leur vie. Ils ont aussi en vénération, à ce qu'on dit, les parties honteuses de leurs prêtres ; vous diriez qu'ils adorent la nature de leurs pères. </a:t>
            </a:r>
            <a:endParaRPr lang="fr-FR" sz="3600" dirty="0"/>
          </a:p>
        </p:txBody>
      </p:sp>
      <p:pic>
        <p:nvPicPr>
          <p:cNvPr id="2050" name="Picture 2" descr="undefined">
            <a:extLst>
              <a:ext uri="{FF2B5EF4-FFF2-40B4-BE49-F238E27FC236}">
                <a16:creationId xmlns:a16="http://schemas.microsoft.com/office/drawing/2014/main" id="{DF5EE2C9-AAF3-5D56-8B0D-456AAD705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4" y="1011239"/>
            <a:ext cx="4633913" cy="529254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DE2F89E-8933-0EFE-FA6F-85D65C6A3570}"/>
              </a:ext>
            </a:extLst>
          </p:cNvPr>
          <p:cNvSpPr txBox="1"/>
          <p:nvPr/>
        </p:nvSpPr>
        <p:spPr>
          <a:xfrm>
            <a:off x="6286501" y="6454776"/>
            <a:ext cx="5800724" cy="369332"/>
          </a:xfrm>
          <a:prstGeom prst="rect">
            <a:avLst/>
          </a:prstGeom>
          <a:noFill/>
        </p:spPr>
        <p:txBody>
          <a:bodyPr wrap="square" rtlCol="0">
            <a:spAutoFit/>
          </a:bodyPr>
          <a:lstStyle/>
          <a:p>
            <a:r>
              <a:rPr lang="fr-FR" dirty="0"/>
              <a:t>Graffiti d’</a:t>
            </a:r>
            <a:r>
              <a:rPr lang="fr-FR" dirty="0" err="1"/>
              <a:t>Alexamenos</a:t>
            </a:r>
            <a:r>
              <a:rPr lang="fr-FR" dirty="0"/>
              <a:t>, Rome</a:t>
            </a:r>
          </a:p>
        </p:txBody>
      </p:sp>
    </p:spTree>
    <p:extLst>
      <p:ext uri="{BB962C8B-B14F-4D97-AF65-F5344CB8AC3E}">
        <p14:creationId xmlns:p14="http://schemas.microsoft.com/office/powerpoint/2010/main" val="212552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D05D73-8018-2854-320E-3636F092FB1B}"/>
              </a:ext>
            </a:extLst>
          </p:cNvPr>
          <p:cNvSpPr>
            <a:spLocks noGrp="1"/>
          </p:cNvSpPr>
          <p:nvPr>
            <p:ph type="title"/>
          </p:nvPr>
        </p:nvSpPr>
        <p:spPr/>
        <p:txBody>
          <a:bodyPr/>
          <a:lstStyle/>
          <a:p>
            <a:r>
              <a:rPr lang="fr-FR" dirty="0" err="1"/>
              <a:t>Municius</a:t>
            </a:r>
            <a:r>
              <a:rPr lang="fr-FR" dirty="0"/>
              <a:t> Felix, </a:t>
            </a:r>
            <a:r>
              <a:rPr lang="fr-FR" i="1" dirty="0" err="1"/>
              <a:t>Octauium</a:t>
            </a:r>
            <a:r>
              <a:rPr lang="fr-FR" dirty="0"/>
              <a:t> IX (suite)</a:t>
            </a:r>
          </a:p>
        </p:txBody>
      </p:sp>
      <p:sp>
        <p:nvSpPr>
          <p:cNvPr id="3" name="Espace réservé du contenu 2">
            <a:extLst>
              <a:ext uri="{FF2B5EF4-FFF2-40B4-BE49-F238E27FC236}">
                <a16:creationId xmlns:a16="http://schemas.microsoft.com/office/drawing/2014/main" id="{3B838505-F058-E2C2-26E5-55A7C1737BD5}"/>
              </a:ext>
            </a:extLst>
          </p:cNvPr>
          <p:cNvSpPr>
            <a:spLocks noGrp="1"/>
          </p:cNvSpPr>
          <p:nvPr>
            <p:ph idx="1"/>
          </p:nvPr>
        </p:nvSpPr>
        <p:spPr>
          <a:xfrm>
            <a:off x="1066800" y="1839913"/>
            <a:ext cx="10515600" cy="4351338"/>
          </a:xfrm>
        </p:spPr>
        <p:txBody>
          <a:bodyPr>
            <a:normAutofit fontScale="77500" lnSpcReduction="20000"/>
          </a:bodyPr>
          <a:lstStyle/>
          <a:p>
            <a:pPr marL="0" indent="0" algn="just">
              <a:buNone/>
            </a:pPr>
            <a:r>
              <a:rPr lang="fr-FR" sz="2800" dirty="0">
                <a:effectLst/>
                <a:latin typeface="Arial Unicode MS" panose="020B0604020202020204" pitchFamily="34" charset="-128"/>
                <a:ea typeface="Arial Unicode MS" panose="020B0604020202020204" pitchFamily="34" charset="-128"/>
              </a:rPr>
              <a:t>Je ne sais si ces soupçons sont faux ou véritables, mais véritablement ces cérémonies et ces dévotions cachées et de nuit sont toutes propres à les faire naître. Et celui qui dit qu'ils adorent un homme qui a été pendu pour ses crimes, et que le bois d'une croix fait une partie de leurs cérémonies, celui-là leur attribue des autels dignes de leurs méchancetés et leur fait adorer ce qu'ils méritent. D'ailleurs, les cérémonies qu'ils observent </a:t>
            </a:r>
            <a:r>
              <a:rPr lang="fr-FR" sz="2800" dirty="0">
                <a:effectLst/>
                <a:highlight>
                  <a:srgbClr val="FFFF00"/>
                </a:highlight>
                <a:latin typeface="Arial Unicode MS" panose="020B0604020202020204" pitchFamily="34" charset="-128"/>
                <a:ea typeface="Arial Unicode MS" panose="020B0604020202020204" pitchFamily="34" charset="-128"/>
              </a:rPr>
              <a:t>quand ils admettent quelqu'un à leurs mystères, ne sont pas moins publiques qu'horribles. On met devant ce nouveau venu un enfant couvert de pâte, afin de cacher le meurtre qu'on veut faire commettre : c'est là-dedans qu'il donne, par leur commandement, plusieurs coups de couteau; le sang coule de toutes parts, ils le sucent avidement, et ce crime commun est le gage commun du silence et du secret. </a:t>
            </a:r>
            <a:r>
              <a:rPr lang="fr-FR" sz="2800" dirty="0">
                <a:effectLst/>
                <a:latin typeface="Arial Unicode MS" panose="020B0604020202020204" pitchFamily="34" charset="-128"/>
                <a:ea typeface="Arial Unicode MS" panose="020B0604020202020204" pitchFamily="34" charset="-128"/>
              </a:rPr>
              <a:t>(…) Ils s'assemblent tous en un jour solennel, femmes, enfants, frères, sœurs, et enfin de tous âges et de tous sexes, et après avoir bien bu et mangé, lorsque la chaleur du vin et des viandes commence à les échauffer et à les provoquer à la luxure, ils attachent un chien au candélabre et lui jettent un gâteau si loin qu'il n'y peut atteindre, afin qu'en sautant il renverse le flambeau. Ainsi s'étant défaits du témoin de leurs crimes, ils se mêlent au hasard, et par ce moyen sont tous incestueux de volonté s'ils ne le sont tous d'effet, puisque le péché de chacun est le souhait de toute la troupe</a:t>
            </a:r>
            <a:endParaRPr lang="fr-FR" dirty="0"/>
          </a:p>
        </p:txBody>
      </p:sp>
    </p:spTree>
    <p:extLst>
      <p:ext uri="{BB962C8B-B14F-4D97-AF65-F5344CB8AC3E}">
        <p14:creationId xmlns:p14="http://schemas.microsoft.com/office/powerpoint/2010/main" val="238806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B6B6-4450-EA69-C233-45F883475A6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47057ED-6DCE-2C09-3C33-05ECF888D2F7}"/>
              </a:ext>
            </a:extLst>
          </p:cNvPr>
          <p:cNvSpPr>
            <a:spLocks noGrp="1"/>
          </p:cNvSpPr>
          <p:nvPr>
            <p:ph idx="1"/>
          </p:nvPr>
        </p:nvSpPr>
        <p:spPr/>
        <p:txBody>
          <a:bodyPr/>
          <a:lstStyle/>
          <a:p>
            <a:pPr marL="0" indent="0">
              <a:buNone/>
            </a:pPr>
            <a:r>
              <a:rPr lang="fr-FR" dirty="0"/>
              <a:t>Docétisme &lt; </a:t>
            </a:r>
            <a:r>
              <a:rPr lang="fr-FR" i="1" dirty="0" err="1"/>
              <a:t>dokein</a:t>
            </a:r>
            <a:r>
              <a:rPr lang="el-GR" i="1" dirty="0"/>
              <a:t> </a:t>
            </a:r>
            <a:r>
              <a:rPr lang="el-GR" dirty="0" err="1"/>
              <a:t>δοκεῖν</a:t>
            </a:r>
            <a:endParaRPr lang="fr-FR" dirty="0"/>
          </a:p>
        </p:txBody>
      </p:sp>
    </p:spTree>
    <p:extLst>
      <p:ext uri="{BB962C8B-B14F-4D97-AF65-F5344CB8AC3E}">
        <p14:creationId xmlns:p14="http://schemas.microsoft.com/office/powerpoint/2010/main" val="18969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artons de Raphaël, 1515">
            <a:extLst>
              <a:ext uri="{FF2B5EF4-FFF2-40B4-BE49-F238E27FC236}">
                <a16:creationId xmlns:a16="http://schemas.microsoft.com/office/drawing/2014/main" id="{559688BB-DBCD-F7FD-ECFC-B7442D7290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246" b="570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784E92-07BA-E656-385C-2E13614F6D2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 Cartons de Raphaël ». Paul </a:t>
            </a:r>
            <a:r>
              <a:rPr lang="en-US" sz="3600" dirty="0" err="1">
                <a:solidFill>
                  <a:schemeClr val="tx1">
                    <a:lumMod val="85000"/>
                    <a:lumOff val="15000"/>
                  </a:schemeClr>
                </a:solidFill>
              </a:rPr>
              <a:t>devant</a:t>
            </a:r>
            <a:r>
              <a:rPr lang="en-US" sz="3600" dirty="0">
                <a:solidFill>
                  <a:schemeClr val="tx1">
                    <a:lumMod val="85000"/>
                    <a:lumOff val="15000"/>
                  </a:schemeClr>
                </a:solidFill>
              </a:rPr>
              <a:t> </a:t>
            </a:r>
            <a:r>
              <a:rPr lang="en-US" sz="3600" dirty="0" err="1">
                <a:solidFill>
                  <a:schemeClr val="tx1">
                    <a:lumMod val="85000"/>
                    <a:lumOff val="15000"/>
                  </a:schemeClr>
                </a:solidFill>
              </a:rPr>
              <a:t>l’Aréopage</a:t>
            </a:r>
            <a:r>
              <a:rPr lang="en-US" sz="3600" dirty="0">
                <a:solidFill>
                  <a:schemeClr val="tx1">
                    <a:lumMod val="85000"/>
                    <a:lumOff val="15000"/>
                  </a:schemeClr>
                </a:solidFill>
              </a:rPr>
              <a:t>, 1515</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6120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3219</Words>
  <Application>Microsoft Macintosh PowerPoint</Application>
  <PresentationFormat>Grand écran</PresentationFormat>
  <Paragraphs>93</Paragraphs>
  <Slides>34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 Unicode MS</vt:lpstr>
      <vt:lpstr>Arial</vt:lpstr>
      <vt:lpstr>Calibri</vt:lpstr>
      <vt:lpstr>Calibri Light</vt:lpstr>
      <vt:lpstr>Thème Office</vt:lpstr>
      <vt:lpstr>CM 8 – Le christianisme dans un Empire polythéiste  (Ier – début IVe s.) Partie I : Réactions antichrétiennes et persécutions</vt:lpstr>
      <vt:lpstr>Présentation PowerPoint</vt:lpstr>
      <vt:lpstr>I. Critiques païennes du christianisme florissant, Ier-IIIe s. </vt:lpstr>
      <vt:lpstr>Présentation PowerPoint</vt:lpstr>
      <vt:lpstr>Tertullien, Aux Nations (Ad Nationes), VII</vt:lpstr>
      <vt:lpstr>Municius Felix, Octauium IX</vt:lpstr>
      <vt:lpstr>Municius Felix, Octauium IX (suite)</vt:lpstr>
      <vt:lpstr>Présentation PowerPoint</vt:lpstr>
      <vt:lpstr>« Cartons de Raphaël ». Paul devant l’Aréopage, 1515</vt:lpstr>
      <vt:lpstr>Présentation PowerPoint</vt:lpstr>
      <vt:lpstr>Marc Aurèle, Pensées pour moi-même, XI, 3 : réflexion sur les martyrs</vt:lpstr>
      <vt:lpstr>Présentation PowerPoint</vt:lpstr>
      <vt:lpstr>Tertullien, Apologétique, X, 7-9. Négation de la divinité des dieux</vt:lpstr>
      <vt:lpstr>Tatien, Aux Grecs, XXIII. Critique des spectacles</vt:lpstr>
      <vt:lpstr>Hippolyte, Tradition apostolique, 16.</vt:lpstr>
      <vt:lpstr>II. Le pouvoir impérial face aux chrétiens jusqu’en 250</vt:lpstr>
      <vt:lpstr>Présentation PowerPoint</vt:lpstr>
      <vt:lpstr>Lettre privée, papyri d’Oxyrhynque, IIe s. de notre ère.  Portrait de Terentius Neo et sa femme, Pompée, Ier s. de notre 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récit de Perpétue, une voix de femme dans l’Empire romain.</vt:lpstr>
      <vt:lpstr>III. De Dèce à Dioclétien, les grandes persécutions </vt:lpstr>
      <vt:lpstr>Libelli égyptiens</vt:lpstr>
      <vt:lpstr>Présentation PowerPoint</vt:lpstr>
      <vt:lpstr>Présentation PowerPoint</vt:lpstr>
      <vt:lpstr>Présentation PowerPoint</vt:lpstr>
      <vt:lpstr>Présentation PowerPoint</vt:lpstr>
      <vt:lpstr>L’Édit de Galère. Traduction Jacques Moreau, Sources Chrétiennes n°39, tome I, 1954, pp.117-118.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8 – Le christianisme dans un Empire polythéiste (Ier – début IVe s.) partie I Réactions antichrétiennes et persécutions</dc:title>
  <dc:creator>Sophie Laribi Glaudel</dc:creator>
  <cp:lastModifiedBy>LARIBI-GLAUDEL SOPHIE</cp:lastModifiedBy>
  <cp:revision>6</cp:revision>
  <dcterms:created xsi:type="dcterms:W3CDTF">2023-11-12T09:55:44Z</dcterms:created>
  <dcterms:modified xsi:type="dcterms:W3CDTF">2024-11-06T18:25:03Z</dcterms:modified>
</cp:coreProperties>
</file>