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4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2" r:id="rId27"/>
    <p:sldId id="313" r:id="rId28"/>
    <p:sldId id="311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775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39D78-AE56-5DAA-9E8A-DCA135417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A0B198-5485-FF1E-6753-9B7F00938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728363-3634-4012-D72A-BB4B6212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F474D5-F698-BDA0-2B78-27E9C5EE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E932A7-6C5C-9594-81AF-3015EFAF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6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344ED-C279-BC9B-082B-5F79F19B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AAA3CC-D9F6-01BD-0533-98B71277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CAA699-83C7-6BF5-8C53-6B8FC1C2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BA3ACC-23FD-FC6D-E22F-71D93FFB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686462-B77C-E1E1-CFE7-0941AC09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5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B845D8-FE16-2805-2F21-321F040FD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CF9515-2D92-B45A-4C62-EF954133C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A77EC-648B-77CE-79E0-0B73A90A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1986B5-7407-DEF9-017A-6818173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3A6E6A-529D-DF6C-2A46-BCD01F6D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6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493E9-A25D-F938-8EF1-38E835B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800D0-F3D8-86EC-F82D-CAE253B9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92C001-C359-D761-58DB-A5860AFF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45E1C-2AA0-F804-050B-2021D30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A3BD86-96F0-2DEB-53E8-051A8AC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6339B-78DA-F024-044D-8E58E1AC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1D82F3-7614-34DE-A17B-1E51DB835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2659CD-9DCC-F1FF-22B2-65CF55FF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E04FEC-4270-C677-6511-938E2DA4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9D069-8445-7A2B-15DD-8E5BD697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1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69C9E-EC87-B16D-33BF-AD1B607C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0CB3D7-D9A3-AA35-87F0-C7C1603F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B2E74A-A6ED-C1D5-8891-BF697C22C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1B7421-6D7B-A03F-BE6E-8B798C0F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33C519-3D49-D581-18D9-9830EABC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33E696-ACB7-DFB5-679E-0CA89FE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3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F27BC-A65E-BD06-9AAA-9B51C8A2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F7942D-4036-149D-374F-8536E06CD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83B6E4-3724-F316-8EB8-369DC6DEE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EB3280-FE16-2429-BBE8-3863D9315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1B3F48-FC78-9EEE-2761-6CAC17B0A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808052-D2CD-D930-36D4-626CD751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2DF1C6-48C1-7BBB-3F27-C490C054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E41597-3FC9-A8EF-3839-B01A281F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1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5AA54-4EB1-323C-5D35-ADBCA45C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2E8B25-A7D7-C130-CB0F-395236CA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2E4DD3-A8EC-3356-9B1B-24F1EB37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0F7103-8028-5847-BC3C-3891DA24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79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5E2173-329A-C15D-B6B3-774ACE03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CBD806-EACA-1D96-A428-28A26C94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A0F351-98A3-C427-9D7C-7E4E9325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25CE9-2331-163A-5F3C-4B41F89E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5A948F-D213-F849-F0F9-28FC4EB3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2F624A-2334-E5E4-6EDC-DC3B9C82D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92FE17-74A0-824E-0949-5BCDEE7D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74FAA8-888B-92D2-181C-44E3C2B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55C1C0-3CD0-94FE-6F72-44FD1D9F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09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302AD-8D24-924B-827F-CCA4533D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8440EF-D555-D312-165B-5236B95D7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7A85E8-C4CF-B227-50BE-0B74B1620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4C1BA2-4C46-1A3A-662A-401E9AEA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F2D3A-7FFC-46B6-DCB2-82FAE038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0C6B7-FA58-1857-1356-34C21615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68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A8B6AA-1A0B-E3E3-5790-2F3C43A2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99B4C5-BE43-CA1A-1288-50C2F384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5BA01A-0FE1-9297-110F-FDE878899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788D-D105-D349-BB2B-39A0D8E007BC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4C1BD-79D1-1731-6D55-7CA7AE25D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15ECE-00EC-1319-8A39-29E8FE07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D0009-FC07-E649-9742-231FA95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4CA9F-8399-457B-14CB-80E574FCC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992" y="16892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CM7 – Le christianisme dans un Empire polythéiste (I</a:t>
            </a:r>
            <a:r>
              <a:rPr lang="fr-FR" baseline="30000" dirty="0"/>
              <a:t>er</a:t>
            </a:r>
            <a:r>
              <a:rPr lang="fr-FR" dirty="0"/>
              <a:t> – début IV</a:t>
            </a:r>
            <a:r>
              <a:rPr lang="fr-FR" baseline="30000" dirty="0"/>
              <a:t>e</a:t>
            </a:r>
            <a:r>
              <a:rPr lang="fr-FR" dirty="0"/>
              <a:t> s.) partie II</a:t>
            </a:r>
            <a:br>
              <a:rPr lang="fr-FR" dirty="0"/>
            </a:br>
            <a:r>
              <a:rPr lang="fr-FR" sz="4900" dirty="0"/>
              <a:t>L’essor malgré les persécutions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785BB2-D0B7-8C58-DAB5-F67C95AB0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2026"/>
            <a:ext cx="9144000" cy="2085974"/>
          </a:xfrm>
        </p:spPr>
        <p:txBody>
          <a:bodyPr>
            <a:normAutofit/>
          </a:bodyPr>
          <a:lstStyle/>
          <a:p>
            <a:r>
              <a:rPr lang="fr-FR" dirty="0"/>
              <a:t>L1 </a:t>
            </a:r>
            <a:r>
              <a:rPr lang="fr-FR"/>
              <a:t>Théologie 2024-25 </a:t>
            </a:r>
            <a:r>
              <a:rPr lang="fr-FR" dirty="0"/>
              <a:t>UE 103 EC1 Histoire de l’Église ancienne</a:t>
            </a:r>
          </a:p>
          <a:p>
            <a:r>
              <a:rPr lang="fr-FR" dirty="0"/>
              <a:t>Jeudi 14 novembre 2024</a:t>
            </a:r>
          </a:p>
          <a:p>
            <a:endParaRPr lang="fr-FR" dirty="0"/>
          </a:p>
          <a:p>
            <a:r>
              <a:rPr lang="fr-FR" dirty="0"/>
              <a:t>Dr Sophie </a:t>
            </a:r>
            <a:r>
              <a:rPr lang="fr-FR" dirty="0" err="1"/>
              <a:t>Laribi</a:t>
            </a:r>
            <a:r>
              <a:rPr lang="fr-FR" dirty="0"/>
              <a:t> </a:t>
            </a:r>
            <a:r>
              <a:rPr lang="fr-FR" dirty="0" err="1"/>
              <a:t>Glaudel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58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B0B56-B2B1-2D66-109C-B28A882E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E460A-B2DC-B317-2988-E4BC2E141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 err="1"/>
              <a:t>Gnosis</a:t>
            </a:r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Simon le Mage</a:t>
            </a:r>
          </a:p>
          <a:p>
            <a:pPr marL="0" indent="0">
              <a:buNone/>
            </a:pPr>
            <a:r>
              <a:rPr lang="fr-FR" dirty="0"/>
              <a:t>Basilide</a:t>
            </a:r>
          </a:p>
          <a:p>
            <a:pPr marL="0" indent="0">
              <a:buNone/>
            </a:pPr>
            <a:r>
              <a:rPr lang="fr-FR" dirty="0"/>
              <a:t>Valentin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B304DE0-7801-5AB7-9B8A-B0A126643F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9000" y="514350"/>
            <a:ext cx="2794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E0BA03-8700-1C35-ABCD-32D88BB8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779" y="0"/>
            <a:ext cx="3290991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7DD362-B456-388F-4C48-F50CFE8BD153}"/>
              </a:ext>
            </a:extLst>
          </p:cNvPr>
          <p:cNvSpPr txBox="1"/>
          <p:nvPr/>
        </p:nvSpPr>
        <p:spPr>
          <a:xfrm>
            <a:off x="2114551" y="6242328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Valentin, </a:t>
            </a:r>
            <a:r>
              <a:rPr lang="fr-FR" i="1" dirty="0"/>
              <a:t>Évangile de la Vérité</a:t>
            </a:r>
            <a:r>
              <a:rPr lang="fr-FR" dirty="0"/>
              <a:t>, Codex 1, Papyrus 17. </a:t>
            </a:r>
            <a:r>
              <a:rPr lang="fr-FR" dirty="0" err="1"/>
              <a:t>Nag</a:t>
            </a:r>
            <a:r>
              <a:rPr lang="fr-FR" dirty="0"/>
              <a:t> Hammadi</a:t>
            </a:r>
          </a:p>
        </p:txBody>
      </p:sp>
    </p:spTree>
    <p:extLst>
      <p:ext uri="{BB962C8B-B14F-4D97-AF65-F5344CB8AC3E}">
        <p14:creationId xmlns:p14="http://schemas.microsoft.com/office/powerpoint/2010/main" val="28477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42E27-9C20-D586-303E-B71FB871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D3ADBD-1336-D727-00BA-2DE3D4EE1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 err="1"/>
              <a:t>Hylè</a:t>
            </a:r>
            <a:r>
              <a:rPr lang="fr-FR" dirty="0"/>
              <a:t> &gt; hylique</a:t>
            </a:r>
          </a:p>
          <a:p>
            <a:pPr marL="0" indent="0">
              <a:buNone/>
            </a:pPr>
            <a:r>
              <a:rPr lang="fr-FR" i="1" dirty="0"/>
              <a:t>Psychè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Pneuma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dirty="0"/>
              <a:t>Seth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/>
              <a:t>Sophia / </a:t>
            </a:r>
            <a:r>
              <a:rPr lang="fr-FR" i="1" dirty="0" err="1"/>
              <a:t>Achamoth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9636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515E7-24FF-E69D-B6C3-24621929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2C8F0-B26A-F29D-04C6-51D33E97A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Carpocrate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Satornil = </a:t>
            </a:r>
            <a:r>
              <a:rPr lang="fr-FR" dirty="0" err="1"/>
              <a:t>Saturninus</a:t>
            </a:r>
            <a:r>
              <a:rPr lang="fr-FR" dirty="0"/>
              <a:t> d’Antioche</a:t>
            </a:r>
          </a:p>
        </p:txBody>
      </p:sp>
    </p:spTree>
    <p:extLst>
      <p:ext uri="{BB962C8B-B14F-4D97-AF65-F5344CB8AC3E}">
        <p14:creationId xmlns:p14="http://schemas.microsoft.com/office/powerpoint/2010/main" val="127498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36E6F-C19D-3A72-DD97-7BCC204F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A4FEC1-F7B9-7F27-6787-D2FD5FB4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Marcion </a:t>
            </a:r>
            <a:r>
              <a:rPr lang="fr-FR" dirty="0">
                <a:sym typeface="Wingdings" pitchFamily="2" charset="2"/>
              </a:rPr>
              <a:t> marcionisme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Tertullien, </a:t>
            </a:r>
            <a:r>
              <a:rPr lang="fr-FR" i="1" dirty="0"/>
              <a:t>Contre Marcion</a:t>
            </a:r>
            <a:r>
              <a:rPr lang="fr-FR" dirty="0"/>
              <a:t>, 207 </a:t>
            </a:r>
            <a:r>
              <a:rPr lang="fr-FR" dirty="0">
                <a:sym typeface="Wingdings" pitchFamily="2" charset="2"/>
              </a:rPr>
              <a:t> Marcion, </a:t>
            </a:r>
            <a:r>
              <a:rPr lang="fr-FR" i="1" dirty="0">
                <a:sym typeface="Wingdings" pitchFamily="2" charset="2"/>
              </a:rPr>
              <a:t>Antithèses</a:t>
            </a:r>
          </a:p>
          <a:p>
            <a:pPr marL="0" indent="0">
              <a:buNone/>
            </a:pPr>
            <a:endParaRPr lang="fr-FR" i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Montan  montanisme</a:t>
            </a:r>
          </a:p>
          <a:p>
            <a:pPr marL="0" indent="0">
              <a:buNone/>
            </a:pPr>
            <a:r>
              <a:rPr lang="fr-FR" dirty="0" err="1">
                <a:sym typeface="Wingdings" pitchFamily="2" charset="2"/>
              </a:rPr>
              <a:t>Maximilla</a:t>
            </a:r>
            <a:r>
              <a:rPr lang="fr-FR" dirty="0">
                <a:sym typeface="Wingdings" pitchFamily="2" charset="2"/>
              </a:rPr>
              <a:t> et Priscilla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26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D1FB6-A3ED-8BBB-1DCE-308A315C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FDA034-63E7-1616-2B47-2BE460A1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B. Entre pluralité et hérésies</a:t>
            </a:r>
          </a:p>
        </p:txBody>
      </p:sp>
    </p:spTree>
    <p:extLst>
      <p:ext uri="{BB962C8B-B14F-4D97-AF65-F5344CB8AC3E}">
        <p14:creationId xmlns:p14="http://schemas.microsoft.com/office/powerpoint/2010/main" val="158862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4B3CE-DE29-C610-0459-62AF60BA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 Corinthiens XI, 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1C178-3D18-F537-6BD9-5E98832B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Tout d'abord, on m'a dit que lorsque vous vous réunissez en assemblée, il y a parmi vous des groupes rivaux, et je le crois en partie. Il faut bien qu'il y ait des divisions parmi vous pour que l'on reconnaisse ceux d'entre vous qui sont vraiment fidèles.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66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454BD7-E971-899C-5584-57ECCB56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825625"/>
            <a:ext cx="657225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Walter Bauer 1934, </a:t>
            </a:r>
            <a:r>
              <a:rPr lang="fr-FR" i="1" dirty="0" err="1"/>
              <a:t>Rechtgläubischkeit</a:t>
            </a:r>
            <a:r>
              <a:rPr lang="fr-FR" i="1" dirty="0"/>
              <a:t> </a:t>
            </a:r>
            <a:r>
              <a:rPr lang="fr-FR" i="1" dirty="0" err="1"/>
              <a:t>und</a:t>
            </a:r>
            <a:r>
              <a:rPr lang="fr-FR" i="1" dirty="0"/>
              <a:t> </a:t>
            </a:r>
            <a:r>
              <a:rPr lang="fr-FR" i="1" dirty="0" err="1"/>
              <a:t>Ketzerei</a:t>
            </a:r>
            <a:r>
              <a:rPr lang="fr-FR" i="1" dirty="0"/>
              <a:t> </a:t>
            </a:r>
            <a:r>
              <a:rPr lang="fr-FR" i="1" dirty="0" err="1"/>
              <a:t>im</a:t>
            </a:r>
            <a:r>
              <a:rPr lang="fr-FR" i="1" dirty="0"/>
              <a:t> </a:t>
            </a:r>
            <a:r>
              <a:rPr lang="fr-FR" i="1" dirty="0" err="1"/>
              <a:t>ältesten</a:t>
            </a:r>
            <a:r>
              <a:rPr lang="fr-FR" i="1" dirty="0"/>
              <a:t> </a:t>
            </a:r>
            <a:r>
              <a:rPr lang="fr-FR" i="1" dirty="0" err="1"/>
              <a:t>Christentum</a:t>
            </a:r>
            <a:r>
              <a:rPr lang="fr-FR" dirty="0"/>
              <a:t>. </a:t>
            </a:r>
          </a:p>
        </p:txBody>
      </p:sp>
      <p:pic>
        <p:nvPicPr>
          <p:cNvPr id="3074" name="Picture 2" descr="Rechtgläubigkeit und Ketzerei im ältesten Christentum : Walter Bauer,  Gerhard Ebeling: Amazon.de: Bücher">
            <a:extLst>
              <a:ext uri="{FF2B5EF4-FFF2-40B4-BE49-F238E27FC236}">
                <a16:creationId xmlns:a16="http://schemas.microsoft.com/office/drawing/2014/main" id="{948672EC-C256-B30F-61DE-E28713F7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19" y="182562"/>
            <a:ext cx="4447319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7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D036E-996E-5E84-A6E3-D479CD56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EC3835-7C98-94FC-D788-89CE2AD78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Pie 140-155</a:t>
            </a:r>
          </a:p>
          <a:p>
            <a:pPr marL="0" indent="0">
              <a:buNone/>
            </a:pPr>
            <a:r>
              <a:rPr lang="fr-FR" dirty="0"/>
              <a:t>Anicet 155-166</a:t>
            </a:r>
          </a:p>
          <a:p>
            <a:pPr marL="0" indent="0">
              <a:buNone/>
            </a:pPr>
            <a:r>
              <a:rPr lang="fr-FR" dirty="0" err="1"/>
              <a:t>Sôter</a:t>
            </a:r>
            <a:r>
              <a:rPr lang="fr-FR" dirty="0"/>
              <a:t> 166-174</a:t>
            </a:r>
          </a:p>
          <a:p>
            <a:pPr marL="0" indent="0">
              <a:buNone/>
            </a:pPr>
            <a:r>
              <a:rPr lang="fr-FR" dirty="0"/>
              <a:t>Éleuthère 174-189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Victor</a:t>
            </a:r>
          </a:p>
        </p:txBody>
      </p:sp>
    </p:spTree>
    <p:extLst>
      <p:ext uri="{BB962C8B-B14F-4D97-AF65-F5344CB8AC3E}">
        <p14:creationId xmlns:p14="http://schemas.microsoft.com/office/powerpoint/2010/main" val="80142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C4A01-B8B8-9B27-3525-C6843E2C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2BF83-BA7D-EC92-AE5E-F4DF884C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Nisan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20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A93CE-F7BD-FE77-161D-8A5E3DBA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Jean 18, 38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37BE86-3BF4-88D5-E53F-B07ECCB0A8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λέγει</a:t>
            </a:r>
            <a:r>
              <a:rPr lang="fr-FR" dirty="0"/>
              <a:t> α</a:t>
            </a:r>
            <a:r>
              <a:rPr lang="fr-FR" dirty="0" err="1"/>
              <a:t>ὐτῷ</a:t>
            </a:r>
            <a:r>
              <a:rPr lang="fr-FR" dirty="0"/>
              <a:t> </a:t>
            </a:r>
            <a:r>
              <a:rPr lang="fr-FR" dirty="0" err="1"/>
              <a:t>ὁ</a:t>
            </a:r>
            <a:r>
              <a:rPr lang="fr-FR" dirty="0"/>
              <a:t> </a:t>
            </a:r>
            <a:r>
              <a:rPr lang="fr-FR" dirty="0" err="1"/>
              <a:t>Πιλᾶτος</a:t>
            </a:r>
            <a:r>
              <a:rPr lang="fr-FR" dirty="0"/>
              <a:t>· </a:t>
            </a:r>
            <a:r>
              <a:rPr lang="fr-FR" b="1" dirty="0" err="1"/>
              <a:t>Τί</a:t>
            </a:r>
            <a:r>
              <a:rPr lang="fr-FR" b="1" dirty="0"/>
              <a:t> </a:t>
            </a:r>
            <a:r>
              <a:rPr lang="fr-FR" b="1" dirty="0" err="1"/>
              <a:t>ἐστιν</a:t>
            </a:r>
            <a:r>
              <a:rPr lang="fr-FR" b="1" dirty="0"/>
              <a:t> </a:t>
            </a:r>
            <a:r>
              <a:rPr lang="fr-FR" b="1" dirty="0" err="1"/>
              <a:t>ἀλήθει</a:t>
            </a:r>
            <a:r>
              <a:rPr lang="fr-FR" b="1" dirty="0"/>
              <a:t>α;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ὶ</a:t>
            </a:r>
            <a:r>
              <a:rPr lang="fr-FR" dirty="0"/>
              <a:t> </a:t>
            </a:r>
            <a:r>
              <a:rPr lang="fr-FR" dirty="0" err="1"/>
              <a:t>τοῦτο</a:t>
            </a:r>
            <a:r>
              <a:rPr lang="fr-FR" dirty="0"/>
              <a:t> </a:t>
            </a:r>
            <a:r>
              <a:rPr lang="fr-FR" dirty="0" err="1"/>
              <a:t>εἰ</a:t>
            </a:r>
            <a:r>
              <a:rPr lang="fr-FR" dirty="0"/>
              <a:t>π</a:t>
            </a:r>
            <a:r>
              <a:rPr lang="fr-FR" dirty="0" err="1"/>
              <a:t>ὼν</a:t>
            </a:r>
            <a:r>
              <a:rPr lang="fr-FR" dirty="0"/>
              <a:t> π</a:t>
            </a:r>
            <a:r>
              <a:rPr lang="fr-FR" dirty="0" err="1"/>
              <a:t>άλιν</a:t>
            </a:r>
            <a:r>
              <a:rPr lang="fr-FR" dirty="0"/>
              <a:t> </a:t>
            </a:r>
            <a:r>
              <a:rPr lang="fr-FR" dirty="0" err="1"/>
              <a:t>ἐξῆλθεν</a:t>
            </a:r>
            <a:r>
              <a:rPr lang="fr-FR" dirty="0"/>
              <a:t> π</a:t>
            </a:r>
            <a:r>
              <a:rPr lang="fr-FR" dirty="0" err="1"/>
              <a:t>ρὸς</a:t>
            </a:r>
            <a:r>
              <a:rPr lang="fr-FR" dirty="0"/>
              <a:t> </a:t>
            </a:r>
            <a:r>
              <a:rPr lang="fr-FR" dirty="0" err="1"/>
              <a:t>τοὺς</a:t>
            </a:r>
            <a:r>
              <a:rPr lang="fr-FR" dirty="0"/>
              <a:t> </a:t>
            </a:r>
            <a:r>
              <a:rPr lang="fr-FR" dirty="0" err="1"/>
              <a:t>Ἰουδ</a:t>
            </a:r>
            <a:r>
              <a:rPr lang="fr-FR" dirty="0"/>
              <a:t>α</a:t>
            </a:r>
            <a:r>
              <a:rPr lang="fr-FR" dirty="0" err="1"/>
              <a:t>ίους</a:t>
            </a:r>
            <a:r>
              <a:rPr lang="fr-FR" dirty="0"/>
              <a:t>,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ὶ</a:t>
            </a:r>
            <a:r>
              <a:rPr lang="fr-FR" dirty="0"/>
              <a:t> </a:t>
            </a:r>
            <a:r>
              <a:rPr lang="fr-FR" dirty="0" err="1"/>
              <a:t>λέγει</a:t>
            </a:r>
            <a:r>
              <a:rPr lang="fr-FR" dirty="0"/>
              <a:t> α</a:t>
            </a:r>
            <a:r>
              <a:rPr lang="fr-FR" dirty="0" err="1"/>
              <a:t>ὐτοῖς</a:t>
            </a:r>
            <a:r>
              <a:rPr lang="fr-FR" dirty="0"/>
              <a:t>· </a:t>
            </a:r>
            <a:r>
              <a:rPr lang="fr-FR" dirty="0" err="1"/>
              <a:t>Ἐγὼ</a:t>
            </a:r>
            <a:r>
              <a:rPr lang="fr-FR" dirty="0"/>
              <a:t> </a:t>
            </a:r>
            <a:r>
              <a:rPr lang="fr-FR" dirty="0" err="1"/>
              <a:t>οὐδεμί</a:t>
            </a:r>
            <a:r>
              <a:rPr lang="fr-FR" dirty="0"/>
              <a:t>α</a:t>
            </a:r>
            <a:r>
              <a:rPr lang="fr-FR" dirty="0" err="1"/>
              <a:t>ν</a:t>
            </a:r>
            <a:r>
              <a:rPr lang="fr-FR" dirty="0"/>
              <a:t> </a:t>
            </a:r>
            <a:r>
              <a:rPr lang="fr-FR" dirty="0" err="1"/>
              <a:t>εὑρίσκω</a:t>
            </a:r>
            <a:r>
              <a:rPr lang="fr-FR" dirty="0"/>
              <a:t> </a:t>
            </a:r>
            <a:r>
              <a:rPr lang="fr-FR" dirty="0" err="1"/>
              <a:t>ἐν</a:t>
            </a:r>
            <a:r>
              <a:rPr lang="fr-FR" dirty="0"/>
              <a:t> α</a:t>
            </a:r>
            <a:r>
              <a:rPr lang="fr-FR" dirty="0" err="1"/>
              <a:t>ὐτῷ</a:t>
            </a:r>
            <a:r>
              <a:rPr lang="fr-FR" dirty="0"/>
              <a:t> α</a:t>
            </a:r>
            <a:r>
              <a:rPr lang="fr-FR" dirty="0" err="1"/>
              <a:t>ἰτί</a:t>
            </a:r>
            <a:r>
              <a:rPr lang="fr-FR" dirty="0"/>
              <a:t>α</a:t>
            </a:r>
            <a:r>
              <a:rPr lang="fr-FR" dirty="0" err="1"/>
              <a:t>ν</a:t>
            </a:r>
            <a:r>
              <a:rPr lang="fr-FR" dirty="0"/>
              <a:t>·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38E903B-315C-E44C-39D4-AF4B640A9F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Dicit</a:t>
            </a:r>
            <a:r>
              <a:rPr lang="fr-FR" dirty="0"/>
              <a:t> </a:t>
            </a:r>
            <a:r>
              <a:rPr lang="fr-FR" dirty="0" err="1"/>
              <a:t>ei</a:t>
            </a:r>
            <a:r>
              <a:rPr lang="fr-FR" dirty="0"/>
              <a:t> </a:t>
            </a:r>
            <a:r>
              <a:rPr lang="fr-FR" dirty="0" err="1"/>
              <a:t>Pilatus</a:t>
            </a:r>
            <a:r>
              <a:rPr lang="fr-FR" dirty="0"/>
              <a:t>: </a:t>
            </a:r>
            <a:r>
              <a:rPr lang="fr-FR" b="1" dirty="0"/>
              <a:t>«  Quid est </a:t>
            </a:r>
            <a:r>
              <a:rPr lang="fr-FR" b="1" dirty="0" err="1"/>
              <a:t>veritas</a:t>
            </a:r>
            <a:r>
              <a:rPr lang="fr-FR" b="1" dirty="0"/>
              <a:t>?  »</a:t>
            </a:r>
            <a:r>
              <a:rPr lang="fr-FR" dirty="0"/>
              <a:t>. Et cum hoc </a:t>
            </a:r>
            <a:r>
              <a:rPr lang="fr-FR" dirty="0" err="1"/>
              <a:t>dixisset</a:t>
            </a:r>
            <a:r>
              <a:rPr lang="fr-FR" dirty="0"/>
              <a:t>, </a:t>
            </a:r>
            <a:r>
              <a:rPr lang="fr-FR" dirty="0" err="1"/>
              <a:t>iterum</a:t>
            </a:r>
            <a:r>
              <a:rPr lang="fr-FR" dirty="0"/>
              <a:t> </a:t>
            </a:r>
            <a:r>
              <a:rPr lang="fr-FR" dirty="0" err="1"/>
              <a:t>exivit</a:t>
            </a:r>
            <a:r>
              <a:rPr lang="fr-FR" dirty="0"/>
              <a:t> ad </a:t>
            </a:r>
            <a:r>
              <a:rPr lang="fr-FR" dirty="0" err="1"/>
              <a:t>Iudaeos</a:t>
            </a:r>
            <a:r>
              <a:rPr lang="fr-FR" dirty="0"/>
              <a:t> et </a:t>
            </a:r>
            <a:r>
              <a:rPr lang="fr-FR" dirty="0" err="1"/>
              <a:t>dicit</a:t>
            </a:r>
            <a:r>
              <a:rPr lang="fr-FR" dirty="0"/>
              <a:t> </a:t>
            </a:r>
            <a:r>
              <a:rPr lang="fr-FR" dirty="0" err="1"/>
              <a:t>eis</a:t>
            </a:r>
            <a:r>
              <a:rPr lang="fr-FR" dirty="0"/>
              <a:t>: «  Ego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invenio</a:t>
            </a:r>
            <a:r>
              <a:rPr lang="fr-FR" dirty="0"/>
              <a:t> in </a:t>
            </a:r>
            <a:r>
              <a:rPr lang="fr-FR" dirty="0" err="1"/>
              <a:t>eo</a:t>
            </a:r>
            <a:r>
              <a:rPr lang="fr-FR" dirty="0"/>
              <a:t> </a:t>
            </a:r>
            <a:r>
              <a:rPr lang="fr-FR" dirty="0" err="1"/>
              <a:t>causam</a:t>
            </a:r>
            <a:r>
              <a:rPr lang="fr-F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081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48A66-744B-830B-B7D3-9001A337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5804DB-0D94-5A35-C971-737FB8A3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L´église à la maison | Salvator">
            <a:extLst>
              <a:ext uri="{FF2B5EF4-FFF2-40B4-BE49-F238E27FC236}">
                <a16:creationId xmlns:a16="http://schemas.microsoft.com/office/drawing/2014/main" id="{0544E506-21DE-6AC3-8919-504C581B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61" y="507206"/>
            <a:ext cx="3897077" cy="5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2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60142-30F3-F9BE-32BE-80442E2D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Simon Claude </a:t>
            </a:r>
            <a:r>
              <a:rPr lang="fr-FR" sz="3200" dirty="0" err="1"/>
              <a:t>Mimouni</a:t>
            </a:r>
            <a:r>
              <a:rPr lang="fr-FR" sz="3200" dirty="0"/>
              <a:t> : le judéo-christianisme après 135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26D1E-51CE-6C8A-B722-298AFE393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Le Judéo-Christianisme ancien essais historiques - Simon Claude Mimouni -  Achat Livre | fnac">
            <a:extLst>
              <a:ext uri="{FF2B5EF4-FFF2-40B4-BE49-F238E27FC236}">
                <a16:creationId xmlns:a16="http://schemas.microsoft.com/office/drawing/2014/main" id="{5CD1EE56-C27D-2506-37A9-C66C336E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5594"/>
            <a:ext cx="50800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 judaïsme ancien et les origines du christianisme - 1">
            <a:extLst>
              <a:ext uri="{FF2B5EF4-FFF2-40B4-BE49-F238E27FC236}">
                <a16:creationId xmlns:a16="http://schemas.microsoft.com/office/drawing/2014/main" id="{F329BD35-ABB4-3056-3AF8-E820DDEBC3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39093"/>
            <a:ext cx="482917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2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AA38D4D-EB73-E2C6-3875-1E567E45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1D1843-274E-E6B5-6B0C-889DCCB86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Nazoréens</a:t>
            </a:r>
          </a:p>
          <a:p>
            <a:pPr marL="0" indent="0">
              <a:buNone/>
            </a:pPr>
            <a:r>
              <a:rPr lang="fr-FR" dirty="0"/>
              <a:t>	Épiphane de Salamine, </a:t>
            </a:r>
            <a:r>
              <a:rPr lang="fr-FR" i="1" dirty="0" err="1"/>
              <a:t>Panarion</a:t>
            </a:r>
            <a:r>
              <a:rPr lang="fr-FR" dirty="0"/>
              <a:t>, 29 (IV</a:t>
            </a:r>
            <a:r>
              <a:rPr lang="fr-FR" baseline="30000" dirty="0"/>
              <a:t>e</a:t>
            </a:r>
            <a:r>
              <a:rPr lang="fr-FR" dirty="0"/>
              <a:t> s.)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Ébionites</a:t>
            </a:r>
          </a:p>
          <a:p>
            <a:pPr marL="0" indent="0">
              <a:buNone/>
            </a:pPr>
            <a:r>
              <a:rPr lang="fr-FR" dirty="0"/>
              <a:t>	Justin de Naplouse</a:t>
            </a:r>
          </a:p>
          <a:p>
            <a:pPr marL="0" indent="0">
              <a:buNone/>
            </a:pPr>
            <a:r>
              <a:rPr lang="fr-FR" dirty="0"/>
              <a:t>	Tertullien</a:t>
            </a:r>
          </a:p>
          <a:p>
            <a:pPr marL="0" indent="0">
              <a:buNone/>
            </a:pPr>
            <a:r>
              <a:rPr lang="fr-FR" dirty="0" err="1"/>
              <a:t>Ébion</a:t>
            </a:r>
            <a:r>
              <a:rPr lang="fr-FR" dirty="0"/>
              <a:t> / </a:t>
            </a:r>
            <a:r>
              <a:rPr lang="fr-FR" i="1" dirty="0" err="1"/>
              <a:t>ebyonim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6779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CD04D-9F40-31FE-021E-AF473E14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7C1E38-78EC-5108-0EA7-185F6084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Elkasaïtes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/>
              <a:t>Elkasaï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err="1"/>
              <a:t>Khal</a:t>
            </a:r>
            <a:r>
              <a:rPr lang="fr-FR" i="1" dirty="0"/>
              <a:t> </a:t>
            </a:r>
            <a:r>
              <a:rPr lang="fr-FR" i="1" dirty="0" err="1"/>
              <a:t>kasai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7490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357CB-7E5C-EDB1-267A-946DF5A5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77497-89BD-830B-496C-3DDA1F8D3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Adoptianisme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Monarchianisme</a:t>
            </a:r>
          </a:p>
          <a:p>
            <a:pPr marL="0" indent="0">
              <a:buNone/>
            </a:pPr>
            <a:r>
              <a:rPr lang="fr-FR" dirty="0"/>
              <a:t>	Sabellianisme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Subordinatianisme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727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D1622-07ED-3A94-B631-D73B0251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C48FE-BCB9-B491-C4B2-7D553591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Saint Irénée, </a:t>
            </a:r>
            <a:r>
              <a:rPr lang="fr-FR" i="1" dirty="0"/>
              <a:t>Contre les hérésies </a:t>
            </a:r>
            <a:r>
              <a:rPr lang="fr-FR" dirty="0"/>
              <a:t>et </a:t>
            </a:r>
            <a:r>
              <a:rPr lang="fr-FR" i="1" dirty="0"/>
              <a:t>Démonstration de la prédication apostolique.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0038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976F2-216F-5235-D866-AC5E2579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La structuration de la Grande Église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436FD1-5ED7-3789-BF84-3446F8BE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6954" cy="485296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dirty="0"/>
              <a:t>Face aux persécutions : entre division et renforcement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 err="1"/>
              <a:t>Sanguis</a:t>
            </a:r>
            <a:r>
              <a:rPr lang="fr-FR" i="1" dirty="0"/>
              <a:t> </a:t>
            </a:r>
            <a:r>
              <a:rPr lang="fr-FR" i="1" dirty="0" err="1"/>
              <a:t>martyrum</a:t>
            </a:r>
            <a:r>
              <a:rPr lang="fr-FR" i="1" dirty="0"/>
              <a:t>, </a:t>
            </a:r>
            <a:r>
              <a:rPr lang="fr-FR" i="1" dirty="0" err="1"/>
              <a:t>semen</a:t>
            </a:r>
            <a:r>
              <a:rPr lang="fr-FR" i="1" dirty="0"/>
              <a:t> </a:t>
            </a:r>
            <a:r>
              <a:rPr lang="fr-FR" i="1" dirty="0" err="1"/>
              <a:t>christianorum</a:t>
            </a:r>
            <a:r>
              <a:rPr lang="fr-FR" i="1" dirty="0"/>
              <a:t>  </a:t>
            </a:r>
            <a:r>
              <a:rPr lang="fr-FR" dirty="0"/>
              <a:t>(apocryphe)</a:t>
            </a:r>
          </a:p>
          <a:p>
            <a:pPr marL="0" indent="0">
              <a:buNone/>
            </a:pPr>
            <a:r>
              <a:rPr lang="fr-FR" dirty="0"/>
              <a:t>	Citation attribuée à Tertullien 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		 </a:t>
            </a:r>
            <a:r>
              <a:rPr lang="fr-FR" i="1" dirty="0">
                <a:sym typeface="Wingdings" pitchFamily="2" charset="2"/>
              </a:rPr>
              <a:t>Apologétique</a:t>
            </a:r>
            <a:r>
              <a:rPr lang="fr-FR" dirty="0">
                <a:sym typeface="Wingdings" pitchFamily="2" charset="2"/>
              </a:rPr>
              <a:t> 50, 13 : </a:t>
            </a:r>
            <a:r>
              <a:rPr lang="fr-FR" i="1" dirty="0">
                <a:sym typeface="Wingdings" pitchFamily="2" charset="2"/>
              </a:rPr>
              <a:t>Nec </a:t>
            </a:r>
            <a:r>
              <a:rPr lang="fr-FR" i="1" dirty="0" err="1">
                <a:sym typeface="Wingdings" pitchFamily="2" charset="2"/>
              </a:rPr>
              <a:t>quicquam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tamen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proficit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exquisitior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quaeque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crudelitas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uestra</a:t>
            </a:r>
            <a:r>
              <a:rPr lang="fr-FR" i="1" dirty="0">
                <a:sym typeface="Wingdings" pitchFamily="2" charset="2"/>
              </a:rPr>
              <a:t> : </a:t>
            </a:r>
            <a:r>
              <a:rPr lang="fr-FR" i="1" dirty="0" err="1">
                <a:sym typeface="Wingdings" pitchFamily="2" charset="2"/>
              </a:rPr>
              <a:t>illecebra</a:t>
            </a:r>
            <a:r>
              <a:rPr lang="fr-FR" i="1" dirty="0">
                <a:sym typeface="Wingdings" pitchFamily="2" charset="2"/>
              </a:rPr>
              <a:t> est </a:t>
            </a:r>
            <a:r>
              <a:rPr lang="fr-FR" i="1" dirty="0" err="1">
                <a:sym typeface="Wingdings" pitchFamily="2" charset="2"/>
              </a:rPr>
              <a:t>magis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sectae</a:t>
            </a:r>
            <a:r>
              <a:rPr lang="fr-FR" i="1" dirty="0">
                <a:sym typeface="Wingdings" pitchFamily="2" charset="2"/>
              </a:rPr>
              <a:t>. </a:t>
            </a:r>
            <a:r>
              <a:rPr lang="fr-FR" i="1" dirty="0" err="1">
                <a:sym typeface="Wingdings" pitchFamily="2" charset="2"/>
              </a:rPr>
              <a:t>Etiam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plures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efficimur</a:t>
            </a:r>
            <a:r>
              <a:rPr lang="fr-FR" i="1" dirty="0">
                <a:sym typeface="Wingdings" pitchFamily="2" charset="2"/>
              </a:rPr>
              <a:t>, </a:t>
            </a:r>
            <a:r>
              <a:rPr lang="fr-FR" i="1" dirty="0" err="1">
                <a:sym typeface="Wingdings" pitchFamily="2" charset="2"/>
              </a:rPr>
              <a:t>quotiens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metimur</a:t>
            </a:r>
            <a:r>
              <a:rPr lang="fr-FR" i="1" dirty="0">
                <a:sym typeface="Wingdings" pitchFamily="2" charset="2"/>
              </a:rPr>
              <a:t> a </a:t>
            </a:r>
            <a:r>
              <a:rPr lang="fr-FR" i="1" dirty="0" err="1">
                <a:sym typeface="Wingdings" pitchFamily="2" charset="2"/>
              </a:rPr>
              <a:t>uobis</a:t>
            </a:r>
            <a:r>
              <a:rPr lang="fr-FR" i="1" dirty="0">
                <a:sym typeface="Wingdings" pitchFamily="2" charset="2"/>
              </a:rPr>
              <a:t> : </a:t>
            </a:r>
            <a:r>
              <a:rPr lang="fr-FR" i="1" dirty="0" err="1">
                <a:sym typeface="Wingdings" pitchFamily="2" charset="2"/>
              </a:rPr>
              <a:t>semen</a:t>
            </a:r>
            <a:r>
              <a:rPr lang="fr-FR" i="1" dirty="0">
                <a:sym typeface="Wingdings" pitchFamily="2" charset="2"/>
              </a:rPr>
              <a:t> est </a:t>
            </a:r>
            <a:r>
              <a:rPr lang="fr-FR" i="1" dirty="0" err="1">
                <a:sym typeface="Wingdings" pitchFamily="2" charset="2"/>
              </a:rPr>
              <a:t>sanguis</a:t>
            </a:r>
            <a:r>
              <a:rPr lang="fr-FR" i="1" dirty="0">
                <a:sym typeface="Wingdings" pitchFamily="2" charset="2"/>
              </a:rPr>
              <a:t> </a:t>
            </a:r>
            <a:r>
              <a:rPr lang="fr-FR" i="1" dirty="0" err="1">
                <a:sym typeface="Wingdings" pitchFamily="2" charset="2"/>
              </a:rPr>
              <a:t>Christianorum</a:t>
            </a:r>
            <a:r>
              <a:rPr lang="fr-FR" i="1" dirty="0">
                <a:sym typeface="Wingdings" pitchFamily="2" charset="2"/>
              </a:rPr>
              <a:t> ! </a:t>
            </a:r>
            <a:r>
              <a:rPr lang="fr-FR" dirty="0">
                <a:sym typeface="Wingdings" pitchFamily="2" charset="2"/>
              </a:rPr>
              <a:t>Mais votre cruauté exquise ne sert à rien, elle est même favorable à notre secte. Nous devenons même plus nombreux chaque fois que nous sommes </a:t>
            </a:r>
            <a:r>
              <a:rPr lang="fr-FR" dirty="0" err="1">
                <a:sym typeface="Wingdings" pitchFamily="2" charset="2"/>
              </a:rPr>
              <a:t>moissonés</a:t>
            </a:r>
            <a:r>
              <a:rPr lang="fr-FR" dirty="0">
                <a:sym typeface="Wingdings" pitchFamily="2" charset="2"/>
              </a:rPr>
              <a:t> par vous : le sang des chrétiens est une semence.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19591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E9DDF-8CCA-8A6A-457B-D0CAC49A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0F39B7-E9F7-4B39-B02D-F966F27E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Calixte 217-222</a:t>
            </a:r>
          </a:p>
          <a:p>
            <a:pPr marL="0" indent="0">
              <a:buNone/>
            </a:pPr>
            <a:r>
              <a:rPr lang="fr-FR" dirty="0"/>
              <a:t>	Hippolyte, </a:t>
            </a:r>
            <a:r>
              <a:rPr lang="fr-FR" i="1" dirty="0"/>
              <a:t>Contre Calixte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/>
              <a:t>ad </a:t>
            </a:r>
            <a:r>
              <a:rPr lang="fr-FR" i="1" dirty="0" err="1"/>
              <a:t>metalla</a:t>
            </a:r>
            <a:endParaRPr lang="fr-FR" i="1" dirty="0"/>
          </a:p>
          <a:p>
            <a:pPr marL="0" indent="0">
              <a:buNone/>
            </a:pPr>
            <a:r>
              <a:rPr lang="fr-FR" dirty="0"/>
              <a:t>	Zéphyrin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444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6FFA5-46BD-6FBC-9314-D4542A2E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FB8A4B-AD95-0A05-3F14-12EB867A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/>
              <a:t>Lapsi</a:t>
            </a:r>
          </a:p>
          <a:p>
            <a:pPr marL="0" indent="0">
              <a:buNone/>
            </a:pPr>
            <a:r>
              <a:rPr lang="fr-FR" i="1" dirty="0" err="1"/>
              <a:t>Libellatici</a:t>
            </a:r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Cyprien de Carthage</a:t>
            </a:r>
          </a:p>
          <a:p>
            <a:pPr marL="0" indent="0">
              <a:buNone/>
            </a:pPr>
            <a:r>
              <a:rPr lang="fr-FR" dirty="0"/>
              <a:t>Denys d’Alexandrie</a:t>
            </a:r>
          </a:p>
          <a:p>
            <a:pPr marL="0" indent="0">
              <a:buNone/>
            </a:pPr>
            <a:r>
              <a:rPr lang="fr-FR" dirty="0"/>
              <a:t>Novatien</a:t>
            </a:r>
          </a:p>
          <a:p>
            <a:pPr marL="0" indent="0">
              <a:buNone/>
            </a:pPr>
            <a:r>
              <a:rPr lang="fr-FR" dirty="0"/>
              <a:t>Corneille</a:t>
            </a:r>
          </a:p>
        </p:txBody>
      </p:sp>
    </p:spTree>
    <p:extLst>
      <p:ext uri="{BB962C8B-B14F-4D97-AF65-F5344CB8AC3E}">
        <p14:creationId xmlns:p14="http://schemas.microsoft.com/office/powerpoint/2010/main" val="3398394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AF0A0-84BF-C46F-C90A-35E2CBB0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B0B4A6-E6CA-76CC-8DA2-485EB448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2. L’organisation de la Grande Église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Clément de Rome, </a:t>
            </a:r>
            <a:r>
              <a:rPr lang="fr-FR" i="1" dirty="0"/>
              <a:t>Première Épître de aux Corinthiens </a:t>
            </a:r>
            <a:r>
              <a:rPr lang="fr-FR" dirty="0"/>
              <a:t>(fin I</a:t>
            </a:r>
            <a:r>
              <a:rPr lang="fr-FR" baseline="30000" dirty="0"/>
              <a:t>er</a:t>
            </a:r>
            <a:r>
              <a:rPr lang="fr-FR" dirty="0"/>
              <a:t> s.)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Cyprien de Carthage, </a:t>
            </a:r>
            <a:r>
              <a:rPr lang="fr-FR" i="1" dirty="0"/>
              <a:t>De </a:t>
            </a:r>
            <a:r>
              <a:rPr lang="fr-FR" i="1" dirty="0" err="1"/>
              <a:t>Unitate</a:t>
            </a:r>
            <a:r>
              <a:rPr lang="fr-FR" i="1" dirty="0"/>
              <a:t> </a:t>
            </a:r>
            <a:r>
              <a:rPr lang="fr-FR" i="1" dirty="0" err="1"/>
              <a:t>Ecclesiae</a:t>
            </a:r>
            <a:r>
              <a:rPr lang="fr-FR" i="1" dirty="0"/>
              <a:t>, </a:t>
            </a:r>
            <a:r>
              <a:rPr lang="fr-FR" dirty="0"/>
              <a:t>251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/>
              <a:t>Ignace d’Antioche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00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BE4AC-E449-1101-74D7-56796D49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notion d’hérésie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70D12-0408-3A24-7760-B008B220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/>
              <a:t>αἱρέω</a:t>
            </a:r>
            <a:r>
              <a:rPr lang="el-GR" dirty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α</a:t>
            </a:r>
            <a:r>
              <a:rPr lang="fr-FR" dirty="0" err="1"/>
              <a:t>ἵρεσις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01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B551E-F8A3-43B4-C8F7-D106BE96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La diversité des christianismes depuis l’époque apostolique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31A2D-E22C-3884-0498-DAEBCA83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2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5EDC0-FEB9-9186-F51C-375E1F5F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60A7C1-3C32-ADC2-DCF1-08CA4707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r-FR" dirty="0"/>
              <a:t>L’époque apostolique</a:t>
            </a:r>
          </a:p>
          <a:p>
            <a:pPr marL="0" indent="0">
              <a:buNone/>
            </a:pPr>
            <a:r>
              <a:rPr lang="fr-FR" i="1" dirty="0" err="1"/>
              <a:t>théosébei</a:t>
            </a:r>
            <a:endParaRPr lang="fr-FR" i="1" dirty="0"/>
          </a:p>
          <a:p>
            <a:pPr marL="0" indent="0">
              <a:buNone/>
            </a:pPr>
            <a:r>
              <a:rPr lang="fr-FR" i="1" dirty="0" err="1"/>
              <a:t>christianoi</a:t>
            </a:r>
            <a:r>
              <a:rPr lang="fr-FR" i="1" dirty="0"/>
              <a:t>, </a:t>
            </a:r>
            <a:r>
              <a:rPr lang="fr-FR" i="1" dirty="0" err="1"/>
              <a:t>nazôréens</a:t>
            </a:r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 err="1"/>
              <a:t>apostolos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3202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5E992-5FBB-2E6B-84C8-506FF0B3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D1AE4-302A-6D04-2DD3-F4CD6E7A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Jacques le Juste/le Mineur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Pierre, </a:t>
            </a:r>
            <a:r>
              <a:rPr lang="fr-FR" i="1" dirty="0" err="1"/>
              <a:t>Kephas</a:t>
            </a:r>
            <a:endParaRPr lang="fr-FR" i="1" dirty="0"/>
          </a:p>
          <a:p>
            <a:pPr marL="0" indent="0">
              <a:buNone/>
            </a:pPr>
            <a:r>
              <a:rPr lang="fr-FR" i="1" dirty="0"/>
              <a:t>	Halakha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Étienne, </a:t>
            </a:r>
            <a:r>
              <a:rPr lang="fr-FR" i="1" dirty="0" err="1"/>
              <a:t>stéphanos</a:t>
            </a:r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382799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52CF2-663C-553B-C5D2-4C91FD14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57C480-26D8-DEFA-099B-36C82DB2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2. Genèse des hérésies et naissance de la théologie</a:t>
            </a:r>
          </a:p>
          <a:p>
            <a:pPr marL="0" indent="0">
              <a:buNone/>
            </a:pPr>
            <a:r>
              <a:rPr lang="fr-FR" dirty="0"/>
              <a:t>	A. Le gnosticisme et les mouvements qu’il inspira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Irénée de Lyon, </a:t>
            </a:r>
            <a:r>
              <a:rPr lang="fr-FR" i="1" dirty="0"/>
              <a:t>Contre les Hérésies</a:t>
            </a:r>
            <a:r>
              <a:rPr lang="fr-FR" dirty="0"/>
              <a:t>, vers 180/185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Tertullien, </a:t>
            </a:r>
            <a:r>
              <a:rPr lang="fr-FR" i="1" dirty="0"/>
              <a:t>Contre les Valentiniens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Épiphane de Salamine, </a:t>
            </a:r>
            <a:r>
              <a:rPr lang="fr-FR" i="1" dirty="0" err="1"/>
              <a:t>Panarion</a:t>
            </a:r>
            <a:r>
              <a:rPr lang="fr-FR" dirty="0"/>
              <a:t> (IV</a:t>
            </a:r>
            <a:r>
              <a:rPr lang="fr-FR" baseline="30000" dirty="0"/>
              <a:t>e</a:t>
            </a:r>
            <a:r>
              <a:rPr lang="fr-FR" dirty="0"/>
              <a:t> s.)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Théodoret</a:t>
            </a:r>
            <a:r>
              <a:rPr lang="fr-FR" dirty="0"/>
              <a:t> de Cyr</a:t>
            </a:r>
          </a:p>
        </p:txBody>
      </p:sp>
    </p:spTree>
    <p:extLst>
      <p:ext uri="{BB962C8B-B14F-4D97-AF65-F5344CB8AC3E}">
        <p14:creationId xmlns:p14="http://schemas.microsoft.com/office/powerpoint/2010/main" val="283234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F023A-0D32-34B7-11A5-4CA30BC8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348FF8-8619-74C7-A3DA-D1BFCBA5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i="1" dirty="0" err="1"/>
              <a:t>Pistis</a:t>
            </a:r>
            <a:r>
              <a:rPr lang="fr-FR" i="1" dirty="0"/>
              <a:t> Sophia</a:t>
            </a:r>
          </a:p>
          <a:p>
            <a:pPr marL="0" indent="0">
              <a:buNone/>
            </a:pPr>
            <a:r>
              <a:rPr lang="fr-FR" i="1" dirty="0"/>
              <a:t>Livre du grand Traité initiatique </a:t>
            </a:r>
          </a:p>
          <a:p>
            <a:pPr marL="0" indent="0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80027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51295-FD7F-3F82-F046-E4B151DB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</a:t>
            </a:r>
            <a:r>
              <a:rPr lang="fr-FR" i="1" dirty="0" err="1"/>
              <a:t>codices</a:t>
            </a:r>
            <a:r>
              <a:rPr lang="fr-FR" dirty="0"/>
              <a:t> de </a:t>
            </a:r>
            <a:r>
              <a:rPr lang="fr-FR" dirty="0" err="1"/>
              <a:t>Nag</a:t>
            </a:r>
            <a:r>
              <a:rPr lang="fr-FR" dirty="0"/>
              <a:t> Hammadi, Égypte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8A00B-46BE-2DC7-BD9C-2BA53860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88D04C-32C0-430F-789E-B00F6B57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14" y="1825625"/>
            <a:ext cx="10272171" cy="42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556</Words>
  <Application>Microsoft Macintosh PowerPoint</Application>
  <PresentationFormat>Grand écran</PresentationFormat>
  <Paragraphs>113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Thème Office</vt:lpstr>
      <vt:lpstr>CM7 – Le christianisme dans un Empire polythéiste (Ier – début IVe s.) partie II L’essor malgré les persécutions</vt:lpstr>
      <vt:lpstr>Présentation PowerPoint</vt:lpstr>
      <vt:lpstr>La notion d’hérésie</vt:lpstr>
      <vt:lpstr>I. La diversité des christianismes depuis l’époque apostolique</vt:lpstr>
      <vt:lpstr>Présentation PowerPoint</vt:lpstr>
      <vt:lpstr>Présentation PowerPoint</vt:lpstr>
      <vt:lpstr>Présentation PowerPoint</vt:lpstr>
      <vt:lpstr>Présentation PowerPoint</vt:lpstr>
      <vt:lpstr>Les codices de Nag Hammadi, Égypte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 Corinthiens XI, 19</vt:lpstr>
      <vt:lpstr>Présentation PowerPoint</vt:lpstr>
      <vt:lpstr>Présentation PowerPoint</vt:lpstr>
      <vt:lpstr>Présentation PowerPoint</vt:lpstr>
      <vt:lpstr>Jean 18, 38</vt:lpstr>
      <vt:lpstr>Simon Claude Mimouni : le judéo-christianisme après 135</vt:lpstr>
      <vt:lpstr>Présentation PowerPoint</vt:lpstr>
      <vt:lpstr>Présentation PowerPoint</vt:lpstr>
      <vt:lpstr>Présentation PowerPoint</vt:lpstr>
      <vt:lpstr>Présentation PowerPoint</vt:lpstr>
      <vt:lpstr>II. La structuration de la Grande Église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9 – Le christianisme dans un Empire polythéiste (Ier – début IVe s.) partie II L’essor malgré les persécutions</dc:title>
  <dc:creator>Sophie Laribi Glaudel</dc:creator>
  <cp:lastModifiedBy>LARIBI-GLAUDEL SOPHIE</cp:lastModifiedBy>
  <cp:revision>4</cp:revision>
  <dcterms:created xsi:type="dcterms:W3CDTF">2023-11-22T16:55:55Z</dcterms:created>
  <dcterms:modified xsi:type="dcterms:W3CDTF">2024-11-11T20:22:26Z</dcterms:modified>
</cp:coreProperties>
</file>