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60" r:id="rId3"/>
    <p:sldId id="259" r:id="rId4"/>
    <p:sldId id="261" r:id="rId5"/>
    <p:sldId id="262" r:id="rId6"/>
    <p:sldId id="293"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90" r:id="rId34"/>
    <p:sldId id="291" r:id="rId35"/>
    <p:sldId id="292" r:id="rId36"/>
    <p:sldId id="289"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81"/>
    <p:restoredTop sz="95781"/>
  </p:normalViewPr>
  <p:slideViewPr>
    <p:cSldViewPr snapToGrid="0">
      <p:cViewPr varScale="1">
        <p:scale>
          <a:sx n="128" d="100"/>
          <a:sy n="128" d="100"/>
        </p:scale>
        <p:origin x="2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327614-D8A3-FD2C-7EBD-034A23185FC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7ADCC00-7001-67BF-E1A0-79655C983E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3B26B42-778B-0ECE-E7B9-A3795FF7EF76}"/>
              </a:ext>
            </a:extLst>
          </p:cNvPr>
          <p:cNvSpPr>
            <a:spLocks noGrp="1"/>
          </p:cNvSpPr>
          <p:nvPr>
            <p:ph type="dt" sz="half" idx="10"/>
          </p:nvPr>
        </p:nvSpPr>
        <p:spPr/>
        <p:txBody>
          <a:bodyPr/>
          <a:lstStyle/>
          <a:p>
            <a:fld id="{25A16799-1AD4-A649-BE84-DA2EAA1A18A5}" type="datetimeFigureOut">
              <a:rPr lang="fr-FR" smtClean="0"/>
              <a:t>20/11/2024</a:t>
            </a:fld>
            <a:endParaRPr lang="fr-FR"/>
          </a:p>
        </p:txBody>
      </p:sp>
      <p:sp>
        <p:nvSpPr>
          <p:cNvPr id="5" name="Espace réservé du pied de page 4">
            <a:extLst>
              <a:ext uri="{FF2B5EF4-FFF2-40B4-BE49-F238E27FC236}">
                <a16:creationId xmlns:a16="http://schemas.microsoft.com/office/drawing/2014/main" id="{FE6AECF9-20AD-D1C6-954B-40544819DE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5A7BE15-630D-2675-C4A3-6B81510FF83E}"/>
              </a:ext>
            </a:extLst>
          </p:cNvPr>
          <p:cNvSpPr>
            <a:spLocks noGrp="1"/>
          </p:cNvSpPr>
          <p:nvPr>
            <p:ph type="sldNum" sz="quarter" idx="12"/>
          </p:nvPr>
        </p:nvSpPr>
        <p:spPr/>
        <p:txBody>
          <a:bodyPr/>
          <a:lstStyle/>
          <a:p>
            <a:fld id="{690AD5E3-270D-274C-9FC1-7EFC475A4689}" type="slidenum">
              <a:rPr lang="fr-FR" smtClean="0"/>
              <a:t>‹N°›</a:t>
            </a:fld>
            <a:endParaRPr lang="fr-FR"/>
          </a:p>
        </p:txBody>
      </p:sp>
    </p:spTree>
    <p:extLst>
      <p:ext uri="{BB962C8B-B14F-4D97-AF65-F5344CB8AC3E}">
        <p14:creationId xmlns:p14="http://schemas.microsoft.com/office/powerpoint/2010/main" val="12388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351C3-09AD-9347-AC13-D7F95EEE876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24F9B0F-C317-E987-F061-6387E2F76B3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257919-4DED-A9BF-FE69-AB6344E9D1FF}"/>
              </a:ext>
            </a:extLst>
          </p:cNvPr>
          <p:cNvSpPr>
            <a:spLocks noGrp="1"/>
          </p:cNvSpPr>
          <p:nvPr>
            <p:ph type="dt" sz="half" idx="10"/>
          </p:nvPr>
        </p:nvSpPr>
        <p:spPr/>
        <p:txBody>
          <a:bodyPr/>
          <a:lstStyle/>
          <a:p>
            <a:fld id="{25A16799-1AD4-A649-BE84-DA2EAA1A18A5}" type="datetimeFigureOut">
              <a:rPr lang="fr-FR" smtClean="0"/>
              <a:t>20/11/2024</a:t>
            </a:fld>
            <a:endParaRPr lang="fr-FR"/>
          </a:p>
        </p:txBody>
      </p:sp>
      <p:sp>
        <p:nvSpPr>
          <p:cNvPr id="5" name="Espace réservé du pied de page 4">
            <a:extLst>
              <a:ext uri="{FF2B5EF4-FFF2-40B4-BE49-F238E27FC236}">
                <a16:creationId xmlns:a16="http://schemas.microsoft.com/office/drawing/2014/main" id="{AA952C49-336A-541E-5CBB-2449C76815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C4B304-027B-0C50-8BEE-169D56509733}"/>
              </a:ext>
            </a:extLst>
          </p:cNvPr>
          <p:cNvSpPr>
            <a:spLocks noGrp="1"/>
          </p:cNvSpPr>
          <p:nvPr>
            <p:ph type="sldNum" sz="quarter" idx="12"/>
          </p:nvPr>
        </p:nvSpPr>
        <p:spPr/>
        <p:txBody>
          <a:bodyPr/>
          <a:lstStyle/>
          <a:p>
            <a:fld id="{690AD5E3-270D-274C-9FC1-7EFC475A4689}" type="slidenum">
              <a:rPr lang="fr-FR" smtClean="0"/>
              <a:t>‹N°›</a:t>
            </a:fld>
            <a:endParaRPr lang="fr-FR"/>
          </a:p>
        </p:txBody>
      </p:sp>
    </p:spTree>
    <p:extLst>
      <p:ext uri="{BB962C8B-B14F-4D97-AF65-F5344CB8AC3E}">
        <p14:creationId xmlns:p14="http://schemas.microsoft.com/office/powerpoint/2010/main" val="193909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E85DDE6-0582-4C6F-0C30-A6E88E26854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A8485DD-081A-4667-6CC7-F31ADD76529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F78F05-6084-F2A0-5880-18B0D991096F}"/>
              </a:ext>
            </a:extLst>
          </p:cNvPr>
          <p:cNvSpPr>
            <a:spLocks noGrp="1"/>
          </p:cNvSpPr>
          <p:nvPr>
            <p:ph type="dt" sz="half" idx="10"/>
          </p:nvPr>
        </p:nvSpPr>
        <p:spPr/>
        <p:txBody>
          <a:bodyPr/>
          <a:lstStyle/>
          <a:p>
            <a:fld id="{25A16799-1AD4-A649-BE84-DA2EAA1A18A5}" type="datetimeFigureOut">
              <a:rPr lang="fr-FR" smtClean="0"/>
              <a:t>20/11/2024</a:t>
            </a:fld>
            <a:endParaRPr lang="fr-FR"/>
          </a:p>
        </p:txBody>
      </p:sp>
      <p:sp>
        <p:nvSpPr>
          <p:cNvPr id="5" name="Espace réservé du pied de page 4">
            <a:extLst>
              <a:ext uri="{FF2B5EF4-FFF2-40B4-BE49-F238E27FC236}">
                <a16:creationId xmlns:a16="http://schemas.microsoft.com/office/drawing/2014/main" id="{28017B51-8185-AC4C-90E3-86213E6465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83CB604-3653-B672-643B-9E5F5E4091FD}"/>
              </a:ext>
            </a:extLst>
          </p:cNvPr>
          <p:cNvSpPr>
            <a:spLocks noGrp="1"/>
          </p:cNvSpPr>
          <p:nvPr>
            <p:ph type="sldNum" sz="quarter" idx="12"/>
          </p:nvPr>
        </p:nvSpPr>
        <p:spPr/>
        <p:txBody>
          <a:bodyPr/>
          <a:lstStyle/>
          <a:p>
            <a:fld id="{690AD5E3-270D-274C-9FC1-7EFC475A4689}" type="slidenum">
              <a:rPr lang="fr-FR" smtClean="0"/>
              <a:t>‹N°›</a:t>
            </a:fld>
            <a:endParaRPr lang="fr-FR"/>
          </a:p>
        </p:txBody>
      </p:sp>
    </p:spTree>
    <p:extLst>
      <p:ext uri="{BB962C8B-B14F-4D97-AF65-F5344CB8AC3E}">
        <p14:creationId xmlns:p14="http://schemas.microsoft.com/office/powerpoint/2010/main" val="1967836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374FEA-4BCB-3FBF-F53F-123483C6EC4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8587052-90B0-B24B-2401-E79FEA17A6C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2FEF38-4D0C-1473-3E8E-2C53A6C653BB}"/>
              </a:ext>
            </a:extLst>
          </p:cNvPr>
          <p:cNvSpPr>
            <a:spLocks noGrp="1"/>
          </p:cNvSpPr>
          <p:nvPr>
            <p:ph type="dt" sz="half" idx="10"/>
          </p:nvPr>
        </p:nvSpPr>
        <p:spPr/>
        <p:txBody>
          <a:bodyPr/>
          <a:lstStyle/>
          <a:p>
            <a:fld id="{25A16799-1AD4-A649-BE84-DA2EAA1A18A5}" type="datetimeFigureOut">
              <a:rPr lang="fr-FR" smtClean="0"/>
              <a:t>20/11/2024</a:t>
            </a:fld>
            <a:endParaRPr lang="fr-FR"/>
          </a:p>
        </p:txBody>
      </p:sp>
      <p:sp>
        <p:nvSpPr>
          <p:cNvPr id="5" name="Espace réservé du pied de page 4">
            <a:extLst>
              <a:ext uri="{FF2B5EF4-FFF2-40B4-BE49-F238E27FC236}">
                <a16:creationId xmlns:a16="http://schemas.microsoft.com/office/drawing/2014/main" id="{B7A587A6-EE1F-E91E-42E2-36FA1081E81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44E80B-E2E0-98C8-82F1-26D0E7E6DD96}"/>
              </a:ext>
            </a:extLst>
          </p:cNvPr>
          <p:cNvSpPr>
            <a:spLocks noGrp="1"/>
          </p:cNvSpPr>
          <p:nvPr>
            <p:ph type="sldNum" sz="quarter" idx="12"/>
          </p:nvPr>
        </p:nvSpPr>
        <p:spPr/>
        <p:txBody>
          <a:bodyPr/>
          <a:lstStyle/>
          <a:p>
            <a:fld id="{690AD5E3-270D-274C-9FC1-7EFC475A4689}" type="slidenum">
              <a:rPr lang="fr-FR" smtClean="0"/>
              <a:t>‹N°›</a:t>
            </a:fld>
            <a:endParaRPr lang="fr-FR"/>
          </a:p>
        </p:txBody>
      </p:sp>
    </p:spTree>
    <p:extLst>
      <p:ext uri="{BB962C8B-B14F-4D97-AF65-F5344CB8AC3E}">
        <p14:creationId xmlns:p14="http://schemas.microsoft.com/office/powerpoint/2010/main" val="3753233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027B4A-A96F-8AD0-54D0-C6F185B62C0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0C8A8D1-1BA8-9E2D-4F2F-F693BAD726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8A9DB0F-D06D-9087-ECF2-48837AC40BE2}"/>
              </a:ext>
            </a:extLst>
          </p:cNvPr>
          <p:cNvSpPr>
            <a:spLocks noGrp="1"/>
          </p:cNvSpPr>
          <p:nvPr>
            <p:ph type="dt" sz="half" idx="10"/>
          </p:nvPr>
        </p:nvSpPr>
        <p:spPr/>
        <p:txBody>
          <a:bodyPr/>
          <a:lstStyle/>
          <a:p>
            <a:fld id="{25A16799-1AD4-A649-BE84-DA2EAA1A18A5}" type="datetimeFigureOut">
              <a:rPr lang="fr-FR" smtClean="0"/>
              <a:t>20/11/2024</a:t>
            </a:fld>
            <a:endParaRPr lang="fr-FR"/>
          </a:p>
        </p:txBody>
      </p:sp>
      <p:sp>
        <p:nvSpPr>
          <p:cNvPr id="5" name="Espace réservé du pied de page 4">
            <a:extLst>
              <a:ext uri="{FF2B5EF4-FFF2-40B4-BE49-F238E27FC236}">
                <a16:creationId xmlns:a16="http://schemas.microsoft.com/office/drawing/2014/main" id="{419369A5-4694-3EAC-9ACD-B863444703C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767CFE-9525-A6B0-7D3C-7AAB6EFA3772}"/>
              </a:ext>
            </a:extLst>
          </p:cNvPr>
          <p:cNvSpPr>
            <a:spLocks noGrp="1"/>
          </p:cNvSpPr>
          <p:nvPr>
            <p:ph type="sldNum" sz="quarter" idx="12"/>
          </p:nvPr>
        </p:nvSpPr>
        <p:spPr/>
        <p:txBody>
          <a:bodyPr/>
          <a:lstStyle/>
          <a:p>
            <a:fld id="{690AD5E3-270D-274C-9FC1-7EFC475A4689}" type="slidenum">
              <a:rPr lang="fr-FR" smtClean="0"/>
              <a:t>‹N°›</a:t>
            </a:fld>
            <a:endParaRPr lang="fr-FR"/>
          </a:p>
        </p:txBody>
      </p:sp>
    </p:spTree>
    <p:extLst>
      <p:ext uri="{BB962C8B-B14F-4D97-AF65-F5344CB8AC3E}">
        <p14:creationId xmlns:p14="http://schemas.microsoft.com/office/powerpoint/2010/main" val="388525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806653-812A-43EB-32AB-F0FE87F5475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C840B73-8B21-0AE4-8B58-AE1BFBC6A96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5A746C5-F01C-1C4C-318D-3FF6EBF0436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8B929CF-1610-C4A2-4632-1F0783FAE65E}"/>
              </a:ext>
            </a:extLst>
          </p:cNvPr>
          <p:cNvSpPr>
            <a:spLocks noGrp="1"/>
          </p:cNvSpPr>
          <p:nvPr>
            <p:ph type="dt" sz="half" idx="10"/>
          </p:nvPr>
        </p:nvSpPr>
        <p:spPr/>
        <p:txBody>
          <a:bodyPr/>
          <a:lstStyle/>
          <a:p>
            <a:fld id="{25A16799-1AD4-A649-BE84-DA2EAA1A18A5}" type="datetimeFigureOut">
              <a:rPr lang="fr-FR" smtClean="0"/>
              <a:t>20/11/2024</a:t>
            </a:fld>
            <a:endParaRPr lang="fr-FR"/>
          </a:p>
        </p:txBody>
      </p:sp>
      <p:sp>
        <p:nvSpPr>
          <p:cNvPr id="6" name="Espace réservé du pied de page 5">
            <a:extLst>
              <a:ext uri="{FF2B5EF4-FFF2-40B4-BE49-F238E27FC236}">
                <a16:creationId xmlns:a16="http://schemas.microsoft.com/office/drawing/2014/main" id="{126A0B84-B56D-B52A-9873-FF37FAD7228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78F510E-95C4-BF16-12EE-0E70F099049C}"/>
              </a:ext>
            </a:extLst>
          </p:cNvPr>
          <p:cNvSpPr>
            <a:spLocks noGrp="1"/>
          </p:cNvSpPr>
          <p:nvPr>
            <p:ph type="sldNum" sz="quarter" idx="12"/>
          </p:nvPr>
        </p:nvSpPr>
        <p:spPr/>
        <p:txBody>
          <a:bodyPr/>
          <a:lstStyle/>
          <a:p>
            <a:fld id="{690AD5E3-270D-274C-9FC1-7EFC475A4689}" type="slidenum">
              <a:rPr lang="fr-FR" smtClean="0"/>
              <a:t>‹N°›</a:t>
            </a:fld>
            <a:endParaRPr lang="fr-FR"/>
          </a:p>
        </p:txBody>
      </p:sp>
    </p:spTree>
    <p:extLst>
      <p:ext uri="{BB962C8B-B14F-4D97-AF65-F5344CB8AC3E}">
        <p14:creationId xmlns:p14="http://schemas.microsoft.com/office/powerpoint/2010/main" val="568523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9C1E86-B0F7-26DB-DDDD-65311751331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C05FF9B-7911-4A2A-C573-485C7BF870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104C8CF-C077-8343-3BA2-517BAFA234E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5312227-E08C-7FFE-32FC-7333E23A7B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34D4863-893A-B124-084D-4B7C20FEE88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71E6103-C7D4-71BA-92F1-5BBEDAD4255F}"/>
              </a:ext>
            </a:extLst>
          </p:cNvPr>
          <p:cNvSpPr>
            <a:spLocks noGrp="1"/>
          </p:cNvSpPr>
          <p:nvPr>
            <p:ph type="dt" sz="half" idx="10"/>
          </p:nvPr>
        </p:nvSpPr>
        <p:spPr/>
        <p:txBody>
          <a:bodyPr/>
          <a:lstStyle/>
          <a:p>
            <a:fld id="{25A16799-1AD4-A649-BE84-DA2EAA1A18A5}" type="datetimeFigureOut">
              <a:rPr lang="fr-FR" smtClean="0"/>
              <a:t>20/11/2024</a:t>
            </a:fld>
            <a:endParaRPr lang="fr-FR"/>
          </a:p>
        </p:txBody>
      </p:sp>
      <p:sp>
        <p:nvSpPr>
          <p:cNvPr id="8" name="Espace réservé du pied de page 7">
            <a:extLst>
              <a:ext uri="{FF2B5EF4-FFF2-40B4-BE49-F238E27FC236}">
                <a16:creationId xmlns:a16="http://schemas.microsoft.com/office/drawing/2014/main" id="{CE76A5D2-C24D-890A-1EB6-0B3D34B48BE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7AFB916-F8F2-F3FB-A40D-EDF8214A9C78}"/>
              </a:ext>
            </a:extLst>
          </p:cNvPr>
          <p:cNvSpPr>
            <a:spLocks noGrp="1"/>
          </p:cNvSpPr>
          <p:nvPr>
            <p:ph type="sldNum" sz="quarter" idx="12"/>
          </p:nvPr>
        </p:nvSpPr>
        <p:spPr/>
        <p:txBody>
          <a:bodyPr/>
          <a:lstStyle/>
          <a:p>
            <a:fld id="{690AD5E3-270D-274C-9FC1-7EFC475A4689}" type="slidenum">
              <a:rPr lang="fr-FR" smtClean="0"/>
              <a:t>‹N°›</a:t>
            </a:fld>
            <a:endParaRPr lang="fr-FR"/>
          </a:p>
        </p:txBody>
      </p:sp>
    </p:spTree>
    <p:extLst>
      <p:ext uri="{BB962C8B-B14F-4D97-AF65-F5344CB8AC3E}">
        <p14:creationId xmlns:p14="http://schemas.microsoft.com/office/powerpoint/2010/main" val="1900367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F7930-96E7-472B-AC83-4BFC7FCD63A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FE7E692-D5C1-995C-110C-3DF238E5F7A4}"/>
              </a:ext>
            </a:extLst>
          </p:cNvPr>
          <p:cNvSpPr>
            <a:spLocks noGrp="1"/>
          </p:cNvSpPr>
          <p:nvPr>
            <p:ph type="dt" sz="half" idx="10"/>
          </p:nvPr>
        </p:nvSpPr>
        <p:spPr/>
        <p:txBody>
          <a:bodyPr/>
          <a:lstStyle/>
          <a:p>
            <a:fld id="{25A16799-1AD4-A649-BE84-DA2EAA1A18A5}" type="datetimeFigureOut">
              <a:rPr lang="fr-FR" smtClean="0"/>
              <a:t>20/11/2024</a:t>
            </a:fld>
            <a:endParaRPr lang="fr-FR"/>
          </a:p>
        </p:txBody>
      </p:sp>
      <p:sp>
        <p:nvSpPr>
          <p:cNvPr id="4" name="Espace réservé du pied de page 3">
            <a:extLst>
              <a:ext uri="{FF2B5EF4-FFF2-40B4-BE49-F238E27FC236}">
                <a16:creationId xmlns:a16="http://schemas.microsoft.com/office/drawing/2014/main" id="{15410DAD-233F-15D5-4E97-EE399B17F3E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4612376-830D-2233-FF1D-52BECDB2DEE8}"/>
              </a:ext>
            </a:extLst>
          </p:cNvPr>
          <p:cNvSpPr>
            <a:spLocks noGrp="1"/>
          </p:cNvSpPr>
          <p:nvPr>
            <p:ph type="sldNum" sz="quarter" idx="12"/>
          </p:nvPr>
        </p:nvSpPr>
        <p:spPr/>
        <p:txBody>
          <a:bodyPr/>
          <a:lstStyle/>
          <a:p>
            <a:fld id="{690AD5E3-270D-274C-9FC1-7EFC475A4689}" type="slidenum">
              <a:rPr lang="fr-FR" smtClean="0"/>
              <a:t>‹N°›</a:t>
            </a:fld>
            <a:endParaRPr lang="fr-FR"/>
          </a:p>
        </p:txBody>
      </p:sp>
    </p:spTree>
    <p:extLst>
      <p:ext uri="{BB962C8B-B14F-4D97-AF65-F5344CB8AC3E}">
        <p14:creationId xmlns:p14="http://schemas.microsoft.com/office/powerpoint/2010/main" val="237775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52394B3-1355-7022-021F-F2EF56A07E00}"/>
              </a:ext>
            </a:extLst>
          </p:cNvPr>
          <p:cNvSpPr>
            <a:spLocks noGrp="1"/>
          </p:cNvSpPr>
          <p:nvPr>
            <p:ph type="dt" sz="half" idx="10"/>
          </p:nvPr>
        </p:nvSpPr>
        <p:spPr/>
        <p:txBody>
          <a:bodyPr/>
          <a:lstStyle/>
          <a:p>
            <a:fld id="{25A16799-1AD4-A649-BE84-DA2EAA1A18A5}" type="datetimeFigureOut">
              <a:rPr lang="fr-FR" smtClean="0"/>
              <a:t>20/11/2024</a:t>
            </a:fld>
            <a:endParaRPr lang="fr-FR"/>
          </a:p>
        </p:txBody>
      </p:sp>
      <p:sp>
        <p:nvSpPr>
          <p:cNvPr id="3" name="Espace réservé du pied de page 2">
            <a:extLst>
              <a:ext uri="{FF2B5EF4-FFF2-40B4-BE49-F238E27FC236}">
                <a16:creationId xmlns:a16="http://schemas.microsoft.com/office/drawing/2014/main" id="{5224083C-8DC4-33A5-48CF-07D411C045D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5674686-9AC1-2069-D11D-CF92FF545C24}"/>
              </a:ext>
            </a:extLst>
          </p:cNvPr>
          <p:cNvSpPr>
            <a:spLocks noGrp="1"/>
          </p:cNvSpPr>
          <p:nvPr>
            <p:ph type="sldNum" sz="quarter" idx="12"/>
          </p:nvPr>
        </p:nvSpPr>
        <p:spPr/>
        <p:txBody>
          <a:bodyPr/>
          <a:lstStyle/>
          <a:p>
            <a:fld id="{690AD5E3-270D-274C-9FC1-7EFC475A4689}" type="slidenum">
              <a:rPr lang="fr-FR" smtClean="0"/>
              <a:t>‹N°›</a:t>
            </a:fld>
            <a:endParaRPr lang="fr-FR"/>
          </a:p>
        </p:txBody>
      </p:sp>
    </p:spTree>
    <p:extLst>
      <p:ext uri="{BB962C8B-B14F-4D97-AF65-F5344CB8AC3E}">
        <p14:creationId xmlns:p14="http://schemas.microsoft.com/office/powerpoint/2010/main" val="2729750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CD4BA-CDB9-7660-F07A-98DCD4A90FF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4E506F9-FF1C-DF9F-94BF-766D9BB4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3A9D1F4-A356-D4AE-D33E-79F00F452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BB0C334-F7FB-2656-B072-5075A6CDCF64}"/>
              </a:ext>
            </a:extLst>
          </p:cNvPr>
          <p:cNvSpPr>
            <a:spLocks noGrp="1"/>
          </p:cNvSpPr>
          <p:nvPr>
            <p:ph type="dt" sz="half" idx="10"/>
          </p:nvPr>
        </p:nvSpPr>
        <p:spPr/>
        <p:txBody>
          <a:bodyPr/>
          <a:lstStyle/>
          <a:p>
            <a:fld id="{25A16799-1AD4-A649-BE84-DA2EAA1A18A5}" type="datetimeFigureOut">
              <a:rPr lang="fr-FR" smtClean="0"/>
              <a:t>20/11/2024</a:t>
            </a:fld>
            <a:endParaRPr lang="fr-FR"/>
          </a:p>
        </p:txBody>
      </p:sp>
      <p:sp>
        <p:nvSpPr>
          <p:cNvPr id="6" name="Espace réservé du pied de page 5">
            <a:extLst>
              <a:ext uri="{FF2B5EF4-FFF2-40B4-BE49-F238E27FC236}">
                <a16:creationId xmlns:a16="http://schemas.microsoft.com/office/drawing/2014/main" id="{C585F51C-0B4B-E9B5-C887-0E5423EC1B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018C209-63F9-ABE3-94C6-4CAE86D14E2C}"/>
              </a:ext>
            </a:extLst>
          </p:cNvPr>
          <p:cNvSpPr>
            <a:spLocks noGrp="1"/>
          </p:cNvSpPr>
          <p:nvPr>
            <p:ph type="sldNum" sz="quarter" idx="12"/>
          </p:nvPr>
        </p:nvSpPr>
        <p:spPr/>
        <p:txBody>
          <a:bodyPr/>
          <a:lstStyle/>
          <a:p>
            <a:fld id="{690AD5E3-270D-274C-9FC1-7EFC475A4689}" type="slidenum">
              <a:rPr lang="fr-FR" smtClean="0"/>
              <a:t>‹N°›</a:t>
            </a:fld>
            <a:endParaRPr lang="fr-FR"/>
          </a:p>
        </p:txBody>
      </p:sp>
    </p:spTree>
    <p:extLst>
      <p:ext uri="{BB962C8B-B14F-4D97-AF65-F5344CB8AC3E}">
        <p14:creationId xmlns:p14="http://schemas.microsoft.com/office/powerpoint/2010/main" val="110063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047F9-08B8-6BF9-46E7-3AC002DF6EA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8860287-4D06-71AB-D789-B97D5434F4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4A389C5-733F-5719-4578-83A14359B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92DD25-0A9F-8663-5E11-AE110D62D11D}"/>
              </a:ext>
            </a:extLst>
          </p:cNvPr>
          <p:cNvSpPr>
            <a:spLocks noGrp="1"/>
          </p:cNvSpPr>
          <p:nvPr>
            <p:ph type="dt" sz="half" idx="10"/>
          </p:nvPr>
        </p:nvSpPr>
        <p:spPr/>
        <p:txBody>
          <a:bodyPr/>
          <a:lstStyle/>
          <a:p>
            <a:fld id="{25A16799-1AD4-A649-BE84-DA2EAA1A18A5}" type="datetimeFigureOut">
              <a:rPr lang="fr-FR" smtClean="0"/>
              <a:t>20/11/2024</a:t>
            </a:fld>
            <a:endParaRPr lang="fr-FR"/>
          </a:p>
        </p:txBody>
      </p:sp>
      <p:sp>
        <p:nvSpPr>
          <p:cNvPr id="6" name="Espace réservé du pied de page 5">
            <a:extLst>
              <a:ext uri="{FF2B5EF4-FFF2-40B4-BE49-F238E27FC236}">
                <a16:creationId xmlns:a16="http://schemas.microsoft.com/office/drawing/2014/main" id="{7FF4DBC5-1F8E-553F-92C2-156C6C5E50A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F55A6DD-E035-0D0E-CE97-5D832FABBAFD}"/>
              </a:ext>
            </a:extLst>
          </p:cNvPr>
          <p:cNvSpPr>
            <a:spLocks noGrp="1"/>
          </p:cNvSpPr>
          <p:nvPr>
            <p:ph type="sldNum" sz="quarter" idx="12"/>
          </p:nvPr>
        </p:nvSpPr>
        <p:spPr/>
        <p:txBody>
          <a:bodyPr/>
          <a:lstStyle/>
          <a:p>
            <a:fld id="{690AD5E3-270D-274C-9FC1-7EFC475A4689}" type="slidenum">
              <a:rPr lang="fr-FR" smtClean="0"/>
              <a:t>‹N°›</a:t>
            </a:fld>
            <a:endParaRPr lang="fr-FR"/>
          </a:p>
        </p:txBody>
      </p:sp>
    </p:spTree>
    <p:extLst>
      <p:ext uri="{BB962C8B-B14F-4D97-AF65-F5344CB8AC3E}">
        <p14:creationId xmlns:p14="http://schemas.microsoft.com/office/powerpoint/2010/main" val="1587962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CDFF458-2A70-BA6D-F3EB-B903DC577E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0ACD207-89F7-0538-400F-974CE3E7E1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651CA6-EE2F-E7D5-4880-D8FE439F58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16799-1AD4-A649-BE84-DA2EAA1A18A5}" type="datetimeFigureOut">
              <a:rPr lang="fr-FR" smtClean="0"/>
              <a:t>20/11/2024</a:t>
            </a:fld>
            <a:endParaRPr lang="fr-FR"/>
          </a:p>
        </p:txBody>
      </p:sp>
      <p:sp>
        <p:nvSpPr>
          <p:cNvPr id="5" name="Espace réservé du pied de page 4">
            <a:extLst>
              <a:ext uri="{FF2B5EF4-FFF2-40B4-BE49-F238E27FC236}">
                <a16:creationId xmlns:a16="http://schemas.microsoft.com/office/drawing/2014/main" id="{6A4B1D1B-80B0-AB15-8194-6272D657A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E52852F-AEDE-84B9-C9B9-BA6238DA7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0AD5E3-270D-274C-9FC1-7EFC475A4689}" type="slidenum">
              <a:rPr lang="fr-FR" smtClean="0"/>
              <a:t>‹N°›</a:t>
            </a:fld>
            <a:endParaRPr lang="fr-FR"/>
          </a:p>
        </p:txBody>
      </p:sp>
    </p:spTree>
    <p:extLst>
      <p:ext uri="{BB962C8B-B14F-4D97-AF65-F5344CB8AC3E}">
        <p14:creationId xmlns:p14="http://schemas.microsoft.com/office/powerpoint/2010/main" val="1874875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4CA9F-8399-457B-14CB-80E574FCC125}"/>
              </a:ext>
            </a:extLst>
          </p:cNvPr>
          <p:cNvSpPr>
            <a:spLocks noGrp="1"/>
          </p:cNvSpPr>
          <p:nvPr>
            <p:ph type="ctrTitle"/>
          </p:nvPr>
        </p:nvSpPr>
        <p:spPr>
          <a:xfrm>
            <a:off x="1436843" y="892174"/>
            <a:ext cx="9144000" cy="2387600"/>
          </a:xfrm>
        </p:spPr>
        <p:txBody>
          <a:bodyPr>
            <a:normAutofit/>
          </a:bodyPr>
          <a:lstStyle/>
          <a:p>
            <a:r>
              <a:rPr lang="fr-FR" dirty="0"/>
              <a:t>CM 10 – La conversion de Constantin I</a:t>
            </a:r>
            <a:r>
              <a:rPr lang="fr-FR" baseline="30000" dirty="0"/>
              <a:t>er</a:t>
            </a:r>
            <a:endParaRPr lang="fr-FR" dirty="0"/>
          </a:p>
        </p:txBody>
      </p:sp>
      <p:sp>
        <p:nvSpPr>
          <p:cNvPr id="3" name="Sous-titre 2">
            <a:extLst>
              <a:ext uri="{FF2B5EF4-FFF2-40B4-BE49-F238E27FC236}">
                <a16:creationId xmlns:a16="http://schemas.microsoft.com/office/drawing/2014/main" id="{28785BB2-D0B7-8C58-DAB5-F67C95AB0FB6}"/>
              </a:ext>
            </a:extLst>
          </p:cNvPr>
          <p:cNvSpPr>
            <a:spLocks noGrp="1"/>
          </p:cNvSpPr>
          <p:nvPr>
            <p:ph type="subTitle" idx="1"/>
          </p:nvPr>
        </p:nvSpPr>
        <p:spPr>
          <a:xfrm>
            <a:off x="1524000" y="4158568"/>
            <a:ext cx="9144000" cy="2085974"/>
          </a:xfrm>
        </p:spPr>
        <p:txBody>
          <a:bodyPr>
            <a:normAutofit/>
          </a:bodyPr>
          <a:lstStyle/>
          <a:p>
            <a:r>
              <a:rPr lang="fr-FR" dirty="0"/>
              <a:t>L1 Théologie 2024-25 UE 103 EC1 Histoire de l’Église ancienne</a:t>
            </a:r>
          </a:p>
          <a:p>
            <a:r>
              <a:rPr lang="fr-FR" dirty="0"/>
              <a:t>Jeudi 21 novembre 2024</a:t>
            </a:r>
          </a:p>
          <a:p>
            <a:endParaRPr lang="fr-FR" dirty="0"/>
          </a:p>
          <a:p>
            <a:r>
              <a:rPr lang="fr-FR" dirty="0"/>
              <a:t>Dr Sophie </a:t>
            </a:r>
            <a:r>
              <a:rPr lang="fr-FR" dirty="0" err="1"/>
              <a:t>Laribi</a:t>
            </a:r>
            <a:r>
              <a:rPr lang="fr-FR" dirty="0"/>
              <a:t> </a:t>
            </a:r>
            <a:r>
              <a:rPr lang="fr-FR" dirty="0" err="1"/>
              <a:t>Glaudel</a:t>
            </a:r>
            <a:endParaRPr lang="fr-FR" dirty="0"/>
          </a:p>
        </p:txBody>
      </p:sp>
    </p:spTree>
    <p:extLst>
      <p:ext uri="{BB962C8B-B14F-4D97-AF65-F5344CB8AC3E}">
        <p14:creationId xmlns:p14="http://schemas.microsoft.com/office/powerpoint/2010/main" val="3589582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EA5AC4-29CF-0620-2C21-D59FC97E3C7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21A0B46-9C3F-0270-A478-44EEE5963BC7}"/>
              </a:ext>
            </a:extLst>
          </p:cNvPr>
          <p:cNvSpPr>
            <a:spLocks noGrp="1"/>
          </p:cNvSpPr>
          <p:nvPr>
            <p:ph idx="1"/>
          </p:nvPr>
        </p:nvSpPr>
        <p:spPr/>
        <p:txBody>
          <a:bodyPr>
            <a:normAutofit fontScale="77500" lnSpcReduction="20000"/>
          </a:bodyPr>
          <a:lstStyle/>
          <a:p>
            <a:pPr marL="0" indent="0">
              <a:buNone/>
            </a:pPr>
            <a:r>
              <a:rPr lang="fr-FR" dirty="0"/>
              <a:t>3. Devenir chrétien</a:t>
            </a:r>
          </a:p>
          <a:p>
            <a:pPr marL="0" indent="0">
              <a:buNone/>
            </a:pPr>
            <a:endParaRPr lang="fr-FR" dirty="0"/>
          </a:p>
          <a:p>
            <a:pPr marL="0" indent="0">
              <a:buNone/>
            </a:pPr>
            <a:r>
              <a:rPr lang="fr-FR" i="1" dirty="0" err="1">
                <a:latin typeface="Calibri" panose="020F0502020204030204" pitchFamily="34" charset="0"/>
                <a:cs typeface="Calibri" panose="020F0502020204030204" pitchFamily="34" charset="0"/>
              </a:rPr>
              <a:t>Nāham</a:t>
            </a:r>
            <a:r>
              <a:rPr lang="fr-FR" dirty="0">
                <a:latin typeface="Calibri" panose="020F0502020204030204" pitchFamily="34" charset="0"/>
                <a:cs typeface="Calibri" panose="020F0502020204030204" pitchFamily="34" charset="0"/>
              </a:rPr>
              <a:t>,  </a:t>
            </a:r>
            <a:r>
              <a:rPr lang="fr-FR" i="1" dirty="0" err="1">
                <a:latin typeface="Calibri" panose="020F0502020204030204" pitchFamily="34" charset="0"/>
                <a:cs typeface="Calibri" panose="020F0502020204030204" pitchFamily="34" charset="0"/>
              </a:rPr>
              <a:t>šub</a:t>
            </a:r>
            <a:r>
              <a:rPr lang="fr-FR" dirty="0">
                <a:latin typeface="Calibri" panose="020F0502020204030204" pitchFamily="34" charset="0"/>
                <a:cs typeface="Calibri" panose="020F0502020204030204" pitchFamily="34" charset="0"/>
              </a:rPr>
              <a:t> </a:t>
            </a:r>
          </a:p>
          <a:p>
            <a:pPr>
              <a:buFont typeface="Wingdings" pitchFamily="2" charset="2"/>
              <a:buChar char="à"/>
            </a:pPr>
            <a:r>
              <a:rPr lang="el-GR" dirty="0" err="1">
                <a:latin typeface="Calibri" panose="020F0502020204030204" pitchFamily="34" charset="0"/>
                <a:cs typeface="Calibri" panose="020F0502020204030204" pitchFamily="34" charset="0"/>
                <a:sym typeface="Wingdings" pitchFamily="2" charset="2"/>
              </a:rPr>
              <a:t>Μετανόειν</a:t>
            </a:r>
            <a:r>
              <a:rPr lang="fr-FR" dirty="0">
                <a:latin typeface="Calibri" panose="020F0502020204030204" pitchFamily="34" charset="0"/>
                <a:cs typeface="Calibri" panose="020F0502020204030204" pitchFamily="34" charset="0"/>
                <a:sym typeface="Wingdings" pitchFamily="2" charset="2"/>
              </a:rPr>
              <a:t> (</a:t>
            </a:r>
            <a:r>
              <a:rPr lang="fr-FR" i="1" dirty="0" err="1">
                <a:latin typeface="Calibri" panose="020F0502020204030204" pitchFamily="34" charset="0"/>
                <a:cs typeface="Calibri" panose="020F0502020204030204" pitchFamily="34" charset="0"/>
                <a:sym typeface="Wingdings" pitchFamily="2" charset="2"/>
              </a:rPr>
              <a:t>métaonoein</a:t>
            </a:r>
            <a:r>
              <a:rPr lang="fr-FR" dirty="0">
                <a:latin typeface="Calibri" panose="020F0502020204030204" pitchFamily="34" charset="0"/>
                <a:cs typeface="Calibri" panose="020F0502020204030204" pitchFamily="34" charset="0"/>
                <a:sym typeface="Wingdings" pitchFamily="2" charset="2"/>
              </a:rPr>
              <a:t>), </a:t>
            </a:r>
            <a:r>
              <a:rPr lang="el-GR" dirty="0" err="1">
                <a:latin typeface="Calibri" panose="020F0502020204030204" pitchFamily="34" charset="0"/>
                <a:cs typeface="Calibri" panose="020F0502020204030204" pitchFamily="34" charset="0"/>
                <a:sym typeface="Wingdings" pitchFamily="2" charset="2"/>
              </a:rPr>
              <a:t>ἐπιστρέφειν</a:t>
            </a:r>
            <a:r>
              <a:rPr lang="fr-FR" dirty="0">
                <a:latin typeface="Calibri" panose="020F0502020204030204" pitchFamily="34" charset="0"/>
                <a:cs typeface="Calibri" panose="020F0502020204030204" pitchFamily="34" charset="0"/>
                <a:sym typeface="Wingdings" pitchFamily="2" charset="2"/>
              </a:rPr>
              <a:t> (</a:t>
            </a:r>
            <a:r>
              <a:rPr lang="fr-FR" i="1" dirty="0" err="1">
                <a:latin typeface="Calibri" panose="020F0502020204030204" pitchFamily="34" charset="0"/>
                <a:cs typeface="Calibri" panose="020F0502020204030204" pitchFamily="34" charset="0"/>
                <a:sym typeface="Wingdings" pitchFamily="2" charset="2"/>
              </a:rPr>
              <a:t>épistréphein</a:t>
            </a:r>
            <a:r>
              <a:rPr lang="fr-FR" dirty="0">
                <a:latin typeface="Calibri" panose="020F0502020204030204" pitchFamily="34" charset="0"/>
                <a:cs typeface="Calibri" panose="020F0502020204030204" pitchFamily="34" charset="0"/>
                <a:sym typeface="Wingdings" pitchFamily="2" charset="2"/>
              </a:rPr>
              <a:t>)</a:t>
            </a:r>
          </a:p>
          <a:p>
            <a:pPr>
              <a:buFont typeface="Wingdings" pitchFamily="2" charset="2"/>
              <a:buChar char="à"/>
            </a:pPr>
            <a:r>
              <a:rPr lang="el-GR" dirty="0" err="1">
                <a:effectLst/>
                <a:latin typeface="Calibri" panose="020F0502020204030204" pitchFamily="34" charset="0"/>
                <a:cs typeface="Calibri" panose="020F0502020204030204" pitchFamily="34" charset="0"/>
              </a:rPr>
              <a:t>πιστεύειν</a:t>
            </a:r>
            <a:r>
              <a:rPr lang="el-GR" dirty="0">
                <a:effectLst/>
                <a:latin typeface="Calibri" panose="020F0502020204030204" pitchFamily="34" charset="0"/>
                <a:cs typeface="Calibri" panose="020F0502020204030204" pitchFamily="34" charset="0"/>
              </a:rPr>
              <a:t> </a:t>
            </a:r>
          </a:p>
          <a:p>
            <a:pPr>
              <a:buFont typeface="Wingdings" pitchFamily="2" charset="2"/>
              <a:buChar char="à"/>
            </a:pPr>
            <a:r>
              <a:rPr lang="el-GR" dirty="0" err="1">
                <a:latin typeface="Calibri" panose="020F0502020204030204" pitchFamily="34" charset="0"/>
                <a:cs typeface="Calibri" panose="020F0502020204030204" pitchFamily="34" charset="0"/>
              </a:rPr>
              <a:t>ἐπιστροφή</a:t>
            </a:r>
            <a:r>
              <a:rPr lang="el-GR" dirty="0">
                <a:latin typeface="Calibri" panose="020F0502020204030204" pitchFamily="34" charset="0"/>
                <a:cs typeface="Calibri" panose="020F0502020204030204" pitchFamily="34" charset="0"/>
              </a:rPr>
              <a:t> </a:t>
            </a:r>
            <a:endParaRPr lang="fr-FR" dirty="0">
              <a:latin typeface="Calibri" panose="020F0502020204030204" pitchFamily="34" charset="0"/>
              <a:cs typeface="Calibri" panose="020F0502020204030204" pitchFamily="34" charset="0"/>
            </a:endParaRPr>
          </a:p>
          <a:p>
            <a:pPr>
              <a:buFont typeface="Wingdings" pitchFamily="2" charset="2"/>
              <a:buChar char="à"/>
            </a:pPr>
            <a:endParaRPr lang="fr-FR" dirty="0">
              <a:latin typeface="Calibri" panose="020F0502020204030204" pitchFamily="34" charset="0"/>
              <a:cs typeface="Calibri" panose="020F0502020204030204" pitchFamily="34" charset="0"/>
            </a:endParaRPr>
          </a:p>
          <a:p>
            <a:pPr marL="0" indent="0">
              <a:buNone/>
            </a:pPr>
            <a:r>
              <a:rPr lang="el-GR" dirty="0" err="1">
                <a:latin typeface="Calibri" panose="020F0502020204030204" pitchFamily="34" charset="0"/>
                <a:cs typeface="Calibri" panose="020F0502020204030204" pitchFamily="34" charset="0"/>
              </a:rPr>
              <a:t>Μετ</a:t>
            </a:r>
            <a:r>
              <a:rPr lang="fr-FR" dirty="0" err="1">
                <a:latin typeface="Calibri" panose="020F0502020204030204" pitchFamily="34" charset="0"/>
                <a:cs typeface="Calibri" panose="020F0502020204030204" pitchFamily="34" charset="0"/>
              </a:rPr>
              <a:t>ά</a:t>
            </a:r>
            <a:r>
              <a:rPr lang="el-GR" dirty="0" err="1">
                <a:latin typeface="Calibri" panose="020F0502020204030204" pitchFamily="34" charset="0"/>
                <a:cs typeface="Calibri" panose="020F0502020204030204" pitchFamily="34" charset="0"/>
              </a:rPr>
              <a:t>νοια</a:t>
            </a:r>
            <a:r>
              <a:rPr lang="fr-FR" dirty="0">
                <a:latin typeface="Calibri" panose="020F0502020204030204" pitchFamily="34" charset="0"/>
                <a:cs typeface="Calibri" panose="020F0502020204030204" pitchFamily="34" charset="0"/>
              </a:rPr>
              <a:t>, et autres composés de </a:t>
            </a:r>
            <a:r>
              <a:rPr lang="el-GR" dirty="0" err="1">
                <a:latin typeface="Calibri" panose="020F0502020204030204" pitchFamily="34" charset="0"/>
                <a:cs typeface="Calibri" panose="020F0502020204030204" pitchFamily="34" charset="0"/>
              </a:rPr>
              <a:t>μετα</a:t>
            </a:r>
            <a:r>
              <a:rPr lang="fr-FR" dirty="0">
                <a:latin typeface="Calibri" panose="020F0502020204030204" pitchFamily="34" charset="0"/>
                <a:cs typeface="Calibri" panose="020F0502020204030204" pitchFamily="34" charset="0"/>
              </a:rPr>
              <a:t>-</a:t>
            </a:r>
            <a:r>
              <a:rPr lang="el-GR" dirty="0" err="1">
                <a:latin typeface="Calibri" panose="020F0502020204030204" pitchFamily="34" charset="0"/>
                <a:cs typeface="Calibri" panose="020F0502020204030204" pitchFamily="34" charset="0"/>
              </a:rPr>
              <a:t>τίτεσθαι</a:t>
            </a:r>
            <a:r>
              <a:rPr lang="el-GR" dirty="0">
                <a:latin typeface="Calibri" panose="020F0502020204030204" pitchFamily="34" charset="0"/>
                <a:cs typeface="Calibri" panose="020F0502020204030204" pitchFamily="34" charset="0"/>
              </a:rPr>
              <a:t>,</a:t>
            </a:r>
            <a:r>
              <a:rPr lang="fr-FR"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β</a:t>
            </a:r>
            <a:r>
              <a:rPr lang="fr-FR" dirty="0" err="1">
                <a:latin typeface="Calibri" panose="020F0502020204030204" pitchFamily="34" charset="0"/>
                <a:cs typeface="Calibri" panose="020F0502020204030204" pitchFamily="34" charset="0"/>
              </a:rPr>
              <a:t>ά</a:t>
            </a:r>
            <a:r>
              <a:rPr lang="el-GR" dirty="0" err="1">
                <a:latin typeface="Calibri" panose="020F0502020204030204" pitchFamily="34" charset="0"/>
                <a:cs typeface="Calibri" panose="020F0502020204030204" pitchFamily="34" charset="0"/>
              </a:rPr>
              <a:t>λλειν</a:t>
            </a:r>
            <a:r>
              <a:rPr lang="fr-FR" dirty="0">
                <a:latin typeface="Calibri" panose="020F0502020204030204" pitchFamily="34" charset="0"/>
                <a:cs typeface="Calibri" panose="020F0502020204030204" pitchFamily="34" charset="0"/>
              </a:rPr>
              <a:t>, </a:t>
            </a:r>
          </a:p>
          <a:p>
            <a:pPr marL="0" indent="0">
              <a:buNone/>
            </a:pPr>
            <a:endParaRPr lang="fr-FR" dirty="0">
              <a:latin typeface="Calibri" panose="020F0502020204030204" pitchFamily="34" charset="0"/>
              <a:cs typeface="Calibri" panose="020F0502020204030204" pitchFamily="34" charset="0"/>
            </a:endParaRPr>
          </a:p>
          <a:p>
            <a:pPr marL="0" indent="0">
              <a:buNone/>
            </a:pPr>
            <a:r>
              <a:rPr lang="el-GR" dirty="0" err="1">
                <a:latin typeface="Calibri" panose="020F0502020204030204" pitchFamily="34" charset="0"/>
                <a:cs typeface="Calibri" panose="020F0502020204030204" pitchFamily="34" charset="0"/>
              </a:rPr>
              <a:t>Χριστιανίζειν</a:t>
            </a:r>
            <a:r>
              <a:rPr lang="fr-FR" dirty="0">
                <a:latin typeface="Calibri" panose="020F0502020204030204" pitchFamily="34" charset="0"/>
                <a:cs typeface="Calibri" panose="020F0502020204030204" pitchFamily="34" charset="0"/>
              </a:rPr>
              <a:t> – se comporter comme un chrétien</a:t>
            </a:r>
          </a:p>
          <a:p>
            <a:pPr marL="0" indent="0">
              <a:buNone/>
            </a:pPr>
            <a:endParaRPr lang="fr-FR" dirty="0">
              <a:latin typeface="Calibri" panose="020F0502020204030204" pitchFamily="34" charset="0"/>
              <a:cs typeface="Calibri" panose="020F0502020204030204" pitchFamily="34" charset="0"/>
            </a:endParaRPr>
          </a:p>
          <a:p>
            <a:pPr marL="0" indent="0">
              <a:buNone/>
            </a:pPr>
            <a:r>
              <a:rPr lang="fr-FR" i="1" dirty="0" err="1">
                <a:latin typeface="Calibri" panose="020F0502020204030204" pitchFamily="34" charset="0"/>
                <a:cs typeface="Calibri" panose="020F0502020204030204" pitchFamily="34" charset="0"/>
              </a:rPr>
              <a:t>Conuersio</a:t>
            </a:r>
            <a:r>
              <a:rPr lang="fr-FR" dirty="0">
                <a:latin typeface="Calibri" panose="020F0502020204030204" pitchFamily="34" charset="0"/>
                <a:cs typeface="Calibri" panose="020F0502020204030204" pitchFamily="34" charset="0"/>
              </a:rPr>
              <a:t> en latin</a:t>
            </a:r>
          </a:p>
        </p:txBody>
      </p:sp>
    </p:spTree>
    <p:extLst>
      <p:ext uri="{BB962C8B-B14F-4D97-AF65-F5344CB8AC3E}">
        <p14:creationId xmlns:p14="http://schemas.microsoft.com/office/powerpoint/2010/main" val="260440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54451-52AE-7541-C358-260B61BD256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1ACBED8-F59E-9205-EA5C-68D108C2F422}"/>
              </a:ext>
            </a:extLst>
          </p:cNvPr>
          <p:cNvSpPr>
            <a:spLocks noGrp="1"/>
          </p:cNvSpPr>
          <p:nvPr>
            <p:ph idx="1"/>
          </p:nvPr>
        </p:nvSpPr>
        <p:spPr/>
        <p:txBody>
          <a:bodyPr/>
          <a:lstStyle/>
          <a:p>
            <a:pPr marL="0" indent="0">
              <a:buNone/>
            </a:pPr>
            <a:r>
              <a:rPr lang="fr-FR" dirty="0"/>
              <a:t>Tertullien, </a:t>
            </a:r>
            <a:r>
              <a:rPr lang="fr-FR" i="1" dirty="0"/>
              <a:t>Apologétique</a:t>
            </a:r>
            <a:r>
              <a:rPr lang="fr-FR" dirty="0"/>
              <a:t>, 49, 5 – </a:t>
            </a:r>
            <a:r>
              <a:rPr lang="fr-FR" i="1" dirty="0" err="1"/>
              <a:t>Christianus</a:t>
            </a:r>
            <a:r>
              <a:rPr lang="fr-FR" i="1" dirty="0"/>
              <a:t> </a:t>
            </a:r>
            <a:r>
              <a:rPr lang="fr-FR" i="1" dirty="0" err="1"/>
              <a:t>sum</a:t>
            </a:r>
            <a:endParaRPr lang="fr-FR" i="1" dirty="0"/>
          </a:p>
        </p:txBody>
      </p:sp>
    </p:spTree>
    <p:extLst>
      <p:ext uri="{BB962C8B-B14F-4D97-AF65-F5344CB8AC3E}">
        <p14:creationId xmlns:p14="http://schemas.microsoft.com/office/powerpoint/2010/main" val="3841724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FCF08-37E7-7807-807E-3E1E07B0868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EE9141F-AA1C-4C91-78AB-174521CD6595}"/>
              </a:ext>
            </a:extLst>
          </p:cNvPr>
          <p:cNvSpPr>
            <a:spLocks noGrp="1"/>
          </p:cNvSpPr>
          <p:nvPr>
            <p:ph idx="1"/>
          </p:nvPr>
        </p:nvSpPr>
        <p:spPr/>
        <p:txBody>
          <a:bodyPr>
            <a:normAutofit fontScale="92500" lnSpcReduction="20000"/>
          </a:bodyPr>
          <a:lstStyle/>
          <a:p>
            <a:pPr marL="0" indent="0">
              <a:buNone/>
            </a:pPr>
            <a:r>
              <a:rPr lang="fr-FR" dirty="0"/>
              <a:t>Arthur D. </a:t>
            </a:r>
            <a:r>
              <a:rPr lang="fr-FR" dirty="0" err="1"/>
              <a:t>Nock</a:t>
            </a:r>
            <a:r>
              <a:rPr lang="fr-FR" dirty="0"/>
              <a:t> 1933, </a:t>
            </a:r>
            <a:r>
              <a:rPr lang="fr-FR" i="1" dirty="0"/>
              <a:t>Conversion: The Old and the New in Religion </a:t>
            </a:r>
            <a:r>
              <a:rPr lang="fr-FR" i="1" dirty="0" err="1"/>
              <a:t>From</a:t>
            </a:r>
            <a:br>
              <a:rPr lang="fr-FR" i="1" dirty="0"/>
            </a:br>
            <a:r>
              <a:rPr lang="fr-FR" i="1" dirty="0"/>
              <a:t>Alexander the Great to Augustine of Hippo</a:t>
            </a:r>
          </a:p>
          <a:p>
            <a:pPr marL="0" indent="0">
              <a:buNone/>
            </a:pPr>
            <a:endParaRPr lang="fr-FR" dirty="0"/>
          </a:p>
          <a:p>
            <a:pPr marL="0" indent="0" algn="just">
              <a:buNone/>
            </a:pPr>
            <a:r>
              <a:rPr lang="fr-FR" dirty="0">
                <a:effectLst/>
                <a:latin typeface="Arial" panose="020B0604020202020204" pitchFamily="34" charset="0"/>
              </a:rPr>
              <a:t>[Les cultes traditionnels] conduisaient à l’acceptation de nouveaux cultes comme des suppléments utiles et non comme des substituts et ils n’impliquaient pas d’adopter un nouveau style de vie à la place de l’ancien. On peut appeler cela de l’adhésion, par opposition à la conversion. Par conversion nous entendons la réorientation de l’âme d’un individu, son rejet délibéré de l’indifférence ou d’une forme antérieure de piété au profit d’une autre, évolution qui implique la conscience qu’un grand changement s’opère, que l’ancien était faux et que le nouveau est juste. On peut l’observer dans sa forme complète dans la réponse positive d’un homme face au choix que lui proposent les religions prophétiques</a:t>
            </a:r>
            <a:endParaRPr lang="fr-FR" dirty="0"/>
          </a:p>
        </p:txBody>
      </p:sp>
    </p:spTree>
    <p:extLst>
      <p:ext uri="{BB962C8B-B14F-4D97-AF65-F5344CB8AC3E}">
        <p14:creationId xmlns:p14="http://schemas.microsoft.com/office/powerpoint/2010/main" val="1147265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277D0F-7868-7106-5D53-2A966F9D7D51}"/>
              </a:ext>
            </a:extLst>
          </p:cNvPr>
          <p:cNvSpPr>
            <a:spLocks noGrp="1"/>
          </p:cNvSpPr>
          <p:nvPr>
            <p:ph type="title"/>
          </p:nvPr>
        </p:nvSpPr>
        <p:spPr/>
        <p:txBody>
          <a:bodyPr>
            <a:normAutofit/>
          </a:bodyPr>
          <a:lstStyle/>
          <a:p>
            <a:r>
              <a:rPr lang="fr-FR" sz="3600" dirty="0" err="1"/>
              <a:t>Théodoret</a:t>
            </a:r>
            <a:r>
              <a:rPr lang="fr-FR" sz="3600" dirty="0"/>
              <a:t> de Cyr, </a:t>
            </a:r>
            <a:r>
              <a:rPr lang="fr-FR" sz="3600" i="1" dirty="0"/>
              <a:t>Histoire religieuse</a:t>
            </a:r>
            <a:r>
              <a:rPr lang="fr-FR" sz="3600" dirty="0"/>
              <a:t>, XXVI, 13-14</a:t>
            </a:r>
          </a:p>
        </p:txBody>
      </p:sp>
      <p:sp>
        <p:nvSpPr>
          <p:cNvPr id="3" name="Espace réservé du contenu 2">
            <a:extLst>
              <a:ext uri="{FF2B5EF4-FFF2-40B4-BE49-F238E27FC236}">
                <a16:creationId xmlns:a16="http://schemas.microsoft.com/office/drawing/2014/main" id="{0793F8E9-DCC0-F827-DD48-013FAAA1E087}"/>
              </a:ext>
            </a:extLst>
          </p:cNvPr>
          <p:cNvSpPr>
            <a:spLocks noGrp="1"/>
          </p:cNvSpPr>
          <p:nvPr>
            <p:ph idx="1"/>
          </p:nvPr>
        </p:nvSpPr>
        <p:spPr/>
        <p:txBody>
          <a:bodyPr>
            <a:normAutofit fontScale="92500" lnSpcReduction="10000"/>
          </a:bodyPr>
          <a:lstStyle/>
          <a:p>
            <a:pPr marL="0" indent="0" algn="just">
              <a:buNone/>
            </a:pPr>
            <a:r>
              <a:rPr lang="fr-FR" dirty="0">
                <a:effectLst/>
                <a:latin typeface="Arial" panose="020B0604020202020204" pitchFamily="34" charset="0"/>
              </a:rPr>
              <a:t>Quant aux Ismaélites qui arrivent par bandes, deux cents ou trois cent à la fois, parfois même par mille, ils renient à grands cris leur erreur ancestrale, brisant devant ce grand luminaire les idoles qu’adoraient leurs pères, et, renonçant aux « orgies » d’Aphrodite – car ils avaient de longue date adopté le culte de ce démon –, ils participent aux mystères divins, acceptent des lois de cette bouche sacrée, disent adieu aux coutumes de leurs pères et s’abstiennent de manger de l’onagre et du chameau. Ces gens-là, je les ai vus de mes yeux, je les ai entendus renoncer à leur impiété ancestrale et consentir à l’enseignement de l’Évangile. [...] Lui-même [Siméon] leur avait ordonné d’approcher pour me demander la bénédiction sacerdotale, leur disant qu’ils en recueilleraient un immense profit</a:t>
            </a:r>
            <a:endParaRPr lang="fr-FR" dirty="0"/>
          </a:p>
        </p:txBody>
      </p:sp>
    </p:spTree>
    <p:extLst>
      <p:ext uri="{BB962C8B-B14F-4D97-AF65-F5344CB8AC3E}">
        <p14:creationId xmlns:p14="http://schemas.microsoft.com/office/powerpoint/2010/main" val="4062795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CA6BF9-E382-D4EC-3C04-ABCD9E7FAF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193B749-A6E2-E586-24B3-AD9C750A026C}"/>
              </a:ext>
            </a:extLst>
          </p:cNvPr>
          <p:cNvSpPr>
            <a:spLocks noGrp="1"/>
          </p:cNvSpPr>
          <p:nvPr>
            <p:ph idx="1"/>
          </p:nvPr>
        </p:nvSpPr>
        <p:spPr/>
        <p:txBody>
          <a:bodyPr/>
          <a:lstStyle/>
          <a:p>
            <a:pPr marL="0" indent="0">
              <a:buNone/>
            </a:pPr>
            <a:r>
              <a:rPr lang="fr-FR" dirty="0" err="1"/>
              <a:t>Fritigern</a:t>
            </a:r>
            <a:endParaRPr lang="fr-FR" dirty="0"/>
          </a:p>
          <a:p>
            <a:pPr marL="0" indent="0">
              <a:buNone/>
            </a:pPr>
            <a:endParaRPr lang="fr-FR" dirty="0"/>
          </a:p>
          <a:p>
            <a:pPr marL="0" indent="0">
              <a:buNone/>
            </a:pPr>
            <a:r>
              <a:rPr lang="fr-FR" dirty="0"/>
              <a:t>Reine des Marcomans</a:t>
            </a:r>
          </a:p>
          <a:p>
            <a:pPr marL="0" indent="0">
              <a:buNone/>
            </a:pPr>
            <a:r>
              <a:rPr lang="fr-FR" dirty="0"/>
              <a:t>	Ambroise de Milan</a:t>
            </a:r>
          </a:p>
          <a:p>
            <a:pPr marL="0" indent="0">
              <a:buNone/>
            </a:pPr>
            <a:r>
              <a:rPr lang="fr-FR" dirty="0"/>
              <a:t>	Honorius</a:t>
            </a:r>
          </a:p>
        </p:txBody>
      </p:sp>
    </p:spTree>
    <p:extLst>
      <p:ext uri="{BB962C8B-B14F-4D97-AF65-F5344CB8AC3E}">
        <p14:creationId xmlns:p14="http://schemas.microsoft.com/office/powerpoint/2010/main" val="2612617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C06EC-5D87-99A5-9F14-7B732453C452}"/>
              </a:ext>
            </a:extLst>
          </p:cNvPr>
          <p:cNvSpPr>
            <a:spLocks noGrp="1"/>
          </p:cNvSpPr>
          <p:nvPr>
            <p:ph type="title"/>
          </p:nvPr>
        </p:nvSpPr>
        <p:spPr/>
        <p:txBody>
          <a:bodyPr/>
          <a:lstStyle/>
          <a:p>
            <a:r>
              <a:rPr lang="fr-FR" dirty="0"/>
              <a:t>II. La conversion de Constantin</a:t>
            </a:r>
          </a:p>
        </p:txBody>
      </p:sp>
      <p:sp>
        <p:nvSpPr>
          <p:cNvPr id="3" name="Espace réservé du contenu 2">
            <a:extLst>
              <a:ext uri="{FF2B5EF4-FFF2-40B4-BE49-F238E27FC236}">
                <a16:creationId xmlns:a16="http://schemas.microsoft.com/office/drawing/2014/main" id="{6279325E-B3C2-4914-49FE-6E136D46B4F4}"/>
              </a:ext>
            </a:extLst>
          </p:cNvPr>
          <p:cNvSpPr>
            <a:spLocks noGrp="1"/>
          </p:cNvSpPr>
          <p:nvPr>
            <p:ph idx="1"/>
          </p:nvPr>
        </p:nvSpPr>
        <p:spPr/>
        <p:txBody>
          <a:bodyPr/>
          <a:lstStyle/>
          <a:p>
            <a:pPr marL="0" indent="0">
              <a:buNone/>
            </a:pPr>
            <a:r>
              <a:rPr lang="fr-FR" dirty="0"/>
              <a:t>1. La religion de Constantin</a:t>
            </a:r>
          </a:p>
        </p:txBody>
      </p:sp>
    </p:spTree>
    <p:extLst>
      <p:ext uri="{BB962C8B-B14F-4D97-AF65-F5344CB8AC3E}">
        <p14:creationId xmlns:p14="http://schemas.microsoft.com/office/powerpoint/2010/main" val="3197473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A73985-4091-836D-A6D0-7338FD2485B1}"/>
              </a:ext>
            </a:extLst>
          </p:cNvPr>
          <p:cNvSpPr>
            <a:spLocks noGrp="1"/>
          </p:cNvSpPr>
          <p:nvPr>
            <p:ph type="title"/>
          </p:nvPr>
        </p:nvSpPr>
        <p:spPr/>
        <p:txBody>
          <a:bodyPr/>
          <a:lstStyle/>
          <a:p>
            <a:r>
              <a:rPr lang="fr-FR" dirty="0"/>
              <a:t>Panégyrique de 310 : la vision de Constantin dans le sanctuaire d’Apollon à Grand (Vosges</a:t>
            </a:r>
          </a:p>
        </p:txBody>
      </p:sp>
      <p:sp>
        <p:nvSpPr>
          <p:cNvPr id="3" name="Espace réservé du contenu 2">
            <a:extLst>
              <a:ext uri="{FF2B5EF4-FFF2-40B4-BE49-F238E27FC236}">
                <a16:creationId xmlns:a16="http://schemas.microsoft.com/office/drawing/2014/main" id="{6A491980-5D28-C726-ED52-D6486577968D}"/>
              </a:ext>
            </a:extLst>
          </p:cNvPr>
          <p:cNvSpPr>
            <a:spLocks noGrp="1"/>
          </p:cNvSpPr>
          <p:nvPr>
            <p:ph idx="1"/>
          </p:nvPr>
        </p:nvSpPr>
        <p:spPr/>
        <p:txBody>
          <a:bodyPr>
            <a:normAutofit fontScale="92500" lnSpcReduction="10000"/>
          </a:bodyPr>
          <a:lstStyle/>
          <a:p>
            <a:pPr marL="0" indent="0" algn="just">
              <a:buNone/>
            </a:pPr>
            <a:r>
              <a:rPr lang="fr-FR" dirty="0">
                <a:effectLst/>
                <a:latin typeface="Arial" panose="020B0604020202020204" pitchFamily="34" charset="0"/>
              </a:rPr>
              <a:t>La fortune elle-même réglait toute chose de telle façon que l’heureuse issue de tes affaires t’avertit de porter aux dieux immortels les offrandes que tu leur avais promises &lt;et que la nouvelle t’en parvint&gt; à l’endroit où tu venais de t’écarter de la route </a:t>
            </a:r>
            <a:r>
              <a:rPr lang="fr-FR" b="1" dirty="0">
                <a:effectLst/>
                <a:latin typeface="Arial" panose="020B0604020202020204" pitchFamily="34" charset="0"/>
              </a:rPr>
              <a:t>pour te rendre au plus beau temple du monde</a:t>
            </a:r>
            <a:r>
              <a:rPr lang="fr-FR" dirty="0">
                <a:effectLst/>
                <a:latin typeface="Arial" panose="020B0604020202020204" pitchFamily="34" charset="0"/>
              </a:rPr>
              <a:t>, et même auprès du dieu qui y habite, comme tu l’as vu. Car </a:t>
            </a:r>
            <a:r>
              <a:rPr lang="fr-FR" b="1" dirty="0">
                <a:effectLst/>
                <a:latin typeface="Arial" panose="020B0604020202020204" pitchFamily="34" charset="0"/>
              </a:rPr>
              <a:t>tu as vu, je crois, Constantin, ton protecteur Apollon, accompagné de la Victoire, t’offrir des couronnes de laurier dont chacune t’apporte le présage de trente années. </a:t>
            </a:r>
            <a:r>
              <a:rPr lang="fr-FR" dirty="0">
                <a:effectLst/>
                <a:latin typeface="Arial" panose="020B0604020202020204" pitchFamily="34" charset="0"/>
              </a:rPr>
              <a:t>Tel est en effet le nombre des générations humaines qui de toute façon te sont dues et prolongeront ta vie au-delà de la vieillesse de Nestor. Et que dis-je : je crois ? Tu as vu le dieu et tu t’es reconnu sous les traits de celui à qui les chants divins des poètes ont prédit qu’était destiné l’empire du monde entier. </a:t>
            </a:r>
            <a:endParaRPr lang="fr-FR" dirty="0"/>
          </a:p>
        </p:txBody>
      </p:sp>
    </p:spTree>
    <p:extLst>
      <p:ext uri="{BB962C8B-B14F-4D97-AF65-F5344CB8AC3E}">
        <p14:creationId xmlns:p14="http://schemas.microsoft.com/office/powerpoint/2010/main" val="934122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01ABE6-173B-962D-577B-29BE5AB4C533}"/>
              </a:ext>
            </a:extLst>
          </p:cNvPr>
          <p:cNvSpPr>
            <a:spLocks noGrp="1"/>
          </p:cNvSpPr>
          <p:nvPr>
            <p:ph type="title"/>
          </p:nvPr>
        </p:nvSpPr>
        <p:spPr/>
        <p:txBody>
          <a:bodyPr/>
          <a:lstStyle/>
          <a:p>
            <a:r>
              <a:rPr lang="fr-FR" dirty="0"/>
              <a:t>Panégyrique de 313</a:t>
            </a:r>
          </a:p>
        </p:txBody>
      </p:sp>
      <p:sp>
        <p:nvSpPr>
          <p:cNvPr id="3" name="Espace réservé du contenu 2">
            <a:extLst>
              <a:ext uri="{FF2B5EF4-FFF2-40B4-BE49-F238E27FC236}">
                <a16:creationId xmlns:a16="http://schemas.microsoft.com/office/drawing/2014/main" id="{BDF4A180-AE84-9C17-ED52-2E4DD817A672}"/>
              </a:ext>
            </a:extLst>
          </p:cNvPr>
          <p:cNvSpPr>
            <a:spLocks noGrp="1"/>
          </p:cNvSpPr>
          <p:nvPr>
            <p:ph idx="1"/>
          </p:nvPr>
        </p:nvSpPr>
        <p:spPr/>
        <p:txBody>
          <a:bodyPr/>
          <a:lstStyle/>
          <a:p>
            <a:pPr marL="0" indent="0">
              <a:buNone/>
            </a:pPr>
            <a:r>
              <a:rPr lang="fr-FR" dirty="0">
                <a:effectLst/>
                <a:latin typeface="Arial" panose="020B0604020202020204" pitchFamily="34" charset="0"/>
              </a:rPr>
              <a:t>Quel dieu, quelle puissance si favorable, au moment où presque tous tes compagnons et tes capitaines non seulement murmuraient tout bas, mais encore affichaient leurs craintes, t’a donc poussé à croire, contre les conseils des hommes et contre l’avis des haruspices, que l’heure était venu de rendre par tes propres moyens la liberté à Rome ? Tu as sûrement, Constantin, quelque intelligence secrète avec l’esprit divin qui délègue à de</a:t>
            </a:r>
            <a:br>
              <a:rPr lang="fr-FR" dirty="0"/>
            </a:br>
            <a:r>
              <a:rPr lang="fr-FR" dirty="0">
                <a:effectLst/>
                <a:latin typeface="Arial" panose="020B0604020202020204" pitchFamily="34" charset="0"/>
              </a:rPr>
              <a:t>moindres divinités le soin de nos personnes et qui daigne se révéler à toi seul. »</a:t>
            </a:r>
            <a:endParaRPr lang="fr-FR" dirty="0"/>
          </a:p>
        </p:txBody>
      </p:sp>
    </p:spTree>
    <p:extLst>
      <p:ext uri="{BB962C8B-B14F-4D97-AF65-F5344CB8AC3E}">
        <p14:creationId xmlns:p14="http://schemas.microsoft.com/office/powerpoint/2010/main" val="1455307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595B01-82EB-8355-38D0-5DD7824243FD}"/>
              </a:ext>
            </a:extLst>
          </p:cNvPr>
          <p:cNvSpPr>
            <a:spLocks noGrp="1"/>
          </p:cNvSpPr>
          <p:nvPr>
            <p:ph type="title"/>
          </p:nvPr>
        </p:nvSpPr>
        <p:spPr>
          <a:xfrm>
            <a:off x="838199" y="365125"/>
            <a:ext cx="4085509" cy="1325563"/>
          </a:xfrm>
        </p:spPr>
        <p:txBody>
          <a:bodyPr>
            <a:normAutofit/>
          </a:bodyPr>
          <a:lstStyle/>
          <a:p>
            <a:r>
              <a:rPr lang="fr-FR" sz="4000" dirty="0"/>
              <a:t>L’Arc de Constantin</a:t>
            </a:r>
          </a:p>
        </p:txBody>
      </p:sp>
      <p:sp>
        <p:nvSpPr>
          <p:cNvPr id="3" name="Espace réservé du contenu 2">
            <a:extLst>
              <a:ext uri="{FF2B5EF4-FFF2-40B4-BE49-F238E27FC236}">
                <a16:creationId xmlns:a16="http://schemas.microsoft.com/office/drawing/2014/main" id="{DEF8943C-6AFF-426E-0409-E4D02056A91C}"/>
              </a:ext>
            </a:extLst>
          </p:cNvPr>
          <p:cNvSpPr>
            <a:spLocks noGrp="1"/>
          </p:cNvSpPr>
          <p:nvPr>
            <p:ph idx="1"/>
          </p:nvPr>
        </p:nvSpPr>
        <p:spPr>
          <a:xfrm>
            <a:off x="838200" y="1825625"/>
            <a:ext cx="3933825" cy="4351338"/>
          </a:xfrm>
        </p:spPr>
        <p:txBody>
          <a:bodyPr/>
          <a:lstStyle/>
          <a:p>
            <a:pPr marL="0" indent="0">
              <a:buNone/>
            </a:pPr>
            <a:r>
              <a:rPr lang="fr-FR" dirty="0"/>
              <a:t>Rome, 313.</a:t>
            </a:r>
          </a:p>
          <a:p>
            <a:pPr marL="0" indent="0">
              <a:buNone/>
            </a:pPr>
            <a:endParaRPr lang="fr-FR" dirty="0"/>
          </a:p>
          <a:p>
            <a:pPr marL="0" indent="0">
              <a:buNone/>
            </a:pPr>
            <a:r>
              <a:rPr lang="fr-FR" sz="2400" dirty="0"/>
              <a:t>Extrait de la dédicace:</a:t>
            </a:r>
          </a:p>
          <a:p>
            <a:pPr marL="0" indent="0">
              <a:buNone/>
            </a:pPr>
            <a:r>
              <a:rPr lang="fr-FR" dirty="0"/>
              <a:t>Quod </a:t>
            </a:r>
            <a:r>
              <a:rPr lang="fr-FR" dirty="0" err="1"/>
              <a:t>instinctu</a:t>
            </a:r>
            <a:r>
              <a:rPr lang="fr-FR" dirty="0"/>
              <a:t> </a:t>
            </a:r>
            <a:r>
              <a:rPr lang="fr-FR" i="1" dirty="0" err="1"/>
              <a:t>divinatis</a:t>
            </a:r>
            <a:r>
              <a:rPr lang="fr-FR" dirty="0"/>
              <a:t> </a:t>
            </a:r>
            <a:r>
              <a:rPr lang="fr-FR" dirty="0" err="1"/>
              <a:t>rempublicam</a:t>
            </a:r>
            <a:r>
              <a:rPr lang="fr-FR" dirty="0"/>
              <a:t> </a:t>
            </a:r>
            <a:r>
              <a:rPr lang="fr-FR" dirty="0" err="1"/>
              <a:t>ultus</a:t>
            </a:r>
            <a:r>
              <a:rPr lang="fr-FR" dirty="0"/>
              <a:t> est </a:t>
            </a:r>
          </a:p>
          <a:p>
            <a:pPr marL="0" indent="0">
              <a:buNone/>
            </a:pPr>
            <a:endParaRPr lang="fr-FR" dirty="0"/>
          </a:p>
          <a:p>
            <a:pPr marL="0" indent="0">
              <a:buNone/>
            </a:pPr>
            <a:r>
              <a:rPr lang="fr-FR" dirty="0"/>
              <a:t>Source : </a:t>
            </a:r>
            <a:r>
              <a:rPr lang="fr-FR" dirty="0" err="1"/>
              <a:t>Wikimedia</a:t>
            </a:r>
            <a:r>
              <a:rPr lang="fr-FR" dirty="0"/>
              <a:t>, ©Paris Orlando</a:t>
            </a:r>
          </a:p>
        </p:txBody>
      </p:sp>
      <p:pic>
        <p:nvPicPr>
          <p:cNvPr id="3074" name="Picture 2" descr="Image illustrative de l’article Arc de Constantin">
            <a:extLst>
              <a:ext uri="{FF2B5EF4-FFF2-40B4-BE49-F238E27FC236}">
                <a16:creationId xmlns:a16="http://schemas.microsoft.com/office/drawing/2014/main" id="{8ED982A3-0183-2598-EAAB-9AF9A13C4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709" y="536944"/>
            <a:ext cx="6860600" cy="578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920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3E54CB-9C6C-AC26-B5F3-E51A1483026E}"/>
              </a:ext>
            </a:extLst>
          </p:cNvPr>
          <p:cNvSpPr>
            <a:spLocks noGrp="1"/>
          </p:cNvSpPr>
          <p:nvPr>
            <p:ph type="title"/>
          </p:nvPr>
        </p:nvSpPr>
        <p:spPr/>
        <p:txBody>
          <a:bodyPr/>
          <a:lstStyle/>
          <a:p>
            <a:r>
              <a:rPr lang="fr-FR" dirty="0"/>
              <a:t>Eusèbe de Césarée, </a:t>
            </a:r>
            <a:r>
              <a:rPr lang="fr-FR" i="1" dirty="0"/>
              <a:t>Vie de Constantin </a:t>
            </a:r>
            <a:r>
              <a:rPr lang="fr-FR" dirty="0"/>
              <a:t>I, 27-32</a:t>
            </a:r>
          </a:p>
        </p:txBody>
      </p:sp>
      <p:sp>
        <p:nvSpPr>
          <p:cNvPr id="3" name="Espace réservé du contenu 2">
            <a:extLst>
              <a:ext uri="{FF2B5EF4-FFF2-40B4-BE49-F238E27FC236}">
                <a16:creationId xmlns:a16="http://schemas.microsoft.com/office/drawing/2014/main" id="{4928E217-6896-6DD9-A460-374942630854}"/>
              </a:ext>
            </a:extLst>
          </p:cNvPr>
          <p:cNvSpPr>
            <a:spLocks noGrp="1"/>
          </p:cNvSpPr>
          <p:nvPr>
            <p:ph idx="1"/>
          </p:nvPr>
        </p:nvSpPr>
        <p:spPr/>
        <p:txBody>
          <a:bodyPr>
            <a:normAutofit fontScale="92500"/>
          </a:bodyPr>
          <a:lstStyle/>
          <a:p>
            <a:pPr marL="0" indent="0" algn="just">
              <a:buNone/>
            </a:pPr>
            <a:r>
              <a:rPr lang="fr-FR" dirty="0">
                <a:effectLst/>
                <a:latin typeface="Arial" panose="020B0604020202020204" pitchFamily="34" charset="0"/>
              </a:rPr>
              <a:t>Constantin pensa qu’il lui fallait honorer le Dieu unique en qui croyait son père. II en appela donc à lui de ses vœux, suppliant et implorant qu’il lui révèle qui il était et qu’il lui tende une main favorable dans les</a:t>
            </a:r>
            <a:br>
              <a:rPr lang="fr-FR" dirty="0"/>
            </a:br>
            <a:r>
              <a:rPr lang="fr-FR" dirty="0">
                <a:effectLst/>
                <a:latin typeface="Arial" panose="020B0604020202020204" pitchFamily="34" charset="0"/>
              </a:rPr>
              <a:t>circonstances présentes. Tandis qu’il formulait ces prières et demandes instantes </a:t>
            </a:r>
            <a:r>
              <a:rPr lang="fr-FR" b="1" dirty="0">
                <a:effectLst/>
                <a:latin typeface="Arial" panose="020B0604020202020204" pitchFamily="34" charset="0"/>
              </a:rPr>
              <a:t>lui apparut alors un signe tout à fait extraordinaire qui émanait de Dieu</a:t>
            </a:r>
            <a:r>
              <a:rPr lang="fr-FR" dirty="0">
                <a:effectLst/>
                <a:latin typeface="Arial" panose="020B0604020202020204" pitchFamily="34" charset="0"/>
              </a:rPr>
              <a:t>. [...] Un peu après midi, alors que le jour commençait seulement à décliner, il vit de ses yeux, dit-il, </a:t>
            </a:r>
            <a:r>
              <a:rPr lang="fr-FR" b="1" dirty="0">
                <a:effectLst/>
                <a:latin typeface="Arial" panose="020B0604020202020204" pitchFamily="34" charset="0"/>
              </a:rPr>
              <a:t>le trophée de la Croix </a:t>
            </a:r>
            <a:r>
              <a:rPr lang="fr-FR" dirty="0">
                <a:effectLst/>
                <a:latin typeface="Arial" panose="020B0604020202020204" pitchFamily="34" charset="0"/>
              </a:rPr>
              <a:t>au-dessus du soleil, en plein ciel, formé de lumière, avec l’inscription : « </a:t>
            </a:r>
            <a:r>
              <a:rPr lang="fr-FR" b="1" dirty="0">
                <a:effectLst/>
                <a:latin typeface="Arial" panose="020B0604020202020204" pitchFamily="34" charset="0"/>
              </a:rPr>
              <a:t>Vaincs par ceci </a:t>
            </a:r>
            <a:r>
              <a:rPr lang="fr-FR" dirty="0">
                <a:effectLst/>
                <a:latin typeface="Arial" panose="020B0604020202020204" pitchFamily="34" charset="0"/>
              </a:rPr>
              <a:t>». À ce spectacle, l’étonnement le saisit, ainsi que toute l’armée, qui le suivait dans je ne sais quelle marche et avait assisté au miracle.</a:t>
            </a:r>
            <a:endParaRPr lang="fr-FR" dirty="0"/>
          </a:p>
        </p:txBody>
      </p:sp>
    </p:spTree>
    <p:extLst>
      <p:ext uri="{BB962C8B-B14F-4D97-AF65-F5344CB8AC3E}">
        <p14:creationId xmlns:p14="http://schemas.microsoft.com/office/powerpoint/2010/main" val="4052239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690516-3652-594A-7EC0-B7B59494C83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DEDD39D-7CBB-29FE-B35A-ACF9B784A831}"/>
              </a:ext>
            </a:extLst>
          </p:cNvPr>
          <p:cNvSpPr>
            <a:spLocks noGrp="1"/>
          </p:cNvSpPr>
          <p:nvPr>
            <p:ph idx="1"/>
          </p:nvPr>
        </p:nvSpPr>
        <p:spPr>
          <a:xfrm>
            <a:off x="5114924" y="1825625"/>
            <a:ext cx="6238875" cy="4351338"/>
          </a:xfrm>
        </p:spPr>
        <p:txBody>
          <a:bodyPr/>
          <a:lstStyle/>
          <a:p>
            <a:pPr marL="0" indent="0">
              <a:buNone/>
            </a:pPr>
            <a:r>
              <a:rPr lang="fr-FR" dirty="0"/>
              <a:t>Jean Daniélou, Henri Irénée Marrou 1963, </a:t>
            </a:r>
            <a:r>
              <a:rPr lang="fr-FR" i="1" dirty="0"/>
              <a:t>Nouvelle Histoire de l’Église 1. Des origines à Grégoire le Grand</a:t>
            </a:r>
          </a:p>
          <a:p>
            <a:pPr marL="0" indent="0">
              <a:buNone/>
            </a:pPr>
            <a:endParaRPr lang="fr-FR" dirty="0"/>
          </a:p>
          <a:p>
            <a:pPr marL="0" indent="0">
              <a:buNone/>
            </a:pPr>
            <a:r>
              <a:rPr lang="fr-FR" dirty="0"/>
              <a:t>La conversion de Constantin est la conséquence de la christianisation de l’Empire.</a:t>
            </a:r>
          </a:p>
        </p:txBody>
      </p:sp>
      <p:pic>
        <p:nvPicPr>
          <p:cNvPr id="2050" name="Picture 2" descr="Nouvelle Histoire de l'Eglise. Des origines Ã saint GrÃ goire le Grand (1)  par Danielou, Jean; Marrou, Henri-IrÃ nÃ e: Very Good Hardcover (1963) |  ThriftBooks-Atlanta">
            <a:extLst>
              <a:ext uri="{FF2B5EF4-FFF2-40B4-BE49-F238E27FC236}">
                <a16:creationId xmlns:a16="http://schemas.microsoft.com/office/drawing/2014/main" id="{271B963B-5EB2-96B7-56F2-EED4BE94C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515396"/>
            <a:ext cx="4059237" cy="566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477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6EDECA-9F60-926C-B521-EEB8FEE4C110}"/>
              </a:ext>
            </a:extLst>
          </p:cNvPr>
          <p:cNvSpPr>
            <a:spLocks noGrp="1"/>
          </p:cNvSpPr>
          <p:nvPr>
            <p:ph type="title"/>
          </p:nvPr>
        </p:nvSpPr>
        <p:spPr/>
        <p:txBody>
          <a:bodyPr>
            <a:normAutofit/>
          </a:bodyPr>
          <a:lstStyle/>
          <a:p>
            <a:r>
              <a:rPr lang="fr-FR" sz="3600" dirty="0"/>
              <a:t>Eusèbe de Césarée, </a:t>
            </a:r>
            <a:r>
              <a:rPr lang="fr-FR" sz="3600" i="1" dirty="0"/>
              <a:t>Vie de Constantin </a:t>
            </a:r>
            <a:r>
              <a:rPr lang="fr-FR" sz="3600" dirty="0"/>
              <a:t>I 27-32 (suite) : </a:t>
            </a:r>
            <a:r>
              <a:rPr lang="fr-FR" sz="3600" i="1" dirty="0"/>
              <a:t>In hoc signo </a:t>
            </a:r>
            <a:r>
              <a:rPr lang="fr-FR" sz="3600" i="1" dirty="0" err="1"/>
              <a:t>uinces</a:t>
            </a:r>
            <a:r>
              <a:rPr lang="fr-FR" sz="3600" i="1" dirty="0"/>
              <a:t> </a:t>
            </a:r>
            <a:r>
              <a:rPr lang="fr-FR" sz="3600" dirty="0"/>
              <a:t>!</a:t>
            </a:r>
          </a:p>
        </p:txBody>
      </p:sp>
      <p:sp>
        <p:nvSpPr>
          <p:cNvPr id="3" name="Espace réservé du contenu 2">
            <a:extLst>
              <a:ext uri="{FF2B5EF4-FFF2-40B4-BE49-F238E27FC236}">
                <a16:creationId xmlns:a16="http://schemas.microsoft.com/office/drawing/2014/main" id="{E1857E52-E9D9-A1F0-E670-4F2A52B55523}"/>
              </a:ext>
            </a:extLst>
          </p:cNvPr>
          <p:cNvSpPr>
            <a:spLocks noGrp="1"/>
          </p:cNvSpPr>
          <p:nvPr>
            <p:ph idx="1"/>
          </p:nvPr>
        </p:nvSpPr>
        <p:spPr/>
        <p:txBody>
          <a:bodyPr>
            <a:normAutofit fontScale="92500" lnSpcReduction="10000"/>
          </a:bodyPr>
          <a:lstStyle/>
          <a:p>
            <a:pPr marL="0" indent="0" algn="just">
              <a:buNone/>
            </a:pPr>
            <a:r>
              <a:rPr lang="fr-FR" sz="2400" dirty="0">
                <a:effectLst/>
                <a:latin typeface="Arial" panose="020B0604020202020204" pitchFamily="34" charset="0"/>
              </a:rPr>
              <a:t>II était disposé de la façon suivante. C’était une longue haste revêtue d’or, avec un bras transversal pour</a:t>
            </a:r>
            <a:r>
              <a:rPr lang="fr-FR" sz="2400" dirty="0">
                <a:latin typeface="Arial" panose="020B0604020202020204" pitchFamily="34" charset="0"/>
              </a:rPr>
              <a:t> f</a:t>
            </a:r>
            <a:r>
              <a:rPr lang="fr-FR" sz="2400" dirty="0">
                <a:effectLst/>
                <a:latin typeface="Arial" panose="020B0604020202020204" pitchFamily="34" charset="0"/>
              </a:rPr>
              <a:t>ormer une croix ; en haut de l’ensemble avait été fixée une couronne rehaussée de pierres précieuses et d’or, sur laquelle le symbole du nom sauveur était représenté par deux caractères suggérant le nom du Christ en ses premières lettres, le rhô placé en plein milieu de la croix (l’empereur prit l’habitude, dans l’époque qui suivit, de le porter également sur son casque). Du bras transverse, perpendiculaire à la haste, pendait une étoffe, tissu royal recouvert de pierres précieuses variées, scintillantes de lumière, et brodé de beaucoup d’or; cette bannière apparaissait aux regards d’une beauté indicible, et, fixée à ce bras, affectait une forme carrée aux côtés strictement égaux. La haste verticale, érigée toute droite de bas en haut, portait sous le trophée de la croix, à l’extrémité supérieure du tissu qui a été décrit ci-dessus, l’image dorée en buste de l’empereur aimé de Dieu ainsi que celles de ses fils. L’empereur se servit donc toujours de ce signe sauveur comme d’un moyen de défense contre toute force opposée et hostile et prescrivit que des étendards de ce type fussent préposés à toutes les armées</a:t>
            </a:r>
            <a:endParaRPr lang="fr-FR" sz="2400" dirty="0"/>
          </a:p>
        </p:txBody>
      </p:sp>
    </p:spTree>
    <p:extLst>
      <p:ext uri="{BB962C8B-B14F-4D97-AF65-F5344CB8AC3E}">
        <p14:creationId xmlns:p14="http://schemas.microsoft.com/office/powerpoint/2010/main" val="2666456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DDDBF2F-FEB7-E6A7-8907-D511768C58D2}"/>
              </a:ext>
            </a:extLst>
          </p:cNvPr>
          <p:cNvSpPr>
            <a:spLocks noGrp="1"/>
          </p:cNvSpPr>
          <p:nvPr>
            <p:ph idx="1"/>
          </p:nvPr>
        </p:nvSpPr>
        <p:spPr/>
        <p:txBody>
          <a:bodyPr>
            <a:normAutofit lnSpcReduction="10000"/>
          </a:bodyPr>
          <a:lstStyle/>
          <a:p>
            <a:pPr marL="0" indent="0" algn="just">
              <a:buNone/>
            </a:pPr>
            <a:r>
              <a:rPr lang="fr-FR" dirty="0">
                <a:effectLst/>
                <a:latin typeface="Arial" panose="020B0604020202020204" pitchFamily="34" charset="0"/>
              </a:rPr>
              <a:t>Mais voici ce qui se passa un peu plus tard. Frappé quelque temps de stupeur par le caractère merveilleux de l’apparition et ayant jugé bon de ne vénérer aucun autre Dieu que celui qu’il avait vu, il fit venir des gens capables d’interpréter ses paroles et leur demanda quel était ce Dieu et quelle était l’explication du signe qu’il avait vu. Ils lui dirent que ce Dieu était le fils unique du seul et unique Dieu, que le signe qu’il avait vu était le symbole de l’immortalité et constituait le trophée de la victoire que ce Dieu avait remportée sur la mort pendant son passage sur cette terre ; ils lui enseignèrent aussi les causes de cette venue (sur terre) et lui exposèrent les raisons précises de la descente (du Christ) parmi les hommes.</a:t>
            </a:r>
            <a:endParaRPr lang="fr-FR" dirty="0"/>
          </a:p>
        </p:txBody>
      </p:sp>
    </p:spTree>
    <p:extLst>
      <p:ext uri="{BB962C8B-B14F-4D97-AF65-F5344CB8AC3E}">
        <p14:creationId xmlns:p14="http://schemas.microsoft.com/office/powerpoint/2010/main" val="796711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35355-A3CC-4D77-8B99-4865DDB8099E}"/>
              </a:ext>
            </a:extLst>
          </p:cNvPr>
          <p:cNvSpPr>
            <a:spLocks noGrp="1"/>
          </p:cNvSpPr>
          <p:nvPr>
            <p:ph type="title"/>
          </p:nvPr>
        </p:nvSpPr>
        <p:spPr/>
        <p:txBody>
          <a:bodyPr/>
          <a:lstStyle/>
          <a:p>
            <a:r>
              <a:rPr lang="fr-FR" dirty="0"/>
              <a:t>Lactance, </a:t>
            </a:r>
            <a:r>
              <a:rPr lang="fr-FR" i="1" dirty="0"/>
              <a:t>Sur la mort des persécuteurs</a:t>
            </a:r>
            <a:r>
              <a:rPr lang="fr-FR" dirty="0"/>
              <a:t>, 44, 3-9</a:t>
            </a:r>
          </a:p>
        </p:txBody>
      </p:sp>
      <p:sp>
        <p:nvSpPr>
          <p:cNvPr id="3" name="Espace réservé du contenu 2">
            <a:extLst>
              <a:ext uri="{FF2B5EF4-FFF2-40B4-BE49-F238E27FC236}">
                <a16:creationId xmlns:a16="http://schemas.microsoft.com/office/drawing/2014/main" id="{EEB08228-D19E-B755-A662-ADD2D7158630}"/>
              </a:ext>
            </a:extLst>
          </p:cNvPr>
          <p:cNvSpPr>
            <a:spLocks noGrp="1"/>
          </p:cNvSpPr>
          <p:nvPr>
            <p:ph idx="1"/>
          </p:nvPr>
        </p:nvSpPr>
        <p:spPr/>
        <p:txBody>
          <a:bodyPr>
            <a:normAutofit fontScale="92500" lnSpcReduction="20000"/>
          </a:bodyPr>
          <a:lstStyle/>
          <a:p>
            <a:pPr marL="0" indent="0" algn="just">
              <a:buNone/>
            </a:pPr>
            <a:r>
              <a:rPr lang="fr-FR" dirty="0">
                <a:effectLst/>
                <a:latin typeface="Arial" panose="020B0604020202020204" pitchFamily="34" charset="0"/>
              </a:rPr>
              <a:t>La lutte s’engagea, et les soldats de Maxence avaient l’avantage jusqu’au moment où, avec un courage renouvelé, Constantin, prêt à vaincre ou à mourir, amena toutes ses troupes à proximité de la Ville et s’établit aux environs du pont Milvius. On approchait du jour anniversaire de l’accession de Maxence à l’empire, le 6 des calendes de novembre, et les fêtes quinquennales touchaient à leur fin. Constantin fut averti pendant son sommeil de marquer sur les boucliers le signe céleste de Dieu et d’engager ainsi le combat. Il obéit et marque le nom du Christ sur les boucliers, avec un X traversé de la lettre &lt; I &gt; infléchie vers son sommet. Munie de ce signe, l’armée tire l’épée. L’ennemi s’avance à sa rencontre sans son empereur et franchit le pont. Les deux armées chargent sur un front également étendu, on combat avec l’acharnement le plus extrême de chaque côté : « on ne vit fuir ni les uns ni les autres </a:t>
            </a:r>
            <a:endParaRPr lang="fr-FR" dirty="0"/>
          </a:p>
        </p:txBody>
      </p:sp>
    </p:spTree>
    <p:extLst>
      <p:ext uri="{BB962C8B-B14F-4D97-AF65-F5344CB8AC3E}">
        <p14:creationId xmlns:p14="http://schemas.microsoft.com/office/powerpoint/2010/main" val="2262993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81F3B8-18A1-1439-5501-BCC330F6327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1BA4135-F9DC-F197-DF84-02C493893BD0}"/>
              </a:ext>
            </a:extLst>
          </p:cNvPr>
          <p:cNvSpPr>
            <a:spLocks noGrp="1"/>
          </p:cNvSpPr>
          <p:nvPr>
            <p:ph idx="1"/>
          </p:nvPr>
        </p:nvSpPr>
        <p:spPr/>
        <p:txBody>
          <a:bodyPr/>
          <a:lstStyle/>
          <a:p>
            <a:pPr marL="0" indent="0">
              <a:buNone/>
            </a:pPr>
            <a:r>
              <a:rPr lang="fr-FR" dirty="0"/>
              <a:t>Zosime</a:t>
            </a:r>
          </a:p>
          <a:p>
            <a:pPr marL="0" indent="0">
              <a:buNone/>
            </a:pPr>
            <a:r>
              <a:rPr lang="fr-FR" dirty="0" err="1"/>
              <a:t>Eunape</a:t>
            </a:r>
            <a:endParaRPr lang="fr-FR" dirty="0"/>
          </a:p>
        </p:txBody>
      </p:sp>
    </p:spTree>
    <p:extLst>
      <p:ext uri="{BB962C8B-B14F-4D97-AF65-F5344CB8AC3E}">
        <p14:creationId xmlns:p14="http://schemas.microsoft.com/office/powerpoint/2010/main" val="2631127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65EC3-74C4-1196-1921-0601DC57C133}"/>
              </a:ext>
            </a:extLst>
          </p:cNvPr>
          <p:cNvSpPr>
            <a:spLocks noGrp="1"/>
          </p:cNvSpPr>
          <p:nvPr>
            <p:ph type="title"/>
          </p:nvPr>
        </p:nvSpPr>
        <p:spPr/>
        <p:txBody>
          <a:bodyPr/>
          <a:lstStyle/>
          <a:p>
            <a:pPr algn="ctr"/>
            <a:r>
              <a:rPr lang="fr-FR" dirty="0"/>
              <a:t>Zosime, </a:t>
            </a:r>
            <a:r>
              <a:rPr lang="fr-FR" i="1" dirty="0"/>
              <a:t>Histoire romaine</a:t>
            </a:r>
            <a:r>
              <a:rPr lang="fr-FR" dirty="0"/>
              <a:t>, II</a:t>
            </a:r>
          </a:p>
        </p:txBody>
      </p:sp>
      <p:sp>
        <p:nvSpPr>
          <p:cNvPr id="3" name="Espace réservé du contenu 2">
            <a:extLst>
              <a:ext uri="{FF2B5EF4-FFF2-40B4-BE49-F238E27FC236}">
                <a16:creationId xmlns:a16="http://schemas.microsoft.com/office/drawing/2014/main" id="{10E67592-8468-7DE3-1395-275111A1F40D}"/>
              </a:ext>
            </a:extLst>
          </p:cNvPr>
          <p:cNvSpPr>
            <a:spLocks noGrp="1"/>
          </p:cNvSpPr>
          <p:nvPr>
            <p:ph idx="1"/>
          </p:nvPr>
        </p:nvSpPr>
        <p:spPr>
          <a:xfrm>
            <a:off x="838200" y="1436688"/>
            <a:ext cx="10515600" cy="5421312"/>
          </a:xfrm>
        </p:spPr>
        <p:txBody>
          <a:bodyPr>
            <a:normAutofit/>
          </a:bodyPr>
          <a:lstStyle/>
          <a:p>
            <a:pPr marL="0" indent="0" algn="just">
              <a:buNone/>
            </a:pPr>
            <a:r>
              <a:rPr lang="fr-FR" sz="2000" dirty="0">
                <a:effectLst/>
                <a:latin typeface="Arial Unicode MS" panose="020B0604020202020204" pitchFamily="34" charset="-128"/>
                <a:ea typeface="Arial Unicode MS" panose="020B0604020202020204" pitchFamily="34" charset="-128"/>
              </a:rPr>
              <a:t>Lorsque Constantin fut maître absolu de l’autorité souveraine, il ne se mit plus en peine de cacher la malice de son naturel. Il observa les cérémonies de la religion de ses pères plutôt par la nécessité de ses affaires que par aucun sentiment de piété. Il ajouta toujours beaucoup de foi aux devins, parce qu’ils lui avaient prédit les avantages qui lui étaient arrivés. Étant rentré dans Rome avec une extrême insolence, il fit sentir à sa famille les premiers effets de sa cruauté, en se défaisant de Crispe, son fils, sous prétexte qu’il entretenait une habitude criminelle avec Fausta, sa belle-mère. Hélène, mère de Constantin, ayant témoigné beaucoup de douleur de ce meurtre, il la consola par un autre mal plus grand que le premier. Car avant fait chauffer excessivement le bain où Fausta se baignait, il ne l’en retira point qu’elle ne fût morte. Sa conscience fut sans doute fort tourmentée par le remords de ces crimes si bien qu’il demanda aux pontifes le moyen de tes expier Ceux-ci lui ayant répondu qu’il n’y avait point de moyen d’expier des meurtres et des parjures si atroces, un Egyptien, qui d’Espagne était allé à Rome, et avait trouvé accès auprès des dames de la cour l’assura qu’il n’y avait point de crime qui ne pût être expié par les sacrements de la religion chrétienne. Constantin reçut cette assurance avec joie, embrassa cette nouvelle impiété, renonça à la religion de ses pères, et tint pour suspectes les prédictions des devins. </a:t>
            </a:r>
            <a:endParaRPr lang="fr-FR" sz="3200" dirty="0"/>
          </a:p>
        </p:txBody>
      </p:sp>
    </p:spTree>
    <p:extLst>
      <p:ext uri="{BB962C8B-B14F-4D97-AF65-F5344CB8AC3E}">
        <p14:creationId xmlns:p14="http://schemas.microsoft.com/office/powerpoint/2010/main" val="240301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6475D-80E8-24FF-3669-3E3523A2CFA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C21054B-E7AC-0EAB-88E0-F84C2A2422AC}"/>
              </a:ext>
            </a:extLst>
          </p:cNvPr>
          <p:cNvSpPr>
            <a:spLocks noGrp="1"/>
          </p:cNvSpPr>
          <p:nvPr>
            <p:ph idx="1"/>
          </p:nvPr>
        </p:nvSpPr>
        <p:spPr/>
        <p:txBody>
          <a:bodyPr/>
          <a:lstStyle/>
          <a:p>
            <a:pPr marL="0" indent="0">
              <a:buNone/>
            </a:pPr>
            <a:r>
              <a:rPr lang="fr-FR" dirty="0"/>
              <a:t>Sol</a:t>
            </a:r>
          </a:p>
          <a:p>
            <a:pPr marL="0" indent="0">
              <a:buNone/>
            </a:pPr>
            <a:r>
              <a:rPr lang="fr-FR" i="1" dirty="0" err="1"/>
              <a:t>Diuinitas</a:t>
            </a:r>
            <a:endParaRPr lang="fr-FR" i="1" dirty="0"/>
          </a:p>
          <a:p>
            <a:pPr marL="0" indent="0">
              <a:buNone/>
            </a:pPr>
            <a:endParaRPr lang="fr-FR" dirty="0"/>
          </a:p>
        </p:txBody>
      </p:sp>
    </p:spTree>
    <p:extLst>
      <p:ext uri="{BB962C8B-B14F-4D97-AF65-F5344CB8AC3E}">
        <p14:creationId xmlns:p14="http://schemas.microsoft.com/office/powerpoint/2010/main" val="3429351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4E3943-CDE1-EA35-8AD7-A5028BA1310E}"/>
              </a:ext>
            </a:extLst>
          </p:cNvPr>
          <p:cNvSpPr>
            <a:spLocks noGrp="1"/>
          </p:cNvSpPr>
          <p:nvPr>
            <p:ph type="title"/>
          </p:nvPr>
        </p:nvSpPr>
        <p:spPr/>
        <p:txBody>
          <a:bodyPr/>
          <a:lstStyle/>
          <a:p>
            <a:r>
              <a:rPr lang="fr-FR" dirty="0"/>
              <a:t>Monnaies de Constantin frappée en 313 ou 315</a:t>
            </a:r>
          </a:p>
        </p:txBody>
      </p:sp>
      <p:pic>
        <p:nvPicPr>
          <p:cNvPr id="4" name="Espace réservé du contenu 3">
            <a:extLst>
              <a:ext uri="{FF2B5EF4-FFF2-40B4-BE49-F238E27FC236}">
                <a16:creationId xmlns:a16="http://schemas.microsoft.com/office/drawing/2014/main" id="{FBECC839-AF52-CC67-E071-10E39139400B}"/>
              </a:ext>
            </a:extLst>
          </p:cNvPr>
          <p:cNvPicPr>
            <a:picLocks noGrp="1" noChangeAspect="1"/>
          </p:cNvPicPr>
          <p:nvPr>
            <p:ph idx="1"/>
          </p:nvPr>
        </p:nvPicPr>
        <p:blipFill rotWithShape="1">
          <a:blip r:embed="rId2"/>
          <a:srcRect l="42029"/>
          <a:stretch/>
        </p:blipFill>
        <p:spPr>
          <a:xfrm>
            <a:off x="2619148" y="1801139"/>
            <a:ext cx="7167790" cy="3828135"/>
          </a:xfrm>
          <a:prstGeom prst="rect">
            <a:avLst/>
          </a:prstGeom>
        </p:spPr>
      </p:pic>
    </p:spTree>
    <p:extLst>
      <p:ext uri="{BB962C8B-B14F-4D97-AF65-F5344CB8AC3E}">
        <p14:creationId xmlns:p14="http://schemas.microsoft.com/office/powerpoint/2010/main" val="2437024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5F0891-3B5F-3E0F-A10F-1B2E88D44E42}"/>
              </a:ext>
            </a:extLst>
          </p:cNvPr>
          <p:cNvSpPr>
            <a:spLocks noGrp="1"/>
          </p:cNvSpPr>
          <p:nvPr>
            <p:ph type="title"/>
          </p:nvPr>
        </p:nvSpPr>
        <p:spPr/>
        <p:txBody>
          <a:bodyPr/>
          <a:lstStyle/>
          <a:p>
            <a:r>
              <a:rPr lang="fr-FR" dirty="0"/>
              <a:t>Médaille de 315</a:t>
            </a:r>
          </a:p>
        </p:txBody>
      </p:sp>
      <p:pic>
        <p:nvPicPr>
          <p:cNvPr id="4" name="Espace réservé du contenu 3">
            <a:extLst>
              <a:ext uri="{FF2B5EF4-FFF2-40B4-BE49-F238E27FC236}">
                <a16:creationId xmlns:a16="http://schemas.microsoft.com/office/drawing/2014/main" id="{AECAC0EF-B402-4568-3A25-7396AA44593E}"/>
              </a:ext>
            </a:extLst>
          </p:cNvPr>
          <p:cNvPicPr>
            <a:picLocks noGrp="1" noChangeAspect="1"/>
          </p:cNvPicPr>
          <p:nvPr>
            <p:ph idx="1"/>
          </p:nvPr>
        </p:nvPicPr>
        <p:blipFill>
          <a:blip r:embed="rId2"/>
          <a:stretch>
            <a:fillRect/>
          </a:stretch>
        </p:blipFill>
        <p:spPr>
          <a:xfrm>
            <a:off x="2027545" y="1690688"/>
            <a:ext cx="8136909" cy="4060031"/>
          </a:xfrm>
          <a:prstGeom prst="rect">
            <a:avLst/>
          </a:prstGeom>
        </p:spPr>
      </p:pic>
    </p:spTree>
    <p:extLst>
      <p:ext uri="{BB962C8B-B14F-4D97-AF65-F5344CB8AC3E}">
        <p14:creationId xmlns:p14="http://schemas.microsoft.com/office/powerpoint/2010/main" val="4012915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0DB95-531F-141F-094F-4F107CD203E5}"/>
              </a:ext>
            </a:extLst>
          </p:cNvPr>
          <p:cNvSpPr>
            <a:spLocks noGrp="1"/>
          </p:cNvSpPr>
          <p:nvPr>
            <p:ph type="title"/>
          </p:nvPr>
        </p:nvSpPr>
        <p:spPr/>
        <p:txBody>
          <a:bodyPr/>
          <a:lstStyle/>
          <a:p>
            <a:r>
              <a:rPr lang="fr-FR" dirty="0"/>
              <a:t>Monnaie frappée en 327 à Constantinople</a:t>
            </a:r>
          </a:p>
        </p:txBody>
      </p:sp>
      <p:pic>
        <p:nvPicPr>
          <p:cNvPr id="4" name="Espace réservé du contenu 3">
            <a:extLst>
              <a:ext uri="{FF2B5EF4-FFF2-40B4-BE49-F238E27FC236}">
                <a16:creationId xmlns:a16="http://schemas.microsoft.com/office/drawing/2014/main" id="{71E04A3B-5A48-D728-DB09-667E3783CE9B}"/>
              </a:ext>
            </a:extLst>
          </p:cNvPr>
          <p:cNvPicPr>
            <a:picLocks noGrp="1" noChangeAspect="1"/>
          </p:cNvPicPr>
          <p:nvPr>
            <p:ph sz="half" idx="1"/>
          </p:nvPr>
        </p:nvPicPr>
        <p:blipFill>
          <a:blip r:embed="rId2"/>
          <a:stretch>
            <a:fillRect/>
          </a:stretch>
        </p:blipFill>
        <p:spPr>
          <a:xfrm>
            <a:off x="1619250" y="2328069"/>
            <a:ext cx="3162300" cy="2946400"/>
          </a:xfrm>
          <a:prstGeom prst="rect">
            <a:avLst/>
          </a:prstGeom>
        </p:spPr>
      </p:pic>
      <p:sp>
        <p:nvSpPr>
          <p:cNvPr id="5" name="Espace réservé du contenu 4">
            <a:extLst>
              <a:ext uri="{FF2B5EF4-FFF2-40B4-BE49-F238E27FC236}">
                <a16:creationId xmlns:a16="http://schemas.microsoft.com/office/drawing/2014/main" id="{DB0DB5D2-D1C6-A40E-C599-43CED6F36A6A}"/>
              </a:ext>
            </a:extLst>
          </p:cNvPr>
          <p:cNvSpPr>
            <a:spLocks noGrp="1"/>
          </p:cNvSpPr>
          <p:nvPr>
            <p:ph sz="half" idx="2"/>
          </p:nvPr>
        </p:nvSpPr>
        <p:spPr/>
        <p:txBody>
          <a:bodyPr/>
          <a:lstStyle/>
          <a:p>
            <a:pPr marL="0" indent="0">
              <a:buNone/>
            </a:pPr>
            <a:r>
              <a:rPr lang="fr-FR" dirty="0"/>
              <a:t>Labarum</a:t>
            </a:r>
          </a:p>
          <a:p>
            <a:pPr marL="0" indent="0">
              <a:buNone/>
            </a:pPr>
            <a:r>
              <a:rPr lang="fr-FR" dirty="0" err="1"/>
              <a:t>Signum</a:t>
            </a:r>
            <a:endParaRPr lang="fr-FR" dirty="0"/>
          </a:p>
        </p:txBody>
      </p:sp>
    </p:spTree>
    <p:extLst>
      <p:ext uri="{BB962C8B-B14F-4D97-AF65-F5344CB8AC3E}">
        <p14:creationId xmlns:p14="http://schemas.microsoft.com/office/powerpoint/2010/main" val="799575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97DC094-747B-3621-40C8-F52EA4C7CDEE}"/>
              </a:ext>
            </a:extLst>
          </p:cNvPr>
          <p:cNvSpPr>
            <a:spLocks noGrp="1"/>
          </p:cNvSpPr>
          <p:nvPr>
            <p:ph type="title"/>
          </p:nvPr>
        </p:nvSpPr>
        <p:spPr/>
        <p:txBody>
          <a:bodyPr/>
          <a:lstStyle/>
          <a:p>
            <a:endParaRPr lang="fr-FR"/>
          </a:p>
        </p:txBody>
      </p:sp>
      <p:sp>
        <p:nvSpPr>
          <p:cNvPr id="6" name="Espace réservé du contenu 5">
            <a:extLst>
              <a:ext uri="{FF2B5EF4-FFF2-40B4-BE49-F238E27FC236}">
                <a16:creationId xmlns:a16="http://schemas.microsoft.com/office/drawing/2014/main" id="{195900AD-6F02-52FC-A939-87BBAB9ACEE2}"/>
              </a:ext>
            </a:extLst>
          </p:cNvPr>
          <p:cNvSpPr>
            <a:spLocks noGrp="1"/>
          </p:cNvSpPr>
          <p:nvPr>
            <p:ph idx="1"/>
          </p:nvPr>
        </p:nvSpPr>
        <p:spPr/>
        <p:txBody>
          <a:bodyPr/>
          <a:lstStyle/>
          <a:p>
            <a:pPr marL="0" indent="0">
              <a:buNone/>
            </a:pPr>
            <a:r>
              <a:rPr lang="fr-FR" dirty="0"/>
              <a:t>2. Les raisons de la conversion</a:t>
            </a:r>
          </a:p>
          <a:p>
            <a:pPr marL="0" indent="0">
              <a:buNone/>
            </a:pPr>
            <a:endParaRPr lang="fr-FR" dirty="0"/>
          </a:p>
          <a:p>
            <a:pPr marL="0" indent="0">
              <a:buNone/>
            </a:pPr>
            <a:r>
              <a:rPr lang="fr-FR" dirty="0"/>
              <a:t>Maximien </a:t>
            </a:r>
          </a:p>
          <a:p>
            <a:pPr marL="0" indent="0">
              <a:buNone/>
            </a:pPr>
            <a:r>
              <a:rPr lang="fr-FR" dirty="0"/>
              <a:t>Maxence</a:t>
            </a:r>
          </a:p>
          <a:p>
            <a:pPr marL="0" indent="0">
              <a:buNone/>
            </a:pPr>
            <a:r>
              <a:rPr lang="fr-FR" dirty="0" err="1"/>
              <a:t>Licinus</a:t>
            </a:r>
            <a:endParaRPr lang="fr-FR" dirty="0"/>
          </a:p>
          <a:p>
            <a:pPr marL="0" indent="0">
              <a:buNone/>
            </a:pPr>
            <a:r>
              <a:rPr lang="fr-FR" dirty="0" err="1"/>
              <a:t>Crispus</a:t>
            </a:r>
            <a:endParaRPr lang="fr-FR" dirty="0"/>
          </a:p>
        </p:txBody>
      </p:sp>
    </p:spTree>
    <p:extLst>
      <p:ext uri="{BB962C8B-B14F-4D97-AF65-F5344CB8AC3E}">
        <p14:creationId xmlns:p14="http://schemas.microsoft.com/office/powerpoint/2010/main" val="3833266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3568C9-366A-50BE-0BD0-1BBF1431017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D540F36-DD31-2568-5EF3-93489E8D6AE2}"/>
              </a:ext>
            </a:extLst>
          </p:cNvPr>
          <p:cNvSpPr>
            <a:spLocks noGrp="1"/>
          </p:cNvSpPr>
          <p:nvPr>
            <p:ph idx="1"/>
          </p:nvPr>
        </p:nvSpPr>
        <p:spPr>
          <a:xfrm>
            <a:off x="838200" y="1825625"/>
            <a:ext cx="6191250" cy="4351338"/>
          </a:xfrm>
        </p:spPr>
        <p:txBody>
          <a:bodyPr/>
          <a:lstStyle/>
          <a:p>
            <a:pPr marL="0" indent="0">
              <a:buNone/>
            </a:pPr>
            <a:r>
              <a:rPr lang="fr-FR" dirty="0"/>
              <a:t>Paul Veyne 2007, </a:t>
            </a:r>
            <a:r>
              <a:rPr lang="fr-FR" i="1" dirty="0"/>
              <a:t>Quand notre monde est devenu chrétien </a:t>
            </a:r>
            <a:r>
              <a:rPr lang="fr-FR" dirty="0"/>
              <a:t>(dans la lignée des historiens anglo-saxons)</a:t>
            </a:r>
          </a:p>
          <a:p>
            <a:pPr marL="0" indent="0">
              <a:buNone/>
            </a:pPr>
            <a:endParaRPr lang="fr-FR" dirty="0"/>
          </a:p>
          <a:p>
            <a:pPr marL="0" indent="0">
              <a:buNone/>
            </a:pPr>
            <a:r>
              <a:rPr lang="fr-FR" dirty="0"/>
              <a:t>La conversion de Constantin permet le triomphe de l’Église</a:t>
            </a:r>
          </a:p>
        </p:txBody>
      </p:sp>
      <p:pic>
        <p:nvPicPr>
          <p:cNvPr id="1026" name="Picture 2" descr="Paul Veyne - Quand notre monde est devenu chrétien (312-394).">
            <a:extLst>
              <a:ext uri="{FF2B5EF4-FFF2-40B4-BE49-F238E27FC236}">
                <a16:creationId xmlns:a16="http://schemas.microsoft.com/office/drawing/2014/main" id="{43C73F38-8E58-DB46-69BD-7FF09F617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254000"/>
            <a:ext cx="39243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081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A96E8-95E0-6E5B-8279-DC2773230F16}"/>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05E6B567-348F-B81B-5AC8-3C3D4CE2B6FE}"/>
              </a:ext>
            </a:extLst>
          </p:cNvPr>
          <p:cNvSpPr>
            <a:spLocks noGrp="1"/>
          </p:cNvSpPr>
          <p:nvPr>
            <p:ph idx="1"/>
          </p:nvPr>
        </p:nvSpPr>
        <p:spPr/>
        <p:txBody>
          <a:bodyPr/>
          <a:lstStyle/>
          <a:p>
            <a:pPr marL="0" indent="0">
              <a:buNone/>
            </a:pPr>
            <a:r>
              <a:rPr lang="fr-FR" dirty="0"/>
              <a:t>3. Constantin, Empereur chrétien</a:t>
            </a:r>
          </a:p>
          <a:p>
            <a:pPr marL="0" indent="0">
              <a:buNone/>
            </a:pPr>
            <a:r>
              <a:rPr lang="fr-FR" dirty="0"/>
              <a:t>Haruspices</a:t>
            </a:r>
          </a:p>
          <a:p>
            <a:pPr marL="0" indent="0">
              <a:buNone/>
            </a:pPr>
            <a:r>
              <a:rPr lang="fr-FR" i="1" dirty="0"/>
              <a:t>Dies Solis / dies </a:t>
            </a:r>
            <a:r>
              <a:rPr lang="fr-FR" i="1" dirty="0" err="1"/>
              <a:t>dominica</a:t>
            </a:r>
            <a:endParaRPr lang="fr-FR" i="1" dirty="0"/>
          </a:p>
        </p:txBody>
      </p:sp>
    </p:spTree>
    <p:extLst>
      <p:ext uri="{BB962C8B-B14F-4D97-AF65-F5344CB8AC3E}">
        <p14:creationId xmlns:p14="http://schemas.microsoft.com/office/powerpoint/2010/main" val="948345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8DDBEC-6BBB-03CA-A89D-0BACD1C89CF5}"/>
              </a:ext>
            </a:extLst>
          </p:cNvPr>
          <p:cNvSpPr>
            <a:spLocks noGrp="1"/>
          </p:cNvSpPr>
          <p:nvPr>
            <p:ph type="title"/>
          </p:nvPr>
        </p:nvSpPr>
        <p:spPr>
          <a:xfrm>
            <a:off x="381000" y="-13811"/>
            <a:ext cx="10515600" cy="1325563"/>
          </a:xfrm>
        </p:spPr>
        <p:txBody>
          <a:bodyPr/>
          <a:lstStyle/>
          <a:p>
            <a:r>
              <a:rPr lang="fr-FR" dirty="0"/>
              <a:t>La fondation de Constantinople</a:t>
            </a:r>
          </a:p>
        </p:txBody>
      </p:sp>
      <p:pic>
        <p:nvPicPr>
          <p:cNvPr id="1026" name="Picture 2" descr="undefined">
            <a:extLst>
              <a:ext uri="{FF2B5EF4-FFF2-40B4-BE49-F238E27FC236}">
                <a16:creationId xmlns:a16="http://schemas.microsoft.com/office/drawing/2014/main" id="{355534A0-7D08-80E5-202C-82ADD10E2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752" y="1082040"/>
            <a:ext cx="4610256" cy="469392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ECB9703-83A5-397F-D6C3-BAD034FC17BE}"/>
              </a:ext>
            </a:extLst>
          </p:cNvPr>
          <p:cNvSpPr txBox="1"/>
          <p:nvPr/>
        </p:nvSpPr>
        <p:spPr>
          <a:xfrm>
            <a:off x="7260752" y="5893713"/>
            <a:ext cx="4610256" cy="923330"/>
          </a:xfrm>
          <a:prstGeom prst="rect">
            <a:avLst/>
          </a:prstGeom>
          <a:noFill/>
        </p:spPr>
        <p:txBody>
          <a:bodyPr wrap="square" rtlCol="0">
            <a:spAutoFit/>
          </a:bodyPr>
          <a:lstStyle/>
          <a:p>
            <a:r>
              <a:rPr lang="fr-FR" dirty="0"/>
              <a:t>Mosaïque, </a:t>
            </a:r>
            <a:r>
              <a:rPr lang="fr-FR" dirty="0" err="1"/>
              <a:t>Hagia</a:t>
            </a:r>
            <a:r>
              <a:rPr lang="fr-FR" dirty="0"/>
              <a:t> Sophia. Vers 1000. Constantin offre la ville de Constantinople à la Vierge et au Christ</a:t>
            </a:r>
          </a:p>
        </p:txBody>
      </p:sp>
      <p:pic>
        <p:nvPicPr>
          <p:cNvPr id="1028" name="Picture 4">
            <a:extLst>
              <a:ext uri="{FF2B5EF4-FFF2-40B4-BE49-F238E27FC236}">
                <a16:creationId xmlns:a16="http://schemas.microsoft.com/office/drawing/2014/main" id="{A6946D83-1D37-266E-E477-9D40929D96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4150" y="1030426"/>
            <a:ext cx="4912194" cy="578661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E17353E9-C9E0-B0B2-932D-C093607F0A02}"/>
              </a:ext>
            </a:extLst>
          </p:cNvPr>
          <p:cNvSpPr txBox="1"/>
          <p:nvPr/>
        </p:nvSpPr>
        <p:spPr>
          <a:xfrm>
            <a:off x="381000" y="6355378"/>
            <a:ext cx="3230880" cy="369332"/>
          </a:xfrm>
          <a:prstGeom prst="rect">
            <a:avLst/>
          </a:prstGeom>
          <a:noFill/>
        </p:spPr>
        <p:txBody>
          <a:bodyPr wrap="square" rtlCol="0">
            <a:spAutoFit/>
          </a:bodyPr>
          <a:lstStyle/>
          <a:p>
            <a:r>
              <a:rPr lang="fr-FR" dirty="0"/>
              <a:t>Source : Magazine L’Histoire</a:t>
            </a:r>
          </a:p>
        </p:txBody>
      </p:sp>
    </p:spTree>
    <p:extLst>
      <p:ext uri="{BB962C8B-B14F-4D97-AF65-F5344CB8AC3E}">
        <p14:creationId xmlns:p14="http://schemas.microsoft.com/office/powerpoint/2010/main" val="3868130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A7C08A-742B-6380-AAB3-C70AA0745760}"/>
              </a:ext>
            </a:extLst>
          </p:cNvPr>
          <p:cNvSpPr>
            <a:spLocks noGrp="1"/>
          </p:cNvSpPr>
          <p:nvPr>
            <p:ph type="title"/>
          </p:nvPr>
        </p:nvSpPr>
        <p:spPr/>
        <p:txBody>
          <a:bodyPr/>
          <a:lstStyle/>
          <a:p>
            <a:r>
              <a:rPr lang="fr-FR" dirty="0"/>
              <a:t>Hélène, mère de Constantin</a:t>
            </a:r>
          </a:p>
        </p:txBody>
      </p:sp>
      <p:sp>
        <p:nvSpPr>
          <p:cNvPr id="4" name="ZoneTexte 3">
            <a:extLst>
              <a:ext uri="{FF2B5EF4-FFF2-40B4-BE49-F238E27FC236}">
                <a16:creationId xmlns:a16="http://schemas.microsoft.com/office/drawing/2014/main" id="{DD60B7E7-0D62-9F19-265F-950D062BFE6A}"/>
              </a:ext>
            </a:extLst>
          </p:cNvPr>
          <p:cNvSpPr txBox="1"/>
          <p:nvPr/>
        </p:nvSpPr>
        <p:spPr>
          <a:xfrm>
            <a:off x="6705600" y="6311900"/>
            <a:ext cx="5042207" cy="369332"/>
          </a:xfrm>
          <a:prstGeom prst="rect">
            <a:avLst/>
          </a:prstGeom>
          <a:noFill/>
        </p:spPr>
        <p:txBody>
          <a:bodyPr wrap="square" rtlCol="0">
            <a:spAutoFit/>
          </a:bodyPr>
          <a:lstStyle/>
          <a:p>
            <a:r>
              <a:rPr lang="fr-FR" dirty="0"/>
              <a:t>Trèves vers 310. Fresque représentant Hélène ?</a:t>
            </a:r>
          </a:p>
        </p:txBody>
      </p:sp>
      <p:pic>
        <p:nvPicPr>
          <p:cNvPr id="3" name="Espace réservé du contenu 2">
            <a:extLst>
              <a:ext uri="{FF2B5EF4-FFF2-40B4-BE49-F238E27FC236}">
                <a16:creationId xmlns:a16="http://schemas.microsoft.com/office/drawing/2014/main" id="{1CFBD892-49F3-B5D6-4FA6-4F0407BA4B66}"/>
              </a:ext>
            </a:extLst>
          </p:cNvPr>
          <p:cNvPicPr>
            <a:picLocks noGrp="1" noChangeAspect="1"/>
          </p:cNvPicPr>
          <p:nvPr>
            <p:ph idx="1"/>
          </p:nvPr>
        </p:nvPicPr>
        <p:blipFill>
          <a:blip r:embed="rId2"/>
          <a:stretch>
            <a:fillRect/>
          </a:stretch>
        </p:blipFill>
        <p:spPr>
          <a:xfrm>
            <a:off x="1018438" y="1690688"/>
            <a:ext cx="5801784" cy="4351338"/>
          </a:xfrm>
          <a:prstGeom prst="rect">
            <a:avLst/>
          </a:prstGeom>
        </p:spPr>
      </p:pic>
      <p:pic>
        <p:nvPicPr>
          <p:cNvPr id="7" name="Image 6" descr="Une image contenant peinture, cadre photo, art, Arts visuels&#10;&#10;Description générée automatiquement">
            <a:extLst>
              <a:ext uri="{FF2B5EF4-FFF2-40B4-BE49-F238E27FC236}">
                <a16:creationId xmlns:a16="http://schemas.microsoft.com/office/drawing/2014/main" id="{FE47EFFE-6493-9DA2-69DA-5CBC21E597A1}"/>
              </a:ext>
            </a:extLst>
          </p:cNvPr>
          <p:cNvPicPr>
            <a:picLocks noChangeAspect="1"/>
          </p:cNvPicPr>
          <p:nvPr/>
        </p:nvPicPr>
        <p:blipFill>
          <a:blip r:embed="rId3"/>
          <a:stretch>
            <a:fillRect/>
          </a:stretch>
        </p:blipFill>
        <p:spPr>
          <a:xfrm rot="5400000">
            <a:off x="7226409" y="1302933"/>
            <a:ext cx="5167312" cy="3875484"/>
          </a:xfrm>
          <a:prstGeom prst="rect">
            <a:avLst/>
          </a:prstGeom>
        </p:spPr>
      </p:pic>
    </p:spTree>
    <p:extLst>
      <p:ext uri="{BB962C8B-B14F-4D97-AF65-F5344CB8AC3E}">
        <p14:creationId xmlns:p14="http://schemas.microsoft.com/office/powerpoint/2010/main" val="747765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A7C08A-742B-6380-AAB3-C70AA0745760}"/>
              </a:ext>
            </a:extLst>
          </p:cNvPr>
          <p:cNvSpPr>
            <a:spLocks noGrp="1"/>
          </p:cNvSpPr>
          <p:nvPr>
            <p:ph type="title"/>
          </p:nvPr>
        </p:nvSpPr>
        <p:spPr/>
        <p:txBody>
          <a:bodyPr/>
          <a:lstStyle/>
          <a:p>
            <a:r>
              <a:rPr lang="fr-FR" dirty="0"/>
              <a:t>Basilique de la Nativité, Bethléem</a:t>
            </a:r>
          </a:p>
        </p:txBody>
      </p:sp>
      <p:pic>
        <p:nvPicPr>
          <p:cNvPr id="3" name="Picture 4" descr="Reconstitution de l'église dans son état originel du IVe siècle.">
            <a:extLst>
              <a:ext uri="{FF2B5EF4-FFF2-40B4-BE49-F238E27FC236}">
                <a16:creationId xmlns:a16="http://schemas.microsoft.com/office/drawing/2014/main" id="{B8F68093-242B-2313-60F1-43F4EAA8A6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4995" y="1690688"/>
            <a:ext cx="5900605"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C3853EFB-6B04-1A9A-9277-02CC9C073159}"/>
              </a:ext>
            </a:extLst>
          </p:cNvPr>
          <p:cNvSpPr txBox="1"/>
          <p:nvPr/>
        </p:nvSpPr>
        <p:spPr>
          <a:xfrm>
            <a:off x="182880" y="6156960"/>
            <a:ext cx="5608320" cy="369332"/>
          </a:xfrm>
          <a:prstGeom prst="rect">
            <a:avLst/>
          </a:prstGeom>
          <a:noFill/>
        </p:spPr>
        <p:txBody>
          <a:bodyPr wrap="square" rtlCol="0">
            <a:spAutoFit/>
          </a:bodyPr>
          <a:lstStyle/>
          <a:p>
            <a:r>
              <a:rPr lang="fr-FR" dirty="0"/>
              <a:t>Restitution de la basilique de la Nativité au IV</a:t>
            </a:r>
            <a:r>
              <a:rPr lang="fr-FR" baseline="30000" dirty="0"/>
              <a:t>e</a:t>
            </a:r>
            <a:r>
              <a:rPr lang="fr-FR" dirty="0"/>
              <a:t> s.</a:t>
            </a:r>
          </a:p>
        </p:txBody>
      </p:sp>
      <p:pic>
        <p:nvPicPr>
          <p:cNvPr id="4100" name="Picture 4" descr="Mosaïques du sol du IVe siècle.">
            <a:extLst>
              <a:ext uri="{FF2B5EF4-FFF2-40B4-BE49-F238E27FC236}">
                <a16:creationId xmlns:a16="http://schemas.microsoft.com/office/drawing/2014/main" id="{776FA44C-50DE-D92C-A4A9-AB0E02690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220" y="1965960"/>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7340A9CA-A40A-62FF-54C5-F004DC89AB24}"/>
              </a:ext>
            </a:extLst>
          </p:cNvPr>
          <p:cNvSpPr txBox="1"/>
          <p:nvPr/>
        </p:nvSpPr>
        <p:spPr>
          <a:xfrm>
            <a:off x="7528560" y="5669280"/>
            <a:ext cx="4023360" cy="369332"/>
          </a:xfrm>
          <a:prstGeom prst="rect">
            <a:avLst/>
          </a:prstGeom>
          <a:noFill/>
        </p:spPr>
        <p:txBody>
          <a:bodyPr wrap="square" rtlCol="0">
            <a:spAutoFit/>
          </a:bodyPr>
          <a:lstStyle/>
          <a:p>
            <a:r>
              <a:rPr lang="fr-FR" dirty="0"/>
              <a:t>Mosaïque du IV</a:t>
            </a:r>
            <a:r>
              <a:rPr lang="fr-FR" baseline="30000" dirty="0"/>
              <a:t>e</a:t>
            </a:r>
            <a:r>
              <a:rPr lang="fr-FR" dirty="0"/>
              <a:t> s. préservée</a:t>
            </a:r>
          </a:p>
        </p:txBody>
      </p:sp>
    </p:spTree>
    <p:extLst>
      <p:ext uri="{BB962C8B-B14F-4D97-AF65-F5344CB8AC3E}">
        <p14:creationId xmlns:p14="http://schemas.microsoft.com/office/powerpoint/2010/main" val="2757331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A7C08A-742B-6380-AAB3-C70AA0745760}"/>
              </a:ext>
            </a:extLst>
          </p:cNvPr>
          <p:cNvSpPr>
            <a:spLocks noGrp="1"/>
          </p:cNvSpPr>
          <p:nvPr>
            <p:ph type="title"/>
          </p:nvPr>
        </p:nvSpPr>
        <p:spPr>
          <a:xfrm>
            <a:off x="441960" y="365125"/>
            <a:ext cx="11490960" cy="1325563"/>
          </a:xfrm>
        </p:spPr>
        <p:txBody>
          <a:bodyPr>
            <a:normAutofit/>
          </a:bodyPr>
          <a:lstStyle/>
          <a:p>
            <a:r>
              <a:rPr lang="fr-FR" sz="4000" dirty="0" err="1"/>
              <a:t>Éléona</a:t>
            </a:r>
            <a:r>
              <a:rPr lang="fr-FR" sz="4000" dirty="0"/>
              <a:t>/</a:t>
            </a:r>
            <a:r>
              <a:rPr lang="fr-FR" sz="4000" i="1" dirty="0" err="1"/>
              <a:t>Apostoléion</a:t>
            </a:r>
            <a:r>
              <a:rPr lang="fr-FR" sz="4000" dirty="0"/>
              <a:t>/Église du Pater Noster, Jérusalem</a:t>
            </a:r>
          </a:p>
        </p:txBody>
      </p:sp>
      <p:pic>
        <p:nvPicPr>
          <p:cNvPr id="5122" name="Picture 2" descr="Image illustrative de l’article Église du Pater Noster de Jérusalem">
            <a:extLst>
              <a:ext uri="{FF2B5EF4-FFF2-40B4-BE49-F238E27FC236}">
                <a16:creationId xmlns:a16="http://schemas.microsoft.com/office/drawing/2014/main" id="{C5F08FEA-38A9-8A89-1097-15F57691B0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86548" y="181038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51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60CB7B-54A1-56D7-FE9B-F21A60268ECA}"/>
              </a:ext>
            </a:extLst>
          </p:cNvPr>
          <p:cNvSpPr>
            <a:spLocks noGrp="1"/>
          </p:cNvSpPr>
          <p:nvPr>
            <p:ph type="title"/>
          </p:nvPr>
        </p:nvSpPr>
        <p:spPr/>
        <p:txBody>
          <a:bodyPr/>
          <a:lstStyle/>
          <a:p>
            <a:r>
              <a:rPr lang="fr-FR" dirty="0"/>
              <a:t>La basilique du Saint-Sépulcre (plan du IV</a:t>
            </a:r>
            <a:r>
              <a:rPr lang="fr-FR" baseline="30000" dirty="0"/>
              <a:t>e</a:t>
            </a:r>
            <a:r>
              <a:rPr lang="fr-FR" dirty="0"/>
              <a:t> s.)</a:t>
            </a:r>
          </a:p>
        </p:txBody>
      </p:sp>
      <p:pic>
        <p:nvPicPr>
          <p:cNvPr id="6146" name="Picture 2" descr="undefined">
            <a:extLst>
              <a:ext uri="{FF2B5EF4-FFF2-40B4-BE49-F238E27FC236}">
                <a16:creationId xmlns:a16="http://schemas.microsoft.com/office/drawing/2014/main" id="{10BA3319-2344-3894-DBD8-4BD414C83B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9597" y="1844040"/>
            <a:ext cx="6589073" cy="27279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ndefined">
            <a:extLst>
              <a:ext uri="{FF2B5EF4-FFF2-40B4-BE49-F238E27FC236}">
                <a16:creationId xmlns:a16="http://schemas.microsoft.com/office/drawing/2014/main" id="{C871127E-FFC1-6024-4513-E7597E65D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36" y="1524000"/>
            <a:ext cx="4577362"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DC6E52F-33ED-ED5A-55DD-29563383509D}"/>
              </a:ext>
            </a:extLst>
          </p:cNvPr>
          <p:cNvSpPr txBox="1"/>
          <p:nvPr/>
        </p:nvSpPr>
        <p:spPr>
          <a:xfrm>
            <a:off x="7158375" y="5989320"/>
            <a:ext cx="5195883" cy="369332"/>
          </a:xfrm>
          <a:prstGeom prst="rect">
            <a:avLst/>
          </a:prstGeom>
          <a:noFill/>
        </p:spPr>
        <p:txBody>
          <a:bodyPr wrap="square" rtlCol="0">
            <a:spAutoFit/>
          </a:bodyPr>
          <a:lstStyle/>
          <a:p>
            <a:r>
              <a:rPr lang="fr-FR" dirty="0"/>
              <a:t>Entrée principale. Source : </a:t>
            </a:r>
            <a:r>
              <a:rPr lang="fr-FR" dirty="0" err="1"/>
              <a:t>Wikicommons</a:t>
            </a:r>
            <a:endParaRPr lang="fr-FR" dirty="0"/>
          </a:p>
        </p:txBody>
      </p:sp>
    </p:spTree>
    <p:extLst>
      <p:ext uri="{BB962C8B-B14F-4D97-AF65-F5344CB8AC3E}">
        <p14:creationId xmlns:p14="http://schemas.microsoft.com/office/powerpoint/2010/main" val="3906839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C9DEC0-E0BD-067D-BA33-0B57F8DEF7F8}"/>
              </a:ext>
            </a:extLst>
          </p:cNvPr>
          <p:cNvSpPr>
            <a:spLocks noGrp="1"/>
          </p:cNvSpPr>
          <p:nvPr>
            <p:ph type="title"/>
          </p:nvPr>
        </p:nvSpPr>
        <p:spPr/>
        <p:txBody>
          <a:bodyPr/>
          <a:lstStyle/>
          <a:p>
            <a:r>
              <a:rPr lang="fr-FR" dirty="0"/>
              <a:t>Concile de Nicée</a:t>
            </a:r>
          </a:p>
        </p:txBody>
      </p:sp>
      <p:sp>
        <p:nvSpPr>
          <p:cNvPr id="3" name="Espace réservé du contenu 2">
            <a:extLst>
              <a:ext uri="{FF2B5EF4-FFF2-40B4-BE49-F238E27FC236}">
                <a16:creationId xmlns:a16="http://schemas.microsoft.com/office/drawing/2014/main" id="{106C864F-78EC-A296-4EA6-96CAC843B2BF}"/>
              </a:ext>
            </a:extLst>
          </p:cNvPr>
          <p:cNvSpPr>
            <a:spLocks noGrp="1"/>
          </p:cNvSpPr>
          <p:nvPr>
            <p:ph idx="1"/>
          </p:nvPr>
        </p:nvSpPr>
        <p:spPr/>
        <p:txBody>
          <a:bodyPr/>
          <a:lstStyle/>
          <a:p>
            <a:pPr marL="0" indent="0">
              <a:buNone/>
            </a:pPr>
            <a:r>
              <a:rPr lang="fr-FR" i="1" dirty="0" err="1"/>
              <a:t>homoousios</a:t>
            </a:r>
            <a:endParaRPr lang="fr-FR" i="1" dirty="0"/>
          </a:p>
        </p:txBody>
      </p:sp>
    </p:spTree>
    <p:extLst>
      <p:ext uri="{BB962C8B-B14F-4D97-AF65-F5344CB8AC3E}">
        <p14:creationId xmlns:p14="http://schemas.microsoft.com/office/powerpoint/2010/main" val="2371400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549429-97BD-4753-CC7D-F557258922EE}"/>
              </a:ext>
            </a:extLst>
          </p:cNvPr>
          <p:cNvSpPr>
            <a:spLocks noGrp="1"/>
          </p:cNvSpPr>
          <p:nvPr>
            <p:ph type="title"/>
          </p:nvPr>
        </p:nvSpPr>
        <p:spPr/>
        <p:txBody>
          <a:bodyPr/>
          <a:lstStyle/>
          <a:p>
            <a:r>
              <a:rPr lang="fr-FR" dirty="0"/>
              <a:t>I. Quand l’Empire romain est-il devenu chrétien ?</a:t>
            </a:r>
          </a:p>
        </p:txBody>
      </p:sp>
      <p:sp>
        <p:nvSpPr>
          <p:cNvPr id="3" name="Espace réservé du contenu 2">
            <a:extLst>
              <a:ext uri="{FF2B5EF4-FFF2-40B4-BE49-F238E27FC236}">
                <a16:creationId xmlns:a16="http://schemas.microsoft.com/office/drawing/2014/main" id="{1ECAB69D-A906-5613-A988-EDC3ECE9D919}"/>
              </a:ext>
            </a:extLst>
          </p:cNvPr>
          <p:cNvSpPr>
            <a:spLocks noGrp="1"/>
          </p:cNvSpPr>
          <p:nvPr>
            <p:ph idx="1"/>
          </p:nvPr>
        </p:nvSpPr>
        <p:spPr/>
        <p:txBody>
          <a:bodyPr/>
          <a:lstStyle/>
          <a:p>
            <a:pPr marL="0" indent="0">
              <a:buNone/>
            </a:pPr>
            <a:r>
              <a:rPr lang="fr-FR" dirty="0"/>
              <a:t>1. Comment évaluer la diffusion du christianisme à l’aube du IV</a:t>
            </a:r>
            <a:r>
              <a:rPr lang="fr-FR" baseline="30000" dirty="0"/>
              <a:t>e</a:t>
            </a:r>
            <a:r>
              <a:rPr lang="fr-FR" dirty="0"/>
              <a:t> s. ?</a:t>
            </a:r>
          </a:p>
          <a:p>
            <a:pPr marL="0" indent="0">
              <a:buNone/>
            </a:pPr>
            <a:endParaRPr lang="fr-FR" dirty="0"/>
          </a:p>
        </p:txBody>
      </p:sp>
    </p:spTree>
    <p:extLst>
      <p:ext uri="{BB962C8B-B14F-4D97-AF65-F5344CB8AC3E}">
        <p14:creationId xmlns:p14="http://schemas.microsoft.com/office/powerpoint/2010/main" val="1553731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F5603F-C82A-0A5D-5496-45245BA6716D}"/>
              </a:ext>
            </a:extLst>
          </p:cNvPr>
          <p:cNvSpPr>
            <a:spLocks noGrp="1"/>
          </p:cNvSpPr>
          <p:nvPr>
            <p:ph idx="1"/>
          </p:nvPr>
        </p:nvSpPr>
        <p:spPr>
          <a:xfrm>
            <a:off x="838200" y="701749"/>
            <a:ext cx="10515600" cy="5475214"/>
          </a:xfrm>
        </p:spPr>
        <p:txBody>
          <a:bodyPr>
            <a:normAutofit/>
          </a:bodyPr>
          <a:lstStyle/>
          <a:p>
            <a:pPr marL="0" indent="0">
              <a:buNone/>
            </a:pPr>
            <a:r>
              <a:rPr lang="fr-FR" dirty="0"/>
              <a:t>L’épigraphie </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t>Source : W. Calder 1955, « </a:t>
            </a:r>
            <a:r>
              <a:rPr lang="fr-FR" dirty="0" err="1"/>
              <a:t>Early</a:t>
            </a:r>
            <a:r>
              <a:rPr lang="fr-FR" dirty="0"/>
              <a:t>-Christian </a:t>
            </a:r>
            <a:r>
              <a:rPr lang="fr-FR" dirty="0" err="1"/>
              <a:t>Epitaphs</a:t>
            </a:r>
            <a:r>
              <a:rPr lang="fr-FR" dirty="0"/>
              <a:t> </a:t>
            </a:r>
            <a:r>
              <a:rPr lang="fr-FR" dirty="0" err="1"/>
              <a:t>from</a:t>
            </a:r>
            <a:r>
              <a:rPr lang="fr-FR" dirty="0"/>
              <a:t> </a:t>
            </a:r>
            <a:r>
              <a:rPr lang="fr-FR" dirty="0" err="1"/>
              <a:t>Phrygia</a:t>
            </a:r>
            <a:r>
              <a:rPr lang="fr-FR" dirty="0"/>
              <a:t> », </a:t>
            </a:r>
            <a:r>
              <a:rPr lang="fr-FR" i="1" dirty="0" err="1"/>
              <a:t>Anatolian</a:t>
            </a:r>
            <a:r>
              <a:rPr lang="fr-FR" i="1" dirty="0"/>
              <a:t> </a:t>
            </a:r>
            <a:r>
              <a:rPr lang="fr-FR" i="1" dirty="0" err="1"/>
              <a:t>Studies</a:t>
            </a:r>
            <a:r>
              <a:rPr lang="fr-FR" i="1" dirty="0"/>
              <a:t> </a:t>
            </a:r>
            <a:r>
              <a:rPr lang="fr-FR" dirty="0"/>
              <a:t>5, p.25-38, n°3.</a:t>
            </a:r>
          </a:p>
        </p:txBody>
      </p:sp>
      <p:pic>
        <p:nvPicPr>
          <p:cNvPr id="4" name="Image 3">
            <a:extLst>
              <a:ext uri="{FF2B5EF4-FFF2-40B4-BE49-F238E27FC236}">
                <a16:creationId xmlns:a16="http://schemas.microsoft.com/office/drawing/2014/main" id="{9FAE6FE3-BF91-6B1C-7478-37BEBFBD626F}"/>
              </a:ext>
            </a:extLst>
          </p:cNvPr>
          <p:cNvPicPr>
            <a:picLocks noChangeAspect="1"/>
          </p:cNvPicPr>
          <p:nvPr/>
        </p:nvPicPr>
        <p:blipFill>
          <a:blip r:embed="rId2"/>
          <a:stretch>
            <a:fillRect/>
          </a:stretch>
        </p:blipFill>
        <p:spPr>
          <a:xfrm rot="5400000">
            <a:off x="6070882" y="753868"/>
            <a:ext cx="4876726" cy="4269368"/>
          </a:xfrm>
          <a:prstGeom prst="rect">
            <a:avLst/>
          </a:prstGeom>
        </p:spPr>
      </p:pic>
      <p:pic>
        <p:nvPicPr>
          <p:cNvPr id="5" name="Image 4">
            <a:extLst>
              <a:ext uri="{FF2B5EF4-FFF2-40B4-BE49-F238E27FC236}">
                <a16:creationId xmlns:a16="http://schemas.microsoft.com/office/drawing/2014/main" id="{003B68C4-A91D-AB8D-B302-8C21BBEC88EB}"/>
              </a:ext>
            </a:extLst>
          </p:cNvPr>
          <p:cNvPicPr>
            <a:picLocks noChangeAspect="1"/>
          </p:cNvPicPr>
          <p:nvPr/>
        </p:nvPicPr>
        <p:blipFill>
          <a:blip r:embed="rId3"/>
          <a:stretch>
            <a:fillRect/>
          </a:stretch>
        </p:blipFill>
        <p:spPr>
          <a:xfrm>
            <a:off x="838200" y="2584449"/>
            <a:ext cx="3957084" cy="1784041"/>
          </a:xfrm>
          <a:prstGeom prst="rect">
            <a:avLst/>
          </a:prstGeom>
        </p:spPr>
      </p:pic>
    </p:spTree>
    <p:extLst>
      <p:ext uri="{BB962C8B-B14F-4D97-AF65-F5344CB8AC3E}">
        <p14:creationId xmlns:p14="http://schemas.microsoft.com/office/powerpoint/2010/main" val="3281501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14DDF3-D94E-58DF-C3FF-092755040BC5}"/>
              </a:ext>
            </a:extLst>
          </p:cNvPr>
          <p:cNvSpPr>
            <a:spLocks noGrp="1"/>
          </p:cNvSpPr>
          <p:nvPr>
            <p:ph type="title"/>
          </p:nvPr>
        </p:nvSpPr>
        <p:spPr>
          <a:xfrm>
            <a:off x="838200" y="26951"/>
            <a:ext cx="10515600" cy="1325563"/>
          </a:xfrm>
        </p:spPr>
        <p:txBody>
          <a:bodyPr/>
          <a:lstStyle/>
          <a:p>
            <a:pPr algn="ctr"/>
            <a:r>
              <a:rPr lang="fr-FR" dirty="0"/>
              <a:t>Les premiers chrétiens à Trèves</a:t>
            </a:r>
          </a:p>
        </p:txBody>
      </p:sp>
      <p:pic>
        <p:nvPicPr>
          <p:cNvPr id="4" name="Espace réservé du contenu 3">
            <a:extLst>
              <a:ext uri="{FF2B5EF4-FFF2-40B4-BE49-F238E27FC236}">
                <a16:creationId xmlns:a16="http://schemas.microsoft.com/office/drawing/2014/main" id="{1C3173AD-D9A5-726C-9D21-ABA19F0B6D90}"/>
              </a:ext>
            </a:extLst>
          </p:cNvPr>
          <p:cNvPicPr>
            <a:picLocks noGrp="1" noChangeAspect="1"/>
          </p:cNvPicPr>
          <p:nvPr>
            <p:ph idx="1"/>
          </p:nvPr>
        </p:nvPicPr>
        <p:blipFill>
          <a:blip r:embed="rId2"/>
          <a:stretch>
            <a:fillRect/>
          </a:stretch>
        </p:blipFill>
        <p:spPr>
          <a:xfrm>
            <a:off x="2542761" y="1352514"/>
            <a:ext cx="7106478" cy="5329859"/>
          </a:xfrm>
          <a:prstGeom prst="rect">
            <a:avLst/>
          </a:prstGeom>
        </p:spPr>
      </p:pic>
    </p:spTree>
    <p:extLst>
      <p:ext uri="{BB962C8B-B14F-4D97-AF65-F5344CB8AC3E}">
        <p14:creationId xmlns:p14="http://schemas.microsoft.com/office/powerpoint/2010/main" val="3727026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F9F94CA-1B47-99C3-359F-B84D2ECB1EDE}"/>
              </a:ext>
            </a:extLst>
          </p:cNvPr>
          <p:cNvSpPr>
            <a:spLocks noGrp="1"/>
          </p:cNvSpPr>
          <p:nvPr>
            <p:ph idx="1"/>
          </p:nvPr>
        </p:nvSpPr>
        <p:spPr>
          <a:xfrm>
            <a:off x="838200" y="701749"/>
            <a:ext cx="10515600" cy="5475214"/>
          </a:xfrm>
        </p:spPr>
        <p:txBody>
          <a:bodyPr/>
          <a:lstStyle/>
          <a:p>
            <a:pPr marL="0" indent="0">
              <a:buNone/>
            </a:pPr>
            <a:r>
              <a:rPr lang="fr-FR" dirty="0"/>
              <a:t>La littérature</a:t>
            </a:r>
          </a:p>
          <a:p>
            <a:pPr marL="0" indent="0">
              <a:buNone/>
            </a:pPr>
            <a:endParaRPr lang="fr-FR" dirty="0"/>
          </a:p>
          <a:p>
            <a:pPr marL="0" indent="0">
              <a:buNone/>
            </a:pPr>
            <a:endParaRPr lang="fr-FR" dirty="0"/>
          </a:p>
          <a:p>
            <a:pPr marL="0" indent="0">
              <a:buNone/>
            </a:pPr>
            <a:r>
              <a:rPr lang="fr-FR" dirty="0"/>
              <a:t>	Cirta, Numidie</a:t>
            </a:r>
          </a:p>
          <a:p>
            <a:pPr marL="0" indent="0">
              <a:buNone/>
            </a:pPr>
            <a:endParaRPr lang="fr-FR" dirty="0"/>
          </a:p>
        </p:txBody>
      </p:sp>
      <p:pic>
        <p:nvPicPr>
          <p:cNvPr id="1028" name="Picture 4" descr="Royaume de Numidie — Wikipédia">
            <a:extLst>
              <a:ext uri="{FF2B5EF4-FFF2-40B4-BE49-F238E27FC236}">
                <a16:creationId xmlns:a16="http://schemas.microsoft.com/office/drawing/2014/main" id="{B5C170F1-3218-FE85-390D-BDC6A5B2D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657" y="3079657"/>
            <a:ext cx="7436686" cy="321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11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FD8475-F23B-D595-9ED5-60277B5F339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E86E70F-79DB-2DF9-BBC6-891254234096}"/>
              </a:ext>
            </a:extLst>
          </p:cNvPr>
          <p:cNvSpPr>
            <a:spLocks noGrp="1"/>
          </p:cNvSpPr>
          <p:nvPr>
            <p:ph idx="1"/>
          </p:nvPr>
        </p:nvSpPr>
        <p:spPr/>
        <p:txBody>
          <a:bodyPr/>
          <a:lstStyle/>
          <a:p>
            <a:pPr marL="0" indent="0">
              <a:buNone/>
            </a:pPr>
            <a:r>
              <a:rPr lang="fr-FR" dirty="0"/>
              <a:t>Les listes épiscopales</a:t>
            </a:r>
          </a:p>
        </p:txBody>
      </p:sp>
    </p:spTree>
    <p:extLst>
      <p:ext uri="{BB962C8B-B14F-4D97-AF65-F5344CB8AC3E}">
        <p14:creationId xmlns:p14="http://schemas.microsoft.com/office/powerpoint/2010/main" val="1415146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977227C9-1EEF-36E0-7B30-98753C97494F}"/>
              </a:ext>
            </a:extLst>
          </p:cNvPr>
          <p:cNvSpPr>
            <a:spLocks noGrp="1"/>
          </p:cNvSpPr>
          <p:nvPr>
            <p:ph idx="1"/>
          </p:nvPr>
        </p:nvSpPr>
        <p:spPr>
          <a:xfrm>
            <a:off x="838200" y="467833"/>
            <a:ext cx="10515600" cy="5709130"/>
          </a:xfrm>
        </p:spPr>
        <p:txBody>
          <a:bodyPr/>
          <a:lstStyle/>
          <a:p>
            <a:pPr marL="0" indent="0">
              <a:buNone/>
            </a:pPr>
            <a:r>
              <a:rPr lang="fr-FR" dirty="0"/>
              <a:t>2. Une diffusion inégale</a:t>
            </a:r>
          </a:p>
          <a:p>
            <a:pPr marL="0" indent="0">
              <a:buNone/>
            </a:pPr>
            <a:endParaRPr lang="fr-FR" dirty="0"/>
          </a:p>
          <a:p>
            <a:pPr marL="0" indent="0">
              <a:buNone/>
            </a:pPr>
            <a:endParaRPr lang="fr-FR" dirty="0"/>
          </a:p>
        </p:txBody>
      </p:sp>
      <p:pic>
        <p:nvPicPr>
          <p:cNvPr id="2054" name="Picture 6">
            <a:extLst>
              <a:ext uri="{FF2B5EF4-FFF2-40B4-BE49-F238E27FC236}">
                <a16:creationId xmlns:a16="http://schemas.microsoft.com/office/drawing/2014/main" id="{1067164B-408A-43D7-63B9-AFA083336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013" y="1017438"/>
            <a:ext cx="10515600" cy="5541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5556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4519</TotalTime>
  <Words>1988</Words>
  <Application>Microsoft Macintosh PowerPoint</Application>
  <PresentationFormat>Grand écran</PresentationFormat>
  <Paragraphs>106</Paragraphs>
  <Slides>36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36</vt:i4>
      </vt:variant>
    </vt:vector>
  </HeadingPairs>
  <TitlesOfParts>
    <vt:vector size="42" baseType="lpstr">
      <vt:lpstr>Arial Unicode MS</vt:lpstr>
      <vt:lpstr>Arial</vt:lpstr>
      <vt:lpstr>Calibri</vt:lpstr>
      <vt:lpstr>Calibri Light</vt:lpstr>
      <vt:lpstr>Wingdings</vt:lpstr>
      <vt:lpstr>Thème Office</vt:lpstr>
      <vt:lpstr>CM 10 – La conversion de Constantin Ier</vt:lpstr>
      <vt:lpstr>Présentation PowerPoint</vt:lpstr>
      <vt:lpstr>Présentation PowerPoint</vt:lpstr>
      <vt:lpstr>I. Quand l’Empire romain est-il devenu chrétien ?</vt:lpstr>
      <vt:lpstr>Présentation PowerPoint</vt:lpstr>
      <vt:lpstr>Les premiers chrétiens à Trèves</vt:lpstr>
      <vt:lpstr>Présentation PowerPoint</vt:lpstr>
      <vt:lpstr>Présentation PowerPoint</vt:lpstr>
      <vt:lpstr>Présentation PowerPoint</vt:lpstr>
      <vt:lpstr>Présentation PowerPoint</vt:lpstr>
      <vt:lpstr>Présentation PowerPoint</vt:lpstr>
      <vt:lpstr>Présentation PowerPoint</vt:lpstr>
      <vt:lpstr>Théodoret de Cyr, Histoire religieuse, XXVI, 13-14</vt:lpstr>
      <vt:lpstr>Présentation PowerPoint</vt:lpstr>
      <vt:lpstr>II. La conversion de Constantin</vt:lpstr>
      <vt:lpstr>Panégyrique de 310 : la vision de Constantin dans le sanctuaire d’Apollon à Grand (Vosges</vt:lpstr>
      <vt:lpstr>Panégyrique de 313</vt:lpstr>
      <vt:lpstr>L’Arc de Constantin</vt:lpstr>
      <vt:lpstr>Eusèbe de Césarée, Vie de Constantin I, 27-32</vt:lpstr>
      <vt:lpstr>Eusèbe de Césarée, Vie de Constantin I 27-32 (suite) : In hoc signo uinces !</vt:lpstr>
      <vt:lpstr>Présentation PowerPoint</vt:lpstr>
      <vt:lpstr>Lactance, Sur la mort des persécuteurs, 44, 3-9</vt:lpstr>
      <vt:lpstr>Présentation PowerPoint</vt:lpstr>
      <vt:lpstr>Zosime, Histoire romaine, II</vt:lpstr>
      <vt:lpstr>Présentation PowerPoint</vt:lpstr>
      <vt:lpstr>Monnaies de Constantin frappée en 313 ou 315</vt:lpstr>
      <vt:lpstr>Médaille de 315</vt:lpstr>
      <vt:lpstr>Monnaie frappée en 327 à Constantinople</vt:lpstr>
      <vt:lpstr>Présentation PowerPoint</vt:lpstr>
      <vt:lpstr>Présentation PowerPoint</vt:lpstr>
      <vt:lpstr>La fondation de Constantinople</vt:lpstr>
      <vt:lpstr>Hélène, mère de Constantin</vt:lpstr>
      <vt:lpstr>Basilique de la Nativité, Bethléem</vt:lpstr>
      <vt:lpstr>Éléona/Apostoléion/Église du Pater Noster, Jérusalem</vt:lpstr>
      <vt:lpstr>La basilique du Saint-Sépulcre (plan du IVe s.)</vt:lpstr>
      <vt:lpstr>Concile de Nicée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Laribi Glaudel</dc:creator>
  <cp:lastModifiedBy>LARIBI-GLAUDEL SOPHIE</cp:lastModifiedBy>
  <cp:revision>7</cp:revision>
  <dcterms:created xsi:type="dcterms:W3CDTF">2023-11-26T18:15:41Z</dcterms:created>
  <dcterms:modified xsi:type="dcterms:W3CDTF">2024-11-20T20:30:36Z</dcterms:modified>
</cp:coreProperties>
</file>