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70" r:id="rId5"/>
    <p:sldId id="272" r:id="rId6"/>
    <p:sldId id="261" r:id="rId7"/>
    <p:sldId id="262" r:id="rId8"/>
    <p:sldId id="264" r:id="rId9"/>
    <p:sldId id="263" r:id="rId10"/>
    <p:sldId id="265" r:id="rId11"/>
    <p:sldId id="266" r:id="rId12"/>
    <p:sldId id="267" r:id="rId13"/>
    <p:sldId id="268" r:id="rId14"/>
    <p:sldId id="273" r:id="rId15"/>
    <p:sldId id="26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296"/>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16461-DD14-7863-686A-2DB076F8C33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D00063-9E1A-9756-C8C3-E4412E43F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262513E-F6F4-996D-AF68-EAC43D0ADFAE}"/>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5" name="Espace réservé du pied de page 4">
            <a:extLst>
              <a:ext uri="{FF2B5EF4-FFF2-40B4-BE49-F238E27FC236}">
                <a16:creationId xmlns:a16="http://schemas.microsoft.com/office/drawing/2014/main" id="{4E2FDB3F-7856-20C1-0862-23E5842C47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CB194F-2D7E-7845-5236-86A0FF01E375}"/>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112745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40797-194F-297E-8143-AD645209A0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EDA99E9-72FE-145F-22F0-E4ABDFE10EB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49DD0F-6E63-C594-5F03-8AEFB9766617}"/>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5" name="Espace réservé du pied de page 4">
            <a:extLst>
              <a:ext uri="{FF2B5EF4-FFF2-40B4-BE49-F238E27FC236}">
                <a16:creationId xmlns:a16="http://schemas.microsoft.com/office/drawing/2014/main" id="{4FFFF488-791C-63C6-9C3E-EADE99725D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D01B52-A90C-7D6C-4E59-75DE5CDB213C}"/>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62552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6F7ABEB-EFB4-6DEB-3213-0011ED78EC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AF5B432-A24F-49B2-1859-BD9405B7EB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C6DBEA-F495-0F95-D59D-8854E03C17FD}"/>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5" name="Espace réservé du pied de page 4">
            <a:extLst>
              <a:ext uri="{FF2B5EF4-FFF2-40B4-BE49-F238E27FC236}">
                <a16:creationId xmlns:a16="http://schemas.microsoft.com/office/drawing/2014/main" id="{54247B07-6384-C7AA-AE9D-4E2C903BA0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2C01E9-FB19-1F3E-7B2F-03354966FF34}"/>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110318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B063C-52B6-C539-3497-06BBEE5B03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15CC494-9332-525B-CB5D-6EDB1F2C858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B0321F-A4AA-7348-9224-B7A053BFEFCE}"/>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5" name="Espace réservé du pied de page 4">
            <a:extLst>
              <a:ext uri="{FF2B5EF4-FFF2-40B4-BE49-F238E27FC236}">
                <a16:creationId xmlns:a16="http://schemas.microsoft.com/office/drawing/2014/main" id="{722AABB6-C73D-3D1A-BA2A-0D47B811D5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F9659C-53BC-8B75-791D-21B611146671}"/>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118065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CF17F-967E-84F6-2A22-5B39787576C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335C90A-3D8C-C30B-D3A2-8B5AA32EF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DBA0C6-6CB1-011C-6AC0-B0ABFC765CB3}"/>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5" name="Espace réservé du pied de page 4">
            <a:extLst>
              <a:ext uri="{FF2B5EF4-FFF2-40B4-BE49-F238E27FC236}">
                <a16:creationId xmlns:a16="http://schemas.microsoft.com/office/drawing/2014/main" id="{0101735C-46A2-CD1D-E54B-C87A99090F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3ADF34-0EF7-839D-27AE-2E273DDAED40}"/>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301369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23A08-5CC9-9626-821D-C14628C173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762166-D038-6391-A7CA-B16EBA0BFD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0F046D0-8CC9-3280-4705-BA566131DC7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B7D0AFD-D35B-21E9-6DCA-A1EFD35FDD32}"/>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6" name="Espace réservé du pied de page 5">
            <a:extLst>
              <a:ext uri="{FF2B5EF4-FFF2-40B4-BE49-F238E27FC236}">
                <a16:creationId xmlns:a16="http://schemas.microsoft.com/office/drawing/2014/main" id="{88A3E911-2BCB-8EE1-26DD-2855627E67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C358F2-6DB5-65CB-DA7C-86C39C4DA7CE}"/>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214948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4D61A-1408-0D26-0A49-E8B9E2C483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70273CF-1E49-3D2E-22DA-751AB164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2C133BA-960A-962F-0DCF-B0B5ADE861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EF5345-3BA5-2290-4AB9-651481937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39E956B-1F63-8A2B-6C2D-DBCB094074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C9F9FD8-2F6C-0C9E-1CDA-231362A99637}"/>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8" name="Espace réservé du pied de page 7">
            <a:extLst>
              <a:ext uri="{FF2B5EF4-FFF2-40B4-BE49-F238E27FC236}">
                <a16:creationId xmlns:a16="http://schemas.microsoft.com/office/drawing/2014/main" id="{B2D852DB-3245-9A53-ED3B-82B66F1ED4A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C57971-229A-1478-A999-92D20965BDC0}"/>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352288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535E6-F0E8-62B6-D96F-0070E37384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4AD1BAD-E2FE-F598-23E9-93E6D7C865DA}"/>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4" name="Espace réservé du pied de page 3">
            <a:extLst>
              <a:ext uri="{FF2B5EF4-FFF2-40B4-BE49-F238E27FC236}">
                <a16:creationId xmlns:a16="http://schemas.microsoft.com/office/drawing/2014/main" id="{EC6A7641-B283-FB63-EB59-E443A77310A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1D1810-A004-38AB-8EA4-28238CF0A67F}"/>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139412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1A9448-AB3B-963B-61A8-C5271D789A35}"/>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3" name="Espace réservé du pied de page 2">
            <a:extLst>
              <a:ext uri="{FF2B5EF4-FFF2-40B4-BE49-F238E27FC236}">
                <a16:creationId xmlns:a16="http://schemas.microsoft.com/office/drawing/2014/main" id="{7C749F78-6341-3612-F2FD-632770670BF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FE10C8-749F-AD6B-5B62-12D6391E0591}"/>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4775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34273-597A-3440-1DA8-72D4613183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8F1E8F5-A7E4-58FD-75CF-07F9AA201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7FF8573-11EA-C942-D130-C4B2BBEEC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4A54FF-C994-ACF4-CB7B-F2E47524592B}"/>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6" name="Espace réservé du pied de page 5">
            <a:extLst>
              <a:ext uri="{FF2B5EF4-FFF2-40B4-BE49-F238E27FC236}">
                <a16:creationId xmlns:a16="http://schemas.microsoft.com/office/drawing/2014/main" id="{D772C510-C212-6EC3-E3F7-EE07B14CFC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781A04-AF14-A259-D82F-EE63B9998E18}"/>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399630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E7647A-763A-8420-9BF3-9344138298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CCB30F9-6872-8CF0-B377-23335C5E7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130B6BD-C7A4-2489-369E-FD912AC0E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7179A9-08D8-86A0-C282-011CD8515F12}"/>
              </a:ext>
            </a:extLst>
          </p:cNvPr>
          <p:cNvSpPr>
            <a:spLocks noGrp="1"/>
          </p:cNvSpPr>
          <p:nvPr>
            <p:ph type="dt" sz="half" idx="10"/>
          </p:nvPr>
        </p:nvSpPr>
        <p:spPr/>
        <p:txBody>
          <a:bodyPr/>
          <a:lstStyle/>
          <a:p>
            <a:fld id="{CFE999CD-F71C-7C48-8688-847BD46598E7}" type="datetimeFigureOut">
              <a:rPr lang="fr-FR" smtClean="0"/>
              <a:t>28/11/2024</a:t>
            </a:fld>
            <a:endParaRPr lang="fr-FR"/>
          </a:p>
        </p:txBody>
      </p:sp>
      <p:sp>
        <p:nvSpPr>
          <p:cNvPr id="6" name="Espace réservé du pied de page 5">
            <a:extLst>
              <a:ext uri="{FF2B5EF4-FFF2-40B4-BE49-F238E27FC236}">
                <a16:creationId xmlns:a16="http://schemas.microsoft.com/office/drawing/2014/main" id="{76ABC693-BF1E-5E57-5C36-2D36BEC0EE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27829C-23CC-9CC9-BE15-A72B381CB80C}"/>
              </a:ext>
            </a:extLst>
          </p:cNvPr>
          <p:cNvSpPr>
            <a:spLocks noGrp="1"/>
          </p:cNvSpPr>
          <p:nvPr>
            <p:ph type="sldNum" sz="quarter" idx="12"/>
          </p:nvPr>
        </p:nvSpPr>
        <p:spPr/>
        <p:txBody>
          <a:bodyPr/>
          <a:lstStyle/>
          <a:p>
            <a:fld id="{4768AE56-4AF1-3444-A8E3-7DBFC8D578C5}" type="slidenum">
              <a:rPr lang="fr-FR" smtClean="0"/>
              <a:t>‹N°›</a:t>
            </a:fld>
            <a:endParaRPr lang="fr-FR"/>
          </a:p>
        </p:txBody>
      </p:sp>
    </p:spTree>
    <p:extLst>
      <p:ext uri="{BB962C8B-B14F-4D97-AF65-F5344CB8AC3E}">
        <p14:creationId xmlns:p14="http://schemas.microsoft.com/office/powerpoint/2010/main" val="124479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66985A-3153-8EA3-F097-A2C6E1DDC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2CBEF17-CF51-416B-748F-76D42AA4B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83895D-94C9-C237-D275-E3DD38CC60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999CD-F71C-7C48-8688-847BD46598E7}" type="datetimeFigureOut">
              <a:rPr lang="fr-FR" smtClean="0"/>
              <a:t>28/11/2024</a:t>
            </a:fld>
            <a:endParaRPr lang="fr-FR"/>
          </a:p>
        </p:txBody>
      </p:sp>
      <p:sp>
        <p:nvSpPr>
          <p:cNvPr id="5" name="Espace réservé du pied de page 4">
            <a:extLst>
              <a:ext uri="{FF2B5EF4-FFF2-40B4-BE49-F238E27FC236}">
                <a16:creationId xmlns:a16="http://schemas.microsoft.com/office/drawing/2014/main" id="{27670463-075B-B656-5C29-93D68B068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5F0E23A-AF25-538B-72FC-5AA506D66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AE56-4AF1-3444-A8E3-7DBFC8D578C5}" type="slidenum">
              <a:rPr lang="fr-FR" smtClean="0"/>
              <a:t>‹N°›</a:t>
            </a:fld>
            <a:endParaRPr lang="fr-FR"/>
          </a:p>
        </p:txBody>
      </p:sp>
    </p:spTree>
    <p:extLst>
      <p:ext uri="{BB962C8B-B14F-4D97-AF65-F5344CB8AC3E}">
        <p14:creationId xmlns:p14="http://schemas.microsoft.com/office/powerpoint/2010/main" val="412071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4CA9F-8399-457B-14CB-80E574FCC125}"/>
              </a:ext>
            </a:extLst>
          </p:cNvPr>
          <p:cNvSpPr>
            <a:spLocks noGrp="1"/>
          </p:cNvSpPr>
          <p:nvPr>
            <p:ph type="ctrTitle"/>
          </p:nvPr>
        </p:nvSpPr>
        <p:spPr>
          <a:xfrm>
            <a:off x="856526" y="892174"/>
            <a:ext cx="9977377" cy="2387600"/>
          </a:xfrm>
        </p:spPr>
        <p:txBody>
          <a:bodyPr>
            <a:normAutofit fontScale="90000"/>
          </a:bodyPr>
          <a:lstStyle/>
          <a:p>
            <a:r>
              <a:rPr lang="fr-FR" dirty="0"/>
              <a:t>CM 9 – Des fils de Constantin à Théodose : le triomphe de l’Église</a:t>
            </a:r>
          </a:p>
        </p:txBody>
      </p:sp>
      <p:sp>
        <p:nvSpPr>
          <p:cNvPr id="3" name="Sous-titre 2">
            <a:extLst>
              <a:ext uri="{FF2B5EF4-FFF2-40B4-BE49-F238E27FC236}">
                <a16:creationId xmlns:a16="http://schemas.microsoft.com/office/drawing/2014/main" id="{28785BB2-D0B7-8C58-DAB5-F67C95AB0FB6}"/>
              </a:ext>
            </a:extLst>
          </p:cNvPr>
          <p:cNvSpPr>
            <a:spLocks noGrp="1"/>
          </p:cNvSpPr>
          <p:nvPr>
            <p:ph type="subTitle" idx="1"/>
          </p:nvPr>
        </p:nvSpPr>
        <p:spPr>
          <a:xfrm>
            <a:off x="1524000" y="4158568"/>
            <a:ext cx="9144000" cy="2085974"/>
          </a:xfrm>
        </p:spPr>
        <p:txBody>
          <a:bodyPr>
            <a:normAutofit/>
          </a:bodyPr>
          <a:lstStyle/>
          <a:p>
            <a:r>
              <a:rPr lang="fr-FR" dirty="0"/>
              <a:t>L1 Théologie 2023-24 UE 103 EC1 Histoire de l’Église ancienne</a:t>
            </a:r>
          </a:p>
          <a:p>
            <a:r>
              <a:rPr lang="fr-FR" dirty="0"/>
              <a:t>Jeudi 28 novembre 2024</a:t>
            </a:r>
          </a:p>
          <a:p>
            <a:endParaRPr lang="fr-FR" dirty="0"/>
          </a:p>
          <a:p>
            <a:r>
              <a:rPr lang="fr-FR" dirty="0"/>
              <a:t>Dr Sophie </a:t>
            </a:r>
            <a:r>
              <a:rPr lang="fr-FR" dirty="0" err="1"/>
              <a:t>Laribi</a:t>
            </a:r>
            <a:r>
              <a:rPr lang="fr-FR" dirty="0"/>
              <a:t> </a:t>
            </a:r>
            <a:r>
              <a:rPr lang="fr-FR" dirty="0" err="1"/>
              <a:t>Glaudel</a:t>
            </a:r>
            <a:endParaRPr lang="fr-FR" dirty="0"/>
          </a:p>
        </p:txBody>
      </p:sp>
    </p:spTree>
    <p:extLst>
      <p:ext uri="{BB962C8B-B14F-4D97-AF65-F5344CB8AC3E}">
        <p14:creationId xmlns:p14="http://schemas.microsoft.com/office/powerpoint/2010/main" val="358958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248EE-A6CE-C5BB-BEEA-731782AF0321}"/>
              </a:ext>
            </a:extLst>
          </p:cNvPr>
          <p:cNvSpPr>
            <a:spLocks noGrp="1"/>
          </p:cNvSpPr>
          <p:nvPr>
            <p:ph type="title"/>
          </p:nvPr>
        </p:nvSpPr>
        <p:spPr/>
        <p:txBody>
          <a:bodyPr/>
          <a:lstStyle/>
          <a:p>
            <a:r>
              <a:rPr lang="fr-FR" dirty="0"/>
              <a:t>II. Des Valentiniens à Théodose</a:t>
            </a:r>
          </a:p>
        </p:txBody>
      </p:sp>
      <p:sp>
        <p:nvSpPr>
          <p:cNvPr id="3" name="Espace réservé du contenu 2">
            <a:extLst>
              <a:ext uri="{FF2B5EF4-FFF2-40B4-BE49-F238E27FC236}">
                <a16:creationId xmlns:a16="http://schemas.microsoft.com/office/drawing/2014/main" id="{BACB666F-3BE7-4206-7636-273A36297BC9}"/>
              </a:ext>
            </a:extLst>
          </p:cNvPr>
          <p:cNvSpPr>
            <a:spLocks noGrp="1"/>
          </p:cNvSpPr>
          <p:nvPr>
            <p:ph idx="1"/>
          </p:nvPr>
        </p:nvSpPr>
        <p:spPr/>
        <p:txBody>
          <a:bodyPr>
            <a:normAutofit lnSpcReduction="10000"/>
          </a:bodyPr>
          <a:lstStyle/>
          <a:p>
            <a:pPr marL="514350" indent="-514350">
              <a:buAutoNum type="arabicPeriod"/>
            </a:pPr>
            <a:r>
              <a:rPr lang="fr-FR" dirty="0"/>
              <a:t>Les Valentiniens : entre répression et tolérance</a:t>
            </a:r>
          </a:p>
          <a:p>
            <a:pPr marL="0" indent="0">
              <a:buNone/>
            </a:pPr>
            <a:r>
              <a:rPr lang="fr-FR" i="1" dirty="0" err="1"/>
              <a:t>Mathematici</a:t>
            </a:r>
            <a:endParaRPr lang="fr-FR" i="1" dirty="0"/>
          </a:p>
          <a:p>
            <a:pPr marL="0" indent="0">
              <a:buNone/>
            </a:pPr>
            <a:r>
              <a:rPr lang="fr-FR" dirty="0"/>
              <a:t>Haruspices</a:t>
            </a:r>
          </a:p>
          <a:p>
            <a:pPr marL="0" indent="0">
              <a:buNone/>
            </a:pPr>
            <a:endParaRPr lang="fr-FR" dirty="0"/>
          </a:p>
          <a:p>
            <a:pPr marL="0" indent="0">
              <a:buNone/>
            </a:pPr>
            <a:r>
              <a:rPr lang="fr-FR" dirty="0"/>
              <a:t>Valentinien</a:t>
            </a:r>
          </a:p>
          <a:p>
            <a:pPr marL="0" indent="0">
              <a:buNone/>
            </a:pPr>
            <a:r>
              <a:rPr lang="fr-FR" dirty="0"/>
              <a:t>Valens</a:t>
            </a:r>
          </a:p>
          <a:p>
            <a:pPr marL="0" indent="0">
              <a:buNone/>
            </a:pPr>
            <a:r>
              <a:rPr lang="fr-FR" dirty="0"/>
              <a:t>Gratien</a:t>
            </a:r>
          </a:p>
          <a:p>
            <a:pPr marL="0" indent="0">
              <a:buNone/>
            </a:pPr>
            <a:r>
              <a:rPr lang="fr-FR" dirty="0"/>
              <a:t>	</a:t>
            </a:r>
            <a:r>
              <a:rPr lang="fr-FR" i="1" dirty="0" err="1"/>
              <a:t>Pontifex</a:t>
            </a:r>
            <a:r>
              <a:rPr lang="fr-FR" i="1" dirty="0"/>
              <a:t> </a:t>
            </a:r>
            <a:r>
              <a:rPr lang="fr-FR" i="1" dirty="0" err="1"/>
              <a:t>Maximus</a:t>
            </a:r>
            <a:endParaRPr lang="fr-FR" i="1" dirty="0"/>
          </a:p>
          <a:p>
            <a:pPr marL="0" indent="0">
              <a:buNone/>
            </a:pPr>
            <a:r>
              <a:rPr lang="fr-FR" dirty="0"/>
              <a:t>	</a:t>
            </a:r>
            <a:r>
              <a:rPr lang="fr-FR" i="1" dirty="0" err="1"/>
              <a:t>diuus</a:t>
            </a:r>
            <a:r>
              <a:rPr lang="fr-FR" dirty="0"/>
              <a:t>/</a:t>
            </a:r>
            <a:r>
              <a:rPr lang="fr-FR" i="1" dirty="0"/>
              <a:t>deus</a:t>
            </a:r>
          </a:p>
          <a:p>
            <a:pPr marL="0" indent="0">
              <a:buNone/>
            </a:pPr>
            <a:endParaRPr lang="fr-FR" dirty="0"/>
          </a:p>
        </p:txBody>
      </p:sp>
    </p:spTree>
    <p:extLst>
      <p:ext uri="{BB962C8B-B14F-4D97-AF65-F5344CB8AC3E}">
        <p14:creationId xmlns:p14="http://schemas.microsoft.com/office/powerpoint/2010/main" val="46207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1CBB6-0519-5FC9-DD51-70ECEABAF38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E4C352E-0D19-3270-5FFE-BA6F558970F6}"/>
              </a:ext>
            </a:extLst>
          </p:cNvPr>
          <p:cNvSpPr>
            <a:spLocks noGrp="1"/>
          </p:cNvSpPr>
          <p:nvPr>
            <p:ph idx="1"/>
          </p:nvPr>
        </p:nvSpPr>
        <p:spPr/>
        <p:txBody>
          <a:bodyPr/>
          <a:lstStyle/>
          <a:p>
            <a:pPr marL="0" indent="0">
              <a:buNone/>
            </a:pPr>
            <a:r>
              <a:rPr lang="fr-FR" dirty="0"/>
              <a:t>2. Théodose et le triomphe du christianisme nicéen</a:t>
            </a:r>
          </a:p>
        </p:txBody>
      </p:sp>
    </p:spTree>
    <p:extLst>
      <p:ext uri="{BB962C8B-B14F-4D97-AF65-F5344CB8AC3E}">
        <p14:creationId xmlns:p14="http://schemas.microsoft.com/office/powerpoint/2010/main" val="264599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647BA-DDC5-8798-C9C5-061DEA52C01C}"/>
              </a:ext>
            </a:extLst>
          </p:cNvPr>
          <p:cNvSpPr>
            <a:spLocks noGrp="1"/>
          </p:cNvSpPr>
          <p:nvPr>
            <p:ph type="title"/>
          </p:nvPr>
        </p:nvSpPr>
        <p:spPr/>
        <p:txBody>
          <a:bodyPr/>
          <a:lstStyle/>
          <a:p>
            <a:pPr algn="ctr"/>
            <a:r>
              <a:rPr lang="fr-FR" dirty="0"/>
              <a:t>L’Édit de Thessalonique, février 380. </a:t>
            </a:r>
            <a:br>
              <a:rPr lang="fr-FR" dirty="0"/>
            </a:br>
            <a:r>
              <a:rPr lang="fr-FR" i="1" dirty="0"/>
              <a:t>Code Théodosien </a:t>
            </a:r>
            <a:r>
              <a:rPr lang="fr-FR" dirty="0"/>
              <a:t>16, 1, 2</a:t>
            </a:r>
          </a:p>
        </p:txBody>
      </p:sp>
      <p:sp>
        <p:nvSpPr>
          <p:cNvPr id="3" name="Espace réservé du contenu 2">
            <a:extLst>
              <a:ext uri="{FF2B5EF4-FFF2-40B4-BE49-F238E27FC236}">
                <a16:creationId xmlns:a16="http://schemas.microsoft.com/office/drawing/2014/main" id="{F9836BA3-12C2-6559-95E0-4861D362D498}"/>
              </a:ext>
            </a:extLst>
          </p:cNvPr>
          <p:cNvSpPr>
            <a:spLocks noGrp="1"/>
          </p:cNvSpPr>
          <p:nvPr>
            <p:ph idx="1"/>
          </p:nvPr>
        </p:nvSpPr>
        <p:spPr/>
        <p:txBody>
          <a:bodyPr>
            <a:normAutofit/>
          </a:bodyPr>
          <a:lstStyle/>
          <a:p>
            <a:pPr marL="0" indent="0" algn="just">
              <a:buNone/>
            </a:pPr>
            <a:r>
              <a:rPr lang="fr-FR" dirty="0">
                <a:effectLst/>
                <a:latin typeface="Calibri" panose="020F0502020204030204" pitchFamily="34" charset="0"/>
                <a:cs typeface="Calibri" panose="020F0502020204030204" pitchFamily="34" charset="0"/>
              </a:rPr>
              <a:t>Tous nos peuples [...] doivent se rallier à la foi transmise aux Romains par l’apôtre Pierre, celle que professent le pontife Damase et l’évêque Pierre d’Alexandrie [...], c’est-à-dire reconnaître, en accord avec l’enseignement apostolique et la doctrine évangélique, la Divinité une et la Sainte Trinité du Père, du Fils et du Saint-Esprit. Ceux-là seuls qui observent cette loi ont droit au titre de chrétiens catholiques. Quant aux autres, ces insensés extravagants, ils sont hérétiques et frappés d’infamie, leurs lieux de réunion n’ont pas droit au nom d’églises, ils seront soumis à la vengeance de Dieu d’abord, puis à la nôtre.</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11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30064-2801-4198-F17C-ACA2FDBA54F8}"/>
              </a:ext>
            </a:extLst>
          </p:cNvPr>
          <p:cNvSpPr>
            <a:spLocks noGrp="1"/>
          </p:cNvSpPr>
          <p:nvPr>
            <p:ph type="title"/>
          </p:nvPr>
        </p:nvSpPr>
        <p:spPr/>
        <p:txBody>
          <a:bodyPr/>
          <a:lstStyle/>
          <a:p>
            <a:r>
              <a:rPr lang="fr-FR" dirty="0"/>
              <a:t>Edit de 391. </a:t>
            </a:r>
            <a:r>
              <a:rPr lang="fr-FR" i="1" dirty="0"/>
              <a:t>Code Théodosien </a:t>
            </a:r>
            <a:r>
              <a:rPr lang="fr-FR" dirty="0"/>
              <a:t>16, 10, 10</a:t>
            </a:r>
          </a:p>
        </p:txBody>
      </p:sp>
      <p:sp>
        <p:nvSpPr>
          <p:cNvPr id="3" name="Espace réservé du contenu 2">
            <a:extLst>
              <a:ext uri="{FF2B5EF4-FFF2-40B4-BE49-F238E27FC236}">
                <a16:creationId xmlns:a16="http://schemas.microsoft.com/office/drawing/2014/main" id="{D8EBE054-4F8F-CE37-0E15-66758AAF9B5A}"/>
              </a:ext>
            </a:extLst>
          </p:cNvPr>
          <p:cNvSpPr>
            <a:spLocks noGrp="1"/>
          </p:cNvSpPr>
          <p:nvPr>
            <p:ph idx="1"/>
          </p:nvPr>
        </p:nvSpPr>
        <p:spPr/>
        <p:txBody>
          <a:bodyPr/>
          <a:lstStyle/>
          <a:p>
            <a:pPr marL="0" indent="0">
              <a:buNone/>
            </a:pPr>
            <a:r>
              <a:rPr lang="fr-FR" dirty="0">
                <a:effectLst/>
                <a:latin typeface="Arial" panose="020B0604020202020204" pitchFamily="34" charset="0"/>
              </a:rPr>
              <a:t>(il est interdit) de se souiller en sacrifiant, d’immoler une victime innocente, de pénétrer dans un sanctuaire, de visiter un temple, d’adorer des simulacres sortis des mains d’hommes mortels [...] </a:t>
            </a:r>
            <a:endParaRPr lang="fr-FR" dirty="0"/>
          </a:p>
        </p:txBody>
      </p:sp>
    </p:spTree>
    <p:extLst>
      <p:ext uri="{BB962C8B-B14F-4D97-AF65-F5344CB8AC3E}">
        <p14:creationId xmlns:p14="http://schemas.microsoft.com/office/powerpoint/2010/main" val="229689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B59DE-EE81-AFE4-1345-5D3D6FC892A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CB28072-49A9-2C02-7100-F71DEA8ADCF2}"/>
              </a:ext>
            </a:extLst>
          </p:cNvPr>
          <p:cNvSpPr>
            <a:spLocks noGrp="1"/>
          </p:cNvSpPr>
          <p:nvPr>
            <p:ph idx="1"/>
          </p:nvPr>
        </p:nvSpPr>
        <p:spPr>
          <a:xfrm>
            <a:off x="838200" y="1825625"/>
            <a:ext cx="5960165" cy="4351338"/>
          </a:xfrm>
        </p:spPr>
        <p:txBody>
          <a:bodyPr/>
          <a:lstStyle/>
          <a:p>
            <a:pPr marL="0" indent="0">
              <a:buNone/>
            </a:pPr>
            <a:r>
              <a:rPr lang="fr-FR" dirty="0"/>
              <a:t>Tête d’Aphrodite, copie romaine (I</a:t>
            </a:r>
            <a:r>
              <a:rPr lang="fr-FR" baseline="30000" dirty="0"/>
              <a:t>er</a:t>
            </a:r>
            <a:r>
              <a:rPr lang="fr-FR" dirty="0"/>
              <a:t> s. de notre ère).</a:t>
            </a:r>
          </a:p>
          <a:p>
            <a:pPr marL="0" indent="0">
              <a:buNone/>
            </a:pPr>
            <a:endParaRPr lang="fr-FR" dirty="0"/>
          </a:p>
          <a:p>
            <a:pPr marL="0" indent="0">
              <a:buNone/>
            </a:pPr>
            <a:r>
              <a:rPr lang="fr-FR" dirty="0"/>
              <a:t>Traces chrétiennes sur le front et le menton.</a:t>
            </a:r>
          </a:p>
          <a:p>
            <a:pPr marL="0" indent="0">
              <a:buNone/>
            </a:pPr>
            <a:endParaRPr lang="fr-FR" dirty="0"/>
          </a:p>
          <a:p>
            <a:pPr marL="0" indent="0">
              <a:buNone/>
            </a:pPr>
            <a:r>
              <a:rPr lang="fr-FR" dirty="0"/>
              <a:t>Athènes, Musée National.</a:t>
            </a:r>
          </a:p>
        </p:txBody>
      </p:sp>
      <p:pic>
        <p:nvPicPr>
          <p:cNvPr id="4098" name="Picture 2" descr="undefined">
            <a:extLst>
              <a:ext uri="{FF2B5EF4-FFF2-40B4-BE49-F238E27FC236}">
                <a16:creationId xmlns:a16="http://schemas.microsoft.com/office/drawing/2014/main" id="{7E90549F-B3C0-1A0F-B319-F93BA5FA4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128"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77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41B91-8D46-403D-8BA2-DF92C590178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C5658C9-8299-56EB-D3D0-FDD11EFF96CD}"/>
              </a:ext>
            </a:extLst>
          </p:cNvPr>
          <p:cNvSpPr>
            <a:spLocks noGrp="1"/>
          </p:cNvSpPr>
          <p:nvPr>
            <p:ph idx="1"/>
          </p:nvPr>
        </p:nvSpPr>
        <p:spPr/>
        <p:txBody>
          <a:bodyPr/>
          <a:lstStyle/>
          <a:p>
            <a:pPr marL="0" indent="0">
              <a:buNone/>
            </a:pPr>
            <a:r>
              <a:rPr lang="fr-FR" dirty="0"/>
              <a:t>3. Orient et Occident à la fin du IV</a:t>
            </a:r>
            <a:r>
              <a:rPr lang="fr-FR" baseline="30000" dirty="0"/>
              <a:t>e</a:t>
            </a:r>
            <a:r>
              <a:rPr lang="fr-FR" dirty="0"/>
              <a:t> s.</a:t>
            </a:r>
          </a:p>
        </p:txBody>
      </p:sp>
    </p:spTree>
    <p:extLst>
      <p:ext uri="{BB962C8B-B14F-4D97-AF65-F5344CB8AC3E}">
        <p14:creationId xmlns:p14="http://schemas.microsoft.com/office/powerpoint/2010/main" val="281551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FF5E6-B08D-725C-1C1B-3863219A1B18}"/>
              </a:ext>
            </a:extLst>
          </p:cNvPr>
          <p:cNvSpPr>
            <a:spLocks noGrp="1"/>
          </p:cNvSpPr>
          <p:nvPr>
            <p:ph type="title"/>
          </p:nvPr>
        </p:nvSpPr>
        <p:spPr/>
        <p:txBody>
          <a:bodyPr/>
          <a:lstStyle/>
          <a:p>
            <a:r>
              <a:rPr lang="fr-FR" dirty="0"/>
              <a:t>I. La politique religieuse des descendants de Constantin</a:t>
            </a:r>
          </a:p>
        </p:txBody>
      </p:sp>
      <p:sp>
        <p:nvSpPr>
          <p:cNvPr id="3" name="Espace réservé du contenu 2">
            <a:extLst>
              <a:ext uri="{FF2B5EF4-FFF2-40B4-BE49-F238E27FC236}">
                <a16:creationId xmlns:a16="http://schemas.microsoft.com/office/drawing/2014/main" id="{82D01C40-26AA-423C-8988-4FD13FB3E369}"/>
              </a:ext>
            </a:extLst>
          </p:cNvPr>
          <p:cNvSpPr>
            <a:spLocks noGrp="1"/>
          </p:cNvSpPr>
          <p:nvPr>
            <p:ph idx="1"/>
          </p:nvPr>
        </p:nvSpPr>
        <p:spPr/>
        <p:txBody>
          <a:bodyPr/>
          <a:lstStyle/>
          <a:p>
            <a:pPr marL="0" indent="0">
              <a:buNone/>
            </a:pPr>
            <a:r>
              <a:rPr lang="fr-FR" dirty="0"/>
              <a:t>	1. L’arianisme et Constance II</a:t>
            </a:r>
          </a:p>
        </p:txBody>
      </p:sp>
      <p:sp>
        <p:nvSpPr>
          <p:cNvPr id="4" name="ZoneTexte 3">
            <a:extLst>
              <a:ext uri="{FF2B5EF4-FFF2-40B4-BE49-F238E27FC236}">
                <a16:creationId xmlns:a16="http://schemas.microsoft.com/office/drawing/2014/main" id="{38ACC27D-D28F-B9F3-6AB0-1FF74C0B073B}"/>
              </a:ext>
            </a:extLst>
          </p:cNvPr>
          <p:cNvSpPr txBox="1"/>
          <p:nvPr/>
        </p:nvSpPr>
        <p:spPr>
          <a:xfrm>
            <a:off x="7611762" y="5077358"/>
            <a:ext cx="6227805" cy="369332"/>
          </a:xfrm>
          <a:prstGeom prst="rect">
            <a:avLst/>
          </a:prstGeom>
          <a:noFill/>
        </p:spPr>
        <p:txBody>
          <a:bodyPr wrap="square" rtlCol="0">
            <a:spAutoFit/>
          </a:bodyPr>
          <a:lstStyle/>
          <a:p>
            <a:r>
              <a:rPr lang="fr-FR" dirty="0"/>
              <a:t>Solidus de Constance II frappée à Antioche</a:t>
            </a:r>
          </a:p>
        </p:txBody>
      </p:sp>
      <p:pic>
        <p:nvPicPr>
          <p:cNvPr id="1028" name="Picture 4" descr="undefined">
            <a:extLst>
              <a:ext uri="{FF2B5EF4-FFF2-40B4-BE49-F238E27FC236}">
                <a16:creationId xmlns:a16="http://schemas.microsoft.com/office/drawing/2014/main" id="{42DF8BE2-6CF3-15DF-B52D-0A486329D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200" y="1917700"/>
            <a:ext cx="3149600"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1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C62F90-81C9-5FDC-8334-09F54D255ED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6BE8FD0-3C1E-9B6D-0623-BCE43D81DF6F}"/>
              </a:ext>
            </a:extLst>
          </p:cNvPr>
          <p:cNvSpPr>
            <a:spLocks noGrp="1"/>
          </p:cNvSpPr>
          <p:nvPr>
            <p:ph idx="1"/>
          </p:nvPr>
        </p:nvSpPr>
        <p:spPr/>
        <p:txBody>
          <a:bodyPr/>
          <a:lstStyle/>
          <a:p>
            <a:pPr marL="0" indent="0">
              <a:buNone/>
            </a:pPr>
            <a:r>
              <a:rPr lang="fr-FR" i="1" dirty="0"/>
              <a:t>Crédo</a:t>
            </a:r>
          </a:p>
          <a:p>
            <a:pPr marL="0" indent="0">
              <a:buNone/>
            </a:pPr>
            <a:r>
              <a:rPr lang="fr-FR" i="1" dirty="0" err="1"/>
              <a:t>Homoousios</a:t>
            </a:r>
            <a:endParaRPr lang="fr-FR" i="1" dirty="0"/>
          </a:p>
          <a:p>
            <a:pPr marL="0" indent="0">
              <a:buNone/>
            </a:pPr>
            <a:r>
              <a:rPr lang="fr-FR" dirty="0"/>
              <a:t>Athanase d’Alexandrie</a:t>
            </a:r>
          </a:p>
          <a:p>
            <a:pPr marL="0" indent="0">
              <a:buNone/>
            </a:pPr>
            <a:r>
              <a:rPr lang="fr-FR" dirty="0"/>
              <a:t>Arius</a:t>
            </a:r>
          </a:p>
          <a:p>
            <a:pPr marL="0" indent="0">
              <a:buNone/>
            </a:pPr>
            <a:endParaRPr lang="fr-FR" dirty="0"/>
          </a:p>
          <a:p>
            <a:pPr marL="0" indent="0">
              <a:buNone/>
            </a:pPr>
            <a:r>
              <a:rPr lang="fr-FR" dirty="0"/>
              <a:t>Hilaire de Poitiers</a:t>
            </a:r>
          </a:p>
          <a:p>
            <a:pPr marL="0" indent="0">
              <a:buNone/>
            </a:pPr>
            <a:r>
              <a:rPr lang="fr-FR" dirty="0"/>
              <a:t>Concile de Béziers</a:t>
            </a:r>
          </a:p>
        </p:txBody>
      </p:sp>
    </p:spTree>
    <p:extLst>
      <p:ext uri="{BB962C8B-B14F-4D97-AF65-F5344CB8AC3E}">
        <p14:creationId xmlns:p14="http://schemas.microsoft.com/office/powerpoint/2010/main" val="271969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39D58-C09A-8DA6-1401-3B2E1FB9AD52}"/>
              </a:ext>
            </a:extLst>
          </p:cNvPr>
          <p:cNvSpPr>
            <a:spLocks noGrp="1"/>
          </p:cNvSpPr>
          <p:nvPr>
            <p:ph type="title"/>
          </p:nvPr>
        </p:nvSpPr>
        <p:spPr/>
        <p:txBody>
          <a:bodyPr/>
          <a:lstStyle/>
          <a:p>
            <a:pPr algn="ctr"/>
            <a:r>
              <a:rPr lang="fr-FR" dirty="0"/>
              <a:t>Crédo de Nicée</a:t>
            </a:r>
          </a:p>
        </p:txBody>
      </p:sp>
      <p:sp>
        <p:nvSpPr>
          <p:cNvPr id="3" name="Espace réservé du contenu 2">
            <a:extLst>
              <a:ext uri="{FF2B5EF4-FFF2-40B4-BE49-F238E27FC236}">
                <a16:creationId xmlns:a16="http://schemas.microsoft.com/office/drawing/2014/main" id="{5BF46B9C-A005-8A83-89F2-72A180F7E98A}"/>
              </a:ext>
            </a:extLst>
          </p:cNvPr>
          <p:cNvSpPr>
            <a:spLocks noGrp="1"/>
          </p:cNvSpPr>
          <p:nvPr>
            <p:ph idx="1"/>
          </p:nvPr>
        </p:nvSpPr>
        <p:spPr/>
        <p:txBody>
          <a:bodyPr>
            <a:normAutofit fontScale="92500" lnSpcReduction="20000"/>
          </a:bodyPr>
          <a:lstStyle/>
          <a:p>
            <a:pPr marL="0" indent="0" algn="just">
              <a:buNone/>
            </a:pPr>
            <a:r>
              <a:rPr lang="el-GR" b="0" i="0" u="none" strike="noStrike" dirty="0">
                <a:solidFill>
                  <a:srgbClr val="202122"/>
                </a:solidFill>
                <a:effectLst/>
                <a:latin typeface="Arial" panose="020B0604020202020204" pitchFamily="34" charset="0"/>
              </a:rPr>
              <a:t>« </a:t>
            </a:r>
            <a:r>
              <a:rPr lang="el-GR" b="0" i="0" u="none" strike="noStrike" dirty="0" err="1">
                <a:solidFill>
                  <a:srgbClr val="202122"/>
                </a:solidFill>
                <a:effectLst/>
                <a:latin typeface="Arial Unicode MS" panose="020B0604020202020204" pitchFamily="34" charset="-128"/>
              </a:rPr>
              <a:t>Πιστεύομεν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εἰς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ἕνα</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Θεὸν</a:t>
            </a:r>
            <a:r>
              <a:rPr lang="el-GR" b="0" i="0" u="none" strike="noStrike" dirty="0">
                <a:solidFill>
                  <a:srgbClr val="202122"/>
                </a:solidFill>
                <a:effectLst/>
                <a:latin typeface="Arial Unicode MS" panose="020B0604020202020204" pitchFamily="34" charset="-128"/>
              </a:rPr>
              <a:t> Πατέρα παντοκράτορα πάντων </a:t>
            </a:r>
            <a:r>
              <a:rPr lang="el-GR" b="0" i="0" u="none" strike="noStrike" dirty="0" err="1">
                <a:solidFill>
                  <a:srgbClr val="202122"/>
                </a:solidFill>
                <a:effectLst/>
                <a:latin typeface="Arial Unicode MS" panose="020B0604020202020204" pitchFamily="34" charset="-128"/>
              </a:rPr>
              <a:t>ὁρατῶν</a:t>
            </a:r>
            <a:r>
              <a:rPr lang="el-GR" b="0" i="0" u="none" strike="noStrike" dirty="0">
                <a:solidFill>
                  <a:srgbClr val="202122"/>
                </a:solidFill>
                <a:effectLst/>
                <a:latin typeface="Arial Unicode MS" panose="020B0604020202020204" pitchFamily="34" charset="-128"/>
              </a:rPr>
              <a:t> τε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ἀοράτων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ποιητήν</a:t>
            </a:r>
            <a:r>
              <a:rPr lang="el-GR" b="0" i="0" u="none" strike="noStrike" dirty="0">
                <a:solidFill>
                  <a:srgbClr val="202122"/>
                </a:solidFill>
                <a:effectLst/>
                <a:latin typeface="Arial Unicode MS" panose="020B0604020202020204" pitchFamily="34" charset="-128"/>
              </a:rPr>
              <a:t>·</a:t>
            </a:r>
            <a:r>
              <a:rPr lang="fr-F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εἰς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ἕνα</a:t>
            </a:r>
            <a:r>
              <a:rPr lang="el-GR" b="0" i="0" u="none" strike="noStrike" dirty="0">
                <a:solidFill>
                  <a:srgbClr val="202122"/>
                </a:solidFill>
                <a:effectLst/>
                <a:latin typeface="Arial Unicode MS" panose="020B0604020202020204" pitchFamily="34" charset="-128"/>
              </a:rPr>
              <a:t> Κύριον </a:t>
            </a:r>
            <a:r>
              <a:rPr lang="el-GR" b="0" i="0" u="none" strike="noStrike" dirty="0" err="1">
                <a:solidFill>
                  <a:srgbClr val="202122"/>
                </a:solidFill>
                <a:effectLst/>
                <a:latin typeface="Arial Unicode MS" panose="020B0604020202020204" pitchFamily="34" charset="-128"/>
              </a:rPr>
              <a:t>Ἰησοῦν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Χριστὸν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Υἱὸν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τοῦ</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Θεοῦ</a:t>
            </a:r>
            <a:r>
              <a:rPr lang="el-GR" b="0" i="0" u="none" strike="noStrike" dirty="0">
                <a:solidFill>
                  <a:srgbClr val="202122"/>
                </a:solidFill>
                <a:effectLst/>
                <a:latin typeface="Arial Unicode MS" panose="020B0604020202020204" pitchFamily="34" charset="-128"/>
              </a:rPr>
              <a:t>, γεννηθέντα </a:t>
            </a:r>
            <a:r>
              <a:rPr lang="el-GR" b="0" i="0" u="none" strike="noStrike" dirty="0" err="1">
                <a:solidFill>
                  <a:srgbClr val="202122"/>
                </a:solidFill>
                <a:effectLst/>
                <a:latin typeface="Arial Unicode MS" panose="020B0604020202020204" pitchFamily="34" charset="-128"/>
              </a:rPr>
              <a:t>ἐκ</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τοῦ</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Πατρὸς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μονογενῆ</a:t>
            </a:r>
            <a:r>
              <a:rPr lang="el-GR" b="0" i="0" u="none" strike="noStrike" dirty="0">
                <a:solidFill>
                  <a:srgbClr val="202122"/>
                </a:solidFill>
                <a:effectLst/>
                <a:latin typeface="Arial Unicode MS" panose="020B0604020202020204" pitchFamily="34" charset="-128"/>
              </a:rPr>
              <a:t> τουτέστιν </a:t>
            </a:r>
            <a:r>
              <a:rPr lang="el-GR" b="0" i="0" u="none" strike="noStrike" dirty="0" err="1">
                <a:solidFill>
                  <a:srgbClr val="202122"/>
                </a:solidFill>
                <a:effectLst/>
                <a:latin typeface="Arial Unicode MS" panose="020B0604020202020204" pitchFamily="34" charset="-128"/>
              </a:rPr>
              <a:t>ἐκ</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τῆς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οὐσίας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τοῦ</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Πατρος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Θεὸν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ἐκ</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Θεοῦ</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Φῶς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ἐκ</a:t>
            </a:r>
            <a:r>
              <a:rPr lang="el-GR" b="0" i="0" u="none" strike="noStrike" dirty="0">
                <a:solidFill>
                  <a:srgbClr val="202122"/>
                </a:solidFill>
                <a:effectLst/>
                <a:latin typeface="Arial Unicode MS" panose="020B0604020202020204" pitchFamily="34" charset="-128"/>
              </a:rPr>
              <a:t> Φωτός, </a:t>
            </a:r>
            <a:r>
              <a:rPr lang="el-GR" b="0" i="0" u="none" strike="noStrike" dirty="0" err="1">
                <a:solidFill>
                  <a:srgbClr val="202122"/>
                </a:solidFill>
                <a:effectLst/>
                <a:latin typeface="Arial Unicode MS" panose="020B0604020202020204" pitchFamily="34" charset="-128"/>
              </a:rPr>
              <a:t>Θεὸν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ἀληθινὸν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ἐκ</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Θεοῦ</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ἀληθινοῦ</a:t>
            </a:r>
            <a:r>
              <a:rPr lang="el-GR" b="0" i="0" u="none" strike="noStrike" dirty="0">
                <a:solidFill>
                  <a:srgbClr val="202122"/>
                </a:solidFill>
                <a:effectLst/>
                <a:latin typeface="Arial Unicode MS" panose="020B0604020202020204" pitchFamily="34" charset="-128"/>
              </a:rPr>
              <a:t>, γεννηθέντα, </a:t>
            </a:r>
            <a:r>
              <a:rPr lang="el-GR" b="0" i="0" u="none" strike="noStrike" dirty="0" err="1">
                <a:solidFill>
                  <a:srgbClr val="202122"/>
                </a:solidFill>
                <a:effectLst/>
                <a:latin typeface="Arial Unicode MS" panose="020B0604020202020204" pitchFamily="34" charset="-128"/>
              </a:rPr>
              <a:t>οὐ</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ποιηθέντα</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highlight>
                  <a:srgbClr val="FFFF00"/>
                </a:highlight>
                <a:latin typeface="Arial Unicode MS" panose="020B0604020202020204" pitchFamily="34" charset="-128"/>
              </a:rPr>
              <a:t>ὁμοούσιον</a:t>
            </a:r>
            <a:r>
              <a:rPr lang="el-GR" b="0" i="0" u="none" strike="noStrike" dirty="0">
                <a:solidFill>
                  <a:srgbClr val="202122"/>
                </a:solidFill>
                <a:effectLst/>
                <a:highlight>
                  <a:srgbClr val="FFFF00"/>
                </a:highligh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τῷ</a:t>
            </a:r>
            <a:r>
              <a:rPr lang="el-GR" b="0" i="0" u="none" strike="noStrike" dirty="0">
                <a:solidFill>
                  <a:srgbClr val="202122"/>
                </a:solidFill>
                <a:effectLst/>
                <a:latin typeface="Arial Unicode MS" panose="020B0604020202020204" pitchFamily="34" charset="-128"/>
              </a:rPr>
              <a:t> Πατρί, δι’ </a:t>
            </a:r>
            <a:r>
              <a:rPr lang="el-GR" b="0" i="0" u="none" strike="noStrike" dirty="0" err="1">
                <a:solidFill>
                  <a:srgbClr val="202122"/>
                </a:solidFill>
                <a:effectLst/>
                <a:latin typeface="Arial Unicode MS" panose="020B0604020202020204" pitchFamily="34" charset="-128"/>
              </a:rPr>
              <a:t>οὗ</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τὰ</a:t>
            </a:r>
            <a:r>
              <a:rPr lang="el-GR" b="0" i="0" u="none" strike="noStrike" dirty="0">
                <a:solidFill>
                  <a:srgbClr val="202122"/>
                </a:solidFill>
                <a:effectLst/>
                <a:latin typeface="Arial Unicode MS" panose="020B0604020202020204" pitchFamily="34" charset="-128"/>
              </a:rPr>
              <a:t> πάντα </a:t>
            </a:r>
            <a:r>
              <a:rPr lang="el-GR" b="0" i="0" u="none" strike="noStrike" dirty="0" err="1">
                <a:solidFill>
                  <a:srgbClr val="202122"/>
                </a:solidFill>
                <a:effectLst/>
                <a:latin typeface="Arial Unicode MS" panose="020B0604020202020204" pitchFamily="34" charset="-128"/>
              </a:rPr>
              <a:t>ἐγένετο</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τά</a:t>
            </a:r>
            <a:r>
              <a:rPr lang="el-GR" b="0" i="0" u="none" strike="noStrike" dirty="0">
                <a:solidFill>
                  <a:srgbClr val="202122"/>
                </a:solidFill>
                <a:effectLst/>
                <a:latin typeface="Arial Unicode MS" panose="020B0604020202020204" pitchFamily="34" charset="-128"/>
              </a:rPr>
              <a:t> τε </a:t>
            </a:r>
            <a:r>
              <a:rPr lang="el-GR" b="0" i="0" u="none" strike="noStrike" dirty="0" err="1">
                <a:solidFill>
                  <a:srgbClr val="202122"/>
                </a:solidFill>
                <a:effectLst/>
                <a:latin typeface="Arial Unicode MS" panose="020B0604020202020204" pitchFamily="34" charset="-128"/>
              </a:rPr>
              <a:t>ἐν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τῷ</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οὐρανῷ</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τὰ</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τῇ</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γῇ</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τὸν</a:t>
            </a:r>
            <a:r>
              <a:rPr lang="el-GR" b="0" i="0" u="none" strike="noStrike" dirty="0">
                <a:solidFill>
                  <a:srgbClr val="202122"/>
                </a:solidFill>
                <a:effectLst/>
                <a:latin typeface="Arial Unicode MS" panose="020B0604020202020204" pitchFamily="34" charset="-128"/>
              </a:rPr>
              <a:t> δι’ </a:t>
            </a:r>
            <a:r>
              <a:rPr lang="el-GR" b="0" i="0" u="none" strike="noStrike" dirty="0" err="1">
                <a:solidFill>
                  <a:srgbClr val="202122"/>
                </a:solidFill>
                <a:effectLst/>
                <a:latin typeface="Arial Unicode MS" panose="020B0604020202020204" pitchFamily="34" charset="-128"/>
              </a:rPr>
              <a:t>ἡμᾶς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τοὺς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ἀνθρώπους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διὰ</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τὴν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ἡμετέραν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σωτηρίαν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κατελθόντα</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fr-FR" dirty="0">
                <a:solidFill>
                  <a:srgbClr val="202122"/>
                </a:solidFill>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σαρκωθέντα</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ἐνανθρωπήσαντα</a:t>
            </a:r>
            <a:r>
              <a:rPr lang="el-GR" b="0" i="0" u="none" strike="noStrike" dirty="0">
                <a:solidFill>
                  <a:srgbClr val="202122"/>
                </a:solidFill>
                <a:effectLst/>
                <a:latin typeface="Arial Unicode MS" panose="020B0604020202020204" pitchFamily="34" charset="-128"/>
              </a:rPr>
              <a:t>, παθόντα,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ἀναστάντα</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τῇ</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τρίτῃ</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ἡμέρᾳ</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ἀνελθόντα</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εἰς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τοὺς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οὐρανούς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ἐρχόμενον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κρῖναι</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ζῶντας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νεκρούς.</a:t>
            </a:r>
            <a:r>
              <a:rPr lang="fr-F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εἰς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τὸ</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Ἅγιον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Πνεῦμα.Τοὺς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δὲ</a:t>
            </a:r>
            <a:r>
              <a:rPr lang="el-GR" b="0" i="0" u="none" strike="noStrike" dirty="0">
                <a:solidFill>
                  <a:srgbClr val="202122"/>
                </a:solidFill>
                <a:effectLst/>
                <a:latin typeface="Arial Unicode MS" panose="020B0604020202020204" pitchFamily="34" charset="-128"/>
              </a:rPr>
              <a:t> λέγοντας </a:t>
            </a:r>
            <a:r>
              <a:rPr lang="el-GR" b="0" i="0" u="none" strike="noStrike" dirty="0" err="1">
                <a:solidFill>
                  <a:srgbClr val="202122"/>
                </a:solidFill>
                <a:effectLst/>
                <a:latin typeface="Arial Unicode MS" panose="020B0604020202020204" pitchFamily="34" charset="-128"/>
              </a:rPr>
              <a:t>Ἦν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ποτε</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ὅτε</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οὐκ</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ἦν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Πρὶν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γεννηθῆναι</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οὐκ</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ἦν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ὅτι</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Ἐξ</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οὐκ</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ὄντων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εγένετο</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ἢ</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Ἐξ</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ἑτέρας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ὑποστάσεως</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ἢ</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οὐσίας</a:t>
            </a:r>
            <a:r>
              <a:rPr lang="el-GR" b="0" i="0" u="none" strike="noStrike" dirty="0">
                <a:solidFill>
                  <a:srgbClr val="202122"/>
                </a:solidFill>
                <a:effectLst/>
                <a:latin typeface="Arial Unicode MS" panose="020B0604020202020204" pitchFamily="34" charset="-128"/>
              </a:rPr>
              <a:t> φάσκοντας </a:t>
            </a:r>
            <a:r>
              <a:rPr lang="el-GR" b="0" i="0" u="none" strike="noStrike" dirty="0" err="1">
                <a:solidFill>
                  <a:srgbClr val="202122"/>
                </a:solidFill>
                <a:effectLst/>
                <a:latin typeface="Arial Unicode MS" panose="020B0604020202020204" pitchFamily="34" charset="-128"/>
              </a:rPr>
              <a:t>εἶναι</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ἢ</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κτιστόν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ἢ</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τρεπτόν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ἢ</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ἀλλοιωτὸν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Υἱὸν</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τοῦ</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Θεοῦ</a:t>
            </a:r>
            <a:r>
              <a:rPr lang="el-GR" b="0" i="0" u="none" strike="noStrike" dirty="0">
                <a:solidFill>
                  <a:srgbClr val="202122"/>
                </a:solidFill>
                <a:effectLst/>
                <a:latin typeface="Arial Unicode MS" panose="020B0604020202020204" pitchFamily="34" charset="-128"/>
              </a:rPr>
              <a:t>, τούτους </a:t>
            </a:r>
            <a:r>
              <a:rPr lang="el-GR" b="0" i="0" u="none" strike="noStrike" dirty="0" err="1">
                <a:solidFill>
                  <a:srgbClr val="202122"/>
                </a:solidFill>
                <a:effectLst/>
                <a:latin typeface="Arial Unicode MS" panose="020B0604020202020204" pitchFamily="34" charset="-128"/>
              </a:rPr>
              <a:t>ἀναθεματίζει</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ἡ</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ἁγία</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καθολικὴ</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καὶ</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ἀποστολικὴ</a:t>
            </a:r>
            <a:r>
              <a:rPr lang="el-GR" b="0" i="0" u="none" strike="noStrike" dirty="0">
                <a:solidFill>
                  <a:srgbClr val="202122"/>
                </a:solidFill>
                <a:effectLst/>
                <a:latin typeface="Arial Unicode MS" panose="020B0604020202020204" pitchFamily="34" charset="-128"/>
              </a:rPr>
              <a:t> </a:t>
            </a:r>
            <a:r>
              <a:rPr lang="el-GR" b="0" i="0" u="none" strike="noStrike" dirty="0" err="1">
                <a:solidFill>
                  <a:srgbClr val="202122"/>
                </a:solidFill>
                <a:effectLst/>
                <a:latin typeface="Arial Unicode MS" panose="020B0604020202020204" pitchFamily="34" charset="-128"/>
              </a:rPr>
              <a:t>ἐκκλησία</a:t>
            </a:r>
            <a:r>
              <a:rPr lang="el-GR" b="0" i="0" u="none" strike="noStrike" dirty="0">
                <a:solidFill>
                  <a:srgbClr val="202122"/>
                </a:solidFill>
                <a:effectLst/>
                <a:latin typeface="Arial Unicode MS" panose="020B0604020202020204" pitchFamily="34" charset="-128"/>
              </a:rPr>
              <a:t>.</a:t>
            </a:r>
            <a:r>
              <a:rPr lang="el-GR" b="0" i="0" u="none" strike="noStrike" dirty="0">
                <a:solidFill>
                  <a:srgbClr val="202122"/>
                </a:solidFill>
                <a:effectLst/>
                <a:latin typeface="Arial" panose="020B0604020202020204" pitchFamily="34" charset="0"/>
              </a:rPr>
              <a:t> »</a:t>
            </a:r>
            <a:endParaRPr lang="fr-FR" dirty="0"/>
          </a:p>
        </p:txBody>
      </p:sp>
    </p:spTree>
    <p:extLst>
      <p:ext uri="{BB962C8B-B14F-4D97-AF65-F5344CB8AC3E}">
        <p14:creationId xmlns:p14="http://schemas.microsoft.com/office/powerpoint/2010/main" val="230908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CACC-F21A-AD28-0E17-47FED3C5B0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5248D2C-97AC-3882-9705-3ABF6E1D6DE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EA8642D-1D06-4967-3B82-CEF22D954C55}"/>
              </a:ext>
            </a:extLst>
          </p:cNvPr>
          <p:cNvSpPr>
            <a:spLocks noGrp="1"/>
          </p:cNvSpPr>
          <p:nvPr>
            <p:ph idx="1"/>
          </p:nvPr>
        </p:nvSpPr>
        <p:spPr/>
        <p:txBody>
          <a:bodyPr/>
          <a:lstStyle/>
          <a:p>
            <a:pPr marL="0" indent="0">
              <a:buNone/>
            </a:pPr>
            <a:endParaRPr lang="fr-FR" dirty="0"/>
          </a:p>
          <a:p>
            <a:pPr marL="0" indent="0">
              <a:buNone/>
            </a:pPr>
            <a:r>
              <a:rPr lang="fr-FR" dirty="0"/>
              <a:t>Hilaire de Poitiers</a:t>
            </a:r>
          </a:p>
          <a:p>
            <a:pPr marL="0" indent="0">
              <a:buNone/>
            </a:pPr>
            <a:r>
              <a:rPr lang="fr-FR" dirty="0"/>
              <a:t>Concile de Béziers</a:t>
            </a:r>
          </a:p>
        </p:txBody>
      </p:sp>
    </p:spTree>
    <p:extLst>
      <p:ext uri="{BB962C8B-B14F-4D97-AF65-F5344CB8AC3E}">
        <p14:creationId xmlns:p14="http://schemas.microsoft.com/office/powerpoint/2010/main" val="20854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39460-CE09-DB24-EC4B-B8738912EE39}"/>
              </a:ext>
            </a:extLst>
          </p:cNvPr>
          <p:cNvSpPr>
            <a:spLocks noGrp="1"/>
          </p:cNvSpPr>
          <p:nvPr>
            <p:ph type="title"/>
          </p:nvPr>
        </p:nvSpPr>
        <p:spPr/>
        <p:txBody>
          <a:bodyPr/>
          <a:lstStyle/>
          <a:p>
            <a:r>
              <a:rPr lang="fr-FR" dirty="0"/>
              <a:t>Différentes tendances ariennes</a:t>
            </a:r>
          </a:p>
        </p:txBody>
      </p:sp>
      <p:sp>
        <p:nvSpPr>
          <p:cNvPr id="3" name="Espace réservé du contenu 2">
            <a:extLst>
              <a:ext uri="{FF2B5EF4-FFF2-40B4-BE49-F238E27FC236}">
                <a16:creationId xmlns:a16="http://schemas.microsoft.com/office/drawing/2014/main" id="{555E05EF-A279-4C17-536F-376E0DAA44AA}"/>
              </a:ext>
            </a:extLst>
          </p:cNvPr>
          <p:cNvSpPr>
            <a:spLocks noGrp="1"/>
          </p:cNvSpPr>
          <p:nvPr>
            <p:ph idx="1"/>
          </p:nvPr>
        </p:nvSpPr>
        <p:spPr/>
        <p:txBody>
          <a:bodyPr/>
          <a:lstStyle/>
          <a:p>
            <a:pPr marL="0" indent="0">
              <a:buNone/>
            </a:pPr>
            <a:r>
              <a:rPr lang="fr-FR" dirty="0" err="1"/>
              <a:t>Aèce</a:t>
            </a:r>
            <a:endParaRPr lang="fr-FR" dirty="0"/>
          </a:p>
          <a:p>
            <a:pPr marL="0" indent="0">
              <a:buNone/>
            </a:pPr>
            <a:r>
              <a:rPr lang="fr-FR" dirty="0"/>
              <a:t>	</a:t>
            </a:r>
            <a:r>
              <a:rPr lang="fr-FR" i="1" dirty="0" err="1"/>
              <a:t>anomoios</a:t>
            </a:r>
            <a:endParaRPr lang="fr-FR" i="1" dirty="0"/>
          </a:p>
          <a:p>
            <a:pPr marL="0" indent="0">
              <a:buNone/>
            </a:pPr>
            <a:endParaRPr lang="fr-FR" i="1" dirty="0"/>
          </a:p>
          <a:p>
            <a:pPr marL="0" indent="0">
              <a:buNone/>
            </a:pPr>
            <a:r>
              <a:rPr lang="fr-FR" dirty="0"/>
              <a:t>Basile d’Ancyre</a:t>
            </a:r>
          </a:p>
          <a:p>
            <a:pPr marL="0" indent="0">
              <a:buNone/>
            </a:pPr>
            <a:r>
              <a:rPr lang="fr-FR" dirty="0"/>
              <a:t>	</a:t>
            </a:r>
            <a:r>
              <a:rPr lang="fr-FR" i="1" dirty="0" err="1"/>
              <a:t>homoiousos</a:t>
            </a:r>
            <a:endParaRPr lang="fr-FR" i="1" dirty="0"/>
          </a:p>
          <a:p>
            <a:pPr marL="0" indent="0">
              <a:buNone/>
            </a:pPr>
            <a:endParaRPr lang="fr-FR" dirty="0"/>
          </a:p>
          <a:p>
            <a:pPr marL="0" indent="0">
              <a:buNone/>
            </a:pPr>
            <a:r>
              <a:rPr lang="fr-FR" dirty="0" err="1"/>
              <a:t>Acace</a:t>
            </a:r>
            <a:r>
              <a:rPr lang="fr-FR" dirty="0"/>
              <a:t> de Césarée</a:t>
            </a:r>
          </a:p>
          <a:p>
            <a:pPr marL="0" indent="0">
              <a:buNone/>
            </a:pPr>
            <a:r>
              <a:rPr lang="fr-FR" dirty="0"/>
              <a:t>	</a:t>
            </a:r>
            <a:r>
              <a:rPr lang="fr-FR" i="1" dirty="0" err="1"/>
              <a:t>homoios</a:t>
            </a:r>
            <a:r>
              <a:rPr lang="fr-FR" i="1" dirty="0"/>
              <a:t> </a:t>
            </a:r>
            <a:r>
              <a:rPr lang="fr-FR" dirty="0">
                <a:sym typeface="Wingdings" pitchFamily="2" charset="2"/>
              </a:rPr>
              <a:t> Homéens</a:t>
            </a:r>
            <a:endParaRPr lang="fr-FR" dirty="0"/>
          </a:p>
        </p:txBody>
      </p:sp>
    </p:spTree>
    <p:extLst>
      <p:ext uri="{BB962C8B-B14F-4D97-AF65-F5344CB8AC3E}">
        <p14:creationId xmlns:p14="http://schemas.microsoft.com/office/powerpoint/2010/main" val="232021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26D981-A5BC-7416-7475-DC59F47D5FA6}"/>
              </a:ext>
            </a:extLst>
          </p:cNvPr>
          <p:cNvSpPr>
            <a:spLocks noGrp="1"/>
          </p:cNvSpPr>
          <p:nvPr>
            <p:ph idx="1"/>
          </p:nvPr>
        </p:nvSpPr>
        <p:spPr>
          <a:xfrm>
            <a:off x="838200" y="371889"/>
            <a:ext cx="10515600" cy="4351338"/>
          </a:xfrm>
        </p:spPr>
        <p:txBody>
          <a:bodyPr/>
          <a:lstStyle/>
          <a:p>
            <a:pPr marL="0" indent="0">
              <a:buNone/>
            </a:pPr>
            <a:r>
              <a:rPr lang="fr-FR" dirty="0"/>
              <a:t>2. Julien II et le néopaganisme</a:t>
            </a:r>
          </a:p>
        </p:txBody>
      </p:sp>
      <p:pic>
        <p:nvPicPr>
          <p:cNvPr id="3074" name="Picture 2" descr="Image illustrative de l’article Julien (empereur romain)">
            <a:extLst>
              <a:ext uri="{FF2B5EF4-FFF2-40B4-BE49-F238E27FC236}">
                <a16:creationId xmlns:a16="http://schemas.microsoft.com/office/drawing/2014/main" id="{683C8126-7D47-CDB2-06A7-5B6D98AA7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820" y="1825625"/>
            <a:ext cx="36449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FFC0EB-CAC5-568E-C7B4-AFE25E17AEEB}"/>
              </a:ext>
            </a:extLst>
          </p:cNvPr>
          <p:cNvSpPr txBox="1"/>
          <p:nvPr/>
        </p:nvSpPr>
        <p:spPr>
          <a:xfrm>
            <a:off x="6947452" y="5903843"/>
            <a:ext cx="4899991" cy="338554"/>
          </a:xfrm>
          <a:prstGeom prst="rect">
            <a:avLst/>
          </a:prstGeom>
          <a:noFill/>
        </p:spPr>
        <p:txBody>
          <a:bodyPr wrap="square" rtlCol="0">
            <a:spAutoFit/>
          </a:bodyPr>
          <a:lstStyle/>
          <a:p>
            <a:r>
              <a:rPr lang="fr-FR" sz="1600" dirty="0"/>
              <a:t>Julien II, monnaie frappée à Antioche entre 360 et 363</a:t>
            </a:r>
          </a:p>
        </p:txBody>
      </p:sp>
      <p:pic>
        <p:nvPicPr>
          <p:cNvPr id="3076" name="Picture 4">
            <a:extLst>
              <a:ext uri="{FF2B5EF4-FFF2-40B4-BE49-F238E27FC236}">
                <a16:creationId xmlns:a16="http://schemas.microsoft.com/office/drawing/2014/main" id="{79319BCA-B75A-BC05-FFBE-CABA416DC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18" y="994051"/>
            <a:ext cx="4043963" cy="539694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2CE54B2-727C-D20A-EEC6-5A81F9154AC5}"/>
              </a:ext>
            </a:extLst>
          </p:cNvPr>
          <p:cNvSpPr txBox="1"/>
          <p:nvPr/>
        </p:nvSpPr>
        <p:spPr>
          <a:xfrm>
            <a:off x="4581939" y="994051"/>
            <a:ext cx="2858604" cy="923330"/>
          </a:xfrm>
          <a:prstGeom prst="rect">
            <a:avLst/>
          </a:prstGeom>
          <a:noFill/>
        </p:spPr>
        <p:txBody>
          <a:bodyPr wrap="square" rtlCol="0">
            <a:spAutoFit/>
          </a:bodyPr>
          <a:lstStyle/>
          <a:p>
            <a:r>
              <a:rPr lang="fr-FR" dirty="0"/>
              <a:t>Julien ?, prêtre de Sarapis, fin du IV</a:t>
            </a:r>
            <a:r>
              <a:rPr lang="fr-FR" baseline="30000" dirty="0"/>
              <a:t>e</a:t>
            </a:r>
            <a:r>
              <a:rPr lang="fr-FR" dirty="0"/>
              <a:t> s.</a:t>
            </a:r>
          </a:p>
          <a:p>
            <a:r>
              <a:rPr lang="fr-FR" dirty="0"/>
              <a:t>Paris, Musée de Cluny</a:t>
            </a:r>
          </a:p>
        </p:txBody>
      </p:sp>
    </p:spTree>
    <p:extLst>
      <p:ext uri="{BB962C8B-B14F-4D97-AF65-F5344CB8AC3E}">
        <p14:creationId xmlns:p14="http://schemas.microsoft.com/office/powerpoint/2010/main" val="275631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8E17D6-F466-248C-F506-A999C2706DA3}"/>
              </a:ext>
            </a:extLst>
          </p:cNvPr>
          <p:cNvSpPr>
            <a:spLocks noGrp="1"/>
          </p:cNvSpPr>
          <p:nvPr>
            <p:ph type="title"/>
          </p:nvPr>
        </p:nvSpPr>
        <p:spPr/>
        <p:txBody>
          <a:bodyPr>
            <a:normAutofit/>
          </a:bodyPr>
          <a:lstStyle/>
          <a:p>
            <a:pPr algn="ctr"/>
            <a:r>
              <a:rPr lang="fr-FR" sz="3600" dirty="0"/>
              <a:t>Julien, </a:t>
            </a:r>
            <a:r>
              <a:rPr lang="fr-FR" sz="3600" i="1" dirty="0"/>
              <a:t>Lettres</a:t>
            </a:r>
            <a:r>
              <a:rPr lang="fr-FR" sz="3600" dirty="0"/>
              <a:t> 62. Sur l’interdiction de l’enseignement de la grammaire par les chrétiens</a:t>
            </a:r>
          </a:p>
        </p:txBody>
      </p:sp>
      <p:sp>
        <p:nvSpPr>
          <p:cNvPr id="3" name="Espace réservé du contenu 2">
            <a:extLst>
              <a:ext uri="{FF2B5EF4-FFF2-40B4-BE49-F238E27FC236}">
                <a16:creationId xmlns:a16="http://schemas.microsoft.com/office/drawing/2014/main" id="{CE770887-4081-C3B2-7EEB-9A52FDF9955A}"/>
              </a:ext>
            </a:extLst>
          </p:cNvPr>
          <p:cNvSpPr>
            <a:spLocks noGrp="1"/>
          </p:cNvSpPr>
          <p:nvPr>
            <p:ph idx="1"/>
          </p:nvPr>
        </p:nvSpPr>
        <p:spPr/>
        <p:txBody>
          <a:bodyPr/>
          <a:lstStyle/>
          <a:p>
            <a:pPr marL="0" indent="0">
              <a:buNone/>
            </a:pPr>
            <a:r>
              <a:rPr lang="fr-FR" dirty="0">
                <a:effectLst/>
                <a:latin typeface="Arial" panose="020B0604020202020204" pitchFamily="34" charset="0"/>
              </a:rPr>
              <a:t>Qu'ils cessent d'enseigner ce qu'ils ne prennent pas au sérieux ou qu'ils l'enseignent comme la vérité et instruisent les élèves en conséquence.</a:t>
            </a:r>
            <a:endParaRPr lang="fr-FR" dirty="0"/>
          </a:p>
        </p:txBody>
      </p:sp>
    </p:spTree>
    <p:extLst>
      <p:ext uri="{BB962C8B-B14F-4D97-AF65-F5344CB8AC3E}">
        <p14:creationId xmlns:p14="http://schemas.microsoft.com/office/powerpoint/2010/main" val="189178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F79DB1-9C76-F8B2-3705-DE1990014E6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6C4CB1-5F9D-8CA0-00FB-F365F9211B8B}"/>
              </a:ext>
            </a:extLst>
          </p:cNvPr>
          <p:cNvSpPr>
            <a:spLocks noGrp="1"/>
          </p:cNvSpPr>
          <p:nvPr>
            <p:ph idx="1"/>
          </p:nvPr>
        </p:nvSpPr>
        <p:spPr/>
        <p:txBody>
          <a:bodyPr/>
          <a:lstStyle/>
          <a:p>
            <a:pPr marL="0" indent="0">
              <a:buNone/>
            </a:pPr>
            <a:r>
              <a:rPr lang="fr-FR" dirty="0"/>
              <a:t>3. La fin de la crise arienne</a:t>
            </a:r>
          </a:p>
          <a:p>
            <a:pPr marL="0" indent="0">
              <a:buNone/>
            </a:pPr>
            <a:r>
              <a:rPr lang="fr-FR" dirty="0"/>
              <a:t>Concile d’Alexandrie 362</a:t>
            </a:r>
          </a:p>
          <a:p>
            <a:pPr marL="0" indent="0">
              <a:buNone/>
            </a:pPr>
            <a:r>
              <a:rPr lang="fr-FR" dirty="0"/>
              <a:t>Concile d’Antioche 379</a:t>
            </a:r>
          </a:p>
          <a:p>
            <a:pPr marL="0" indent="0">
              <a:buNone/>
            </a:pPr>
            <a:r>
              <a:rPr lang="fr-FR" dirty="0"/>
              <a:t>Concile de Constantinople 381</a:t>
            </a:r>
          </a:p>
          <a:p>
            <a:pPr marL="0" indent="0">
              <a:buNone/>
            </a:pPr>
            <a:r>
              <a:rPr lang="fr-FR" dirty="0"/>
              <a:t>	Esprit-Saint = </a:t>
            </a:r>
            <a:r>
              <a:rPr lang="fr-FR" i="1" dirty="0"/>
              <a:t>pneuma</a:t>
            </a:r>
          </a:p>
          <a:p>
            <a:pPr marL="0" indent="0">
              <a:buNone/>
            </a:pPr>
            <a:r>
              <a:rPr lang="fr-FR" i="1" dirty="0"/>
              <a:t>	</a:t>
            </a:r>
            <a:r>
              <a:rPr lang="fr-FR" dirty="0">
                <a:sym typeface="Wingdings" pitchFamily="2" charset="2"/>
              </a:rPr>
              <a:t> </a:t>
            </a:r>
            <a:r>
              <a:rPr lang="fr-FR" dirty="0" err="1">
                <a:sym typeface="Wingdings" pitchFamily="2" charset="2"/>
              </a:rPr>
              <a:t>pneumotomaques</a:t>
            </a:r>
            <a:endParaRPr lang="fr-FR" dirty="0">
              <a:sym typeface="Wingdings" pitchFamily="2" charset="2"/>
            </a:endParaRPr>
          </a:p>
          <a:p>
            <a:pPr marL="0" indent="0">
              <a:buNone/>
            </a:pPr>
            <a:r>
              <a:rPr lang="fr-FR" dirty="0">
                <a:sym typeface="Wingdings" pitchFamily="2" charset="2"/>
              </a:rPr>
              <a:t>	 anoméens</a:t>
            </a:r>
            <a:endParaRPr lang="fr-FR" dirty="0"/>
          </a:p>
          <a:p>
            <a:pPr marL="0" indent="0">
              <a:buNone/>
            </a:pPr>
            <a:endParaRPr lang="fr-FR" dirty="0"/>
          </a:p>
        </p:txBody>
      </p:sp>
    </p:spTree>
    <p:extLst>
      <p:ext uri="{BB962C8B-B14F-4D97-AF65-F5344CB8AC3E}">
        <p14:creationId xmlns:p14="http://schemas.microsoft.com/office/powerpoint/2010/main" val="38094195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612</Words>
  <Application>Microsoft Macintosh PowerPoint</Application>
  <PresentationFormat>Grand écran</PresentationFormat>
  <Paragraphs>63</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 Unicode MS</vt:lpstr>
      <vt:lpstr>Arial</vt:lpstr>
      <vt:lpstr>Calibri</vt:lpstr>
      <vt:lpstr>Calibri Light</vt:lpstr>
      <vt:lpstr>Wingdings</vt:lpstr>
      <vt:lpstr>Thème Office</vt:lpstr>
      <vt:lpstr>CM 9 – Des fils de Constantin à Théodose : le triomphe de l’Église</vt:lpstr>
      <vt:lpstr>I. La politique religieuse des descendants de Constantin</vt:lpstr>
      <vt:lpstr>Présentation PowerPoint</vt:lpstr>
      <vt:lpstr>Crédo de Nicée</vt:lpstr>
      <vt:lpstr>Présentation PowerPoint</vt:lpstr>
      <vt:lpstr>Différentes tendances ariennes</vt:lpstr>
      <vt:lpstr>Présentation PowerPoint</vt:lpstr>
      <vt:lpstr>Julien, Lettres 62. Sur l’interdiction de l’enseignement de la grammaire par les chrétiens</vt:lpstr>
      <vt:lpstr>Présentation PowerPoint</vt:lpstr>
      <vt:lpstr>II. Des Valentiniens à Théodose</vt:lpstr>
      <vt:lpstr>Présentation PowerPoint</vt:lpstr>
      <vt:lpstr>L’Édit de Thessalonique, février 380.  Code Théodosien 16, 1, 2</vt:lpstr>
      <vt:lpstr>Edit de 391. Code Théodosien 16, 10, 10</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 11 – La conversion de Constantin Ier</dc:title>
  <dc:creator>Sophie Laribi Glaudel</dc:creator>
  <cp:lastModifiedBy>LARIBI-GLAUDEL SOPHIE</cp:lastModifiedBy>
  <cp:revision>5</cp:revision>
  <dcterms:created xsi:type="dcterms:W3CDTF">2023-12-04T17:48:18Z</dcterms:created>
  <dcterms:modified xsi:type="dcterms:W3CDTF">2024-11-28T11:33:34Z</dcterms:modified>
</cp:coreProperties>
</file>