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</p:sldIdLst>
  <p:sldSz cx="13716000" cy="96774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243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228600" algn="ctr" defTabSz="58243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457200" algn="ctr" defTabSz="58243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685800" algn="ctr" defTabSz="58243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914400" algn="ctr" defTabSz="58243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1143000" algn="ctr" defTabSz="58243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1371600" algn="ctr" defTabSz="58243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1600200" algn="ctr" defTabSz="58243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1828800" algn="ctr" defTabSz="58243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D6D7D6"/>
              </a:solidFill>
              <a:prstDash val="solid"/>
              <a:miter lim="400000"/>
            </a:ln>
          </a:left>
          <a:right>
            <a:ln w="3175" cap="flat">
              <a:solidFill>
                <a:srgbClr val="D6D7D6"/>
              </a:solidFill>
              <a:prstDash val="solid"/>
              <a:miter lim="400000"/>
            </a:ln>
          </a:right>
          <a:top>
            <a:ln w="3175" cap="flat">
              <a:solidFill>
                <a:srgbClr val="D6D7D6"/>
              </a:solidFill>
              <a:prstDash val="solid"/>
              <a:miter lim="400000"/>
            </a:ln>
          </a:top>
          <a:bottom>
            <a:ln w="3175" cap="flat">
              <a:solidFill>
                <a:srgbClr val="D6D7D6"/>
              </a:solidFill>
              <a:prstDash val="solid"/>
              <a:miter lim="400000"/>
            </a:ln>
          </a:bottom>
          <a:insideH>
            <a:ln w="3175" cap="flat">
              <a:solidFill>
                <a:srgbClr val="D6D7D6"/>
              </a:solidFill>
              <a:prstDash val="solid"/>
              <a:miter lim="400000"/>
            </a:ln>
          </a:insideH>
          <a:insideV>
            <a:ln w="3175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D6D6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3175" cap="flat">
              <a:solidFill>
                <a:srgbClr val="D6D7D6"/>
              </a:solidFill>
              <a:prstDash val="solid"/>
              <a:miter lim="400000"/>
            </a:ln>
          </a:top>
          <a:bottom>
            <a:ln w="3175" cap="flat">
              <a:solidFill>
                <a:srgbClr val="D6D7D6"/>
              </a:solidFill>
              <a:prstDash val="solid"/>
              <a:miter lim="400000"/>
            </a:ln>
          </a:bottom>
          <a:insideH>
            <a:ln w="3175" cap="flat">
              <a:solidFill>
                <a:srgbClr val="D6D7D6"/>
              </a:solidFill>
              <a:prstDash val="solid"/>
              <a:miter lim="400000"/>
            </a:ln>
          </a:insideH>
          <a:insideV>
            <a:ln w="3175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D6D7D6"/>
              </a:solidFill>
              <a:prstDash val="solid"/>
              <a:miter lim="400000"/>
            </a:ln>
          </a:left>
          <a:right>
            <a:ln w="3175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3175" cap="flat">
              <a:solidFill>
                <a:srgbClr val="D6D6D6"/>
              </a:solidFill>
              <a:prstDash val="solid"/>
              <a:miter lim="400000"/>
            </a:ln>
          </a:bottom>
          <a:insideH>
            <a:ln w="3175" cap="flat">
              <a:solidFill>
                <a:srgbClr val="D6D7D6"/>
              </a:solidFill>
              <a:prstDash val="solid"/>
              <a:miter lim="400000"/>
            </a:ln>
          </a:insideH>
          <a:insideV>
            <a:ln w="3175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D6D7D6"/>
              </a:solidFill>
              <a:prstDash val="solid"/>
              <a:miter lim="400000"/>
            </a:ln>
          </a:left>
          <a:right>
            <a:ln w="3175" cap="flat">
              <a:solidFill>
                <a:srgbClr val="D6D7D6"/>
              </a:solidFill>
              <a:prstDash val="solid"/>
              <a:miter lim="400000"/>
            </a:ln>
          </a:right>
          <a:top>
            <a:ln w="3175" cap="flat">
              <a:solidFill>
                <a:srgbClr val="D6D6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3175" cap="flat">
              <a:solidFill>
                <a:srgbClr val="D6D7D6"/>
              </a:solidFill>
              <a:prstDash val="solid"/>
              <a:miter lim="400000"/>
            </a:ln>
          </a:insideH>
          <a:insideV>
            <a:ln w="3175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929292"/>
              </a:solidFill>
              <a:prstDash val="solid"/>
              <a:miter lim="400000"/>
            </a:ln>
          </a:left>
          <a:right>
            <a:ln w="3175" cap="flat">
              <a:solidFill>
                <a:srgbClr val="929292"/>
              </a:solidFill>
              <a:prstDash val="solid"/>
              <a:miter lim="400000"/>
            </a:ln>
          </a:right>
          <a:top>
            <a:ln w="3175" cap="flat">
              <a:solidFill>
                <a:srgbClr val="929292"/>
              </a:solidFill>
              <a:prstDash val="solid"/>
              <a:miter lim="400000"/>
            </a:ln>
          </a:top>
          <a:bottom>
            <a:ln w="3175" cap="flat">
              <a:solidFill>
                <a:srgbClr val="929292"/>
              </a:solidFill>
              <a:prstDash val="solid"/>
              <a:miter lim="400000"/>
            </a:ln>
          </a:bottom>
          <a:insideH>
            <a:ln w="3175" cap="flat">
              <a:solidFill>
                <a:srgbClr val="929292"/>
              </a:solidFill>
              <a:prstDash val="solid"/>
              <a:miter lim="400000"/>
            </a:ln>
          </a:insideH>
          <a:insideV>
            <a:ln w="3175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084E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1710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AAAAAA"/>
              </a:solidFill>
              <a:prstDash val="solid"/>
              <a:miter lim="400000"/>
            </a:ln>
          </a:left>
          <a:right>
            <a:ln w="3175" cap="flat">
              <a:solidFill>
                <a:srgbClr val="AAAAAA"/>
              </a:solidFill>
              <a:prstDash val="solid"/>
              <a:miter lim="400000"/>
            </a:ln>
          </a:right>
          <a:top>
            <a:ln w="3175" cap="flat">
              <a:solidFill>
                <a:srgbClr val="AAAAAA"/>
              </a:solidFill>
              <a:prstDash val="solid"/>
              <a:miter lim="400000"/>
            </a:ln>
          </a:top>
          <a:bottom>
            <a:ln w="3175" cap="flat">
              <a:solidFill>
                <a:srgbClr val="AAAAAA"/>
              </a:solidFill>
              <a:prstDash val="solid"/>
              <a:miter lim="400000"/>
            </a:ln>
          </a:bottom>
          <a:insideH>
            <a:ln w="3175" cap="flat">
              <a:solidFill>
                <a:srgbClr val="AAAAAA"/>
              </a:solidFill>
              <a:prstDash val="solid"/>
              <a:miter lim="400000"/>
            </a:ln>
          </a:insideH>
          <a:insideV>
            <a:ln w="3175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5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106375"/>
              <a:satOff val="9554"/>
              <a:lumOff val="-13516"/>
            </a:schemeClr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106375"/>
              <a:satOff val="9554"/>
              <a:lumOff val="-13516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D6D7D6"/>
              </a:solidFill>
              <a:prstDash val="solid"/>
              <a:miter lim="400000"/>
            </a:ln>
          </a:left>
          <a:right>
            <a:ln w="3175" cap="flat">
              <a:solidFill>
                <a:srgbClr val="D6D7D6"/>
              </a:solidFill>
              <a:prstDash val="solid"/>
              <a:miter lim="400000"/>
            </a:ln>
          </a:right>
          <a:top>
            <a:ln w="3175" cap="flat">
              <a:solidFill>
                <a:srgbClr val="D6D7D6"/>
              </a:solidFill>
              <a:prstDash val="solid"/>
              <a:miter lim="400000"/>
            </a:ln>
          </a:top>
          <a:bottom>
            <a:ln w="3175" cap="flat">
              <a:solidFill>
                <a:srgbClr val="D6D7D6"/>
              </a:solidFill>
              <a:prstDash val="solid"/>
              <a:miter lim="400000"/>
            </a:ln>
          </a:bottom>
          <a:insideH>
            <a:ln w="3175" cap="flat">
              <a:solidFill>
                <a:srgbClr val="D6D7D6"/>
              </a:solidFill>
              <a:prstDash val="solid"/>
              <a:miter lim="400000"/>
            </a:ln>
          </a:insideH>
          <a:insideV>
            <a:ln w="3175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6">
              <a:hueOff val="-119728"/>
              <a:satOff val="5580"/>
              <a:lumOff val="-12961"/>
            </a:scheme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50E48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50E48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909090"/>
              </a:solidFill>
              <a:prstDash val="solid"/>
              <a:miter lim="400000"/>
            </a:ln>
          </a:left>
          <a:right>
            <a:ln w="3175" cap="flat">
              <a:solidFill>
                <a:srgbClr val="909090"/>
              </a:solidFill>
              <a:prstDash val="solid"/>
              <a:miter lim="400000"/>
            </a:ln>
          </a:right>
          <a:top>
            <a:ln w="3175" cap="flat">
              <a:solidFill>
                <a:srgbClr val="909090"/>
              </a:solidFill>
              <a:prstDash val="solid"/>
              <a:miter lim="400000"/>
            </a:ln>
          </a:top>
          <a:bottom>
            <a:ln w="3175" cap="flat">
              <a:solidFill>
                <a:srgbClr val="909090"/>
              </a:solidFill>
              <a:prstDash val="solid"/>
              <a:miter lim="400000"/>
            </a:ln>
          </a:bottom>
          <a:insideH>
            <a:ln w="3175" cap="flat">
              <a:solidFill>
                <a:srgbClr val="909090"/>
              </a:solidFill>
              <a:prstDash val="solid"/>
              <a:miter lim="400000"/>
            </a:ln>
          </a:insideH>
          <a:insideV>
            <a:ln w="3175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798089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6A0AC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6A0AC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26" name="Shape 12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e du titre"/>
          <p:cNvSpPr txBox="1"/>
          <p:nvPr>
            <p:ph type="title"/>
          </p:nvPr>
        </p:nvSpPr>
        <p:spPr>
          <a:xfrm>
            <a:off x="1422747" y="2459120"/>
            <a:ext cx="10870506" cy="2425979"/>
          </a:xfrm>
          <a:prstGeom prst="rect">
            <a:avLst/>
          </a:prstGeom>
        </p:spPr>
        <p:txBody>
          <a:bodyPr anchor="b"/>
          <a:lstStyle/>
          <a:p>
            <a:pPr/>
            <a:r>
              <a:t>Texte du titre</a:t>
            </a:r>
          </a:p>
        </p:txBody>
      </p:sp>
      <p:sp>
        <p:nvSpPr>
          <p:cNvPr id="12" name="Texte niveau 1…"/>
          <p:cNvSpPr txBox="1"/>
          <p:nvPr>
            <p:ph type="body" sz="quarter" idx="1"/>
          </p:nvPr>
        </p:nvSpPr>
        <p:spPr>
          <a:xfrm>
            <a:off x="1422747" y="4951381"/>
            <a:ext cx="10870506" cy="828546"/>
          </a:xfrm>
          <a:prstGeom prst="rect">
            <a:avLst/>
          </a:prstGeom>
        </p:spPr>
        <p:txBody>
          <a:bodyPr/>
          <a:lstStyle/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-Gilles Allain"/>
          <p:cNvSpPr txBox="1"/>
          <p:nvPr>
            <p:ph type="body" sz="quarter" idx="21"/>
          </p:nvPr>
        </p:nvSpPr>
        <p:spPr>
          <a:xfrm>
            <a:off x="1740908" y="5932378"/>
            <a:ext cx="10240812" cy="350716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 i="1" sz="2000"/>
            </a:lvl1pPr>
          </a:lstStyle>
          <a:p>
            <a:pPr/>
            <a:r>
              <a:t>-Gilles Allain</a:t>
            </a:r>
          </a:p>
        </p:txBody>
      </p:sp>
      <p:sp>
        <p:nvSpPr>
          <p:cNvPr id="94" name="« Saisissez une citation ici. »"/>
          <p:cNvSpPr txBox="1"/>
          <p:nvPr>
            <p:ph type="body" sz="quarter" idx="22"/>
          </p:nvPr>
        </p:nvSpPr>
        <p:spPr>
          <a:xfrm>
            <a:off x="1740908" y="4378208"/>
            <a:ext cx="10240812" cy="536539"/>
          </a:xfrm>
          <a:prstGeom prst="rect">
            <a:avLst/>
          </a:prstGeom>
        </p:spPr>
        <p:txBody>
          <a:bodyPr anchor="ctr">
            <a:spAutoFit/>
          </a:bodyPr>
          <a:lstStyle>
            <a:lvl1pPr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« Saisissez une citation ici. » </a:t>
            </a:r>
          </a:p>
        </p:txBody>
      </p:sp>
      <p:sp>
        <p:nvSpPr>
          <p:cNvPr id="95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21"/>
          </p:nvPr>
        </p:nvSpPr>
        <p:spPr>
          <a:xfrm>
            <a:off x="494777" y="585289"/>
            <a:ext cx="15271734" cy="1018115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0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exte du titre"/>
          <p:cNvSpPr txBox="1"/>
          <p:nvPr>
            <p:ph type="title"/>
          </p:nvPr>
        </p:nvSpPr>
        <p:spPr>
          <a:xfrm>
            <a:off x="1755627" y="2604856"/>
            <a:ext cx="10204746" cy="2277401"/>
          </a:xfrm>
          <a:prstGeom prst="rect">
            <a:avLst/>
          </a:prstGeom>
        </p:spPr>
        <p:txBody>
          <a:bodyPr lIns="24889" tIns="24889" rIns="24889" bIns="24889" anchor="b"/>
          <a:lstStyle>
            <a:lvl1pPr defTabSz="582436">
              <a:defRPr sz="7400"/>
            </a:lvl1pPr>
          </a:lstStyle>
          <a:p>
            <a:pPr/>
            <a:r>
              <a:t>Texte du titre</a:t>
            </a:r>
          </a:p>
        </p:txBody>
      </p:sp>
      <p:sp>
        <p:nvSpPr>
          <p:cNvPr id="118" name="Texte niveau 1…"/>
          <p:cNvSpPr txBox="1"/>
          <p:nvPr>
            <p:ph type="body" sz="quarter" idx="1"/>
          </p:nvPr>
        </p:nvSpPr>
        <p:spPr>
          <a:xfrm>
            <a:off x="1755627" y="4944480"/>
            <a:ext cx="10204746" cy="777802"/>
          </a:xfrm>
          <a:prstGeom prst="rect">
            <a:avLst/>
          </a:prstGeom>
        </p:spPr>
        <p:txBody>
          <a:bodyPr lIns="24889" tIns="24889" rIns="24889" bIns="24889"/>
          <a:lstStyle>
            <a:lvl1pPr defTabSz="582436">
              <a:defRPr sz="3400"/>
            </a:lvl1pPr>
            <a:lvl2pPr defTabSz="582436">
              <a:defRPr sz="3400"/>
            </a:lvl2pPr>
            <a:lvl3pPr defTabSz="582436">
              <a:defRPr sz="3400"/>
            </a:lvl3pPr>
            <a:lvl4pPr defTabSz="582436">
              <a:defRPr sz="3400"/>
            </a:lvl4pPr>
            <a:lvl5pPr defTabSz="582436">
              <a:defRPr sz="34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19" name="Numéro de diapositive"/>
          <p:cNvSpPr txBox="1"/>
          <p:nvPr>
            <p:ph type="sldNum" sz="quarter" idx="2"/>
          </p:nvPr>
        </p:nvSpPr>
        <p:spPr>
          <a:xfrm>
            <a:off x="6724792" y="7887679"/>
            <a:ext cx="260193" cy="260522"/>
          </a:xfrm>
          <a:prstGeom prst="rect">
            <a:avLst/>
          </a:prstGeom>
        </p:spPr>
        <p:txBody>
          <a:bodyPr lIns="24889" tIns="24889" rIns="24889" bIns="24889"/>
          <a:lstStyle>
            <a:lvl1pPr defTabSz="582436">
              <a:defRPr b="1" sz="1400">
                <a:solidFill>
                  <a:srgbClr val="F0FFEF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sz="half" idx="21"/>
          </p:nvPr>
        </p:nvSpPr>
        <p:spPr>
          <a:xfrm>
            <a:off x="2019299" y="1431724"/>
            <a:ext cx="9677401" cy="480556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1" name="Texte du titr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22" name="Texte niveau 1…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2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- Centr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e du titre"/>
          <p:cNvSpPr txBox="1"/>
          <p:nvPr>
            <p:ph type="title"/>
          </p:nvPr>
        </p:nvSpPr>
        <p:spPr>
          <a:xfrm>
            <a:off x="1422747" y="3625710"/>
            <a:ext cx="10870506" cy="2425980"/>
          </a:xfrm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31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idx="21"/>
          </p:nvPr>
        </p:nvSpPr>
        <p:spPr>
          <a:xfrm>
            <a:off x="4678927" y="1226246"/>
            <a:ext cx="10350180" cy="690012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9" name="Texte du titre"/>
          <p:cNvSpPr txBox="1"/>
          <p:nvPr>
            <p:ph type="title"/>
          </p:nvPr>
        </p:nvSpPr>
        <p:spPr>
          <a:xfrm>
            <a:off x="1356464" y="1756514"/>
            <a:ext cx="5335828" cy="2896593"/>
          </a:xfrm>
          <a:prstGeom prst="rect">
            <a:avLst/>
          </a:prstGeom>
        </p:spPr>
        <p:txBody>
          <a:bodyPr anchor="b"/>
          <a:lstStyle>
            <a:lvl1pPr marL="0" indent="0" defTabSz="582436">
              <a:tabLst/>
              <a:defRPr b="0" sz="58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Texte du titre</a:t>
            </a:r>
          </a:p>
        </p:txBody>
      </p:sp>
      <p:sp>
        <p:nvSpPr>
          <p:cNvPr id="40" name="Texte niveau 1…"/>
          <p:cNvSpPr txBox="1"/>
          <p:nvPr>
            <p:ph type="body" sz="quarter" idx="1"/>
          </p:nvPr>
        </p:nvSpPr>
        <p:spPr>
          <a:xfrm>
            <a:off x="1356464" y="4666362"/>
            <a:ext cx="5335828" cy="2989390"/>
          </a:xfrm>
          <a:prstGeom prst="rect">
            <a:avLst/>
          </a:prstGeom>
        </p:spPr>
        <p:txBody>
          <a:bodyPr/>
          <a:lstStyle/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1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- Ha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e du titre"/>
          <p:cNvSpPr txBox="1"/>
          <p:nvPr>
            <p:ph type="title"/>
          </p:nvPr>
        </p:nvSpPr>
        <p:spPr>
          <a:xfrm>
            <a:off x="1376349" y="1444981"/>
            <a:ext cx="10963302" cy="1193105"/>
          </a:xfrm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49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e du titre"/>
          <p:cNvSpPr txBox="1"/>
          <p:nvPr>
            <p:ph type="title"/>
          </p:nvPr>
        </p:nvSpPr>
        <p:spPr>
          <a:xfrm>
            <a:off x="1376349" y="1444981"/>
            <a:ext cx="10963302" cy="1193105"/>
          </a:xfrm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57" name="Texte niveau 1…"/>
          <p:cNvSpPr txBox="1"/>
          <p:nvPr>
            <p:ph type="body" idx="1"/>
          </p:nvPr>
        </p:nvSpPr>
        <p:spPr>
          <a:xfrm>
            <a:off x="1376349" y="2903219"/>
            <a:ext cx="10963302" cy="4851958"/>
          </a:xfrm>
          <a:prstGeom prst="rect">
            <a:avLst/>
          </a:prstGeom>
        </p:spPr>
        <p:txBody>
          <a:bodyPr anchor="ctr"/>
          <a:lstStyle>
            <a:lvl1pPr marL="423333" indent="-423333" algn="l">
              <a:spcBef>
                <a:spcPts val="4100"/>
              </a:spcBef>
              <a:buSzPct val="125000"/>
              <a:buChar char="•"/>
              <a:defRPr sz="3200"/>
            </a:lvl1pPr>
            <a:lvl2pPr marL="1058333" indent="-423333" algn="l">
              <a:spcBef>
                <a:spcPts val="4100"/>
              </a:spcBef>
              <a:buSzPct val="125000"/>
              <a:buChar char="•"/>
              <a:defRPr sz="3200"/>
            </a:lvl2pPr>
            <a:lvl3pPr marL="1693333" indent="-423333" algn="l">
              <a:spcBef>
                <a:spcPts val="4100"/>
              </a:spcBef>
              <a:buSzPct val="125000"/>
              <a:buChar char="•"/>
              <a:defRPr sz="3200"/>
            </a:lvl3pPr>
            <a:lvl4pPr marL="2328333" indent="-423333" algn="l">
              <a:spcBef>
                <a:spcPts val="4100"/>
              </a:spcBef>
              <a:buSzPct val="125000"/>
              <a:buChar char="•"/>
              <a:defRPr sz="3200"/>
            </a:lvl4pPr>
            <a:lvl5pPr marL="2963333" indent="-423333" algn="l">
              <a:spcBef>
                <a:spcPts val="4100"/>
              </a:spcBef>
              <a:buSzPct val="125000"/>
              <a:buChar char="•"/>
              <a:defRPr sz="32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58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, puces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21"/>
          </p:nvPr>
        </p:nvSpPr>
        <p:spPr>
          <a:xfrm>
            <a:off x="5699694" y="2368531"/>
            <a:ext cx="8560524" cy="570701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6" name="Texte du titre"/>
          <p:cNvSpPr txBox="1"/>
          <p:nvPr>
            <p:ph type="title"/>
          </p:nvPr>
        </p:nvSpPr>
        <p:spPr>
          <a:xfrm>
            <a:off x="1376349" y="1444981"/>
            <a:ext cx="10963302" cy="1193105"/>
          </a:xfrm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67" name="Texte niveau 1…"/>
          <p:cNvSpPr txBox="1"/>
          <p:nvPr>
            <p:ph type="body" sz="quarter" idx="1"/>
          </p:nvPr>
        </p:nvSpPr>
        <p:spPr>
          <a:xfrm>
            <a:off x="1376349" y="2903219"/>
            <a:ext cx="5335828" cy="4851958"/>
          </a:xfrm>
          <a:prstGeom prst="rect">
            <a:avLst/>
          </a:prstGeom>
        </p:spPr>
        <p:txBody>
          <a:bodyPr anchor="ctr"/>
          <a:lstStyle>
            <a:lvl1pPr marL="382336" indent="-382336" algn="l">
              <a:spcBef>
                <a:spcPts val="3100"/>
              </a:spcBef>
              <a:buSzPct val="125000"/>
              <a:buChar char="•"/>
              <a:defRPr sz="2600"/>
            </a:lvl1pPr>
            <a:lvl2pPr marL="941136" indent="-382336" algn="l">
              <a:spcBef>
                <a:spcPts val="3100"/>
              </a:spcBef>
              <a:buSzPct val="125000"/>
              <a:buChar char="•"/>
              <a:defRPr sz="2600"/>
            </a:lvl2pPr>
            <a:lvl3pPr marL="1499936" indent="-382336" algn="l">
              <a:spcBef>
                <a:spcPts val="3100"/>
              </a:spcBef>
              <a:buSzPct val="125000"/>
              <a:buChar char="•"/>
              <a:defRPr sz="2600"/>
            </a:lvl3pPr>
            <a:lvl4pPr marL="2058736" indent="-382336" algn="l">
              <a:spcBef>
                <a:spcPts val="3100"/>
              </a:spcBef>
              <a:buSzPct val="125000"/>
              <a:buChar char="•"/>
              <a:defRPr sz="2600"/>
            </a:lvl4pPr>
            <a:lvl5pPr marL="2617536" indent="-382336" algn="l">
              <a:spcBef>
                <a:spcPts val="3100"/>
              </a:spcBef>
              <a:buSzPct val="125000"/>
              <a:buChar char="•"/>
              <a:defRPr sz="26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68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e niveau 1…"/>
          <p:cNvSpPr txBox="1"/>
          <p:nvPr>
            <p:ph type="body" idx="1"/>
          </p:nvPr>
        </p:nvSpPr>
        <p:spPr>
          <a:xfrm>
            <a:off x="1376349" y="2187357"/>
            <a:ext cx="10963302" cy="5302686"/>
          </a:xfrm>
          <a:prstGeom prst="rect">
            <a:avLst/>
          </a:prstGeom>
        </p:spPr>
        <p:txBody>
          <a:bodyPr anchor="ctr"/>
          <a:lstStyle>
            <a:lvl1pPr marL="423333" indent="-423333" algn="l">
              <a:spcBef>
                <a:spcPts val="4100"/>
              </a:spcBef>
              <a:buSzPct val="125000"/>
              <a:buChar char="•"/>
              <a:defRPr sz="3200"/>
            </a:lvl1pPr>
            <a:lvl2pPr marL="1058333" indent="-423333" algn="l">
              <a:spcBef>
                <a:spcPts val="4100"/>
              </a:spcBef>
              <a:buSzPct val="125000"/>
              <a:buChar char="•"/>
              <a:defRPr sz="3200"/>
            </a:lvl2pPr>
            <a:lvl3pPr marL="1693333" indent="-423333" algn="l">
              <a:spcBef>
                <a:spcPts val="4100"/>
              </a:spcBef>
              <a:buSzPct val="125000"/>
              <a:buChar char="•"/>
              <a:defRPr sz="3200"/>
            </a:lvl3pPr>
            <a:lvl4pPr marL="2328333" indent="-423333" algn="l">
              <a:spcBef>
                <a:spcPts val="4100"/>
              </a:spcBef>
              <a:buSzPct val="125000"/>
              <a:buChar char="•"/>
              <a:defRPr sz="3200"/>
            </a:lvl4pPr>
            <a:lvl5pPr marL="2963333" indent="-423333" algn="l">
              <a:spcBef>
                <a:spcPts val="4100"/>
              </a:spcBef>
              <a:buSzPct val="125000"/>
              <a:buChar char="•"/>
              <a:defRPr sz="32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76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3 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21"/>
          </p:nvPr>
        </p:nvSpPr>
        <p:spPr>
          <a:xfrm>
            <a:off x="8475319" y="4845328"/>
            <a:ext cx="4354831" cy="290322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22"/>
          </p:nvPr>
        </p:nvSpPr>
        <p:spPr>
          <a:xfrm>
            <a:off x="8488575" y="1756514"/>
            <a:ext cx="4334946" cy="288996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idx="23"/>
          </p:nvPr>
        </p:nvSpPr>
        <p:spPr>
          <a:xfrm>
            <a:off x="-413307" y="1124611"/>
            <a:ext cx="10472802" cy="698186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6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e du titre"/>
          <p:cNvSpPr txBox="1"/>
          <p:nvPr>
            <p:ph type="title"/>
          </p:nvPr>
        </p:nvSpPr>
        <p:spPr>
          <a:xfrm>
            <a:off x="826195" y="6224026"/>
            <a:ext cx="12063610" cy="104728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 anchor="ctr">
            <a:normAutofit fontScale="100000" lnSpcReduction="0"/>
          </a:bodyPr>
          <a:lstStyle/>
          <a:p>
            <a:pPr/>
            <a:r>
              <a:t>Texte du titre</a:t>
            </a:r>
          </a:p>
        </p:txBody>
      </p:sp>
      <p:sp>
        <p:nvSpPr>
          <p:cNvPr id="3" name="Texte niveau 1…"/>
          <p:cNvSpPr txBox="1"/>
          <p:nvPr>
            <p:ph type="body" idx="1"/>
          </p:nvPr>
        </p:nvSpPr>
        <p:spPr>
          <a:xfrm>
            <a:off x="826195" y="7231536"/>
            <a:ext cx="12063610" cy="82854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6513" tIns="26513" rIns="26513" bIns="26513">
            <a:normAutofit fontScale="100000" lnSpcReduction="0"/>
          </a:bodyPr>
          <a:lstStyle/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" name="Numéro de diapositive"/>
          <p:cNvSpPr txBox="1"/>
          <p:nvPr>
            <p:ph type="sldNum" sz="quarter" idx="2"/>
          </p:nvPr>
        </p:nvSpPr>
        <p:spPr>
          <a:xfrm>
            <a:off x="6708842" y="8086594"/>
            <a:ext cx="291687" cy="275734"/>
          </a:xfrm>
          <a:prstGeom prst="rect">
            <a:avLst/>
          </a:prstGeom>
          <a:ln w="3175">
            <a:miter lim="400000"/>
          </a:ln>
        </p:spPr>
        <p:txBody>
          <a:bodyPr wrap="none" lIns="26513" tIns="26513" rIns="26513" bIns="26513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ransition xmlns:p14="http://schemas.microsoft.com/office/powerpoint/2010/main" spd="med" advClick="1"/>
  <p:txStyles>
    <p:titleStyle>
      <a:lvl1pPr marL="519569" marR="0" indent="-519569" algn="ctr" defTabSz="2386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30200" algn="l"/>
        </a:tabLst>
        <a:defRPr b="1" baseline="0" cap="none" i="0" spc="0" strike="noStrike" sz="3600" u="none">
          <a:solidFill>
            <a:srgbClr val="FFFDB2"/>
          </a:solidFill>
          <a:uFillTx/>
          <a:latin typeface="Optima"/>
          <a:ea typeface="Optima"/>
          <a:cs typeface="Optima"/>
          <a:sym typeface="Optima"/>
        </a:defRPr>
      </a:lvl1pPr>
      <a:lvl2pPr marL="519569" marR="0" indent="-519569" algn="ctr" defTabSz="2386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30200" algn="l"/>
        </a:tabLst>
        <a:defRPr b="1" baseline="0" cap="none" i="0" spc="0" strike="noStrike" sz="3600" u="none">
          <a:solidFill>
            <a:srgbClr val="FFFDB2"/>
          </a:solidFill>
          <a:uFillTx/>
          <a:latin typeface="Optima"/>
          <a:ea typeface="Optima"/>
          <a:cs typeface="Optima"/>
          <a:sym typeface="Optima"/>
        </a:defRPr>
      </a:lvl2pPr>
      <a:lvl3pPr marL="519569" marR="0" indent="-519569" algn="ctr" defTabSz="2386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30200" algn="l"/>
        </a:tabLst>
        <a:defRPr b="1" baseline="0" cap="none" i="0" spc="0" strike="noStrike" sz="3600" u="none">
          <a:solidFill>
            <a:srgbClr val="FFFDB2"/>
          </a:solidFill>
          <a:uFillTx/>
          <a:latin typeface="Optima"/>
          <a:ea typeface="Optima"/>
          <a:cs typeface="Optima"/>
          <a:sym typeface="Optima"/>
        </a:defRPr>
      </a:lvl3pPr>
      <a:lvl4pPr marL="519569" marR="0" indent="-519569" algn="ctr" defTabSz="2386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30200" algn="l"/>
        </a:tabLst>
        <a:defRPr b="1" baseline="0" cap="none" i="0" spc="0" strike="noStrike" sz="3600" u="none">
          <a:solidFill>
            <a:srgbClr val="FFFDB2"/>
          </a:solidFill>
          <a:uFillTx/>
          <a:latin typeface="Optima"/>
          <a:ea typeface="Optima"/>
          <a:cs typeface="Optima"/>
          <a:sym typeface="Optima"/>
        </a:defRPr>
      </a:lvl4pPr>
      <a:lvl5pPr marL="519569" marR="0" indent="-519569" algn="ctr" defTabSz="2386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30200" algn="l"/>
        </a:tabLst>
        <a:defRPr b="1" baseline="0" cap="none" i="0" spc="0" strike="noStrike" sz="3600" u="none">
          <a:solidFill>
            <a:srgbClr val="FFFDB2"/>
          </a:solidFill>
          <a:uFillTx/>
          <a:latin typeface="Optima"/>
          <a:ea typeface="Optima"/>
          <a:cs typeface="Optima"/>
          <a:sym typeface="Optima"/>
        </a:defRPr>
      </a:lvl5pPr>
      <a:lvl6pPr marL="519569" marR="0" indent="-519569" algn="ctr" defTabSz="2386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30200" algn="l"/>
        </a:tabLst>
        <a:defRPr b="1" baseline="0" cap="none" i="0" spc="0" strike="noStrike" sz="3600" u="none">
          <a:solidFill>
            <a:srgbClr val="FFFDB2"/>
          </a:solidFill>
          <a:uFillTx/>
          <a:latin typeface="Optima"/>
          <a:ea typeface="Optima"/>
          <a:cs typeface="Optima"/>
          <a:sym typeface="Optima"/>
        </a:defRPr>
      </a:lvl6pPr>
      <a:lvl7pPr marL="519569" marR="0" indent="-519569" algn="ctr" defTabSz="2386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30200" algn="l"/>
        </a:tabLst>
        <a:defRPr b="1" baseline="0" cap="none" i="0" spc="0" strike="noStrike" sz="3600" u="none">
          <a:solidFill>
            <a:srgbClr val="FFFDB2"/>
          </a:solidFill>
          <a:uFillTx/>
          <a:latin typeface="Optima"/>
          <a:ea typeface="Optima"/>
          <a:cs typeface="Optima"/>
          <a:sym typeface="Optima"/>
        </a:defRPr>
      </a:lvl7pPr>
      <a:lvl8pPr marL="519569" marR="0" indent="-519569" algn="ctr" defTabSz="2386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30200" algn="l"/>
        </a:tabLst>
        <a:defRPr b="1" baseline="0" cap="none" i="0" spc="0" strike="noStrike" sz="3600" u="none">
          <a:solidFill>
            <a:srgbClr val="FFFDB2"/>
          </a:solidFill>
          <a:uFillTx/>
          <a:latin typeface="Optima"/>
          <a:ea typeface="Optima"/>
          <a:cs typeface="Optima"/>
          <a:sym typeface="Optima"/>
        </a:defRPr>
      </a:lvl8pPr>
      <a:lvl9pPr marL="519569" marR="0" indent="-519569" algn="ctr" defTabSz="23862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330200" algn="l"/>
        </a:tabLst>
        <a:defRPr b="1" baseline="0" cap="none" i="0" spc="0" strike="noStrike" sz="3600" u="none">
          <a:solidFill>
            <a:srgbClr val="FFFDB2"/>
          </a:solidFill>
          <a:uFillTx/>
          <a:latin typeface="Optima"/>
          <a:ea typeface="Optima"/>
          <a:cs typeface="Optima"/>
          <a:sym typeface="Optima"/>
        </a:defRPr>
      </a:lvl9pPr>
    </p:titleStyle>
    <p:bodyStyle>
      <a:lvl1pPr marL="0" marR="0" indent="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35560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71120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06680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422400" algn="ctr" defTabSz="58243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243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243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243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243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243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243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243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243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2436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hyperlink" Target="https://cnrtl.fr/definition/%C3%A9rudition" TargetMode="External"/><Relationship Id="rId3" Type="http://schemas.openxmlformats.org/officeDocument/2006/relationships/hyperlink" Target="https://cnrtl.fr/definition/culture" TargetMode="External"/><Relationship Id="rId4" Type="http://schemas.openxmlformats.org/officeDocument/2006/relationships/image" Target="../media/image1.png"/><Relationship Id="rId5" Type="http://schemas.openxmlformats.org/officeDocument/2006/relationships/image" Target="../media/image1.tif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Relationship Id="rId3" Type="http://schemas.openxmlformats.org/officeDocument/2006/relationships/image" Target="../media/image1.tif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b) Acquisition de savoirs et formation du raisonnement…"/>
          <p:cNvSpPr txBox="1"/>
          <p:nvPr>
            <p:ph type="title"/>
          </p:nvPr>
        </p:nvSpPr>
        <p:spPr>
          <a:xfrm>
            <a:off x="420014" y="1800000"/>
            <a:ext cx="12875973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b) Acquisition de savoirs et formation du raisonnement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on peut distinguer érudition et culture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•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érudition</a:t>
            </a:r>
            <a:r>
              <a:t> : </a:t>
            </a:r>
          </a:p>
          <a:p>
            <a:pPr marL="1535095" indent="-360000" algn="just" defTabSz="238620">
              <a:tabLst/>
              <a:defRPr sz="2100">
                <a:solidFill>
                  <a:srgbClr val="9DE8EB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- Pratique d'une méthode consistant à rassembler des documents nombreux et souvent exhaustifs autour d'une recherche.</a:t>
            </a:r>
          </a:p>
          <a:p>
            <a:pPr marL="1175095" indent="0" algn="just" defTabSz="238620">
              <a:tabLst/>
              <a:defRPr sz="2100">
                <a:solidFill>
                  <a:srgbClr val="9DE8EB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- Connaissances accumulées par l'emploi de cette méthode.</a:t>
            </a:r>
          </a:p>
          <a:p>
            <a:pPr marL="1175095" indent="0" algn="just" defTabSz="238620">
              <a:tabLst/>
              <a:defRPr sz="2100">
                <a:solidFill>
                  <a:srgbClr val="9DE8EB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- Connaissances précises, détaillées des faits particuliers.</a:t>
            </a:r>
          </a:p>
          <a:p>
            <a:pPr marL="1175095" indent="0" algn="r" defTabSz="238620">
              <a:tabLst/>
              <a:defRPr sz="2100">
                <a:solidFill>
                  <a:srgbClr val="9DE8EB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(</a:t>
            </a:r>
            <a:r>
              <a:rPr u="sng">
                <a:hlinkClick r:id="rId2" invalidUrl="" action="" tgtFrame="" tooltip="" history="1" highlightClick="0" endSnd="0"/>
              </a:rPr>
              <a:t>https://cnrtl.fr/definition/érudition</a:t>
            </a:r>
            <a:r>
              <a:t>)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• 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culture</a:t>
            </a:r>
          </a:p>
          <a:p>
            <a:pPr marL="1535095" indent="-360000" algn="just" defTabSz="238620">
              <a:tabLst/>
              <a:defRPr sz="2100">
                <a:solidFill>
                  <a:srgbClr val="9DE8EB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- Ensemble de connaissances et de valeurs abstraites qui, par une acquisition généralement méthodique, éclaire l'homme sur lui-même et sur le monde, enrichit son esprit et lui permet de progresser</a:t>
            </a:r>
          </a:p>
          <a:p>
            <a:pPr marL="1535095" indent="-360000" algn="just" defTabSz="238620">
              <a:tabLst/>
              <a:defRPr sz="2100">
                <a:solidFill>
                  <a:srgbClr val="9DE8EB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- Qualité, compétence que la possession d'un savoir étendu et fécondé par l'expérience donne à une personne ou à une société dans un domaine de connaissances particulier, à une époque ou dans un lieu déterminé.</a:t>
            </a:r>
          </a:p>
          <a:p>
            <a:pPr marL="1535095" indent="-360000" algn="r" defTabSz="238620">
              <a:tabLst/>
              <a:defRPr sz="2100">
                <a:solidFill>
                  <a:srgbClr val="9DE8EB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(</a:t>
            </a:r>
            <a:r>
              <a:rPr u="sng">
                <a:hlinkClick r:id="rId3" invalidUrl="" action="" tgtFrame="" tooltip="" history="1" highlightClick="0" endSnd="0"/>
              </a:rPr>
              <a:t>https://cnrtl.fr/definition/culture</a:t>
            </a:r>
            <a:r>
              <a:t>)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la culture consiste à mettre le savoir et l’érudition au service de la vie dans la condition humaine</a:t>
            </a:r>
          </a:p>
        </p:txBody>
      </p:sp>
      <p:sp>
        <p:nvSpPr>
          <p:cNvPr id="206" name="Rectangle"/>
          <p:cNvSpPr/>
          <p:nvPr/>
        </p:nvSpPr>
        <p:spPr>
          <a:xfrm>
            <a:off x="12171600" y="9057599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207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208" name="Ligne Ligne" descr="Ligne Ligne"/>
          <p:cNvPicPr>
            <a:picLocks noChangeAspect="0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210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sp>
        <p:nvSpPr>
          <p:cNvPr id="211" name="Numéro de diapositive"/>
          <p:cNvSpPr txBox="1"/>
          <p:nvPr>
            <p:ph type="sldNum" sz="quarter" idx="2"/>
          </p:nvPr>
        </p:nvSpPr>
        <p:spPr>
          <a:xfrm>
            <a:off x="12903510" y="9079200"/>
            <a:ext cx="288438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pic>
        <p:nvPicPr>
          <p:cNvPr id="212" name="pasted-image.tiff" descr="pasted-image.tiff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213" name="Avant-propos…"/>
          <p:cNvSpPr txBox="1"/>
          <p:nvPr/>
        </p:nvSpPr>
        <p:spPr>
          <a:xfrm>
            <a:off x="9539013" y="309690"/>
            <a:ext cx="3756974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l"/>
              </a:tabLst>
              <a:defRPr sz="1600">
                <a:solidFill>
                  <a:srgbClr val="FFBB05"/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Avant-propos</a:t>
            </a:r>
          </a:p>
          <a:p>
            <a:pPr marL="775637" indent="-751561" algn="l" defTabSz="238620">
              <a:tabLst>
                <a:tab pos="330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1. Les études à l’université</a:t>
            </a:r>
          </a:p>
          <a:p>
            <a:pPr marL="775637" indent="-751561" algn="l" defTabSz="238620">
              <a:tabLst>
                <a:tab pos="330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2. Les études de philosophie et de théologie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Rectangle"/>
          <p:cNvSpPr/>
          <p:nvPr/>
        </p:nvSpPr>
        <p:spPr>
          <a:xfrm>
            <a:off x="12171030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216" name="c) Trois points concrets de méthodologie…"/>
          <p:cNvSpPr txBox="1"/>
          <p:nvPr>
            <p:ph type="title"/>
          </p:nvPr>
        </p:nvSpPr>
        <p:spPr>
          <a:xfrm>
            <a:off x="420014" y="1800000"/>
            <a:ext cx="12875973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c) Trois points concrets de méthodologie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être attenti•f•ve à la précision et à la justesse de la </a:t>
            </a:r>
            <a:r>
              <a:rPr i="1"/>
              <a:t>prise de notes</a:t>
            </a:r>
            <a:r>
              <a:t>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dès la première année :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se constituer son </a:t>
            </a:r>
            <a:r>
              <a:rPr i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glossaire</a:t>
            </a:r>
            <a:r>
              <a:t> personnel et évolutif des notions avec lesquelles on travaille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se constituer des </a:t>
            </a:r>
            <a:r>
              <a:rPr i="1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fiches de lecture</a:t>
            </a:r>
            <a:r>
              <a:t> de manière à ne lire en détail qu’une fois dans sa vie les ouvrages qui sont des passages obligés mais savoir où on peut retrouver les idées développées par les auteurs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(ex : en philosophie, avoir lu Platon, Aristote, Kant, Nietzsche, etc ; en histoire médiévale, avoir lu Duby, Le Goff, etc. et en garder des traces précises sur des fiches de lecture)</a:t>
            </a:r>
          </a:p>
        </p:txBody>
      </p:sp>
      <p:sp>
        <p:nvSpPr>
          <p:cNvPr id="217" name="Numéro de diapositive"/>
          <p:cNvSpPr txBox="1"/>
          <p:nvPr>
            <p:ph type="sldNum" sz="quarter" idx="2"/>
          </p:nvPr>
        </p:nvSpPr>
        <p:spPr>
          <a:xfrm>
            <a:off x="12959999" y="9080018"/>
            <a:ext cx="288439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218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219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221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pic>
        <p:nvPicPr>
          <p:cNvPr id="222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223" name="Avant-propos…"/>
          <p:cNvSpPr txBox="1"/>
          <p:nvPr/>
        </p:nvSpPr>
        <p:spPr>
          <a:xfrm>
            <a:off x="9539013" y="309690"/>
            <a:ext cx="3756974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l"/>
              </a:tabLst>
              <a:defRPr sz="1600">
                <a:solidFill>
                  <a:srgbClr val="FFBB05"/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Avant-propos</a:t>
            </a:r>
          </a:p>
          <a:p>
            <a:pPr marL="775637" indent="-751561" algn="l" defTabSz="238620">
              <a:tabLst>
                <a:tab pos="330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1. Les études à l’université</a:t>
            </a:r>
          </a:p>
          <a:p>
            <a:pPr marL="775637" indent="-751561" algn="l" defTabSz="238620">
              <a:tabLst>
                <a:tab pos="330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2. Les études de philosophie et de théologie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Rectangle"/>
          <p:cNvSpPr/>
          <p:nvPr/>
        </p:nvSpPr>
        <p:spPr>
          <a:xfrm>
            <a:off x="12171030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226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sp>
        <p:nvSpPr>
          <p:cNvPr id="227" name="Avant-propos…"/>
          <p:cNvSpPr txBox="1"/>
          <p:nvPr/>
        </p:nvSpPr>
        <p:spPr>
          <a:xfrm>
            <a:off x="420014" y="1800000"/>
            <a:ext cx="12875973" cy="743040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519569" indent="-5068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Avant-propos</a:t>
            </a: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*</a:t>
            </a: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		1. 	Les études à l’université</a:t>
            </a: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			a) Une expérience d’autonomie</a:t>
            </a: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			b) Acquisition de savoirs et formation du raisonnement </a:t>
            </a: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			c) Trois points concrets de méthodologie</a:t>
            </a: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		2. 	Les études de philosophie et de théologie</a:t>
            </a:r>
          </a:p>
        </p:txBody>
      </p:sp>
      <p:sp>
        <p:nvSpPr>
          <p:cNvPr id="228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229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pic>
        <p:nvPicPr>
          <p:cNvPr id="231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232" name="Numéro de diapositive"/>
          <p:cNvSpPr txBox="1"/>
          <p:nvPr>
            <p:ph type="sldNum" sz="quarter" idx="2"/>
          </p:nvPr>
        </p:nvSpPr>
        <p:spPr>
          <a:xfrm>
            <a:off x="12959999" y="9080018"/>
            <a:ext cx="288439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Rectangle"/>
          <p:cNvSpPr/>
          <p:nvPr/>
        </p:nvSpPr>
        <p:spPr>
          <a:xfrm>
            <a:off x="12171030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235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sp>
        <p:nvSpPr>
          <p:cNvPr id="236" name="Avant-propos…"/>
          <p:cNvSpPr txBox="1"/>
          <p:nvPr/>
        </p:nvSpPr>
        <p:spPr>
          <a:xfrm>
            <a:off x="420014" y="1800000"/>
            <a:ext cx="12875973" cy="743040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519569" indent="-5068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Avant-propos</a:t>
            </a: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*</a:t>
            </a: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		1. 	Les études à l’université</a:t>
            </a: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		2. 	Les études de philosophie et de théologie</a:t>
            </a: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			a) La philosophie</a:t>
            </a: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			b) La théologie</a:t>
            </a: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			c) Une note : religions et spiritualités</a:t>
            </a:r>
          </a:p>
        </p:txBody>
      </p:sp>
      <p:sp>
        <p:nvSpPr>
          <p:cNvPr id="237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238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pic>
        <p:nvPicPr>
          <p:cNvPr id="240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241" name="Numéro de diapositive"/>
          <p:cNvSpPr txBox="1"/>
          <p:nvPr>
            <p:ph type="sldNum" sz="quarter" idx="2"/>
          </p:nvPr>
        </p:nvSpPr>
        <p:spPr>
          <a:xfrm>
            <a:off x="12959999" y="9080018"/>
            <a:ext cx="288439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Rectangle"/>
          <p:cNvSpPr/>
          <p:nvPr/>
        </p:nvSpPr>
        <p:spPr>
          <a:xfrm>
            <a:off x="12170348" y="9057599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244" name="- ce sont deux disciplines dans lesquelles on entre autant par imprégnation que par mémorisation de notions…"/>
          <p:cNvSpPr txBox="1"/>
          <p:nvPr>
            <p:ph type="title"/>
          </p:nvPr>
        </p:nvSpPr>
        <p:spPr>
          <a:xfrm>
            <a:off x="420014" y="1800000"/>
            <a:ext cx="12875973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ce sont deux disciplines dans lesquelles on entre autant par imprégnation que par mémorisation de notions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a) La philosophie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elle est fondamentalement un questionnement sur la condition humaine, et la raison d’être du monde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celui qui se questionne ne peut être extérieur à ce sur quoi il se questionne (à l’inverse de la méthode des sciences dites « exactes » ou des sciences humaines)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la personne qui parle en philosophie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cherche à rendre compte de l’expérience humaine d’exister et d’éprouver l’existence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attire l’attention de ses auditeurs et lecteurs sur tel ou tel aspect de expérience humaine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en recherche le sens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étudier la philosophie, c’est accueillir la pensée des auteurs, les confronter entre elles, et se confronter à elles à partir de sa propre expérience d’exister</a:t>
            </a:r>
          </a:p>
        </p:txBody>
      </p:sp>
      <p:sp>
        <p:nvSpPr>
          <p:cNvPr id="245" name="Numéro de diapositive"/>
          <p:cNvSpPr txBox="1"/>
          <p:nvPr>
            <p:ph type="sldNum" sz="quarter" idx="2"/>
          </p:nvPr>
        </p:nvSpPr>
        <p:spPr>
          <a:xfrm>
            <a:off x="12960000" y="9079200"/>
            <a:ext cx="327449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246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247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249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pic>
        <p:nvPicPr>
          <p:cNvPr id="250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251" name="Avant-propos…"/>
          <p:cNvSpPr txBox="1"/>
          <p:nvPr/>
        </p:nvSpPr>
        <p:spPr>
          <a:xfrm>
            <a:off x="9539013" y="309690"/>
            <a:ext cx="3756974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l"/>
              </a:tabLst>
              <a:defRPr sz="1600">
                <a:solidFill>
                  <a:srgbClr val="FFBB05"/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Avant-propos</a:t>
            </a:r>
          </a:p>
          <a:p>
            <a:pPr marL="775637" indent="-751561" algn="l" defTabSz="238620">
              <a:tabLst>
                <a:tab pos="330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1.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Les études à l’université</a:t>
            </a:r>
          </a:p>
          <a:p>
            <a:pPr marL="775637" indent="-751561" algn="l" defTabSz="238620">
              <a:tabLst>
                <a:tab pos="330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2. Les études de philosophie et de théologie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254" name="b) La théologie…"/>
          <p:cNvSpPr txBox="1"/>
          <p:nvPr>
            <p:ph type="title"/>
          </p:nvPr>
        </p:nvSpPr>
        <p:spPr>
          <a:xfrm>
            <a:off x="420014" y="1800000"/>
            <a:ext cx="12875973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b) La théologie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elle est un discours sur la/les croyance.s religieuse.s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non pas à partir d’une approche extérieure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mais à partir de point de vue du croyant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c’est l’effort de réflexion de quelqu’un qui adhère à une religion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et qui met ce en quoi il croit à distance, pour le questionner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questionner ses propres raisons de croire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et en éprouver la plausibilité, la cohérence</a:t>
            </a:r>
          </a:p>
        </p:txBody>
      </p:sp>
      <p:sp>
        <p:nvSpPr>
          <p:cNvPr id="255" name="Numéro de diapositive"/>
          <p:cNvSpPr txBox="1"/>
          <p:nvPr>
            <p:ph type="sldNum" sz="quarter" idx="2"/>
          </p:nvPr>
        </p:nvSpPr>
        <p:spPr>
          <a:xfrm>
            <a:off x="12959999" y="9080018"/>
            <a:ext cx="288439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256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257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259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pic>
        <p:nvPicPr>
          <p:cNvPr id="260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261" name="Avant-propos…"/>
          <p:cNvSpPr txBox="1"/>
          <p:nvPr/>
        </p:nvSpPr>
        <p:spPr>
          <a:xfrm>
            <a:off x="9539013" y="309690"/>
            <a:ext cx="3756974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l"/>
              </a:tabLst>
              <a:defRPr sz="1600">
                <a:solidFill>
                  <a:srgbClr val="FFBB05"/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Avant-propos</a:t>
            </a:r>
          </a:p>
          <a:p>
            <a:pPr marL="775637" indent="-751561" algn="l" defTabSz="238620">
              <a:tabLst>
                <a:tab pos="330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1.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Les études à l’université</a:t>
            </a:r>
          </a:p>
          <a:p>
            <a:pPr marL="775637" indent="-751561" algn="l" defTabSz="238620">
              <a:tabLst>
                <a:tab pos="330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2. Les études de philosophie et de théologie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264" name="b) La théologie…"/>
          <p:cNvSpPr txBox="1"/>
          <p:nvPr>
            <p:ph type="title"/>
          </p:nvPr>
        </p:nvSpPr>
        <p:spPr>
          <a:xfrm>
            <a:off x="420014" y="1800000"/>
            <a:ext cx="12875973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b) La théologie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elle est un effort pour définir les mots que l’on utilise :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que dit-on quand on dit : « Dieu », la « foi », « Révélation », « Salut », la « loi de Dieu », etc… ?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quand on « qualifie » Dieu, en disant qu’il est « bon », « miséricordieux », « père », « unique », etc. ?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quand on réfléchit au statut des textes et livres de référence (Torah, Bible, Coran, Vedas, écrits bouddhistes…) ?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elle est un effort pour appréhender la </a:t>
            </a:r>
            <a:r>
              <a:rPr i="1"/>
              <a:t>complexité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au sein de chaque religion, entre des traditions multiples, longues dans l’histoire, avec des accentuations divergentes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entre les religions : celles que l’on appelle « monothéistes » et les autres types de religions</a:t>
            </a:r>
          </a:p>
        </p:txBody>
      </p:sp>
      <p:sp>
        <p:nvSpPr>
          <p:cNvPr id="265" name="Numéro de diapositive"/>
          <p:cNvSpPr txBox="1"/>
          <p:nvPr>
            <p:ph type="sldNum" sz="quarter" idx="2"/>
          </p:nvPr>
        </p:nvSpPr>
        <p:spPr>
          <a:xfrm>
            <a:off x="12959999" y="9080018"/>
            <a:ext cx="288439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266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267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269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pic>
        <p:nvPicPr>
          <p:cNvPr id="270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271" name="Avant-propos…"/>
          <p:cNvSpPr txBox="1"/>
          <p:nvPr/>
        </p:nvSpPr>
        <p:spPr>
          <a:xfrm>
            <a:off x="9539013" y="309690"/>
            <a:ext cx="3756974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l"/>
              </a:tabLst>
              <a:defRPr sz="1600">
                <a:solidFill>
                  <a:srgbClr val="FFBB05"/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Avant-propos</a:t>
            </a:r>
          </a:p>
          <a:p>
            <a:pPr marL="775637" indent="-751561" algn="l" defTabSz="238620">
              <a:tabLst>
                <a:tab pos="330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1.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Les études à l’université</a:t>
            </a:r>
          </a:p>
          <a:p>
            <a:pPr marL="775637" indent="-751561" algn="l" defTabSz="238620">
              <a:tabLst>
                <a:tab pos="330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2. Les études de philosophie et de théologie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Rectangle"/>
          <p:cNvSpPr/>
          <p:nvPr/>
        </p:nvSpPr>
        <p:spPr>
          <a:xfrm>
            <a:off x="12170348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274" name="c) Une note : religions et spiritualités…"/>
          <p:cNvSpPr txBox="1"/>
          <p:nvPr>
            <p:ph type="title"/>
          </p:nvPr>
        </p:nvSpPr>
        <p:spPr>
          <a:xfrm>
            <a:off x="420014" y="1800000"/>
            <a:ext cx="12875973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c) Une note : religions et spiritualités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une </a:t>
            </a:r>
            <a:r>
              <a:rPr i="1"/>
              <a:t>religion</a:t>
            </a:r>
            <a:r>
              <a:t> est a priori un système d’interprétation du monde et de ses origines à partir d’une relation à une ou des divinités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parmi les religions, les monothéismes professent l’unicité de Dieu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la manière de vivre cette relation étant très diverse, entre religions monothéistes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il est convenu depuis quelques décennies que l’on appelle </a:t>
            </a:r>
            <a:r>
              <a:rPr i="1"/>
              <a:t>spiritualité</a:t>
            </a:r>
            <a:r>
              <a:t>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l’investissement personnel dans un système explicatif de l’existence et de la cohérence du monde, sans que ce soit nécessairement en lien avec un ou des dieu.x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cet investissement suppose une </a:t>
            </a:r>
            <a:r>
              <a:rPr i="1"/>
              <a:t>pratique</a:t>
            </a:r>
            <a:r>
              <a:t> personnelle et/ou collective (culte, rites, méditation, etc)</a:t>
            </a:r>
          </a:p>
        </p:txBody>
      </p:sp>
      <p:sp>
        <p:nvSpPr>
          <p:cNvPr id="275" name="Numéro de diapositive"/>
          <p:cNvSpPr txBox="1"/>
          <p:nvPr>
            <p:ph type="sldNum" sz="quarter" idx="2"/>
          </p:nvPr>
        </p:nvSpPr>
        <p:spPr>
          <a:xfrm>
            <a:off x="12959999" y="9080018"/>
            <a:ext cx="288439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276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277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279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pic>
        <p:nvPicPr>
          <p:cNvPr id="280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281" name="Avant-propos…"/>
          <p:cNvSpPr txBox="1"/>
          <p:nvPr/>
        </p:nvSpPr>
        <p:spPr>
          <a:xfrm>
            <a:off x="9539013" y="309690"/>
            <a:ext cx="3756974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l"/>
              </a:tabLst>
              <a:defRPr sz="1600">
                <a:solidFill>
                  <a:srgbClr val="FFBB05"/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Avant-propos</a:t>
            </a:r>
          </a:p>
          <a:p>
            <a:pPr marL="775637" indent="-751561" algn="l" defTabSz="238620">
              <a:tabLst>
                <a:tab pos="330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1. </a:t>
            </a:r>
            <a:r>
              <a:rPr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rPr>
              <a:t>Les études à l’université</a:t>
            </a:r>
          </a:p>
          <a:p>
            <a:pPr marL="775637" indent="-751561" algn="l" defTabSz="238620">
              <a:tabLst>
                <a:tab pos="330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2. Les études de philosophie et de théologie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sp>
        <p:nvSpPr>
          <p:cNvPr id="284" name="Avant-propos…"/>
          <p:cNvSpPr txBox="1"/>
          <p:nvPr/>
        </p:nvSpPr>
        <p:spPr>
          <a:xfrm>
            <a:off x="420014" y="1800000"/>
            <a:ext cx="12875973" cy="743040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519569" indent="-5068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Avant-propos</a:t>
            </a: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*</a:t>
            </a: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		1. 	Les études à l’université</a:t>
            </a: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		2. 	Les études de philosophie et de théologie</a:t>
            </a: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285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286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pic>
        <p:nvPicPr>
          <p:cNvPr id="288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sp>
        <p:nvSpPr>
          <p:cNvPr id="132" name="Contrat 2024-2028"/>
          <p:cNvSpPr/>
          <p:nvPr/>
        </p:nvSpPr>
        <p:spPr>
          <a:xfrm>
            <a:off x="794593" y="1282701"/>
            <a:ext cx="1896590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defTabSz="304904">
              <a:tabLst>
                <a:tab pos="647700" algn="l"/>
                <a:tab pos="1219200" algn="l"/>
              </a:tabLst>
              <a:defRPr sz="1600">
                <a:solidFill>
                  <a:srgbClr val="00C4FF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Contrat 2024-2028</a:t>
            </a:r>
          </a:p>
        </p:txBody>
      </p:sp>
      <p:pic>
        <p:nvPicPr>
          <p:cNvPr id="133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135" name="UE 106 - EC1…"/>
          <p:cNvSpPr txBox="1"/>
          <p:nvPr>
            <p:ph type="title"/>
          </p:nvPr>
        </p:nvSpPr>
        <p:spPr>
          <a:xfrm>
            <a:off x="420014" y="1800000"/>
            <a:ext cx="12875973" cy="7430400"/>
          </a:xfrm>
          <a:prstGeom prst="rect">
            <a:avLst/>
          </a:prstGeom>
          <a:effectLst>
            <a:outerShdw sx="100000" sy="100000" kx="0" ky="0" algn="b" rotWithShape="0" blurRad="0" dist="0" dir="2700000">
              <a:srgbClr val="A9A9A9"/>
            </a:outerShdw>
          </a:effectLst>
        </p:spPr>
        <p:txBody>
          <a:bodyPr anchor="ctr">
            <a:noAutofit/>
          </a:bodyPr>
          <a:lstStyle/>
          <a:p>
            <a:pPr defTabSz="238620">
              <a:defRPr i="1" sz="3000"/>
            </a:pPr>
            <a:r>
              <a:t>UE 106 - EC1</a:t>
            </a:r>
          </a:p>
          <a:p>
            <a:pPr defTabSz="238620">
              <a:defRPr i="1" sz="3000"/>
            </a:pPr>
          </a:p>
          <a:p>
            <a:pPr defTabSz="238620">
              <a:defRPr i="1" sz="3000"/>
            </a:pPr>
            <a:r>
              <a:t>Introduction à l’éthique</a:t>
            </a:r>
          </a:p>
          <a:p>
            <a:pPr defTabSz="238620">
              <a:defRPr sz="3000"/>
            </a:pPr>
            <a:r>
              <a:t>-</a:t>
            </a:r>
          </a:p>
          <a:p>
            <a:pPr defTabSz="238620">
              <a:defRPr sz="3000"/>
            </a:pPr>
            <a:r>
              <a:t>Mineure du département Théologie.</a:t>
            </a:r>
            <a:r>
              <a:rPr i="1"/>
              <a:t>s</a:t>
            </a:r>
          </a:p>
        </p:txBody>
      </p:sp>
      <p:sp>
        <p:nvSpPr>
          <p:cNvPr id="136" name="Fabien Faul"/>
          <p:cNvSpPr txBox="1"/>
          <p:nvPr/>
        </p:nvSpPr>
        <p:spPr>
          <a:xfrm>
            <a:off x="11911567" y="1204372"/>
            <a:ext cx="1384419" cy="38322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6513" tIns="26513" rIns="26513" bIns="26513" anchor="ctr">
            <a:spAutoFit/>
          </a:bodyPr>
          <a:lstStyle/>
          <a:p>
            <a:pPr marL="1595606" indent="-1595606" algn="l" defTabSz="238620">
              <a:spcBef>
                <a:spcPts val="600"/>
              </a:spcBef>
              <a:tabLst>
                <a:tab pos="647700" algn="l"/>
                <a:tab pos="1219200" algn="l"/>
              </a:tabLst>
              <a:defRPr sz="2200">
                <a:solidFill>
                  <a:srgbClr val="FFFDB2"/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Fabien </a:t>
            </a:r>
            <a:r>
              <a:rPr cap="small"/>
              <a:t>Faul</a:t>
            </a:r>
          </a:p>
        </p:txBody>
      </p:sp>
      <p:pic>
        <p:nvPicPr>
          <p:cNvPr id="137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"/>
          <p:cNvSpPr/>
          <p:nvPr/>
        </p:nvSpPr>
        <p:spPr>
          <a:xfrm>
            <a:off x="12171031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140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sp>
        <p:nvSpPr>
          <p:cNvPr id="141" name="Avant-propos…"/>
          <p:cNvSpPr txBox="1"/>
          <p:nvPr/>
        </p:nvSpPr>
        <p:spPr>
          <a:xfrm>
            <a:off x="420014" y="1800000"/>
            <a:ext cx="12875973" cy="743040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519569" indent="-5068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Avant-propos</a:t>
            </a: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*</a:t>
            </a:r>
          </a:p>
          <a:p>
            <a:pPr marL="1595606" indent="-1595606" algn="l" defTabSz="238620">
              <a:spcBef>
                <a:spcPts val="400"/>
              </a:spcBef>
              <a:buClr>
                <a:srgbClr val="000000"/>
              </a:buClr>
              <a:buFont typeface="Gill Sans"/>
              <a:tabLst>
                <a:tab pos="647700" algn="l"/>
                <a:tab pos="1219200" algn="l"/>
              </a:tabLst>
              <a:defRPr sz="2200">
                <a:solidFill>
                  <a:srgbClr val="FFFDB2"/>
                </a:solidFill>
              </a:defRPr>
            </a:pPr>
          </a:p>
          <a:p>
            <a:pPr marL="1595606" indent="-1595606" algn="l" defTabSz="238620">
              <a:spcBef>
                <a:spcPts val="400"/>
              </a:spcBef>
              <a:buClr>
                <a:srgbClr val="000000"/>
              </a:buClr>
              <a:buFont typeface="Gill Sans"/>
              <a:tabLst>
                <a:tab pos="647700" algn="l"/>
                <a:tab pos="1219200" algn="l"/>
              </a:tabLst>
              <a:defRPr sz="2200">
                <a:solidFill>
                  <a:srgbClr val="FFFDB2"/>
                </a:solidFill>
              </a:defRPr>
            </a:pPr>
          </a:p>
          <a:p>
            <a:pPr marL="1595606" indent="-1595606" algn="l" defTabSz="238620">
              <a:spcBef>
                <a:spcPts val="400"/>
              </a:spcBef>
              <a:buClr>
                <a:srgbClr val="000000"/>
              </a:buClr>
              <a:buFont typeface="Gill Sans"/>
              <a:tabLst>
                <a:tab pos="647700" algn="l"/>
                <a:tab pos="1219200" algn="l"/>
              </a:tabLst>
              <a:defRPr sz="2200">
                <a:solidFill>
                  <a:srgbClr val="FFFDB2"/>
                </a:solidFill>
              </a:defRPr>
            </a:pPr>
            <a:r>
              <a:t>	- cet « avant-propos » vise à formuler un certain nombre de remarques pour accompagner la transition entre le lycée et l’université</a:t>
            </a:r>
          </a:p>
          <a:p>
            <a:pPr marL="1595606" indent="-1595606" algn="l" defTabSz="238620">
              <a:spcBef>
                <a:spcPts val="400"/>
              </a:spcBef>
              <a:buClr>
                <a:srgbClr val="000000"/>
              </a:buClr>
              <a:buFont typeface="Gill Sans"/>
              <a:tabLst>
                <a:tab pos="647700" algn="l"/>
                <a:tab pos="1219200" algn="l"/>
              </a:tabLst>
              <a:defRPr sz="2200">
                <a:solidFill>
                  <a:srgbClr val="FFFDB2"/>
                </a:solidFill>
              </a:defRPr>
            </a:pPr>
          </a:p>
          <a:p>
            <a:pPr marL="1595606" indent="-1595606" algn="l" defTabSz="238620">
              <a:spcBef>
                <a:spcPts val="400"/>
              </a:spcBef>
              <a:buClr>
                <a:srgbClr val="000000"/>
              </a:buClr>
              <a:buFont typeface="Gill Sans"/>
              <a:tabLst>
                <a:tab pos="647700" algn="l"/>
                <a:tab pos="1219200" algn="l"/>
              </a:tabLst>
              <a:defRPr sz="2200">
                <a:solidFill>
                  <a:srgbClr val="FFFDB2"/>
                </a:solidFill>
              </a:defRPr>
            </a:pPr>
            <a:r>
              <a:t>	- les études universitaires ne visent pas simplement à valider des examens mais à se constituer un profil qui constituera une première base en vue d’une vie professionnelle </a:t>
            </a:r>
          </a:p>
          <a:p>
            <a:pPr marL="1595606" indent="-1595606" algn="l" defTabSz="238620">
              <a:spcBef>
                <a:spcPts val="400"/>
              </a:spcBef>
              <a:buClr>
                <a:srgbClr val="000000"/>
              </a:buClr>
              <a:buFont typeface="Gill Sans"/>
              <a:tabLst>
                <a:tab pos="647700" algn="l"/>
                <a:tab pos="1219200" algn="l"/>
              </a:tabLst>
              <a:defRPr sz="2200">
                <a:solidFill>
                  <a:srgbClr val="FFFDB2"/>
                </a:solidFill>
              </a:defRPr>
            </a:pPr>
            <a:r>
              <a:t>		- et sur laquelle quantité d’autres connaissances seront édifiées</a:t>
            </a:r>
          </a:p>
          <a:p>
            <a:pPr marL="1595606" indent="-1595606" algn="l" defTabSz="238620">
              <a:spcBef>
                <a:spcPts val="400"/>
              </a:spcBef>
              <a:buClr>
                <a:srgbClr val="000000"/>
              </a:buClr>
              <a:buFont typeface="Gill Sans"/>
              <a:tabLst>
                <a:tab pos="647700" algn="l"/>
                <a:tab pos="1219200" algn="l"/>
              </a:tabLst>
              <a:defRPr sz="2200">
                <a:solidFill>
                  <a:srgbClr val="FFFDB2"/>
                </a:solidFill>
              </a:defRPr>
            </a:pPr>
          </a:p>
        </p:txBody>
      </p:sp>
      <p:sp>
        <p:nvSpPr>
          <p:cNvPr id="142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143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pic>
        <p:nvPicPr>
          <p:cNvPr id="145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146" name="Numéro de diapositive"/>
          <p:cNvSpPr txBox="1"/>
          <p:nvPr>
            <p:ph type="sldNum" sz="quarter" idx="2"/>
          </p:nvPr>
        </p:nvSpPr>
        <p:spPr>
          <a:xfrm>
            <a:off x="12959999" y="9079335"/>
            <a:ext cx="175460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Rectangle"/>
          <p:cNvSpPr/>
          <p:nvPr/>
        </p:nvSpPr>
        <p:spPr>
          <a:xfrm>
            <a:off x="12171031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149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sp>
        <p:nvSpPr>
          <p:cNvPr id="150" name="Avant-propos…"/>
          <p:cNvSpPr txBox="1"/>
          <p:nvPr/>
        </p:nvSpPr>
        <p:spPr>
          <a:xfrm>
            <a:off x="420014" y="1800000"/>
            <a:ext cx="12875973" cy="743040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519569" indent="-5068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Avant-propos</a:t>
            </a: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*</a:t>
            </a:r>
          </a:p>
          <a:p>
            <a:pPr marL="1595606" indent="-1595606" algn="l" defTabSz="238620">
              <a:spcBef>
                <a:spcPts val="400"/>
              </a:spcBef>
              <a:buClr>
                <a:srgbClr val="000000"/>
              </a:buClr>
              <a:buFont typeface="Gill Sans"/>
              <a:tabLst>
                <a:tab pos="647700" algn="l"/>
                <a:tab pos="1219200" algn="l"/>
              </a:tabLst>
              <a:defRPr sz="2200">
                <a:solidFill>
                  <a:srgbClr val="FFFDB2"/>
                </a:solidFill>
              </a:defRPr>
            </a:pPr>
          </a:p>
          <a:p>
            <a:pPr marL="1595606" indent="-1595606" algn="l" defTabSz="238620">
              <a:spcBef>
                <a:spcPts val="400"/>
              </a:spcBef>
              <a:buClr>
                <a:srgbClr val="000000"/>
              </a:buClr>
              <a:buFont typeface="Gill Sans"/>
              <a:tabLst>
                <a:tab pos="647700" algn="l"/>
                <a:tab pos="1219200" algn="l"/>
              </a:tabLst>
              <a:defRPr sz="2200">
                <a:solidFill>
                  <a:srgbClr val="FFFDB2"/>
                </a:solidFill>
              </a:defRPr>
            </a:pPr>
            <a:r>
              <a:t>	- en tout premier lieu, les études universitaires supposent donc que l’on ait du goût </a:t>
            </a:r>
          </a:p>
          <a:p>
            <a:pPr marL="1595606" indent="-1595606" algn="l" defTabSz="238620">
              <a:spcBef>
                <a:spcPts val="400"/>
              </a:spcBef>
              <a:buClr>
                <a:srgbClr val="000000"/>
              </a:buClr>
              <a:buFont typeface="Gill Sans"/>
              <a:tabLst>
                <a:tab pos="647700" algn="l"/>
                <a:tab pos="1219200" algn="l"/>
              </a:tabLst>
              <a:defRPr sz="2200">
                <a:solidFill>
                  <a:srgbClr val="FFFDB2"/>
                </a:solidFill>
              </a:defRPr>
            </a:pPr>
            <a:r>
              <a:t>		- pour acquérir des connaissances et réfléchir, </a:t>
            </a:r>
          </a:p>
          <a:p>
            <a:pPr marL="1595606" indent="-1595606" algn="l" defTabSz="238620">
              <a:spcBef>
                <a:spcPts val="400"/>
              </a:spcBef>
              <a:buClr>
                <a:srgbClr val="000000"/>
              </a:buClr>
              <a:buFont typeface="Gill Sans"/>
              <a:tabLst>
                <a:tab pos="647700" algn="l"/>
                <a:tab pos="1219200" algn="l"/>
              </a:tabLst>
              <a:defRPr sz="2200">
                <a:solidFill>
                  <a:srgbClr val="FFFDB2"/>
                </a:solidFill>
              </a:defRPr>
            </a:pPr>
            <a:r>
              <a:t>		- que l’on éprouve le désir de comprendre, </a:t>
            </a:r>
          </a:p>
          <a:p>
            <a:pPr marL="1595606" indent="-1595606" algn="l" defTabSz="238620">
              <a:spcBef>
                <a:spcPts val="400"/>
              </a:spcBef>
              <a:buClr>
                <a:srgbClr val="000000"/>
              </a:buClr>
              <a:buFont typeface="Gill Sans"/>
              <a:tabLst>
                <a:tab pos="647700" algn="l"/>
                <a:tab pos="1219200" algn="l"/>
              </a:tabLst>
              <a:defRPr sz="2200">
                <a:solidFill>
                  <a:srgbClr val="FFFDB2"/>
                </a:solidFill>
              </a:defRPr>
            </a:pPr>
            <a:r>
              <a:t>		- que pour cela on ait le goût de pousser les questionnements au plus loin, </a:t>
            </a:r>
          </a:p>
          <a:p>
            <a:pPr marL="1595606" indent="-1595606" algn="l" defTabSz="238620">
              <a:spcBef>
                <a:spcPts val="400"/>
              </a:spcBef>
              <a:buClr>
                <a:srgbClr val="000000"/>
              </a:buClr>
              <a:buFont typeface="Gill Sans"/>
              <a:tabLst>
                <a:tab pos="647700" algn="l"/>
                <a:tab pos="1219200" algn="l"/>
              </a:tabLst>
              <a:defRPr sz="2200">
                <a:solidFill>
                  <a:srgbClr val="FFFDB2"/>
                </a:solidFill>
              </a:defRPr>
            </a:pPr>
            <a:r>
              <a:t>		- qu’on assume l’insatisfaction d’un certain nombre de réponses</a:t>
            </a:r>
          </a:p>
          <a:p>
            <a:pPr marL="1595606" indent="-1595606" algn="l" defTabSz="238620">
              <a:spcBef>
                <a:spcPts val="400"/>
              </a:spcBef>
              <a:buClr>
                <a:srgbClr val="000000"/>
              </a:buClr>
              <a:buFont typeface="Gill Sans"/>
              <a:tabLst>
                <a:tab pos="647700" algn="l"/>
                <a:tab pos="1219200" algn="l"/>
              </a:tabLst>
              <a:defRPr sz="2200">
                <a:solidFill>
                  <a:srgbClr val="FFFDB2"/>
                </a:solidFill>
              </a:defRPr>
            </a:pPr>
          </a:p>
          <a:p>
            <a:pPr marL="1595606" indent="-1595606" algn="l" defTabSz="238620">
              <a:spcBef>
                <a:spcPts val="400"/>
              </a:spcBef>
              <a:buClr>
                <a:srgbClr val="000000"/>
              </a:buClr>
              <a:buFont typeface="Gill Sans"/>
              <a:tabLst>
                <a:tab pos="647700" algn="l"/>
                <a:tab pos="1219200" algn="l"/>
              </a:tabLst>
              <a:defRPr sz="2200">
                <a:solidFill>
                  <a:srgbClr val="FFFDB2"/>
                </a:solidFill>
              </a:defRPr>
            </a:pPr>
            <a:r>
              <a:t>	- ces études constituent un travail mais sur un domaine auquel on s’intéresse et pour lequel il est souhaitable que l’on vienne à se passionner</a:t>
            </a:r>
          </a:p>
          <a:p>
            <a:pPr marL="1595606" indent="-1595606" algn="l" defTabSz="238620">
              <a:spcBef>
                <a:spcPts val="400"/>
              </a:spcBef>
              <a:buClr>
                <a:srgbClr val="000000"/>
              </a:buClr>
              <a:buFont typeface="Gill Sans"/>
              <a:tabLst>
                <a:tab pos="647700" algn="l"/>
                <a:tab pos="1219200" algn="l"/>
              </a:tabLst>
              <a:defRPr sz="2200">
                <a:solidFill>
                  <a:srgbClr val="FFFDB2"/>
                </a:solidFill>
              </a:defRPr>
            </a:pPr>
          </a:p>
          <a:p>
            <a:pPr marL="1595606" indent="-1595606" algn="l" defTabSz="238620">
              <a:spcBef>
                <a:spcPts val="400"/>
              </a:spcBef>
              <a:buClr>
                <a:srgbClr val="000000"/>
              </a:buClr>
              <a:buFont typeface="Gill Sans"/>
              <a:tabLst>
                <a:tab pos="647700" algn="l"/>
                <a:tab pos="1219200" algn="l"/>
              </a:tabLst>
              <a:defRPr sz="2200">
                <a:solidFill>
                  <a:srgbClr val="FFFDB2"/>
                </a:solidFill>
              </a:defRPr>
            </a:pPr>
            <a:r>
              <a:t>	- la dimension de travail, avec ce que cela comporte de pénible et la nécessité de persévérer sont compensés par la passion que l’on peut éprouver, pour ce que l’on étudie</a:t>
            </a:r>
          </a:p>
        </p:txBody>
      </p:sp>
      <p:sp>
        <p:nvSpPr>
          <p:cNvPr id="151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152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pic>
        <p:nvPicPr>
          <p:cNvPr id="154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155" name="Numéro de diapositive"/>
          <p:cNvSpPr txBox="1"/>
          <p:nvPr>
            <p:ph type="sldNum" sz="quarter" idx="2"/>
          </p:nvPr>
        </p:nvSpPr>
        <p:spPr>
          <a:xfrm>
            <a:off x="12959999" y="9079335"/>
            <a:ext cx="175460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Rectangle"/>
          <p:cNvSpPr/>
          <p:nvPr/>
        </p:nvSpPr>
        <p:spPr>
          <a:xfrm>
            <a:off x="12171031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158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sp>
        <p:nvSpPr>
          <p:cNvPr id="159" name="Avant-propos…"/>
          <p:cNvSpPr txBox="1"/>
          <p:nvPr/>
        </p:nvSpPr>
        <p:spPr>
          <a:xfrm>
            <a:off x="420014" y="1800000"/>
            <a:ext cx="12875973" cy="743040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519569" indent="-5068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Avant-propos</a:t>
            </a: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*</a:t>
            </a: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		1. 	Les études à l’université</a:t>
            </a: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		2. 	Les études de philosophie et de théologie</a:t>
            </a: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160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161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pic>
        <p:nvPicPr>
          <p:cNvPr id="163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164" name="Numéro de diapositive"/>
          <p:cNvSpPr txBox="1"/>
          <p:nvPr>
            <p:ph type="sldNum" sz="quarter" idx="2"/>
          </p:nvPr>
        </p:nvSpPr>
        <p:spPr>
          <a:xfrm>
            <a:off x="12959999" y="9079335"/>
            <a:ext cx="175460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Rectangle"/>
          <p:cNvSpPr/>
          <p:nvPr/>
        </p:nvSpPr>
        <p:spPr>
          <a:xfrm>
            <a:off x="12171031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167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sp>
        <p:nvSpPr>
          <p:cNvPr id="168" name="Avant-propos…"/>
          <p:cNvSpPr txBox="1"/>
          <p:nvPr/>
        </p:nvSpPr>
        <p:spPr>
          <a:xfrm>
            <a:off x="420014" y="1800000"/>
            <a:ext cx="12875973" cy="743040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519569" indent="-5068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Avant-propos</a:t>
            </a: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*</a:t>
            </a: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		1. 	Les études à l’université</a:t>
            </a: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			a) Une expérience d’autonomie</a:t>
            </a: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			b) Acquisition de savoirs et formation du raisonnement </a:t>
            </a: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			c) Trois points concrets de méthodologie</a:t>
            </a: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</a:p>
          <a:p>
            <a:pPr marL="519569" indent="-519569" algn="l" defTabSz="238620">
              <a:buClr>
                <a:srgbClr val="000000"/>
              </a:buClr>
              <a:buFont typeface="Gill Sans"/>
              <a:tabLst>
                <a:tab pos="3568700" algn="r"/>
                <a:tab pos="3759200" algn="l"/>
              </a:tabLst>
              <a:defRPr sz="2600">
                <a:solidFill>
                  <a:srgbClr val="FFFDB2"/>
                </a:solidFill>
                <a:latin typeface="Optima"/>
                <a:ea typeface="Optima"/>
                <a:cs typeface="Optima"/>
                <a:sym typeface="Optima"/>
              </a:defRPr>
            </a:pPr>
            <a:r>
              <a:t>		2. 	Les études de philosophie et de théologie</a:t>
            </a:r>
          </a:p>
        </p:txBody>
      </p:sp>
      <p:sp>
        <p:nvSpPr>
          <p:cNvPr id="169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170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pic>
        <p:nvPicPr>
          <p:cNvPr id="172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173" name="Numéro de diapositive"/>
          <p:cNvSpPr txBox="1"/>
          <p:nvPr>
            <p:ph type="sldNum" sz="quarter" idx="2"/>
          </p:nvPr>
        </p:nvSpPr>
        <p:spPr>
          <a:xfrm>
            <a:off x="12959999" y="9079335"/>
            <a:ext cx="175460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Rectangle"/>
          <p:cNvSpPr/>
          <p:nvPr/>
        </p:nvSpPr>
        <p:spPr>
          <a:xfrm>
            <a:off x="12171031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176" name="a) Une expérience d’autonomie…"/>
          <p:cNvSpPr txBox="1"/>
          <p:nvPr>
            <p:ph type="title"/>
          </p:nvPr>
        </p:nvSpPr>
        <p:spPr>
          <a:xfrm>
            <a:off x="420014" y="1800000"/>
            <a:ext cx="12875973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a) Une expérience d’autonomie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dans l’organisation du travail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entre cours magistraux (CM) et travaux dirigés (TD)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- 1 crédit européen (ECTS) est supposé couvrir 25 h de travail (cours et travail personnel)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l’ « outil » de base de travail universitaire : la lecture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dans l’organisation du parcours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entre choix d’une discipline - choix des mineures - choix d’un master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l’objectif : se forger un profil de formation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qui corresponde à ce que l’on est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	- qui soit intéressant pour un employer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en mettant à profit des propositions culturelles et activités proposées aux étudiants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dans l’organisation globale de son propre emploi du temps</a:t>
            </a:r>
          </a:p>
        </p:txBody>
      </p:sp>
      <p:sp>
        <p:nvSpPr>
          <p:cNvPr id="177" name="Numéro de diapositive"/>
          <p:cNvSpPr txBox="1"/>
          <p:nvPr>
            <p:ph type="sldNum" sz="quarter" idx="2"/>
          </p:nvPr>
        </p:nvSpPr>
        <p:spPr>
          <a:xfrm>
            <a:off x="12959999" y="9079335"/>
            <a:ext cx="175460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178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179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181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sp>
        <p:nvSpPr>
          <p:cNvPr id="182" name="Avant-propos…"/>
          <p:cNvSpPr txBox="1"/>
          <p:nvPr/>
        </p:nvSpPr>
        <p:spPr>
          <a:xfrm>
            <a:off x="9539013" y="309690"/>
            <a:ext cx="3756974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l"/>
              </a:tabLst>
              <a:defRPr sz="1600">
                <a:solidFill>
                  <a:srgbClr val="FFBB05"/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Avant-propos</a:t>
            </a:r>
          </a:p>
          <a:p>
            <a:pPr marL="775637" indent="-751561" algn="l" defTabSz="238620">
              <a:tabLst>
                <a:tab pos="330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1. Les études à l’université</a:t>
            </a:r>
          </a:p>
          <a:p>
            <a:pPr marL="775637" indent="-751561" algn="l" defTabSz="238620">
              <a:tabLst>
                <a:tab pos="330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2. Les études de philosophie et de théologie</a:t>
            </a:r>
          </a:p>
        </p:txBody>
      </p:sp>
      <p:pic>
        <p:nvPicPr>
          <p:cNvPr id="183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Rectangle"/>
          <p:cNvSpPr/>
          <p:nvPr/>
        </p:nvSpPr>
        <p:spPr>
          <a:xfrm>
            <a:off x="12171031" y="9057147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186" name="b) Acquisition de savoirs et formation du raisonnement…"/>
          <p:cNvSpPr txBox="1"/>
          <p:nvPr>
            <p:ph type="title"/>
          </p:nvPr>
        </p:nvSpPr>
        <p:spPr>
          <a:xfrm>
            <a:off x="420013" y="1799999"/>
            <a:ext cx="12875974" cy="7429838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b) Acquisition de savoirs et formation du raisonnement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toute discipline suppose une acquisition de connaissances, des savoirs, des notions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les études universitaires, dans les disciplines littéraire, sciences humaines, philosophie ou théologie reposent sur :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des analyses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des raisonnements argumentés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des interprétations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qui visent à rendre compte de la complexité de la condition humaine et du monde, d’où :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partir du principe qu’il n’y a jamais un seul principe explicatif d’une réalité que l’on étudie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la fréquentation d’auteurs et l’examen de leur point de vue</a:t>
            </a:r>
          </a:p>
        </p:txBody>
      </p:sp>
      <p:sp>
        <p:nvSpPr>
          <p:cNvPr id="187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188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190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sp>
        <p:nvSpPr>
          <p:cNvPr id="191" name="Numéro de diapositive"/>
          <p:cNvSpPr txBox="1"/>
          <p:nvPr>
            <p:ph type="sldNum" sz="quarter" idx="2"/>
          </p:nvPr>
        </p:nvSpPr>
        <p:spPr>
          <a:xfrm>
            <a:off x="12959999" y="9079335"/>
            <a:ext cx="175460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pic>
        <p:nvPicPr>
          <p:cNvPr id="192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193" name="Avant-propos…"/>
          <p:cNvSpPr txBox="1"/>
          <p:nvPr/>
        </p:nvSpPr>
        <p:spPr>
          <a:xfrm>
            <a:off x="9539013" y="309690"/>
            <a:ext cx="3756974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l"/>
              </a:tabLst>
              <a:defRPr sz="1600">
                <a:solidFill>
                  <a:srgbClr val="FFBB05"/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Avant-propos</a:t>
            </a:r>
          </a:p>
          <a:p>
            <a:pPr marL="775637" indent="-751561" algn="l" defTabSz="238620">
              <a:tabLst>
                <a:tab pos="330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1. Les études à l’université</a:t>
            </a:r>
          </a:p>
          <a:p>
            <a:pPr marL="775637" indent="-751561" algn="l" defTabSz="238620">
              <a:tabLst>
                <a:tab pos="330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2. Les études de philosophie et de théologie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b) Acquisition de savoirs et formation du raisonnement…"/>
          <p:cNvSpPr txBox="1"/>
          <p:nvPr>
            <p:ph type="title"/>
          </p:nvPr>
        </p:nvSpPr>
        <p:spPr>
          <a:xfrm>
            <a:off x="420014" y="1800000"/>
            <a:ext cx="12875973" cy="743040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b) Acquisition de savoirs et formation du raisonnement 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- toujours en prenant des distances et en questionnant les points de vue qui s’expriment :</a:t>
            </a: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t>	- c’est l’approche </a:t>
            </a:r>
            <a:r>
              <a:rPr i="1"/>
              <a:t>critique </a:t>
            </a:r>
            <a:endParaRPr i="1"/>
          </a:p>
          <a:p>
            <a:pPr marL="1595606" indent="-1595606" algn="l" defTabSz="238620">
              <a:spcBef>
                <a:spcPts val="400"/>
              </a:spcBef>
              <a:tabLst>
                <a:tab pos="647700" algn="l"/>
                <a:tab pos="1219200" algn="l"/>
              </a:tabLst>
              <a:defRPr sz="2200">
                <a:latin typeface="+mn-lt"/>
                <a:ea typeface="+mn-ea"/>
                <a:cs typeface="+mn-cs"/>
                <a:sym typeface="Helvetica Neue"/>
              </a:defRPr>
            </a:pPr>
            <a:r>
              <a:rPr i="1"/>
              <a:t>	- </a:t>
            </a:r>
            <a:r>
              <a:t>qui est une des caractéristiques principales du travail universitaire</a:t>
            </a:r>
          </a:p>
        </p:txBody>
      </p:sp>
      <p:sp>
        <p:nvSpPr>
          <p:cNvPr id="196" name="Rectangle"/>
          <p:cNvSpPr/>
          <p:nvPr/>
        </p:nvSpPr>
        <p:spPr>
          <a:xfrm>
            <a:off x="12171600" y="9057599"/>
            <a:ext cx="1124956" cy="304899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</p:spPr>
        <p:txBody>
          <a:bodyPr lIns="24889" tIns="24889" rIns="24889" bIns="24889" anchor="ctr"/>
          <a:lstStyle/>
          <a:p>
            <a:pPr marL="1595606" indent="-1595606" algn="r" defTabSz="304904">
              <a:tabLst>
                <a:tab pos="647700" algn="l"/>
                <a:tab pos="1219200" algn="l"/>
              </a:tabLst>
              <a:defRPr sz="1600">
                <a:solidFill>
                  <a:schemeClr val="accent1"/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pPr>
          </a:p>
        </p:txBody>
      </p:sp>
      <p:sp>
        <p:nvSpPr>
          <p:cNvPr id="197" name="Département de Théologie.s"/>
          <p:cNvSpPr txBox="1"/>
          <p:nvPr/>
        </p:nvSpPr>
        <p:spPr>
          <a:xfrm>
            <a:off x="835094" y="792551"/>
            <a:ext cx="1815588" cy="29108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4889" tIns="24889" rIns="24889" bIns="24889" anchor="ctr">
            <a:spAutoFit/>
          </a:bodyPr>
          <a:lstStyle/>
          <a:p>
            <a:pPr defTabSz="582436">
              <a:defRPr b="0" sz="1400"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pPr>
            <a:r>
              <a:t>Département de Théologie.</a:t>
            </a:r>
            <a:r>
              <a:rPr i="1"/>
              <a:t>s</a:t>
            </a:r>
          </a:p>
        </p:txBody>
      </p:sp>
      <p:pic>
        <p:nvPicPr>
          <p:cNvPr id="198" name="Ligne Ligne" descr="Ligne Ligne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51650" y="9362045"/>
            <a:ext cx="10812700" cy="12701"/>
          </a:xfrm>
          <a:prstGeom prst="rect">
            <a:avLst/>
          </a:prstGeom>
        </p:spPr>
      </p:pic>
      <p:sp>
        <p:nvSpPr>
          <p:cNvPr id="200" name="Plan"/>
          <p:cNvSpPr/>
          <p:nvPr/>
        </p:nvSpPr>
        <p:spPr>
          <a:xfrm>
            <a:off x="12171031" y="309690"/>
            <a:ext cx="1124956" cy="291080"/>
          </a:xfrm>
          <a:prstGeom prst="rect">
            <a:avLst/>
          </a:prstGeom>
          <a:gradFill>
            <a:gsLst>
              <a:gs pos="0">
                <a:srgbClr val="000000"/>
              </a:gs>
              <a:gs pos="74535">
                <a:srgbClr val="616262"/>
              </a:gs>
              <a:gs pos="100000">
                <a:srgbClr val="C1C3C3"/>
              </a:gs>
            </a:gsLst>
          </a:gradFill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 anchor="ctr"/>
          <a:lstStyle>
            <a:lvl1pPr marL="1595606" indent="-1595606" algn="r" defTabSz="304904">
              <a:tabLst>
                <a:tab pos="647700" algn="l"/>
                <a:tab pos="1219200" algn="l"/>
              </a:tabLst>
              <a:defRPr sz="1800">
                <a:solidFill>
                  <a:schemeClr val="accent1">
                    <a:lumOff val="13529"/>
                  </a:schemeClr>
                </a:solidFill>
                <a:effectLst>
                  <a:outerShdw sx="100000" sy="100000" kx="0" ky="0" algn="b" rotWithShape="0" blurRad="25400" dist="23998" dir="2700000">
                    <a:srgbClr val="000000">
                      <a:alpha val="31034"/>
                    </a:srgbClr>
                  </a:outerShdw>
                </a:effectLst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/>
            <a:r>
              <a:t>Plan</a:t>
            </a:r>
          </a:p>
        </p:txBody>
      </p:sp>
      <p:sp>
        <p:nvSpPr>
          <p:cNvPr id="201" name="Numéro de diapositive"/>
          <p:cNvSpPr txBox="1"/>
          <p:nvPr>
            <p:ph type="sldNum" sz="quarter" idx="2"/>
          </p:nvPr>
        </p:nvSpPr>
        <p:spPr>
          <a:xfrm>
            <a:off x="12959999" y="9079200"/>
            <a:ext cx="175460" cy="28518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582436"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pic>
        <p:nvPicPr>
          <p:cNvPr id="202" name="pasted-image.tiff" descr="pasted-image.tif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72608" y="317351"/>
            <a:ext cx="2140561" cy="475201"/>
          </a:xfrm>
          <a:prstGeom prst="rect">
            <a:avLst/>
          </a:prstGeom>
          <a:ln w="3175">
            <a:miter lim="400000"/>
          </a:ln>
        </p:spPr>
      </p:pic>
      <p:sp>
        <p:nvSpPr>
          <p:cNvPr id="203" name="Avant-propos…"/>
          <p:cNvSpPr txBox="1"/>
          <p:nvPr/>
        </p:nvSpPr>
        <p:spPr>
          <a:xfrm>
            <a:off x="9539013" y="309690"/>
            <a:ext cx="3756974" cy="1470071"/>
          </a:xfrm>
          <a:prstGeom prst="rect">
            <a:avLst/>
          </a:prstGeom>
          <a:ln w="3175">
            <a:miter lim="400000"/>
          </a:ln>
          <a:effectLst>
            <a:outerShdw sx="100000" sy="100000" kx="0" ky="0" algn="b" rotWithShape="0" blurRad="0" dist="0" dir="2700000">
              <a:srgbClr val="A9A9A9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889" tIns="24889" rIns="24889" bIns="24889"/>
          <a:lstStyle/>
          <a:p>
            <a:pPr marL="775637" indent="-751561" algn="l" defTabSz="238620">
              <a:tabLst>
                <a:tab pos="330200" algn="l"/>
              </a:tabLst>
              <a:defRPr sz="1600">
                <a:solidFill>
                  <a:srgbClr val="FFBB05"/>
                </a:solidFill>
                <a:latin typeface="+mj-lt"/>
                <a:ea typeface="+mj-ea"/>
                <a:cs typeface="+mj-cs"/>
                <a:sym typeface="Arial Narrow"/>
              </a:defRPr>
            </a:pPr>
          </a:p>
          <a:p>
            <a:pPr marL="775637" indent="-751561" algn="l" defTabSz="238620">
              <a:tabLst>
                <a:tab pos="330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Avant-propos</a:t>
            </a:r>
          </a:p>
          <a:p>
            <a:pPr marL="775637" indent="-751561" algn="l" defTabSz="238620">
              <a:tabLst>
                <a:tab pos="330200" algn="l"/>
              </a:tabLst>
              <a:defRPr sz="1600">
                <a:solidFill>
                  <a:schemeClr val="accent4">
                    <a:hueOff val="-624705"/>
                    <a:lumOff val="1372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1. Les études à l’université</a:t>
            </a:r>
          </a:p>
          <a:p>
            <a:pPr marL="775637" indent="-751561" algn="l" defTabSz="238620">
              <a:tabLst>
                <a:tab pos="330200" algn="l"/>
              </a:tabLst>
              <a:defRPr sz="1600">
                <a:solidFill>
                  <a:schemeClr val="accent4">
                    <a:hueOff val="468000"/>
                    <a:satOff val="-4761"/>
                    <a:lumOff val="10196"/>
                  </a:schemeClr>
                </a:solidFill>
                <a:latin typeface="+mj-lt"/>
                <a:ea typeface="+mj-ea"/>
                <a:cs typeface="+mj-cs"/>
                <a:sym typeface="Arial Narrow"/>
              </a:defRPr>
            </a:pPr>
            <a:r>
              <a:t>2. Les études de philosophie et de théologie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Arial Narrow"/>
        <a:ea typeface="Arial Narrow"/>
        <a:cs typeface="Arial Narrow"/>
      </a:majorFont>
      <a:minorFont>
        <a:latin typeface="Helvetica Neue"/>
        <a:ea typeface="Helvetica Neue"/>
        <a:cs typeface="Helvetica Neue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3529"/>
          </a:schemeClr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6513" tIns="26513" rIns="26513" bIns="26513" numCol="1" spcCol="38100" rtlCol="0" anchor="ctr" upright="0">
        <a:spAutoFit/>
      </a:bodyPr>
      <a:lstStyle>
        <a:defPPr marL="0" marR="0" indent="0" algn="ctr" defTabSz="582436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0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6513" tIns="26513" rIns="26513" bIns="26513" numCol="1" spcCol="38100" rtlCol="0" anchor="ctr" upright="0">
        <a:spAutoFit/>
      </a:bodyPr>
      <a:lstStyle>
        <a:defPPr marL="0" marR="0" indent="0" algn="ctr" defTabSz="582436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0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Arial Narrow"/>
        <a:ea typeface="Arial Narrow"/>
        <a:cs typeface="Arial Narrow"/>
      </a:majorFont>
      <a:minorFont>
        <a:latin typeface="Helvetica Neue"/>
        <a:ea typeface="Helvetica Neue"/>
        <a:cs typeface="Helvetica Neue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3529"/>
          </a:schemeClr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6513" tIns="26513" rIns="26513" bIns="26513" numCol="1" spcCol="38100" rtlCol="0" anchor="ctr" upright="0">
        <a:spAutoFit/>
      </a:bodyPr>
      <a:lstStyle>
        <a:defPPr marL="0" marR="0" indent="0" algn="ctr" defTabSz="582436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0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6513" tIns="26513" rIns="26513" bIns="26513" numCol="1" spcCol="38100" rtlCol="0" anchor="ctr" upright="0">
        <a:spAutoFit/>
      </a:bodyPr>
      <a:lstStyle>
        <a:defPPr marL="0" marR="0" indent="0" algn="ctr" defTabSz="582436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0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