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3.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 Id="rId11" Type="http://schemas.openxmlformats.org/officeDocument/2006/relationships/image" Target="../media/image10.png"/><Relationship Id="rId12" Type="http://schemas.openxmlformats.org/officeDocument/2006/relationships/image" Target="../media/image11.png"/><Relationship Id="rId13" Type="http://schemas.openxmlformats.org/officeDocument/2006/relationships/image" Target="../media/image2.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29"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5"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36"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37"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38"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39"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40"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141"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142"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143"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sp>
        <p:nvSpPr>
          <p:cNvPr id="144"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45"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146"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147" name="➢ les utilitaristes anglais font passer la notion de bien sous le signe du bien-être :…"/>
          <p:cNvSpPr txBox="1"/>
          <p:nvPr>
            <p:ph type="title"/>
          </p:nvPr>
        </p:nvSpPr>
        <p:spPr>
          <a:xfrm>
            <a:off x="3935303" y="4362056"/>
            <a:ext cx="9360001" cy="4868345"/>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les utilitaristes anglais font passer la notion de bien sous le signe du bien-être : </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la pensée morale désinvestit une approche ontologique au bénéfice d’une approche psychologique - c'est-à-dire centrée sur ce qui est éprouvé</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d’un point de vue géopolitique la découverte de l’Amérique et la constitution des États modernes en Europe occasionne un développement massif du droit	</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la philosophie morale adoptera à son tour un paradigme juridique pour se reformuler</a:t>
            </a:r>
          </a:p>
        </p:txBody>
      </p:sp>
      <p:sp>
        <p:nvSpPr>
          <p:cNvPr id="148"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149"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150"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pic>
        <p:nvPicPr>
          <p:cNvPr id="151" name="Image" descr="Image"/>
          <p:cNvPicPr>
            <a:picLocks noChangeAspect="1"/>
          </p:cNvPicPr>
          <p:nvPr/>
        </p:nvPicPr>
        <p:blipFill>
          <a:blip r:embed="rId4">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pic>
        <p:nvPicPr>
          <p:cNvPr id="152" name="Image" descr="Image"/>
          <p:cNvPicPr>
            <a:picLocks noChangeAspect="1"/>
          </p:cNvPicPr>
          <p:nvPr/>
        </p:nvPicPr>
        <p:blipFill>
          <a:blip r:embed="rId5">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sp>
        <p:nvSpPr>
          <p:cNvPr id="153" name="Un rappel des développements…"/>
          <p:cNvSpPr txBox="1"/>
          <p:nvPr/>
        </p:nvSpPr>
        <p:spPr>
          <a:xfrm rot="20700000">
            <a:off x="582053" y="1489169"/>
            <a:ext cx="3994854" cy="706060"/>
          </a:xfrm>
          <a:prstGeom prst="rect">
            <a:avLst/>
          </a:prstGeom>
          <a:ln w="25400">
            <a:solidFill>
              <a:schemeClr val="accent5"/>
            </a:solidFill>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a:r>
              <a:t>Un rappel des développements  </a:t>
            </a:r>
          </a:p>
          <a:p>
            <a:pPr/>
            <a:r>
              <a:t>en cours</a:t>
            </a:r>
          </a:p>
        </p:txBody>
      </p:sp>
      <p:sp>
        <p:nvSpPr>
          <p:cNvPr id="154" name="Cercle"/>
          <p:cNvSpPr/>
          <p:nvPr/>
        </p:nvSpPr>
        <p:spPr>
          <a:xfrm>
            <a:off x="4893969" y="543218"/>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15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1" grpId="1"/>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4" name="[Impératif hypothétique et catégori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[Impératif hypothétique et catégorique]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Cela étant, tous les impératifs commandent, soient hypothétiquement, soit catégoriquement. Les premiers représentent la nécessité pratique d'une action possible, en tant qu’elle constitue un moyen de parvenir à quelque chose d'autre que l'on veut (ou en tout cas dont il est possible qu'on le veuille). Quant à l'impératif catégorique, il serait celui qui représenterait une action considérée pour elle-même, sans relation à une autre fin, comme objectivement.</a:t>
            </a:r>
          </a:p>
          <a:p>
            <a:pPr marL="1439999" indent="0" algn="r" defTabSz="238620">
              <a:tabLst/>
              <a:defRPr sz="2100">
                <a:solidFill>
                  <a:srgbClr val="9DE8EB"/>
                </a:solidFill>
                <a:latin typeface="+mj-lt"/>
                <a:ea typeface="+mj-ea"/>
                <a:cs typeface="+mj-cs"/>
                <a:sym typeface="Arial Narrow"/>
              </a:defRPr>
            </a:pPr>
            <a:r>
              <a:t>(Id, p. 88)</a:t>
            </a:r>
          </a:p>
        </p:txBody>
      </p:sp>
      <p:sp>
        <p:nvSpPr>
          <p:cNvPr id="2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6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6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4" name="[La question du bonheur]…"/>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question du bonheur]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Il y a pourtant </a:t>
            </a:r>
            <a:r>
              <a:rPr i="1"/>
              <a:t>une</a:t>
            </a:r>
            <a:r>
              <a:t> fin que l'on peut supposer comme effectivement présente chez tous les êtres raisonnables (en tant que des impératifs s'appliquent à eux, envisagés comme des êtres dépendants), et donc un but tel qu'il ne </a:t>
            </a:r>
            <a:r>
              <a:rPr i="1"/>
              <a:t>peut</a:t>
            </a:r>
            <a:r>
              <a:t> pas simplement être le leur, mais dont on peut accorder avec certitude que tous, sans exception, le poursuivent en raison d'une nécessité de leur nature, - et ce but est celui qui consiste à viser le </a:t>
            </a:r>
            <a:r>
              <a:rPr i="1"/>
              <a:t>bonheur</a:t>
            </a:r>
            <a:r>
              <a:t>. L'impératif hypothétique qui représente la nécessité pratique de l'action comme moyen de favoriser l'accès au bonheur est </a:t>
            </a:r>
            <a:r>
              <a:rPr i="1"/>
              <a:t>assertorique</a:t>
            </a:r>
            <a:r>
              <a:t>. On ne peut pas le présenter simplement comme nécessaire en vue de réaliser un but problématique, seulement possible, mais sa nécessité se rapporte à une fin que l'on peut supposer avec certitude, et </a:t>
            </a:r>
            <a:r>
              <a:rPr i="1"/>
              <a:t>a priori</a:t>
            </a:r>
            <a:r>
              <a:t> chez tous les hommes, parce qu'elle appartient à leur essence. Or, on peut nommer </a:t>
            </a:r>
            <a:r>
              <a:rPr i="1"/>
              <a:t>prudence</a:t>
            </a:r>
            <a:r>
              <a:t> au sens le plus strict du terme l’habileté dans le choix des moyens appropriés à l'atteinte de notre plus grand bien-être personnel. Par conséquent, l'impératif qui se rapporte au choix des moyens en vue du bonheur personnel, c'est-à-dire la la prescription de la prudence est encore simplement </a:t>
            </a:r>
            <a:r>
              <a:rPr i="1"/>
              <a:t>hypothétique</a:t>
            </a:r>
            <a:r>
              <a:t> ; l'action n'est pas commandée absolument, mais elle ne l’est que comme un moyen en vue d'un autre but.</a:t>
            </a:r>
          </a:p>
          <a:p>
            <a:pPr marL="1439999" indent="0" algn="r" defTabSz="238620">
              <a:tabLst/>
              <a:defRPr sz="2100">
                <a:solidFill>
                  <a:srgbClr val="9DE8EB"/>
                </a:solidFill>
                <a:latin typeface="+mj-lt"/>
                <a:ea typeface="+mj-ea"/>
                <a:cs typeface="+mj-cs"/>
                <a:sym typeface="Arial Narrow"/>
              </a:defRPr>
            </a:pPr>
            <a:r>
              <a:t>(Id, p. 90)</a:t>
            </a:r>
          </a:p>
        </p:txBody>
      </p:sp>
      <p:sp>
        <p:nvSpPr>
          <p:cNvPr id="2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4" name="[L’impératif catégorique et la moralit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[L’impératif catégorique et la moralité]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Il y a enfin un impératif qui, sans ériger en principe, comme condition, quelques autres buts à atteindre par une certaine conduite, commande immédiatement cette conduite. Cet impératif est </a:t>
            </a:r>
            <a:r>
              <a:rPr i="1"/>
              <a:t>catégorique</a:t>
            </a:r>
            <a:r>
              <a:t>. Il concerne, non pas la matière de l'action ni ce qui doit en résulter, mais la forme et le principe dont elle procède elle-même, et ce qui est essentiellement bon dans une telle action consiste dans l'intention, quelle qu'en puisse être l'issue. Cet impératif peut être appelé celui de la </a:t>
            </a:r>
            <a:r>
              <a:rPr i="1"/>
              <a:t>moralité</a:t>
            </a:r>
            <a:r>
              <a:t>.</a:t>
            </a:r>
          </a:p>
          <a:p>
            <a:pPr marL="1439999" indent="0" algn="r" defTabSz="238620">
              <a:tabLst/>
              <a:defRPr sz="2100">
                <a:solidFill>
                  <a:srgbClr val="9DE8EB"/>
                </a:solidFill>
                <a:latin typeface="+mj-lt"/>
                <a:ea typeface="+mj-ea"/>
                <a:cs typeface="+mj-cs"/>
                <a:sym typeface="Arial Narrow"/>
              </a:defRPr>
            </a:pPr>
            <a:r>
              <a:t>(Id, p. 91)</a:t>
            </a:r>
          </a:p>
        </p:txBody>
      </p:sp>
      <p:sp>
        <p:nvSpPr>
          <p:cNvPr id="27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8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4" name="[L’impératif catégori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[L’impératif catégorique]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Quand je conçois un impératif </a:t>
            </a:r>
            <a:r>
              <a:rPr i="1"/>
              <a:t>hypothétique</a:t>
            </a:r>
            <a:r>
              <a:t>, en général, je ne sais pas à l'avance, ce qu'il contiendra, jusqu'à ce que la condition me soit donnée. Mais si je conçois un impératif </a:t>
            </a:r>
            <a:r>
              <a:rPr i="1"/>
              <a:t>catégorique</a:t>
            </a:r>
            <a:r>
              <a:t>, je sais immédiatement ce qu'il contient. Car, dans la mesure où l'impératif ne contient en dehors de la loi que la nécessité qui s'impose à la maxime* d'être conforme à cette loi, mais que la loi ne contient aucune condition qui vienne la limiter, il ne reste rien d'autre, que l'universalité d'une loi en général, à laquelle la maxime de l'action doit être conforme, et c'est uniquement cette conformité que l'impératif fait apparaître véritablement comme nécessaire.</a:t>
            </a:r>
          </a:p>
          <a:p>
            <a:pPr marL="1439999" indent="0" algn="just" defTabSz="238620">
              <a:tabLst/>
              <a:defRPr sz="2100">
                <a:solidFill>
                  <a:srgbClr val="9DE8EB"/>
                </a:solidFill>
                <a:latin typeface="+mj-lt"/>
                <a:ea typeface="+mj-ea"/>
                <a:cs typeface="+mj-cs"/>
                <a:sym typeface="Arial Narrow"/>
              </a:defRPr>
            </a:pPr>
            <a:r>
              <a:t>Il n'y a donc qu'un unique impératif catégorique et c'est celui-ci :</a:t>
            </a:r>
            <a:r>
              <a:rPr i="1"/>
              <a:t> Agis seulement d'après la maxime, grâce à laquelle tu peux vouloir en même temps qu'elle devienne une loi universelle.</a:t>
            </a:r>
          </a:p>
          <a:p>
            <a:pPr marL="1439999" indent="0" algn="r" defTabSz="238620">
              <a:tabLst/>
              <a:defRPr sz="2100">
                <a:solidFill>
                  <a:srgbClr val="9DE8EB"/>
                </a:solidFill>
                <a:latin typeface="+mj-lt"/>
                <a:ea typeface="+mj-ea"/>
                <a:cs typeface="+mj-cs"/>
                <a:sym typeface="Arial Narrow"/>
              </a:defRPr>
            </a:pPr>
            <a:r>
              <a:t>(Id, p. 97)</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*La </a:t>
            </a:r>
            <a:r>
              <a:rPr i="1"/>
              <a:t>maxime</a:t>
            </a:r>
            <a:r>
              <a:t> est le principe subjectif de l'agir et doit être distinguée du principe </a:t>
            </a:r>
            <a:r>
              <a:rPr i="1"/>
              <a:t>objectif</a:t>
            </a:r>
            <a:r>
              <a:t>, autrement dit de la loi pratique. Cette maxime contient la règle pratique que la raison détermine conformément aux conditions du sujet (bien souvent, d'après son ignorance ou même en fonction de ces inclinations), et elle est donc le principe d'après lequel le sujet </a:t>
            </a:r>
            <a:r>
              <a:rPr i="1"/>
              <a:t>agit</a:t>
            </a:r>
            <a:r>
              <a:t> ; en revanche, la loi est le principe objectif, qui vaut pour tout être raisonnable, et elle constitue le principe d'après lequel il</a:t>
            </a:r>
            <a:r>
              <a:rPr i="1"/>
              <a:t> doit agir</a:t>
            </a:r>
            <a:r>
              <a:t>, c'est-à-dire un impératif.</a:t>
            </a:r>
          </a:p>
        </p:txBody>
      </p:sp>
      <p:sp>
        <p:nvSpPr>
          <p:cNvPr id="28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9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4" name="[L’impératif catégori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[L’impératif catégorique]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S'il doit donc y avoir un principe pratique suprême et, vis-à-vis de la volonté humaine, un impératif catégorique, il faut que ce soit quelque chose de tel qu'à partir de la représentation de ce qui est nécessairement une fin pour chacun (parce que c'est une </a:t>
            </a:r>
            <a:r>
              <a:rPr i="1"/>
              <a:t>fin en soi</a:t>
            </a:r>
            <a:r>
              <a:t>), il définisse un principe </a:t>
            </a:r>
            <a:r>
              <a:rPr i="1"/>
              <a:t>objectif</a:t>
            </a:r>
            <a:r>
              <a:t> de la volonté, que par conséquent il puisse servir de loi pratique universelle. Le fondement de ce principe et celui-ci : </a:t>
            </a:r>
            <a:r>
              <a:rPr i="1"/>
              <a:t>la nature raisonnable existe comme fin en soi</a:t>
            </a:r>
            <a:r>
              <a:t>. C'est ainsi que l'homme se représente nécessairement sa propre existence ; dans cette mesure, il s'agit donc d'un principe </a:t>
            </a:r>
            <a:r>
              <a:rPr i="1"/>
              <a:t>subjectif</a:t>
            </a:r>
            <a:r>
              <a:t> d'actions humaines. Mais tout autre être raisonnable se représente également de cette façon son existence, cela précisément en conséquence du même principe rationnel qui vaut aussi pour moi ; il s'agit donc en même temps d'un principe </a:t>
            </a:r>
            <a:r>
              <a:rPr i="1"/>
              <a:t>objectif</a:t>
            </a:r>
            <a:r>
              <a:t> à partir, duquel doivent pouvoir être déduites, comme d'un principe pratique suprême, toutes les lois de la volonté. </a:t>
            </a:r>
          </a:p>
          <a:p>
            <a:pPr marL="1439999" indent="0" algn="just" defTabSz="238620">
              <a:tabLst/>
              <a:defRPr sz="2100">
                <a:solidFill>
                  <a:srgbClr val="9DE8EB"/>
                </a:solidFill>
                <a:latin typeface="+mj-lt"/>
                <a:ea typeface="+mj-ea"/>
                <a:cs typeface="+mj-cs"/>
                <a:sym typeface="Arial Narrow"/>
              </a:defRPr>
            </a:pPr>
            <a:r>
              <a:t>L'impératif pratique sera donc le suivant : </a:t>
            </a:r>
            <a:r>
              <a:rPr i="1"/>
              <a:t>agis de façon telle que tu traites l'humanité, aussi bien dans ta personne que dans la personne de tout autre, toujours en même temps comme fin, jamais simplement comme moyen.</a:t>
            </a:r>
          </a:p>
          <a:p>
            <a:pPr marL="1439999" indent="0" algn="r" defTabSz="238620">
              <a:tabLst/>
              <a:defRPr sz="2100">
                <a:solidFill>
                  <a:srgbClr val="9DE8EB"/>
                </a:solidFill>
                <a:latin typeface="+mj-lt"/>
                <a:ea typeface="+mj-ea"/>
                <a:cs typeface="+mj-cs"/>
                <a:sym typeface="Arial Narrow"/>
              </a:defRPr>
            </a:pPr>
            <a:r>
              <a:t>(Id, p. 108)</a:t>
            </a:r>
          </a:p>
          <a:p>
            <a:pPr marL="1439999" indent="0" algn="just" defTabSz="238620">
              <a:tabLst/>
              <a:defRPr sz="2100">
                <a:solidFill>
                  <a:srgbClr val="9DE8EB"/>
                </a:solidFill>
                <a:latin typeface="+mj-lt"/>
                <a:ea typeface="+mj-ea"/>
                <a:cs typeface="+mj-cs"/>
                <a:sym typeface="Arial Narrow"/>
              </a:defRPr>
            </a:pPr>
          </a:p>
        </p:txBody>
      </p:sp>
      <p:sp>
        <p:nvSpPr>
          <p:cNvPr id="29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0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4" name="- la notion de devoir est garante d’une morale qui soit objectiv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tabLst>
                <a:tab pos="647700" algn="l"/>
                <a:tab pos="1219200" algn="l"/>
              </a:tabLst>
              <a:defRPr sz="2200">
                <a:latin typeface="+mn-lt"/>
                <a:ea typeface="+mn-ea"/>
                <a:cs typeface="+mn-cs"/>
                <a:sym typeface="Helvetica Neue"/>
              </a:defRPr>
            </a:pPr>
            <a:r>
              <a:t>- la notion de devoir est garante d’une morale qui soit objective </a:t>
            </a:r>
          </a:p>
          <a:p>
            <a:pPr marL="1595606" indent="-1595606" algn="l" defTabSz="238620">
              <a:spcBef>
                <a:spcPts val="400"/>
              </a:spcBef>
              <a:tabLst>
                <a:tab pos="647700" algn="l"/>
                <a:tab pos="1219200" algn="l"/>
              </a:tabLst>
              <a:defRPr sz="2200">
                <a:latin typeface="+mn-lt"/>
                <a:ea typeface="+mn-ea"/>
                <a:cs typeface="+mn-cs"/>
                <a:sym typeface="Helvetica Neue"/>
              </a:defRPr>
            </a:pPr>
            <a:r>
              <a:t>			(dans sa formulation théorique et dans son application pratique)</a:t>
            </a:r>
          </a:p>
          <a:p>
            <a:pPr marL="1595606" indent="-1595606" algn="l" defTabSz="238620">
              <a:spcBef>
                <a:spcPts val="400"/>
              </a:spcBef>
              <a:tabLst>
                <a:tab pos="647700" algn="l"/>
                <a:tab pos="1219200" algn="l"/>
              </a:tabLst>
              <a:defRPr sz="2200">
                <a:latin typeface="+mn-lt"/>
                <a:ea typeface="+mn-ea"/>
                <a:cs typeface="+mn-cs"/>
                <a:sym typeface="Helvetica Neue"/>
              </a:defRPr>
            </a:pPr>
            <a:r>
              <a:t>	- la notion d’</a:t>
            </a:r>
            <a:r>
              <a:rPr i="1"/>
              <a:t>impératif</a:t>
            </a:r>
            <a:r>
              <a:t> est du côté de la formulation théorique/objective</a:t>
            </a:r>
          </a:p>
          <a:p>
            <a:pPr marL="1595606" indent="-1595606" algn="l" defTabSz="238620">
              <a:spcBef>
                <a:spcPts val="400"/>
              </a:spcBef>
              <a:tabLst>
                <a:tab pos="647700" algn="l"/>
                <a:tab pos="1219200" algn="l"/>
              </a:tabLst>
              <a:defRPr sz="2200">
                <a:latin typeface="+mn-lt"/>
                <a:ea typeface="+mn-ea"/>
                <a:cs typeface="+mn-cs"/>
                <a:sym typeface="Helvetica Neue"/>
              </a:defRPr>
            </a:pPr>
            <a:r>
              <a:t>	- la notion de </a:t>
            </a:r>
            <a:r>
              <a:rPr i="1"/>
              <a:t>maxime</a:t>
            </a:r>
            <a:r>
              <a:t> est du côté de la formulation subjective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l’indicateur de ce qui est objectif est dans la capacité d’universalisation de la maxime d’après laquelle on se dispose à agir</a:t>
            </a:r>
          </a:p>
          <a:p>
            <a:pPr marL="1595606" indent="-1595606" algn="l" defTabSz="238620">
              <a:spcBef>
                <a:spcPts val="400"/>
              </a:spcBef>
              <a:tabLst>
                <a:tab pos="647700" algn="l"/>
                <a:tab pos="1219200" algn="l"/>
              </a:tabLst>
              <a:defRPr sz="2200">
                <a:latin typeface="+mn-lt"/>
                <a:ea typeface="+mn-ea"/>
                <a:cs typeface="+mn-cs"/>
                <a:sym typeface="Helvetica Neue"/>
              </a:defRPr>
            </a:pPr>
            <a:r>
              <a:t>	- on pourrait formuler la mise en œuvre de ce critère :</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toute personne se trouvant dans ma situation pourrait-elle agir de la même façon que celle que je m’apprête à décider ?</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r>
              <a:rPr i="1"/>
              <a:t>		➢ si oui, ce que je m’apprête à faire correspond à mon devoir </a:t>
            </a:r>
          </a:p>
        </p:txBody>
      </p:sp>
      <p:sp>
        <p:nvSpPr>
          <p:cNvPr id="30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4" name="- le devoir est la notion déterminante de la justice dans sa définition classique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devoir est la notion déterminante de la justice dans sa définition classique : </a:t>
            </a:r>
          </a:p>
          <a:p>
            <a:pPr marL="1595606" indent="-1595606" defTabSz="238620">
              <a:spcBef>
                <a:spcPts val="400"/>
              </a:spcBef>
              <a:tabLst>
                <a:tab pos="647700" algn="l"/>
                <a:tab pos="1219200" algn="l"/>
              </a:tabLst>
              <a:defRPr i="1" sz="2200">
                <a:latin typeface="+mn-lt"/>
                <a:ea typeface="+mn-ea"/>
                <a:cs typeface="+mn-cs"/>
                <a:sym typeface="Helvetica Neue"/>
              </a:defRPr>
            </a:pPr>
            <a:r>
              <a:t>rendre à chacun ce qui lui est dû</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2</a:t>
            </a:r>
            <a:r>
              <a:rPr baseline="31999"/>
              <a:t>ème</a:t>
            </a:r>
            <a:r>
              <a:t> formulation de l’impératif catégorique indique que ce qui est dû à tout sujet humain :</a:t>
            </a:r>
          </a:p>
          <a:p>
            <a:pPr marL="1595606" indent="-1595606" algn="l" defTabSz="238620">
              <a:spcBef>
                <a:spcPts val="400"/>
              </a:spcBef>
              <a:tabLst>
                <a:tab pos="647700" algn="l"/>
                <a:tab pos="1219200" algn="l"/>
              </a:tabLst>
              <a:defRPr sz="2200">
                <a:latin typeface="+mn-lt"/>
                <a:ea typeface="+mn-ea"/>
                <a:cs typeface="+mn-cs"/>
                <a:sym typeface="Helvetica Neue"/>
              </a:defRPr>
            </a:pPr>
            <a:r>
              <a:t>		- est le droit de </a:t>
            </a:r>
            <a:r>
              <a:rPr i="1"/>
              <a:t>ne pas être traité simplement comme un moyen</a:t>
            </a:r>
            <a:r>
              <a:t> en vue d’une fin autre que lui-même </a:t>
            </a:r>
          </a:p>
          <a:p>
            <a:pPr marL="1595606" indent="-1595606" algn="l" defTabSz="238620">
              <a:spcBef>
                <a:spcPts val="400"/>
              </a:spcBef>
              <a:tabLst>
                <a:tab pos="647700" algn="l"/>
                <a:tab pos="1219200" algn="l"/>
              </a:tabLst>
              <a:defRPr sz="2200">
                <a:latin typeface="+mn-lt"/>
                <a:ea typeface="+mn-ea"/>
                <a:cs typeface="+mn-cs"/>
                <a:sym typeface="Helvetica Neue"/>
              </a:defRPr>
            </a:pPr>
            <a:r>
              <a:t>		- autrement dit comme un instrument ou une chose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critère indique que la morale moderne n’est plus centrée sur le </a:t>
            </a:r>
            <a:r>
              <a:rPr i="1"/>
              <a:t>bien</a:t>
            </a:r>
            <a:r>
              <a:t> mais sur le </a:t>
            </a:r>
            <a:r>
              <a:rPr i="1">
                <a:solidFill>
                  <a:schemeClr val="accent4">
                    <a:hueOff val="468000"/>
                    <a:satOff val="-4761"/>
                    <a:lumOff val="10196"/>
                  </a:schemeClr>
                </a:solidFill>
              </a:rPr>
              <a:t>juste</a:t>
            </a:r>
            <a:endParaRPr i="1">
              <a:solidFill>
                <a:schemeClr val="accent4">
                  <a:hueOff val="468000"/>
                  <a:satOff val="-4761"/>
                  <a:lumOff val="10196"/>
                </a:schemeClr>
              </a:solidFill>
            </a:endParaR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un acte est jugé moralement acceptable s’il est juste : s’il rend à chacun ce qui lui est dû</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p:txBody>
      </p:sp>
      <p:sp>
        <p:nvSpPr>
          <p:cNvPr id="31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4" name="- ce qui est dû à chacun est le droit de n’être pas instrumentalis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qui est dû à chacun est le droit de n’être pas instrumentalisé</a:t>
            </a:r>
          </a:p>
          <a:p>
            <a:pPr marL="1595606" indent="-1595606" algn="l" defTabSz="238620">
              <a:spcBef>
                <a:spcPts val="400"/>
              </a:spcBef>
              <a:tabLst>
                <a:tab pos="647700" algn="l"/>
                <a:tab pos="1219200" algn="l"/>
              </a:tabLst>
              <a:defRPr sz="2200">
                <a:latin typeface="+mn-lt"/>
                <a:ea typeface="+mn-ea"/>
                <a:cs typeface="+mn-cs"/>
                <a:sym typeface="Helvetica Neue"/>
              </a:defRPr>
            </a:pPr>
            <a:r>
              <a:t>		- c’est la définition de la </a:t>
            </a:r>
            <a:r>
              <a:rPr>
                <a:solidFill>
                  <a:schemeClr val="accent4">
                    <a:hueOff val="468000"/>
                    <a:satOff val="-4761"/>
                    <a:lumOff val="10196"/>
                  </a:schemeClr>
                </a:solidFill>
              </a:rPr>
              <a:t>dignité</a:t>
            </a:r>
            <a:r>
              <a:t> dans la pensée moderne</a:t>
            </a:r>
          </a:p>
          <a:p>
            <a:pPr marL="1595606" indent="-1595606" algn="l" defTabSz="238620">
              <a:spcBef>
                <a:spcPts val="400"/>
              </a:spcBef>
              <a:tabLst>
                <a:tab pos="647700" algn="l"/>
                <a:tab pos="1219200" algn="l"/>
              </a:tabLst>
              <a:defRPr sz="2200">
                <a:latin typeface="+mn-lt"/>
                <a:ea typeface="+mn-ea"/>
                <a:cs typeface="+mn-cs"/>
                <a:sym typeface="Helvetica Neue"/>
              </a:defRPr>
            </a:pPr>
            <a:r>
              <a:t>		- et l’application de ce principe définit le </a:t>
            </a:r>
            <a:r>
              <a:rPr>
                <a:solidFill>
                  <a:schemeClr val="accent4">
                    <a:hueOff val="468000"/>
                    <a:satOff val="-4761"/>
                    <a:lumOff val="10196"/>
                  </a:schemeClr>
                </a:solidFill>
              </a:rPr>
              <a:t>respect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d’où l’association fréquente des mots : </a:t>
            </a:r>
            <a:r>
              <a:rPr>
                <a:solidFill>
                  <a:schemeClr val="accent4">
                    <a:hueOff val="468000"/>
                    <a:satOff val="-4761"/>
                    <a:lumOff val="10196"/>
                  </a:schemeClr>
                </a:solidFill>
              </a:rPr>
              <a:t>le respect de la dignité des êtres humains</a:t>
            </a:r>
            <a:r>
              <a:t> comme fondement de la morale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une autre formulation, on pourrait dire que la morale moderne repose sur un </a:t>
            </a:r>
            <a:r>
              <a:rPr>
                <a:solidFill>
                  <a:schemeClr val="accent4">
                    <a:hueOff val="468000"/>
                    <a:satOff val="-4761"/>
                    <a:lumOff val="10196"/>
                  </a:schemeClr>
                </a:solidFill>
              </a:rPr>
              <a:t>principe d’indisponibilité </a:t>
            </a:r>
            <a:r>
              <a:t>des sujets humains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déclaration des droits humains fondamentaux se présente dès lors comme une charte qui précise des implications de ce principe fondamental de respect de la dignité et d’indisponibilité des sujets humains</a:t>
            </a:r>
          </a:p>
        </p:txBody>
      </p:sp>
      <p:sp>
        <p:nvSpPr>
          <p:cNvPr id="32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3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4" name="- cette conception de la morale appelle 3 remarques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conception de la morale appelle 3 remarques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1) dans la pensée de Kant et la modernité à sa suite, l’exigence de non-instrumentalisation porte sur « l’humanité dans sa propre personne et dans la personne de tout autre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d’un point de vue anthropologique, cette pensée ne dissocie pas le fait d’être </a:t>
            </a:r>
          </a:p>
          <a:p>
            <a:pPr marL="1595606" indent="-1595606" algn="l" defTabSz="238620">
              <a:spcBef>
                <a:spcPts val="400"/>
              </a:spcBef>
              <a:tabLst>
                <a:tab pos="647700" algn="l"/>
                <a:tab pos="1219200" algn="l"/>
              </a:tabLst>
              <a:defRPr sz="2200">
                <a:latin typeface="+mn-lt"/>
                <a:ea typeface="+mn-ea"/>
                <a:cs typeface="+mn-cs"/>
                <a:sym typeface="Helvetica Neue"/>
              </a:defRPr>
            </a:pPr>
            <a:r>
              <a:t>		- un être humain, </a:t>
            </a:r>
          </a:p>
          <a:p>
            <a:pPr marL="1595606" indent="-1595606" algn="l" defTabSz="238620">
              <a:spcBef>
                <a:spcPts val="400"/>
              </a:spcBef>
              <a:tabLst>
                <a:tab pos="647700" algn="l"/>
                <a:tab pos="1219200" algn="l"/>
              </a:tabLst>
              <a:defRPr sz="2200">
                <a:latin typeface="+mn-lt"/>
                <a:ea typeface="+mn-ea"/>
                <a:cs typeface="+mn-cs"/>
                <a:sym typeface="Helvetica Neue"/>
              </a:defRPr>
            </a:pPr>
            <a:r>
              <a:t>		- une personne</a:t>
            </a:r>
          </a:p>
          <a:p>
            <a:pPr marL="1595606" indent="-1595606" algn="l" defTabSz="238620">
              <a:spcBef>
                <a:spcPts val="400"/>
              </a:spcBef>
              <a:tabLst>
                <a:tab pos="647700" algn="l"/>
                <a:tab pos="1219200" algn="l"/>
              </a:tabLst>
              <a:defRPr sz="2200">
                <a:latin typeface="+mn-lt"/>
                <a:ea typeface="+mn-ea"/>
                <a:cs typeface="+mn-cs"/>
                <a:sym typeface="Helvetica Neue"/>
              </a:defRPr>
            </a:pPr>
            <a:r>
              <a:t>		- et de se percevoir comme un sujet (d’être lucide sur le fait d’être quelqu’un)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 principe d’indisponibilité vaut du moment que l’on a affaire à un 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quelles que soient ses capacités cognitives et langagières qui lui permettraient d’exprimer cette perception</a:t>
            </a:r>
          </a:p>
          <a:p>
            <a:pPr marL="1595606" indent="-1595606" algn="l" defTabSz="238620">
              <a:spcBef>
                <a:spcPts val="400"/>
              </a:spcBef>
              <a:tabLst>
                <a:tab pos="647700" algn="l"/>
                <a:tab pos="1219200" algn="l"/>
              </a:tabLst>
              <a:defRPr sz="2200">
                <a:latin typeface="+mn-lt"/>
                <a:ea typeface="+mn-ea"/>
                <a:cs typeface="+mn-cs"/>
                <a:sym typeface="Helvetica Neue"/>
              </a:defRPr>
            </a:pPr>
            <a:r>
              <a:t>		- et finalement quelles que soient ses caractéristiques physiques, son état de santé, etc.</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se pose la question des définitions que l’on donne à ces notions : personne, sujet…</a:t>
            </a:r>
          </a:p>
        </p:txBody>
      </p:sp>
      <p:sp>
        <p:nvSpPr>
          <p:cNvPr id="3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4" name="- cette conception de la morale appelle 3 remarques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conception de la morale appelle 3 remarques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2) cette conception de la morale qui repose sur un interdit fondamental d’instrumentaliser autrui suppose </a:t>
            </a:r>
          </a:p>
          <a:p>
            <a:pPr marL="1595606" indent="-1595606" algn="l" defTabSz="238620">
              <a:spcBef>
                <a:spcPts val="400"/>
              </a:spcBef>
              <a:tabLst>
                <a:tab pos="647700" algn="l"/>
                <a:tab pos="1219200" algn="l"/>
              </a:tabLst>
              <a:defRPr sz="2200">
                <a:latin typeface="+mn-lt"/>
                <a:ea typeface="+mn-ea"/>
                <a:cs typeface="+mn-cs"/>
                <a:sym typeface="Helvetica Neue"/>
              </a:defRPr>
            </a:pPr>
            <a:r>
              <a:t>		- une capacité de la part des sujets de s’en tenir à cet interdit </a:t>
            </a:r>
          </a:p>
          <a:p>
            <a:pPr marL="1595606" indent="-1595606" algn="l" defTabSz="238620">
              <a:spcBef>
                <a:spcPts val="400"/>
              </a:spcBef>
              <a:tabLst>
                <a:tab pos="647700" algn="l"/>
                <a:tab pos="1219200" algn="l"/>
              </a:tabLst>
              <a:defRPr sz="2200">
                <a:latin typeface="+mn-lt"/>
                <a:ea typeface="+mn-ea"/>
                <a:cs typeface="+mn-cs"/>
                <a:sym typeface="Helvetica Neue"/>
              </a:defRPr>
            </a:pPr>
            <a:r>
              <a:t>		- et donc de s’auto-limiter, </a:t>
            </a:r>
          </a:p>
          <a:p>
            <a:pPr marL="1595606" indent="-1595606" algn="l" defTabSz="238620">
              <a:spcBef>
                <a:spcPts val="400"/>
              </a:spcBef>
              <a:tabLst>
                <a:tab pos="647700" algn="l"/>
                <a:tab pos="1219200" algn="l"/>
              </a:tabLst>
              <a:defRPr sz="2200">
                <a:latin typeface="+mn-lt"/>
                <a:ea typeface="+mn-ea"/>
                <a:cs typeface="+mn-cs"/>
                <a:sym typeface="Helvetica Neue"/>
              </a:defRPr>
            </a:pPr>
            <a:r>
              <a:t>		- de ne pas laisser libre cours à leurs passions immédiates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partie sur les vertus montre qu’un agir juste (ou bon) suppose un entraînement, un travail sur soi</a:t>
            </a:r>
          </a:p>
          <a:p>
            <a:pPr marL="1595606" indent="-1595606" algn="l" defTabSz="238620">
              <a:spcBef>
                <a:spcPts val="400"/>
              </a:spcBef>
              <a:tabLst>
                <a:tab pos="647700" algn="l"/>
                <a:tab pos="1219200" algn="l"/>
              </a:tabLst>
              <a:defRPr sz="2200">
                <a:latin typeface="+mn-lt"/>
                <a:ea typeface="+mn-ea"/>
                <a:cs typeface="+mn-cs"/>
                <a:sym typeface="Helvetica Neue"/>
              </a:defRPr>
            </a:pPr>
            <a:r>
              <a:t>	- la partie sur l’utilitarisme montre qu’un tel travail sur soi est plus facilement effectué dans une société homogène quant à ses valeurs que dans une société d’individus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commencer par un travail éducatif de persuasion de devoir faire ce travail sur soi</a:t>
            </a:r>
          </a:p>
        </p:txBody>
      </p:sp>
      <p:sp>
        <p:nvSpPr>
          <p:cNvPr id="3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6"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7"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5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6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63"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64"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65"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66"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67"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68"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169"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170"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171"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sp>
        <p:nvSpPr>
          <p:cNvPr id="172"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73"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174"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175" name="➢ il faut associer à ces évolutions le développement d’une certaine rationalité basée sur une approche empirique du monde…"/>
          <p:cNvSpPr txBox="1"/>
          <p:nvPr>
            <p:ph type="title"/>
          </p:nvPr>
        </p:nvSpPr>
        <p:spPr>
          <a:xfrm>
            <a:off x="3935303" y="4362056"/>
            <a:ext cx="9360001" cy="4868345"/>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il faut associer à ces évolutions le développement d’une certaine rationalité basée sur une approche empirique du monde </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scientifique et technicienne (à partir du XV</a:t>
            </a:r>
            <a:r>
              <a:rPr baseline="31999"/>
              <a:t>ème</a:t>
            </a:r>
            <a:r>
              <a:t> s.)</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politique (à partir des XVII</a:t>
            </a:r>
            <a:r>
              <a:rPr baseline="31999"/>
              <a:t>ème</a:t>
            </a:r>
            <a:r>
              <a:t> et XVIII</a:t>
            </a:r>
            <a:r>
              <a:rPr baseline="31999"/>
              <a:t>ème</a:t>
            </a:r>
            <a:r>
              <a:t> s.)</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la morale passe donc</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d’une perspective </a:t>
            </a:r>
            <a:r>
              <a:rPr>
                <a:solidFill>
                  <a:schemeClr val="accent4">
                    <a:hueOff val="-624705"/>
                    <a:lumOff val="1372"/>
                  </a:schemeClr>
                </a:solidFill>
              </a:rPr>
              <a:t>téléologique</a:t>
            </a:r>
            <a:r>
              <a:t> (autour du </a:t>
            </a:r>
            <a:r>
              <a:rPr i="1">
                <a:solidFill>
                  <a:schemeClr val="accent4"/>
                </a:solidFill>
              </a:rPr>
              <a:t>bien</a:t>
            </a:r>
            <a:r>
              <a:t>)</a:t>
            </a:r>
          </a:p>
          <a:p>
            <a:pPr marL="1595606" indent="-1595606" algn="l" defTabSz="238620">
              <a:spcBef>
                <a:spcPts val="400"/>
              </a:spcBef>
              <a:tabLst>
                <a:tab pos="647700" algn="l"/>
                <a:tab pos="1219200" algn="l"/>
                <a:tab pos="2781300" algn="l"/>
                <a:tab pos="4229100" algn="l"/>
              </a:tabLst>
              <a:defRPr sz="2200">
                <a:solidFill>
                  <a:schemeClr val="accent4">
                    <a:hueOff val="468000"/>
                    <a:satOff val="-4761"/>
                    <a:lumOff val="10196"/>
                  </a:schemeClr>
                </a:solidFill>
                <a:latin typeface="+mn-lt"/>
                <a:ea typeface="+mn-ea"/>
                <a:cs typeface="+mn-cs"/>
                <a:sym typeface="Helvetica Neue"/>
              </a:defRPr>
            </a:pPr>
            <a:r>
              <a:t>	- à une perpective </a:t>
            </a:r>
            <a:r>
              <a:rPr>
                <a:solidFill>
                  <a:schemeClr val="accent4">
                    <a:hueOff val="-624705"/>
                    <a:lumOff val="1372"/>
                  </a:schemeClr>
                </a:solidFill>
              </a:rPr>
              <a:t>déontologique</a:t>
            </a:r>
            <a:r>
              <a:t> (autour du </a:t>
            </a:r>
            <a:r>
              <a:rPr i="1">
                <a:solidFill>
                  <a:schemeClr val="accent4"/>
                </a:solidFill>
              </a:rPr>
              <a:t>devoir</a:t>
            </a:r>
            <a:r>
              <a:t> - reformulable en termes de </a:t>
            </a:r>
            <a:r>
              <a:rPr i="1">
                <a:solidFill>
                  <a:schemeClr val="accent4"/>
                </a:solidFill>
              </a:rPr>
              <a:t>responsabilité</a:t>
            </a:r>
            <a:r>
              <a:t>)</a:t>
            </a:r>
          </a:p>
        </p:txBody>
      </p:sp>
      <p:sp>
        <p:nvSpPr>
          <p:cNvPr id="176"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177"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178"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pic>
        <p:nvPicPr>
          <p:cNvPr id="179" name="Image" descr="Image"/>
          <p:cNvPicPr>
            <a:picLocks noChangeAspect="1"/>
          </p:cNvPicPr>
          <p:nvPr/>
        </p:nvPicPr>
        <p:blipFill>
          <a:blip r:embed="rId4">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pic>
        <p:nvPicPr>
          <p:cNvPr id="180" name="Image" descr="Image"/>
          <p:cNvPicPr>
            <a:picLocks noChangeAspect="1"/>
          </p:cNvPicPr>
          <p:nvPr/>
        </p:nvPicPr>
        <p:blipFill>
          <a:blip r:embed="rId5">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sp>
        <p:nvSpPr>
          <p:cNvPr id="181" name="Un rappel des développements…"/>
          <p:cNvSpPr txBox="1"/>
          <p:nvPr/>
        </p:nvSpPr>
        <p:spPr>
          <a:xfrm rot="20700000">
            <a:off x="582053" y="1489169"/>
            <a:ext cx="3994854" cy="706060"/>
          </a:xfrm>
          <a:prstGeom prst="rect">
            <a:avLst/>
          </a:prstGeom>
          <a:ln w="25400">
            <a:solidFill>
              <a:schemeClr val="accent5"/>
            </a:solidFill>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a:r>
              <a:t>Un rappel des développements  </a:t>
            </a:r>
          </a:p>
          <a:p>
            <a:pPr/>
            <a:r>
              <a:t>en cours</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17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9" grpId="1"/>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4" name="- cette conception de la morale appelle 3 remarques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conception de la morale appelle 3 remarques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3) la distinction entre la personne, ses caractéristiques et ses fonctions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cette indisponibilité induit que l’on ne peut en aucune manière réduire un sujet humain </a:t>
            </a:r>
          </a:p>
          <a:p>
            <a:pPr marL="1595606" indent="-1595606" algn="l" defTabSz="238620">
              <a:spcBef>
                <a:spcPts val="400"/>
              </a:spcBef>
              <a:tabLst>
                <a:tab pos="647700" algn="l"/>
                <a:tab pos="1219200" algn="l"/>
              </a:tabLst>
              <a:defRPr sz="2200">
                <a:latin typeface="+mn-lt"/>
                <a:ea typeface="+mn-ea"/>
                <a:cs typeface="+mn-cs"/>
                <a:sym typeface="Helvetica Neue"/>
              </a:defRPr>
            </a:pPr>
            <a:r>
              <a:t>		- à ses caractéristiques physiques, psychiques, etc.</a:t>
            </a:r>
          </a:p>
          <a:p>
            <a:pPr marL="1595606" indent="-1595606" algn="l" defTabSz="238620">
              <a:spcBef>
                <a:spcPts val="400"/>
              </a:spcBef>
              <a:tabLst>
                <a:tab pos="647700" algn="l"/>
                <a:tab pos="1219200" algn="l"/>
              </a:tabLst>
              <a:defRPr sz="2200">
                <a:latin typeface="+mn-lt"/>
                <a:ea typeface="+mn-ea"/>
                <a:cs typeface="+mn-cs"/>
                <a:sym typeface="Helvetica Neue"/>
              </a:defRPr>
            </a:pPr>
            <a:r>
              <a:t>		- à ses fonctions sociales, la profession exercée, à sa reconnaissance, sa notoriété…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elle est à la base de l’interdit de toute forme de discrimination :</a:t>
            </a:r>
          </a:p>
          <a:p>
            <a:pPr marL="1595606" indent="-1595606" algn="l" defTabSz="238620">
              <a:spcBef>
                <a:spcPts val="400"/>
              </a:spcBef>
              <a:tabLst>
                <a:tab pos="647700" algn="l"/>
                <a:tab pos="1219200" algn="l"/>
              </a:tabLst>
              <a:defRPr sz="2200">
                <a:latin typeface="+mn-lt"/>
                <a:ea typeface="+mn-ea"/>
                <a:cs typeface="+mn-cs"/>
                <a:sym typeface="Helvetica Neue"/>
              </a:defRPr>
            </a:pPr>
            <a:r>
              <a:t>		- « négative », se traduisant par des exclusions du réseau de relations humaines</a:t>
            </a:r>
          </a:p>
          <a:p>
            <a:pPr marL="1595606" indent="-1595606" algn="l" defTabSz="238620">
              <a:spcBef>
                <a:spcPts val="400"/>
              </a:spcBef>
              <a:tabLst>
                <a:tab pos="647700" algn="l"/>
                <a:tab pos="1219200" algn="l"/>
              </a:tabLst>
              <a:defRPr sz="2200">
                <a:latin typeface="+mn-lt"/>
                <a:ea typeface="+mn-ea"/>
                <a:cs typeface="+mn-cs"/>
                <a:sym typeface="Helvetica Neue"/>
              </a:defRPr>
            </a:pPr>
            <a:r>
              <a:t>		- « positive », se traduisant par des honneurs particuliers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tant qu’êtres humains, il s’agit de tabler sur une égalité fondamentale en humanité (pas seulement devant la loi)</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d’un autre point qui touche aux fondements ultimes de la morale </a:t>
            </a:r>
          </a:p>
        </p:txBody>
      </p:sp>
      <p:sp>
        <p:nvSpPr>
          <p:cNvPr id="3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6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6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4" name="- qu’une morale soit placée sous le signe des devoirs, d’un interdit fondamental ou de principes comme le respect de la dignité, l’indisponibilité, l’égalité ne signifie pas que sa mise en pratique doive être « moralisante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qu’une morale soit placée sous le signe des devoirs, d’un interdit fondamental ou de principes comme le respect de la dignité, l’indisponibilité, l’égalité ne signifie pas que sa mise en pratique doive être « moralisante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conception « moralisante » de l’agir serait une conception</a:t>
            </a:r>
          </a:p>
          <a:p>
            <a:pPr marL="1595606" indent="-1595606" algn="l" defTabSz="238620">
              <a:spcBef>
                <a:spcPts val="400"/>
              </a:spcBef>
              <a:tabLst>
                <a:tab pos="647700" algn="l"/>
                <a:tab pos="1219200" algn="l"/>
              </a:tabLst>
              <a:defRPr sz="2200">
                <a:latin typeface="+mn-lt"/>
                <a:ea typeface="+mn-ea"/>
                <a:cs typeface="+mn-cs"/>
                <a:sym typeface="Helvetica Neue"/>
              </a:defRPr>
            </a:pPr>
            <a:r>
              <a:t>		- qui exclut d’autres motivations que le devoir (on doit, il faut, il ne faut jamais…)</a:t>
            </a:r>
          </a:p>
          <a:p>
            <a:pPr marL="1595606" indent="-1595606" algn="l" defTabSz="238620">
              <a:spcBef>
                <a:spcPts val="400"/>
              </a:spcBef>
              <a:tabLst>
                <a:tab pos="647700" algn="l"/>
                <a:tab pos="1219200" algn="l"/>
              </a:tabLst>
              <a:defRPr sz="2200">
                <a:latin typeface="+mn-lt"/>
                <a:ea typeface="+mn-ea"/>
                <a:cs typeface="+mn-cs"/>
                <a:sym typeface="Helvetica Neue"/>
              </a:defRPr>
            </a:pPr>
            <a:r>
              <a:t>		- qui conçoit l’agir comme une application de principes généraux qui s’imposent par elles-mêmes indépendamment des sujets</a:t>
            </a:r>
          </a:p>
          <a:p>
            <a:pPr marL="1595606" indent="-1595606" algn="l" defTabSz="238620">
              <a:spcBef>
                <a:spcPts val="400"/>
              </a:spcBef>
              <a:tabLst>
                <a:tab pos="647700" algn="l"/>
                <a:tab pos="1219200" algn="l"/>
              </a:tabLst>
              <a:defRPr sz="2200">
                <a:latin typeface="+mn-lt"/>
                <a:ea typeface="+mn-ea"/>
                <a:cs typeface="+mn-cs"/>
                <a:sym typeface="Helvetica Neue"/>
              </a:defRPr>
            </a:pPr>
            <a:r>
              <a:t>		- qui induit qu’on nie le désir, les recherches de gratification, de bien-être, le plaisir…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cela ne correspond pas à la pensée de Kant, qui suppose :</a:t>
            </a:r>
          </a:p>
          <a:p>
            <a:pPr marL="1595606" indent="-1595606" algn="l" defTabSz="238620">
              <a:spcBef>
                <a:spcPts val="400"/>
              </a:spcBef>
              <a:tabLst>
                <a:tab pos="647700" algn="l"/>
                <a:tab pos="1219200" algn="l"/>
              </a:tabLst>
              <a:defRPr sz="2200">
                <a:latin typeface="+mn-lt"/>
                <a:ea typeface="+mn-ea"/>
                <a:cs typeface="+mn-cs"/>
                <a:sym typeface="Helvetica Neue"/>
              </a:defRPr>
            </a:pPr>
            <a:r>
              <a:t>	- que les devoirs soient perçus par le sujet moral et mis en pratique de manière autonome (c'est-à-dire en étant pour lui-même sa propre loi)</a:t>
            </a:r>
          </a:p>
          <a:p>
            <a:pPr marL="1595606" indent="-1595606" algn="l" defTabSz="238620">
              <a:spcBef>
                <a:spcPts val="400"/>
              </a:spcBef>
              <a:tabLst>
                <a:tab pos="647700" algn="l"/>
                <a:tab pos="1219200" algn="l"/>
              </a:tabLst>
              <a:defRPr sz="2200">
                <a:latin typeface="+mn-lt"/>
                <a:ea typeface="+mn-ea"/>
                <a:cs typeface="+mn-cs"/>
                <a:sym typeface="Helvetica Neue"/>
              </a:defRPr>
            </a:pPr>
            <a:r>
              <a:t>	- que le sujet moral perçoive aussi de façon autonome à quel moment l’accomplissement de son devoir prend le pas sur les « impératifs hypothétiques » (dont la recherche du bonheur) qui le concernent </a:t>
            </a:r>
          </a:p>
        </p:txBody>
      </p:sp>
      <p:sp>
        <p:nvSpPr>
          <p:cNvPr id="3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4" name="- sous cet angle, on peut envisager la pensée d’Emmanuel Lévinas (1905-1995) comme une reformulation de la morale du devoir en termes de responsabilit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sous cet angle, on peut envisager la pensée d’Emmanuel </a:t>
            </a:r>
            <a:r>
              <a:rPr cap="small"/>
              <a:t>Lévinas</a:t>
            </a:r>
            <a:r>
              <a:t> (1905-1995) comme une reformulation de la morale du devoir en termes de </a:t>
            </a:r>
            <a:r>
              <a:rPr>
                <a:solidFill>
                  <a:schemeClr val="accent4">
                    <a:hueOff val="468000"/>
                    <a:satOff val="-4761"/>
                    <a:lumOff val="10196"/>
                  </a:schemeClr>
                </a:solidFill>
              </a:rPr>
              <a:t>responsabilité</a:t>
            </a:r>
          </a:p>
          <a:p>
            <a:pPr marL="1595606" indent="-1595606" algn="l" defTabSz="238620">
              <a:spcBef>
                <a:spcPts val="400"/>
              </a:spcBef>
              <a:tabLst>
                <a:tab pos="647700" algn="l"/>
                <a:tab pos="1219200" algn="l"/>
              </a:tabLst>
              <a:defRPr sz="2200">
                <a:latin typeface="+mn-lt"/>
                <a:ea typeface="+mn-ea"/>
                <a:cs typeface="+mn-cs"/>
                <a:sym typeface="Helvetica Neue"/>
              </a:defRPr>
            </a:pPr>
            <a:r>
              <a:t>	- entendue comme une capacité personnelle de percevoir un devoir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 Lévinas exprime cela d’une façon métaphorique dans une méditation philosophique sur le relation à autrui médiatisée par le visage, le « vis-à-vis » ou le « face à face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visage exposé à autrui, dans sa nudité, est un symbole de la vulnérabilité constitutive de tout sujet</a:t>
            </a:r>
          </a:p>
          <a:p>
            <a:pPr marL="1595606" indent="-1595606" algn="l" defTabSz="238620">
              <a:spcBef>
                <a:spcPts val="400"/>
              </a:spcBef>
              <a:tabLst>
                <a:tab pos="647700" algn="l"/>
                <a:tab pos="1219200" algn="l"/>
              </a:tabLst>
              <a:defRPr sz="2200">
                <a:latin typeface="+mn-lt"/>
                <a:ea typeface="+mn-ea"/>
                <a:cs typeface="+mn-cs"/>
                <a:sym typeface="Helvetica Neue"/>
              </a:defRPr>
            </a:pPr>
            <a:r>
              <a:t>		- si bien qu’il est à la merci de la réaction d’autrui, comme une provocation de sa liberté</a:t>
            </a:r>
          </a:p>
          <a:p>
            <a:pPr marL="1595606" indent="-1595606" algn="l" defTabSz="238620">
              <a:spcBef>
                <a:spcPts val="400"/>
              </a:spcBef>
              <a:tabLst>
                <a:tab pos="647700" algn="l"/>
                <a:tab pos="1219200" algn="l"/>
              </a:tabLst>
              <a:defRPr sz="2200">
                <a:latin typeface="+mn-lt"/>
                <a:ea typeface="+mn-ea"/>
                <a:cs typeface="+mn-cs"/>
                <a:sym typeface="Helvetica Neue"/>
              </a:defRPr>
            </a:pPr>
            <a:r>
              <a:t>	- cette vulnérabilité exposée constitue donc une sollicitation, un appel ou un défi à « faire réponse » à cette vulnérabilité </a:t>
            </a:r>
          </a:p>
          <a:p>
            <a:pPr marL="1595606" indent="-1595606" algn="l" defTabSz="238620">
              <a:spcBef>
                <a:spcPts val="400"/>
              </a:spcBef>
              <a:tabLst>
                <a:tab pos="647700" algn="l"/>
                <a:tab pos="1219200" algn="l"/>
              </a:tabLst>
              <a:defRPr sz="2200">
                <a:latin typeface="+mn-lt"/>
                <a:ea typeface="+mn-ea"/>
                <a:cs typeface="+mn-cs"/>
                <a:sym typeface="Helvetica Neue"/>
              </a:defRPr>
            </a:pPr>
            <a:r>
              <a:t>	- la capacité d’un sujet à répondre à autrui est la </a:t>
            </a:r>
            <a:r>
              <a:rPr i="1">
                <a:solidFill>
                  <a:schemeClr val="accent4">
                    <a:hueOff val="468000"/>
                    <a:satOff val="-4761"/>
                    <a:lumOff val="10196"/>
                  </a:schemeClr>
                </a:solidFill>
              </a:rPr>
              <a:t>responsabilité</a:t>
            </a:r>
            <a: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E. Lévinas, l’éthique, en tant qu’elle repose sur la responsabilité, est la « philosophie première », c'est-à-dire qu’elle est appelée à prendre la place de l’ontologie dans la philosophie antique et médiévale</a:t>
            </a:r>
          </a:p>
        </p:txBody>
      </p:sp>
      <p:sp>
        <p:nvSpPr>
          <p:cNvPr id="37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8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4" name="[La responsabilité dans le face-à-fac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responsabilité dans le face-à-face]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J'entends la responsabilité comme responsabilité pour autrui, donc comme responsabilité, pour ce qui n'est pas mon fait, ou même ne me regarde pas ; ou qui précisément, me regarde, est abordé par moi comme visage.</a:t>
            </a:r>
          </a:p>
          <a:p>
            <a:pPr marL="1439999" indent="0" algn="r" defTabSz="238620">
              <a:tabLst/>
              <a:defRPr sz="2100">
                <a:solidFill>
                  <a:srgbClr val="9DE8EB"/>
                </a:solidFill>
                <a:latin typeface="+mj-lt"/>
                <a:ea typeface="+mj-ea"/>
                <a:cs typeface="+mj-cs"/>
                <a:sym typeface="Arial Narrow"/>
              </a:defRPr>
            </a:pPr>
            <a:r>
              <a:t>(Emmanuel </a:t>
            </a:r>
            <a:r>
              <a:rPr cap="small"/>
              <a:t>Lévinas</a:t>
            </a:r>
            <a:r>
              <a:t>, </a:t>
            </a:r>
            <a:r>
              <a:rPr i="1"/>
              <a:t>Éthique et infini. Dialogues avec Philippe Némo</a:t>
            </a:r>
            <a:r>
              <a:t>, </a:t>
            </a:r>
          </a:p>
          <a:p>
            <a:pPr marL="1439999" indent="0" algn="r" defTabSz="238620">
              <a:tabLst/>
              <a:defRPr sz="2100">
                <a:solidFill>
                  <a:srgbClr val="9DE8EB"/>
                </a:solidFill>
                <a:latin typeface="+mj-lt"/>
                <a:ea typeface="+mj-ea"/>
                <a:cs typeface="+mj-cs"/>
                <a:sym typeface="Arial Narrow"/>
              </a:defRPr>
            </a:pPr>
            <a:r>
              <a:t>Paris, Bibio-essais, 1982, p. 91)</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[Positivement,] nous dirons que, dès lors qu’autrui me regarde, j'en suis responsable, sans même avoir à prendre de responsabilités à son égard ; sa responsabilité </a:t>
            </a:r>
            <a:r>
              <a:rPr i="1"/>
              <a:t>m’incombe</a:t>
            </a:r>
            <a:r>
              <a:t>. C'est une responsabilité qui va au-delà de ce que je fais. D'habitude, on est responsable de ce qu'on fait soi-même. Je dis, dans </a:t>
            </a:r>
            <a:r>
              <a:rPr i="1"/>
              <a:t>Autrement qu'être</a:t>
            </a:r>
            <a:r>
              <a:t>, que la responsabilité est initialement un </a:t>
            </a:r>
            <a:r>
              <a:rPr i="1"/>
              <a:t>pour autrui</a:t>
            </a:r>
            <a:r>
              <a:t>. Cela veut dire que je suis responsable de sa responsabilité même.</a:t>
            </a:r>
          </a:p>
          <a:p>
            <a:pPr marL="1439999" indent="0" algn="r" defTabSz="238620">
              <a:tabLst/>
              <a:defRPr sz="2100">
                <a:solidFill>
                  <a:srgbClr val="9DE8EB"/>
                </a:solidFill>
                <a:latin typeface="+mj-lt"/>
                <a:ea typeface="+mj-ea"/>
                <a:cs typeface="+mj-cs"/>
                <a:sym typeface="Arial Narrow"/>
              </a:defRPr>
            </a:pPr>
            <a:r>
              <a:t>(Id, p. 92)</a:t>
            </a:r>
          </a:p>
        </p:txBody>
      </p:sp>
      <p:sp>
        <p:nvSpPr>
          <p:cNvPr id="38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39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4" name="[La responsabilité dans le face-à-fac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responsabilité dans le face-à-face]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L'épiphanie du visage comme visage, ouvre l'humanité. Le visage dans sa nudité de visage me présente le dénuement du pauvre et de l'étranger ; mais cette pauvreté et cet exil qui en appelle à mes pouvoirs, me vise, ne se livre pas à ses pouvoirs comme des donnés, reste expression de visage. </a:t>
            </a:r>
          </a:p>
          <a:p>
            <a:pPr marL="1439999" indent="0" algn="just" defTabSz="238620">
              <a:tabLst/>
              <a:defRPr sz="2100">
                <a:solidFill>
                  <a:srgbClr val="9DE8EB"/>
                </a:solidFill>
                <a:latin typeface="+mj-lt"/>
                <a:ea typeface="+mj-ea"/>
                <a:cs typeface="+mj-cs"/>
                <a:sym typeface="Arial Narrow"/>
              </a:defRPr>
            </a:pPr>
            <a:r>
              <a:t>(…)</a:t>
            </a:r>
          </a:p>
          <a:p>
            <a:pPr marL="1439999" indent="0" algn="just" defTabSz="238620">
              <a:tabLst/>
              <a:defRPr sz="2100">
                <a:solidFill>
                  <a:srgbClr val="9DE8EB"/>
                </a:solidFill>
                <a:latin typeface="+mj-lt"/>
                <a:ea typeface="+mj-ea"/>
                <a:cs typeface="+mj-cs"/>
                <a:sym typeface="Arial Narrow"/>
              </a:defRPr>
            </a:pPr>
            <a:r>
              <a:t>La présence de visage - l'infini de l'Autre - est dénuement, présence du tiers, (c’est-à-dire de toute l'humanité qui nous regarde) et commandement qui commande de commander. C'est pourquoi la relation avec autrui ou discours est non seulement la mise en question de ma liberté, l'appel venant de l'Autre pour m'appeler à la responsabilité, non seulement la parole par laquelle je me dépouille de la possession qui m'enserre, en énonçant un monde objectif et commun ; mais aussi la prédication, l’exhortation, la parole prophétique. La parole prophétique répond essentiellement à l'épiphanie du visage, double tout discours, non pas comme un discours sur des thèmes moraux, mais comme moment irréductible du discours, suscité essentiellement par l'épiphanie du visage, en tant qu’il atteste la présence du tiers, de l'humanité tout entière, dans les yeux qui me regarde.</a:t>
            </a:r>
          </a:p>
          <a:p>
            <a:pPr marL="1439999" indent="0" algn="r" defTabSz="238620">
              <a:tabLst/>
              <a:defRPr sz="2100">
                <a:solidFill>
                  <a:srgbClr val="9DE8EB"/>
                </a:solidFill>
                <a:latin typeface="+mj-lt"/>
                <a:ea typeface="+mj-ea"/>
                <a:cs typeface="+mj-cs"/>
                <a:sym typeface="Arial Narrow"/>
              </a:defRPr>
            </a:pPr>
            <a:r>
              <a:t>(Emmanuel </a:t>
            </a:r>
            <a:r>
              <a:rPr cap="small"/>
              <a:t>Lévinas</a:t>
            </a:r>
            <a:r>
              <a:t>, </a:t>
            </a:r>
            <a:r>
              <a:rPr i="1"/>
              <a:t>Totalité et infini. Essai sur l’extériorité</a:t>
            </a:r>
            <a:r>
              <a:t>, </a:t>
            </a:r>
          </a:p>
          <a:p>
            <a:pPr marL="1439999" indent="0" algn="r" defTabSz="238620">
              <a:tabLst/>
              <a:defRPr sz="2100">
                <a:solidFill>
                  <a:srgbClr val="9DE8EB"/>
                </a:solidFill>
                <a:latin typeface="+mj-lt"/>
                <a:ea typeface="+mj-ea"/>
                <a:cs typeface="+mj-cs"/>
                <a:sym typeface="Arial Narrow"/>
              </a:defRPr>
            </a:pPr>
            <a:r>
              <a:t>Paris, Bibio-essais, 1987, p. 234-235)</a:t>
            </a:r>
          </a:p>
          <a:p>
            <a:pPr marL="1439999" indent="0" algn="just" defTabSz="238620">
              <a:tabLst/>
              <a:defRPr sz="2100">
                <a:solidFill>
                  <a:srgbClr val="9DE8EB"/>
                </a:solidFill>
                <a:latin typeface="+mj-lt"/>
                <a:ea typeface="+mj-ea"/>
                <a:cs typeface="+mj-cs"/>
                <a:sym typeface="Arial Narrow"/>
              </a:defRPr>
            </a:pPr>
          </a:p>
        </p:txBody>
      </p:sp>
      <p:sp>
        <p:nvSpPr>
          <p:cNvPr id="39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0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4" name="[La responsabilité dans le face-à-fac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responsabilité dans le face-à-face]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C'est ma responsabilité en face d'un visage, me regardant comme absolument étranger - et l'épiphanie du visage coïncide avec ces deux moments - qui constitue le fait originel de la fraternité.</a:t>
            </a:r>
          </a:p>
          <a:p>
            <a:pPr marL="1439999" indent="0" algn="r" defTabSz="238620">
              <a:tabLst/>
              <a:defRPr sz="2100">
                <a:solidFill>
                  <a:srgbClr val="9DE8EB"/>
                </a:solidFill>
                <a:latin typeface="+mj-lt"/>
                <a:ea typeface="+mj-ea"/>
                <a:cs typeface="+mj-cs"/>
                <a:sym typeface="Arial Narrow"/>
              </a:defRPr>
            </a:pPr>
            <a:r>
              <a:t>(Id, p.235)</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Le visage où autrui se tourne vers moi, ne se résorbe pas dans la représentation du visage. Entendre sa misère qui crie justice ne consiste pas à se représenter une image, mais à se poser comme responsable, à la fois comme plus et comme moins que l'être qui se présente dans le visage. Moins, car le visage me rappelle à mes obligations et me juge. L’être qui se présente en lui vient d'une dimension de hauteur, dimension de la transcendance où il peut se présenter comme étranger, sans s’opposer à moi, comme obstacle ou ennemi. Plus, car ma position de </a:t>
            </a:r>
            <a:r>
              <a:rPr i="1"/>
              <a:t>moi</a:t>
            </a:r>
            <a:r>
              <a:t> consiste à pouvoir répondre à cette misère, essentiel d'autrui, à me trouver des ressources. Autrui qui me domine dans sa transcendance est aussi l'étranger, la veuve et l'orphelin envers qui je suis obligé.</a:t>
            </a:r>
          </a:p>
          <a:p>
            <a:pPr marL="1439999" indent="0" algn="r" defTabSz="238620">
              <a:tabLst/>
              <a:defRPr sz="2100">
                <a:solidFill>
                  <a:srgbClr val="9DE8EB"/>
                </a:solidFill>
                <a:latin typeface="+mj-lt"/>
                <a:ea typeface="+mj-ea"/>
                <a:cs typeface="+mj-cs"/>
                <a:sym typeface="Arial Narrow"/>
              </a:defRPr>
            </a:pPr>
            <a:r>
              <a:t>(Id, p.237)</a:t>
            </a:r>
          </a:p>
        </p:txBody>
      </p:sp>
      <p:sp>
        <p:nvSpPr>
          <p:cNvPr id="40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4" name="- la pensée d’Emmanuel Lévinas pousse très loin la responsabilité pour autrui…"/>
          <p:cNvSpPr txBox="1"/>
          <p:nvPr>
            <p:ph type="title"/>
          </p:nvPr>
        </p:nvSpPr>
        <p:spPr>
          <a:xfrm>
            <a:off x="4339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pensée d’Emmanuel Lévinas pousse très loin la responsabilité pour autrui </a:t>
            </a:r>
          </a:p>
          <a:p>
            <a:pPr marL="1595606" indent="-1595606" algn="l" defTabSz="238620">
              <a:spcBef>
                <a:spcPts val="400"/>
              </a:spcBef>
              <a:tabLst>
                <a:tab pos="647700" algn="l"/>
                <a:tab pos="1219200" algn="l"/>
              </a:tabLst>
              <a:defRPr sz="2200">
                <a:latin typeface="+mn-lt"/>
                <a:ea typeface="+mn-ea"/>
                <a:cs typeface="+mn-cs"/>
                <a:sym typeface="Helvetica Neue"/>
              </a:defRPr>
            </a:pPr>
            <a:r>
              <a:t>	- cf. l’expression : « je suis responsable de la responsabilité d’autrui »</a:t>
            </a:r>
          </a:p>
          <a:p>
            <a:pPr marL="1595606" indent="-1595606" algn="l" defTabSz="238620">
              <a:spcBef>
                <a:spcPts val="400"/>
              </a:spcBef>
              <a:tabLst>
                <a:tab pos="647700" algn="l"/>
                <a:tab pos="1219200" algn="l"/>
              </a:tabLst>
              <a:defRPr sz="2200">
                <a:latin typeface="+mn-lt"/>
                <a:ea typeface="+mn-ea"/>
                <a:cs typeface="+mn-cs"/>
                <a:sym typeface="Helvetica Neue"/>
              </a:defRPr>
            </a:pPr>
            <a:r>
              <a:t>	- que l’on peut entendre : je suis responsable de la capacité d’autrui à répondre à autrui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responsabilité pour autrui est une « poussée » intérieure à être là pour autrui</a:t>
            </a:r>
          </a:p>
          <a:p>
            <a:pPr marL="1595606" indent="-1595606" algn="l" defTabSz="238620">
              <a:spcBef>
                <a:spcPts val="400"/>
              </a:spcBef>
              <a:tabLst>
                <a:tab pos="647700" algn="l"/>
                <a:tab pos="1219200" algn="l"/>
              </a:tabLst>
              <a:defRPr sz="2200">
                <a:latin typeface="+mn-lt"/>
                <a:ea typeface="+mn-ea"/>
                <a:cs typeface="+mn-cs"/>
                <a:sym typeface="Helvetica Neue"/>
              </a:defRPr>
            </a:pPr>
            <a:r>
              <a:t>	- comme la perception d’un « commandement » qui s’impose à moi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concrètement cela suppose en amont qu’on ait parcouru un chemin humain de formation à un certain altruisme</a:t>
            </a:r>
          </a:p>
          <a:p>
            <a:pPr marL="1595606" indent="-1595606" algn="l" defTabSz="238620">
              <a:spcBef>
                <a:spcPts val="400"/>
              </a:spcBef>
              <a:tabLst>
                <a:tab pos="647700" algn="l"/>
                <a:tab pos="1219200" algn="l"/>
              </a:tabLst>
              <a:defRPr sz="2200">
                <a:latin typeface="+mn-lt"/>
                <a:ea typeface="+mn-ea"/>
                <a:cs typeface="+mn-cs"/>
                <a:sym typeface="Helvetica Neue"/>
              </a:defRPr>
            </a:pPr>
            <a:r>
              <a:t>	- on pourrait dire : le développement d’une certaine sensibilité à la présence et à la vulnérabilité d’autrui qui permet de percevoir une sollicitation à faire réponse à autrui</a:t>
            </a:r>
          </a:p>
        </p:txBody>
      </p:sp>
      <p:sp>
        <p:nvSpPr>
          <p:cNvPr id="41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2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4" name="- on pourrait essayer de traduire la pensée de Lévinas on disant qu’être responsable pour autrui, c’est répondre à la présence d’autrui par une relation de présence à autrui…"/>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pourrait essayer de traduire la pensée de Lévinas on disant qu’être responsable pour autrui, c’est répondre à la présence d’autrui par une relation de présence à autrui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elle ne peut justifier une sorte de paternalisme et de prise de possession d’autrui</a:t>
            </a:r>
          </a:p>
          <a:p>
            <a:pPr marL="1595606" indent="-1595606" algn="l" defTabSz="238620">
              <a:spcBef>
                <a:spcPts val="400"/>
              </a:spcBef>
              <a:tabLst>
                <a:tab pos="647700" algn="l"/>
                <a:tab pos="1219200" algn="l"/>
              </a:tabLst>
              <a:defRPr sz="2200">
                <a:latin typeface="+mn-lt"/>
                <a:ea typeface="+mn-ea"/>
                <a:cs typeface="+mn-cs"/>
                <a:sym typeface="Helvetica Neue"/>
              </a:defRPr>
            </a:pPr>
            <a:r>
              <a:t>	- mais il s’agirait d’une présence adéquate à la situation et au mode relationnel dans lequel on se trouve </a:t>
            </a:r>
          </a:p>
        </p:txBody>
      </p:sp>
      <p:sp>
        <p:nvSpPr>
          <p:cNvPr id="42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3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4" name="➢ on voit que chez Lévinas, le devoir est formulé en termes de « responsabilité pour autrui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voit que chez Lévinas, le devoir est formulé en termes de « responsabilité pour autrui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s’agit d’une perception par un sujet, de sa responsabilité à l’égard d’une autre personne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par ce biais, on peut envisager qu’il y ait des devoirs à l’égard de soi-même en raison de la responsabilité pour autrui </a:t>
            </a:r>
          </a:p>
          <a:p>
            <a:pPr marL="1595606" indent="-1595606" algn="l" defTabSz="238620">
              <a:spcBef>
                <a:spcPts val="400"/>
              </a:spcBef>
              <a:tabLst>
                <a:tab pos="647700" algn="l"/>
                <a:tab pos="1219200" algn="l"/>
              </a:tabLst>
              <a:defRPr sz="2200">
                <a:latin typeface="+mn-lt"/>
                <a:ea typeface="+mn-ea"/>
                <a:cs typeface="+mn-cs"/>
                <a:sym typeface="Helvetica Neue"/>
              </a:defRPr>
            </a:pPr>
            <a:r>
              <a:t>		- j’ai des devoirs/une responsabilité envers moi-même si je veux mettre en œuvre des devoirs/une responsabilité envers autrui</a:t>
            </a:r>
          </a:p>
        </p:txBody>
      </p:sp>
      <p:sp>
        <p:nvSpPr>
          <p:cNvPr id="4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4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4" name="Une synthèse de cette partie 6…"/>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Une synthèse de cette partie 6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l’éthique antique et médiévale est fondée sur la question du bien</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d’une éthique téléologique</a:t>
            </a:r>
          </a:p>
          <a:p>
            <a:pPr marL="1595606" indent="-1595606" algn="l" defTabSz="238620">
              <a:spcBef>
                <a:spcPts val="400"/>
              </a:spcBef>
              <a:tabLst>
                <a:tab pos="647700" algn="l"/>
                <a:tab pos="1219200" algn="l"/>
              </a:tabLst>
              <a:defRPr sz="2200">
                <a:latin typeface="+mn-lt"/>
                <a:ea typeface="+mn-ea"/>
                <a:cs typeface="+mn-cs"/>
                <a:sym typeface="Helvetica Neue"/>
              </a:defRPr>
            </a:pPr>
            <a:r>
              <a:t>	- celle-ci est formulée dans une pensée ontologique et métaphysique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avec la modernité dans le courant utilitariste anglais, cette notion de bien est identifiée à un bien-être éprouvé au plan individuel et collectif</a:t>
            </a:r>
          </a:p>
          <a:p>
            <a:pPr marL="1595606" indent="-1595606" algn="l" defTabSz="238620">
              <a:spcBef>
                <a:spcPts val="400"/>
              </a:spcBef>
              <a:tabLst>
                <a:tab pos="647700" algn="l"/>
                <a:tab pos="1219200" algn="l"/>
              </a:tabLst>
              <a:defRPr sz="2200">
                <a:latin typeface="+mn-lt"/>
                <a:ea typeface="+mn-ea"/>
                <a:cs typeface="+mn-cs"/>
                <a:sym typeface="Helvetica Neue"/>
              </a:defRPr>
            </a:pPr>
            <a:r>
              <a:t>	- de ce fait elle est reléguée au rang des convictions personnelles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morale moderne est fondée sur la notion de devoir</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d’une pensée déontologique</a:t>
            </a:r>
          </a:p>
          <a:p>
            <a:pPr marL="1595606" indent="-1595606" algn="l" defTabSz="238620">
              <a:spcBef>
                <a:spcPts val="400"/>
              </a:spcBef>
              <a:tabLst>
                <a:tab pos="647700" algn="l"/>
                <a:tab pos="1219200" algn="l"/>
              </a:tabLst>
              <a:defRPr sz="2200">
                <a:latin typeface="+mn-lt"/>
                <a:ea typeface="+mn-ea"/>
                <a:cs typeface="+mn-cs"/>
                <a:sym typeface="Helvetica Neue"/>
              </a:defRPr>
            </a:pPr>
            <a:r>
              <a:t>	- celle-ci est formulée dans une pensée normative</a:t>
            </a:r>
          </a:p>
          <a:p>
            <a:pPr marL="1595606" indent="-1595606" algn="l" defTabSz="238620">
              <a:spcBef>
                <a:spcPts val="400"/>
              </a:spcBef>
              <a:tabLst>
                <a:tab pos="647700" algn="l"/>
                <a:tab pos="1219200" algn="l"/>
              </a:tabLst>
              <a:defRPr sz="2200">
                <a:latin typeface="+mn-lt"/>
                <a:ea typeface="+mn-ea"/>
                <a:cs typeface="+mn-cs"/>
                <a:sym typeface="Helvetica Neue"/>
              </a:defRPr>
            </a:pPr>
            <a:r>
              <a:t>	- elle recherche des normes universelles s’imposant à tous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peut reconnaître chez Emmanuel Lévinas une sorte de reformulation de la morale du devoir avec l’expression « responsabilité pour autrui »</a:t>
            </a:r>
          </a:p>
        </p:txBody>
      </p:sp>
      <p:sp>
        <p:nvSpPr>
          <p:cNvPr id="4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5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
        <p:nvSpPr>
          <p:cNvPr id="18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5" name="b) La responsabilit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b) La responsabilité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brève évocation du développement de la rationalité moderne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Renaissance se caractérise notamment par un usage particulier de la raison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qui se fonde sur une approche </a:t>
            </a:r>
            <a:r>
              <a:rPr i="1">
                <a:solidFill>
                  <a:schemeClr val="accent4">
                    <a:hueOff val="468000"/>
                    <a:satOff val="-4761"/>
                    <a:lumOff val="10196"/>
                  </a:schemeClr>
                </a:solidFill>
              </a:rPr>
              <a:t>empirique</a:t>
            </a:r>
            <a:r>
              <a:t> du monde (descriptive et chiffrée)</a:t>
            </a:r>
          </a:p>
          <a:p>
            <a:pPr marL="1595606" indent="-1595606" algn="l" defTabSz="238620">
              <a:spcBef>
                <a:spcPts val="400"/>
              </a:spcBef>
              <a:tabLst>
                <a:tab pos="647700" algn="l"/>
                <a:tab pos="1219200" algn="l"/>
              </a:tabLst>
              <a:defRPr sz="2200">
                <a:latin typeface="+mn-lt"/>
                <a:ea typeface="+mn-ea"/>
                <a:cs typeface="+mn-cs"/>
                <a:sym typeface="Helvetica Neue"/>
              </a:defRPr>
            </a:pPr>
            <a:r>
              <a:t>		- la notion d’</a:t>
            </a:r>
            <a:r>
              <a:rPr i="1">
                <a:solidFill>
                  <a:schemeClr val="accent4">
                    <a:hueOff val="468000"/>
                    <a:satOff val="-4761"/>
                    <a:lumOff val="10196"/>
                  </a:schemeClr>
                </a:solidFill>
              </a:rPr>
              <a:t>objectivité</a:t>
            </a:r>
            <a:r>
              <a:t> devient une condition préalable à toute élaboration d’un savoir </a:t>
            </a:r>
          </a:p>
          <a:p>
            <a:pPr marL="1595606" indent="-1595606" algn="l" defTabSz="238620">
              <a:spcBef>
                <a:spcPts val="400"/>
              </a:spcBef>
              <a:tabLst>
                <a:tab pos="647700" algn="l"/>
                <a:tab pos="1219200" algn="l"/>
              </a:tabLst>
              <a:defRPr sz="2200">
                <a:latin typeface="+mn-lt"/>
                <a:ea typeface="+mn-ea"/>
                <a:cs typeface="+mn-cs"/>
                <a:sym typeface="Helvetica Neue"/>
              </a:defRPr>
            </a:pPr>
            <a:r>
              <a:t>		- celle-ci se caractérise par une </a:t>
            </a:r>
            <a:r>
              <a:rPr>
                <a:solidFill>
                  <a:schemeClr val="accent4">
                    <a:hueOff val="468000"/>
                    <a:satOff val="-4761"/>
                    <a:lumOff val="10196"/>
                  </a:schemeClr>
                </a:solidFill>
              </a:rPr>
              <a:t>neutralité</a:t>
            </a:r>
            <a:r>
              <a:t> des sujets </a:t>
            </a:r>
          </a:p>
          <a:p>
            <a:pPr marL="1595606" indent="-1595606" algn="l" defTabSz="238620">
              <a:spcBef>
                <a:spcPts val="400"/>
              </a:spcBef>
              <a:tabLst>
                <a:tab pos="647700" algn="l"/>
                <a:tab pos="1219200" algn="l"/>
              </a:tabLst>
              <a:defRPr sz="2200">
                <a:latin typeface="+mn-lt"/>
                <a:ea typeface="+mn-ea"/>
                <a:cs typeface="+mn-cs"/>
                <a:sym typeface="Helvetica Neue"/>
              </a:defRPr>
            </a:pPr>
            <a:r>
              <a:t>		- une affirmation est valide si elle est vérifiable par quiconque, donc reposer sur une </a:t>
            </a:r>
            <a:r>
              <a:rPr i="1">
                <a:solidFill>
                  <a:schemeClr val="accent4">
                    <a:hueOff val="468000"/>
                    <a:satOff val="-4761"/>
                    <a:lumOff val="10196"/>
                  </a:schemeClr>
                </a:solidFill>
              </a:rPr>
              <a:t>évidence</a:t>
            </a:r>
            <a: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développement des mathématiques (prises comme l’étude des relations entre les chiffres) donne lieu à l’élaboration </a:t>
            </a:r>
          </a:p>
          <a:p>
            <a:pPr marL="1595606" indent="-1595606" algn="l" defTabSz="238620">
              <a:spcBef>
                <a:spcPts val="400"/>
              </a:spcBef>
              <a:tabLst>
                <a:tab pos="647700" algn="l"/>
                <a:tab pos="1219200" algn="l"/>
              </a:tabLst>
              <a:defRPr sz="2200">
                <a:latin typeface="+mn-lt"/>
                <a:ea typeface="+mn-ea"/>
                <a:cs typeface="+mn-cs"/>
                <a:sym typeface="Helvetica Neue"/>
              </a:defRPr>
            </a:pPr>
            <a:r>
              <a:t>		- d’un savoir scientifique nouveau par l’application des des mathématiques aux données chiffrées recueillies empiriquement</a:t>
            </a:r>
          </a:p>
          <a:p>
            <a:pPr marL="1595606" indent="-1595606" algn="l" defTabSz="238620">
              <a:spcBef>
                <a:spcPts val="400"/>
              </a:spcBef>
              <a:tabLst>
                <a:tab pos="647700" algn="l"/>
                <a:tab pos="1219200" algn="l"/>
              </a:tabLst>
              <a:defRPr sz="2200">
                <a:latin typeface="+mn-lt"/>
                <a:ea typeface="+mn-ea"/>
                <a:cs typeface="+mn-cs"/>
                <a:sym typeface="Helvetica Neue"/>
              </a:defRPr>
            </a:pPr>
            <a:r>
              <a:t>		- de techniques davantage maîtrisées et efficaces</a:t>
            </a:r>
          </a:p>
        </p:txBody>
      </p:sp>
      <p:sp>
        <p:nvSpPr>
          <p:cNvPr id="18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0"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1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4" name="Emmanuel Kant,…"/>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Emmanuel </a:t>
            </a:r>
            <a:r>
              <a:rPr cap="small"/>
              <a:t>Kant</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Métaphysique des mœurs</a:t>
            </a:r>
            <a:r>
              <a:t> I, </a:t>
            </a:r>
            <a:r>
              <a:rPr i="1"/>
              <a:t>Fondements</a:t>
            </a:r>
            <a:r>
              <a:t>. Introduction, tr. fr. Alain Renaut, Paris, GF-Flammarion, 1994.</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Métaphysique des mœurs</a:t>
            </a:r>
            <a:r>
              <a:t> II, </a:t>
            </a:r>
            <a:r>
              <a:rPr i="1"/>
              <a:t>Doctrine du droit, doctrine de la vertu</a:t>
            </a:r>
            <a:r>
              <a:t>, tr. fr. Alain Renaut, Paris, GF-Flammarion, 1994.</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Critique de la raison pratique</a:t>
            </a:r>
            <a:r>
              <a:t>, tr. fr. Jean-Pierre Fussler, Paris, GF-Flammarion, 2003.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Emmanuel </a:t>
            </a:r>
            <a:r>
              <a:rPr cap="small"/>
              <a:t>Lévinas</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Totalité et infini</a:t>
            </a:r>
            <a:r>
              <a:t>,</a:t>
            </a:r>
            <a:r>
              <a:rPr i="1"/>
              <a:t> Essai sur l’extériorité</a:t>
            </a:r>
            <a:r>
              <a:t>, Paris, Bibio-essais, 1987.</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Autrement qu’être</a:t>
            </a:r>
            <a:r>
              <a:t>, </a:t>
            </a:r>
            <a:r>
              <a:rPr i="1"/>
              <a:t>ou au-delà de l’essence</a:t>
            </a:r>
            <a:r>
              <a:t>, Paris, Bibio-essais, 1998.</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Ethique et infini</a:t>
            </a:r>
            <a:r>
              <a:t>, </a:t>
            </a:r>
            <a:r>
              <a:rPr i="1"/>
              <a:t>Dialogues avec Philippe Némo</a:t>
            </a:r>
            <a:r>
              <a:t>, Paris, Bibio-essais, 1982.</a:t>
            </a:r>
          </a:p>
        </p:txBody>
      </p:sp>
      <p:sp>
        <p:nvSpPr>
          <p:cNvPr id="4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6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6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3" name="La « moralité » des acte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La « moralité » des actes</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[B. L’approche axiologique des actes]</a:t>
            </a:r>
          </a:p>
          <a:p>
            <a:pPr marL="519569" indent="-519569" algn="l" defTabSz="238620">
              <a:tabLst>
                <a:tab pos="5486400" algn="r"/>
                <a:tab pos="5664200" algn="l"/>
              </a:tabLst>
              <a:defRPr sz="2600">
                <a:solidFill>
                  <a:srgbClr val="FFFDB2"/>
                </a:solidFill>
                <a:latin typeface="Optima"/>
                <a:ea typeface="Optima"/>
                <a:cs typeface="Optima"/>
                <a:sym typeface="Optima"/>
              </a:defRPr>
            </a:pP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a)</a:t>
            </a:r>
            <a:r>
              <a:t> 	L'accomplissement</a:t>
            </a:r>
          </a:p>
          <a:p>
            <a:pPr marL="519569" indent="-519569" algn="l" defTabSz="238620">
              <a:tabLst>
                <a:tab pos="5486400" algn="r"/>
                <a:tab pos="5664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b)</a:t>
            </a:r>
            <a:r>
              <a:t> 	La responsabilité </a:t>
            </a:r>
          </a:p>
        </p:txBody>
      </p:sp>
      <p:sp>
        <p:nvSpPr>
          <p:cNvPr id="4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4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469"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1" name="Figure"/>
          <p:cNvSpPr/>
          <p:nvPr/>
        </p:nvSpPr>
        <p:spPr>
          <a:xfrm rot="16200000">
            <a:off x="5078238" y="-1677183"/>
            <a:ext cx="2308379" cy="100096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72" name="[Complexité des situations]"/>
          <p:cNvSpPr/>
          <p:nvPr/>
        </p:nvSpPr>
        <p:spPr>
          <a:xfrm>
            <a:off x="6864339"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[Complexité des situations]</a:t>
            </a:r>
          </a:p>
        </p:txBody>
      </p:sp>
      <p:sp>
        <p:nvSpPr>
          <p:cNvPr id="473" name="[Complexité…"/>
          <p:cNvSpPr/>
          <p:nvPr/>
        </p:nvSpPr>
        <p:spPr>
          <a:xfrm>
            <a:off x="5309728"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Regular"/>
                <a:ea typeface="Avenir Next Condensed Regular"/>
                <a:cs typeface="Avenir Next Condensed Regular"/>
                <a:sym typeface="Avenir Next Condensed Regular"/>
              </a:defRPr>
            </a:pPr>
            <a:r>
              <a:t>[Complexité </a:t>
            </a:r>
          </a:p>
          <a:p>
            <a:pPr>
              <a:lnSpc>
                <a:spcPct val="80000"/>
              </a:lnSpc>
              <a:defRPr b="0" sz="1800">
                <a:latin typeface="Avenir Next Condensed Regular"/>
                <a:ea typeface="Avenir Next Condensed Regular"/>
                <a:cs typeface="Avenir Next Condensed Regular"/>
                <a:sym typeface="Avenir Next Condensed Regular"/>
              </a:defRPr>
            </a:pPr>
            <a:r>
              <a:t>de l’agir]</a:t>
            </a:r>
          </a:p>
        </p:txBody>
      </p:sp>
      <p:sp>
        <p:nvSpPr>
          <p:cNvPr id="474"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475"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6" name="Numéro de diapositive"/>
          <p:cNvSpPr txBox="1"/>
          <p:nvPr>
            <p:ph type="sldNum" sz="quarter" idx="2"/>
          </p:nvPr>
        </p:nvSpPr>
        <p:spPr>
          <a:xfrm>
            <a:off x="12945878"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0"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48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82"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483"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484"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485"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486" name="Élaboration"/>
          <p:cNvSpPr/>
          <p:nvPr/>
        </p:nvSpPr>
        <p:spPr>
          <a:xfrm>
            <a:off x="3689053" y="7190711"/>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Élaboration</a:t>
            </a:r>
          </a:p>
        </p:txBody>
      </p:sp>
      <p:sp>
        <p:nvSpPr>
          <p:cNvPr id="487" name="Exécution"/>
          <p:cNvSpPr/>
          <p:nvPr/>
        </p:nvSpPr>
        <p:spPr>
          <a:xfrm>
            <a:off x="3691266" y="8150738"/>
            <a:ext cx="12708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Exécution</a:t>
            </a:r>
          </a:p>
        </p:txBody>
      </p:sp>
      <p:sp>
        <p:nvSpPr>
          <p:cNvPr id="488" name="Décision"/>
          <p:cNvSpPr/>
          <p:nvPr/>
        </p:nvSpPr>
        <p:spPr>
          <a:xfrm>
            <a:off x="3898338" y="7670725"/>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Décision</a:t>
            </a:r>
          </a:p>
        </p:txBody>
      </p:sp>
      <p:sp>
        <p:nvSpPr>
          <p:cNvPr id="489"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490" name="Personnelle"/>
          <p:cNvSpPr/>
          <p:nvPr/>
        </p:nvSpPr>
        <p:spPr>
          <a:xfrm>
            <a:off x="9891538" y="7190711"/>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Personnelle</a:t>
            </a:r>
          </a:p>
        </p:txBody>
      </p:sp>
      <p:sp>
        <p:nvSpPr>
          <p:cNvPr id="491" name="Sociétale"/>
          <p:cNvSpPr/>
          <p:nvPr/>
        </p:nvSpPr>
        <p:spPr>
          <a:xfrm>
            <a:off x="9891538" y="815073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Sociétale</a:t>
            </a:r>
          </a:p>
        </p:txBody>
      </p:sp>
      <p:sp>
        <p:nvSpPr>
          <p:cNvPr id="492" name="Intersubj."/>
          <p:cNvSpPr/>
          <p:nvPr/>
        </p:nvSpPr>
        <p:spPr>
          <a:xfrm>
            <a:off x="9891538" y="7670725"/>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Intersubj.</a:t>
            </a:r>
          </a:p>
        </p:txBody>
      </p:sp>
      <p:sp>
        <p:nvSpPr>
          <p:cNvPr id="493"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494"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495"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496"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grpSp>
        <p:nvGrpSpPr>
          <p:cNvPr id="500" name="Grouper"/>
          <p:cNvGrpSpPr/>
          <p:nvPr/>
        </p:nvGrpSpPr>
        <p:grpSpPr>
          <a:xfrm>
            <a:off x="5942056" y="4046323"/>
            <a:ext cx="584010" cy="2880001"/>
            <a:chOff x="0" y="0"/>
            <a:chExt cx="584008" cy="2880000"/>
          </a:xfrm>
        </p:grpSpPr>
        <p:sp>
          <p:nvSpPr>
            <p:cNvPr id="497"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498"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499"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501"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502"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503"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504"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505"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506"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507" name="[Perspectives]"/>
          <p:cNvSpPr/>
          <p:nvPr/>
        </p:nvSpPr>
        <p:spPr>
          <a:xfrm>
            <a:off x="8403344" y="7562230"/>
            <a:ext cx="1368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[Perspectives]</a:t>
            </a:r>
          </a:p>
        </p:txBody>
      </p:sp>
      <p:sp>
        <p:nvSpPr>
          <p:cNvPr id="508" name="[Acte]"/>
          <p:cNvSpPr/>
          <p:nvPr/>
        </p:nvSpPr>
        <p:spPr>
          <a:xfrm>
            <a:off x="2986071" y="7562230"/>
            <a:ext cx="72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[Acte]</a:t>
            </a:r>
          </a:p>
        </p:txBody>
      </p:sp>
      <p:sp>
        <p:nvSpPr>
          <p:cNvPr id="509"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510"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513" name="Grouper"/>
          <p:cNvGrpSpPr/>
          <p:nvPr/>
        </p:nvGrpSpPr>
        <p:grpSpPr>
          <a:xfrm>
            <a:off x="11238888" y="3612533"/>
            <a:ext cx="82436" cy="3782745"/>
            <a:chOff x="0" y="0"/>
            <a:chExt cx="82435" cy="3782744"/>
          </a:xfrm>
        </p:grpSpPr>
        <p:sp>
          <p:nvSpPr>
            <p:cNvPr id="511"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512"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514"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515"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516"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517"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518" name="Image" descr="Image"/>
          <p:cNvPicPr>
            <a:picLocks noChangeAspect="1"/>
          </p:cNvPicPr>
          <p:nvPr/>
        </p:nvPicPr>
        <p:blipFill>
          <a:blip r:embed="rId7">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519" name="Image" descr="Image"/>
          <p:cNvPicPr>
            <a:picLocks noChangeAspect="1"/>
          </p:cNvPicPr>
          <p:nvPr/>
        </p:nvPicPr>
        <p:blipFill>
          <a:blip r:embed="rId8">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520" name="Image" descr="Image"/>
          <p:cNvPicPr>
            <a:picLocks noChangeAspect="1"/>
          </p:cNvPicPr>
          <p:nvPr/>
        </p:nvPicPr>
        <p:blipFill>
          <a:blip r:embed="rId9">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pic>
        <p:nvPicPr>
          <p:cNvPr id="521" name="Image" descr="Image"/>
          <p:cNvPicPr>
            <a:picLocks noChangeAspect="1"/>
          </p:cNvPicPr>
          <p:nvPr/>
        </p:nvPicPr>
        <p:blipFill>
          <a:blip r:embed="rId10">
            <a:extLst/>
          </a:blip>
          <a:srcRect l="5673" t="8767" r="12670" b="15595"/>
          <a:stretch>
            <a:fillRect/>
          </a:stretch>
        </p:blipFill>
        <p:spPr>
          <a:xfrm>
            <a:off x="2752481" y="8122913"/>
            <a:ext cx="440945" cy="408441"/>
          </a:xfrm>
          <a:custGeom>
            <a:avLst/>
            <a:gdLst/>
            <a:ahLst/>
            <a:cxnLst>
              <a:cxn ang="0">
                <a:pos x="wd2" y="hd2"/>
              </a:cxn>
              <a:cxn ang="5400000">
                <a:pos x="wd2" y="hd2"/>
              </a:cxn>
              <a:cxn ang="10800000">
                <a:pos x="wd2" y="hd2"/>
              </a:cxn>
              <a:cxn ang="16200000">
                <a:pos x="wd2" y="hd2"/>
              </a:cxn>
            </a:cxnLst>
            <a:rect l="0" t="0" r="r" b="b"/>
            <a:pathLst>
              <a:path w="21424" h="21387" fill="norm" stroke="1" extrusionOk="0">
                <a:moveTo>
                  <a:pt x="16622" y="14"/>
                </a:moveTo>
                <a:cubicBezTo>
                  <a:pt x="15300" y="-77"/>
                  <a:pt x="14131" y="276"/>
                  <a:pt x="12631" y="1219"/>
                </a:cubicBezTo>
                <a:cubicBezTo>
                  <a:pt x="12071" y="1571"/>
                  <a:pt x="11463" y="1863"/>
                  <a:pt x="11281" y="1863"/>
                </a:cubicBezTo>
                <a:cubicBezTo>
                  <a:pt x="10628" y="1863"/>
                  <a:pt x="8300" y="2768"/>
                  <a:pt x="7444" y="3360"/>
                </a:cubicBezTo>
                <a:cubicBezTo>
                  <a:pt x="3658" y="5978"/>
                  <a:pt x="2159" y="11753"/>
                  <a:pt x="4185" y="15974"/>
                </a:cubicBezTo>
                <a:cubicBezTo>
                  <a:pt x="4405" y="16433"/>
                  <a:pt x="4418" y="16587"/>
                  <a:pt x="4243" y="16639"/>
                </a:cubicBezTo>
                <a:cubicBezTo>
                  <a:pt x="1757" y="17377"/>
                  <a:pt x="555" y="18089"/>
                  <a:pt x="174" y="19071"/>
                </a:cubicBezTo>
                <a:cubicBezTo>
                  <a:pt x="-176" y="19973"/>
                  <a:pt x="-7" y="20485"/>
                  <a:pt x="752" y="20713"/>
                </a:cubicBezTo>
                <a:cubicBezTo>
                  <a:pt x="1102" y="20817"/>
                  <a:pt x="1657" y="20899"/>
                  <a:pt x="1967" y="20900"/>
                </a:cubicBezTo>
                <a:cubicBezTo>
                  <a:pt x="2596" y="20901"/>
                  <a:pt x="4469" y="20173"/>
                  <a:pt x="5535" y="19528"/>
                </a:cubicBezTo>
                <a:cubicBezTo>
                  <a:pt x="6223" y="19111"/>
                  <a:pt x="6237" y="19112"/>
                  <a:pt x="6788" y="19466"/>
                </a:cubicBezTo>
                <a:cubicBezTo>
                  <a:pt x="8387" y="20492"/>
                  <a:pt x="9225" y="20915"/>
                  <a:pt x="10163" y="21170"/>
                </a:cubicBezTo>
                <a:cubicBezTo>
                  <a:pt x="11465" y="21523"/>
                  <a:pt x="13630" y="21436"/>
                  <a:pt x="15099" y="20983"/>
                </a:cubicBezTo>
                <a:cubicBezTo>
                  <a:pt x="15972" y="20713"/>
                  <a:pt x="16244" y="20536"/>
                  <a:pt x="16449" y="20110"/>
                </a:cubicBezTo>
                <a:cubicBezTo>
                  <a:pt x="16639" y="19714"/>
                  <a:pt x="16843" y="19570"/>
                  <a:pt x="17201" y="19570"/>
                </a:cubicBezTo>
                <a:cubicBezTo>
                  <a:pt x="17842" y="19570"/>
                  <a:pt x="18681" y="18882"/>
                  <a:pt x="19534" y="17658"/>
                </a:cubicBezTo>
                <a:cubicBezTo>
                  <a:pt x="20886" y="15718"/>
                  <a:pt x="21424" y="14017"/>
                  <a:pt x="21424" y="11652"/>
                </a:cubicBezTo>
                <a:cubicBezTo>
                  <a:pt x="21424" y="10275"/>
                  <a:pt x="21095" y="8457"/>
                  <a:pt x="20711" y="7682"/>
                </a:cubicBezTo>
                <a:cubicBezTo>
                  <a:pt x="20543" y="7345"/>
                  <a:pt x="20463" y="7417"/>
                  <a:pt x="19843" y="8451"/>
                </a:cubicBezTo>
                <a:cubicBezTo>
                  <a:pt x="19466" y="9079"/>
                  <a:pt x="19096" y="9594"/>
                  <a:pt x="19014" y="9594"/>
                </a:cubicBezTo>
                <a:cubicBezTo>
                  <a:pt x="18681" y="9594"/>
                  <a:pt x="18667" y="9331"/>
                  <a:pt x="18994" y="8534"/>
                </a:cubicBezTo>
                <a:cubicBezTo>
                  <a:pt x="19254" y="7902"/>
                  <a:pt x="19340" y="7276"/>
                  <a:pt x="19341" y="5957"/>
                </a:cubicBezTo>
                <a:cubicBezTo>
                  <a:pt x="19342" y="4999"/>
                  <a:pt x="19348" y="3676"/>
                  <a:pt x="19361" y="3027"/>
                </a:cubicBezTo>
                <a:cubicBezTo>
                  <a:pt x="19378" y="2115"/>
                  <a:pt x="19303" y="1734"/>
                  <a:pt x="19033" y="1344"/>
                </a:cubicBezTo>
                <a:cubicBezTo>
                  <a:pt x="18381" y="403"/>
                  <a:pt x="17810" y="95"/>
                  <a:pt x="16622" y="14"/>
                </a:cubicBezTo>
                <a:close/>
                <a:moveTo>
                  <a:pt x="4050" y="18073"/>
                </a:moveTo>
                <a:cubicBezTo>
                  <a:pt x="5788" y="18068"/>
                  <a:pt x="6218" y="18372"/>
                  <a:pt x="5303" y="18967"/>
                </a:cubicBezTo>
                <a:cubicBezTo>
                  <a:pt x="4987" y="19172"/>
                  <a:pt x="4444" y="19441"/>
                  <a:pt x="4108" y="19549"/>
                </a:cubicBezTo>
                <a:cubicBezTo>
                  <a:pt x="2575" y="20040"/>
                  <a:pt x="1243" y="19948"/>
                  <a:pt x="887" y="19341"/>
                </a:cubicBezTo>
                <a:cubicBezTo>
                  <a:pt x="445" y="18584"/>
                  <a:pt x="1707" y="18081"/>
                  <a:pt x="4050" y="18073"/>
                </a:cubicBezTo>
                <a:close/>
              </a:path>
            </a:pathLst>
          </a:custGeom>
          <a:ln w="3175">
            <a:miter lim="400000"/>
          </a:ln>
        </p:spPr>
      </p:pic>
      <p:pic>
        <p:nvPicPr>
          <p:cNvPr id="522" name="Image" descr="Image"/>
          <p:cNvPicPr>
            <a:picLocks noChangeAspect="1"/>
          </p:cNvPicPr>
          <p:nvPr/>
        </p:nvPicPr>
        <p:blipFill>
          <a:blip r:embed="rId11">
            <a:extLst/>
          </a:blip>
          <a:srcRect l="8000" t="5333" r="10048" b="11561"/>
          <a:stretch>
            <a:fillRect/>
          </a:stretch>
        </p:blipFill>
        <p:spPr>
          <a:xfrm>
            <a:off x="5155346" y="8082583"/>
            <a:ext cx="442536" cy="448771"/>
          </a:xfrm>
          <a:custGeom>
            <a:avLst/>
            <a:gdLst/>
            <a:ahLst/>
            <a:cxnLst>
              <a:cxn ang="0">
                <a:pos x="wd2" y="hd2"/>
              </a:cxn>
              <a:cxn ang="5400000">
                <a:pos x="wd2" y="hd2"/>
              </a:cxn>
              <a:cxn ang="10800000">
                <a:pos x="wd2" y="hd2"/>
              </a:cxn>
              <a:cxn ang="16200000">
                <a:pos x="wd2" y="hd2"/>
              </a:cxn>
            </a:cxnLst>
            <a:rect l="0" t="0" r="r" b="b"/>
            <a:pathLst>
              <a:path w="21567" h="21585" fill="norm" stroke="1" extrusionOk="0">
                <a:moveTo>
                  <a:pt x="14410" y="0"/>
                </a:moveTo>
                <a:cubicBezTo>
                  <a:pt x="13924" y="0"/>
                  <a:pt x="12738" y="542"/>
                  <a:pt x="12282" y="974"/>
                </a:cubicBezTo>
                <a:cubicBezTo>
                  <a:pt x="12048" y="1195"/>
                  <a:pt x="12048" y="1248"/>
                  <a:pt x="12282" y="1394"/>
                </a:cubicBezTo>
                <a:cubicBezTo>
                  <a:pt x="12427" y="1484"/>
                  <a:pt x="12701" y="1545"/>
                  <a:pt x="12901" y="1546"/>
                </a:cubicBezTo>
                <a:cubicBezTo>
                  <a:pt x="14138" y="1555"/>
                  <a:pt x="16012" y="2580"/>
                  <a:pt x="16518" y="3512"/>
                </a:cubicBezTo>
                <a:cubicBezTo>
                  <a:pt x="16821" y="4072"/>
                  <a:pt x="16464" y="4153"/>
                  <a:pt x="15377" y="3799"/>
                </a:cubicBezTo>
                <a:cubicBezTo>
                  <a:pt x="10241" y="2126"/>
                  <a:pt x="4831" y="5089"/>
                  <a:pt x="3598" y="10251"/>
                </a:cubicBezTo>
                <a:cubicBezTo>
                  <a:pt x="2781" y="13670"/>
                  <a:pt x="3990" y="17147"/>
                  <a:pt x="6750" y="19357"/>
                </a:cubicBezTo>
                <a:cubicBezTo>
                  <a:pt x="7286" y="19785"/>
                  <a:pt x="7471" y="20058"/>
                  <a:pt x="7350" y="20177"/>
                </a:cubicBezTo>
                <a:cubicBezTo>
                  <a:pt x="7250" y="20276"/>
                  <a:pt x="6347" y="20334"/>
                  <a:pt x="5300" y="20330"/>
                </a:cubicBezTo>
                <a:cubicBezTo>
                  <a:pt x="3769" y="20325"/>
                  <a:pt x="3261" y="20267"/>
                  <a:pt x="2592" y="19967"/>
                </a:cubicBezTo>
                <a:cubicBezTo>
                  <a:pt x="1590" y="19518"/>
                  <a:pt x="881" y="18518"/>
                  <a:pt x="754" y="17410"/>
                </a:cubicBezTo>
                <a:cubicBezTo>
                  <a:pt x="705" y="16979"/>
                  <a:pt x="597" y="16627"/>
                  <a:pt x="522" y="16627"/>
                </a:cubicBezTo>
                <a:cubicBezTo>
                  <a:pt x="284" y="16627"/>
                  <a:pt x="0" y="17678"/>
                  <a:pt x="0" y="18574"/>
                </a:cubicBezTo>
                <a:cubicBezTo>
                  <a:pt x="0" y="20050"/>
                  <a:pt x="850" y="21129"/>
                  <a:pt x="2360" y="21533"/>
                </a:cubicBezTo>
                <a:cubicBezTo>
                  <a:pt x="2553" y="21584"/>
                  <a:pt x="3581" y="21600"/>
                  <a:pt x="4642" y="21571"/>
                </a:cubicBezTo>
                <a:cubicBezTo>
                  <a:pt x="6169" y="21529"/>
                  <a:pt x="6822" y="21430"/>
                  <a:pt x="7737" y="21094"/>
                </a:cubicBezTo>
                <a:cubicBezTo>
                  <a:pt x="8809" y="20699"/>
                  <a:pt x="8939" y="20695"/>
                  <a:pt x="9574" y="20922"/>
                </a:cubicBezTo>
                <a:cubicBezTo>
                  <a:pt x="10548" y="21270"/>
                  <a:pt x="13215" y="21381"/>
                  <a:pt x="14429" y="21132"/>
                </a:cubicBezTo>
                <a:cubicBezTo>
                  <a:pt x="16001" y="20810"/>
                  <a:pt x="17813" y="19833"/>
                  <a:pt x="18974" y="18669"/>
                </a:cubicBezTo>
                <a:cubicBezTo>
                  <a:pt x="20745" y="16895"/>
                  <a:pt x="21600" y="14563"/>
                  <a:pt x="21566" y="12236"/>
                </a:cubicBezTo>
                <a:cubicBezTo>
                  <a:pt x="21532" y="9910"/>
                  <a:pt x="20603" y="7583"/>
                  <a:pt x="18781" y="5803"/>
                </a:cubicBezTo>
                <a:lnTo>
                  <a:pt x="17736" y="4791"/>
                </a:lnTo>
                <a:lnTo>
                  <a:pt x="18104" y="4104"/>
                </a:lnTo>
                <a:cubicBezTo>
                  <a:pt x="18932" y="2502"/>
                  <a:pt x="18078" y="978"/>
                  <a:pt x="15996" y="344"/>
                </a:cubicBezTo>
                <a:cubicBezTo>
                  <a:pt x="15380" y="156"/>
                  <a:pt x="14666" y="0"/>
                  <a:pt x="14410" y="0"/>
                </a:cubicBezTo>
                <a:close/>
              </a:path>
            </a:pathLst>
          </a:custGeom>
          <a:ln w="3175">
            <a:miter lim="400000"/>
          </a:ln>
        </p:spPr>
      </p:pic>
      <p:pic>
        <p:nvPicPr>
          <p:cNvPr id="523" name="Image" descr="Image"/>
          <p:cNvPicPr>
            <a:picLocks noChangeAspect="1"/>
          </p:cNvPicPr>
          <p:nvPr/>
        </p:nvPicPr>
        <p:blipFill>
          <a:blip r:embed="rId12">
            <a:extLst/>
          </a:blip>
          <a:srcRect l="11185" t="6883" r="9565" b="12321"/>
          <a:stretch>
            <a:fillRect/>
          </a:stretch>
        </p:blipFill>
        <p:spPr>
          <a:xfrm>
            <a:off x="6786639" y="8095058"/>
            <a:ext cx="427948" cy="436296"/>
          </a:xfrm>
          <a:custGeom>
            <a:avLst/>
            <a:gdLst/>
            <a:ahLst/>
            <a:cxnLst>
              <a:cxn ang="0">
                <a:pos x="wd2" y="hd2"/>
              </a:cxn>
              <a:cxn ang="5400000">
                <a:pos x="wd2" y="hd2"/>
              </a:cxn>
              <a:cxn ang="10800000">
                <a:pos x="wd2" y="hd2"/>
              </a:cxn>
              <a:cxn ang="16200000">
                <a:pos x="wd2" y="hd2"/>
              </a:cxn>
            </a:cxnLst>
            <a:rect l="0" t="0" r="r" b="b"/>
            <a:pathLst>
              <a:path w="20673" h="21463" fill="norm" stroke="1" extrusionOk="0">
                <a:moveTo>
                  <a:pt x="14277" y="0"/>
                </a:moveTo>
                <a:cubicBezTo>
                  <a:pt x="14156" y="5"/>
                  <a:pt x="13993" y="64"/>
                  <a:pt x="13721" y="196"/>
                </a:cubicBezTo>
                <a:cubicBezTo>
                  <a:pt x="12691" y="694"/>
                  <a:pt x="12495" y="1027"/>
                  <a:pt x="12724" y="1894"/>
                </a:cubicBezTo>
                <a:cubicBezTo>
                  <a:pt x="13025" y="3031"/>
                  <a:pt x="12931" y="3122"/>
                  <a:pt x="11478" y="3124"/>
                </a:cubicBezTo>
                <a:cubicBezTo>
                  <a:pt x="9031" y="3128"/>
                  <a:pt x="7025" y="3998"/>
                  <a:pt x="5248" y="5799"/>
                </a:cubicBezTo>
                <a:cubicBezTo>
                  <a:pt x="3870" y="7194"/>
                  <a:pt x="3052" y="8758"/>
                  <a:pt x="2794" y="10504"/>
                </a:cubicBezTo>
                <a:cubicBezTo>
                  <a:pt x="2694" y="11176"/>
                  <a:pt x="2553" y="11842"/>
                  <a:pt x="2487" y="11988"/>
                </a:cubicBezTo>
                <a:cubicBezTo>
                  <a:pt x="2421" y="12134"/>
                  <a:pt x="1858" y="12497"/>
                  <a:pt x="1241" y="12808"/>
                </a:cubicBezTo>
                <a:cubicBezTo>
                  <a:pt x="178" y="13343"/>
                  <a:pt x="127" y="13428"/>
                  <a:pt x="33" y="14116"/>
                </a:cubicBezTo>
                <a:cubicBezTo>
                  <a:pt x="-22" y="14516"/>
                  <a:pt x="-7" y="14867"/>
                  <a:pt x="71" y="14916"/>
                </a:cubicBezTo>
                <a:cubicBezTo>
                  <a:pt x="149" y="14965"/>
                  <a:pt x="658" y="14921"/>
                  <a:pt x="1202" y="14819"/>
                </a:cubicBezTo>
                <a:cubicBezTo>
                  <a:pt x="2556" y="14564"/>
                  <a:pt x="2810" y="14596"/>
                  <a:pt x="2928" y="14956"/>
                </a:cubicBezTo>
                <a:cubicBezTo>
                  <a:pt x="3579" y="16943"/>
                  <a:pt x="5257" y="19172"/>
                  <a:pt x="6762" y="20071"/>
                </a:cubicBezTo>
                <a:cubicBezTo>
                  <a:pt x="7176" y="20318"/>
                  <a:pt x="7667" y="20728"/>
                  <a:pt x="7855" y="20988"/>
                </a:cubicBezTo>
                <a:cubicBezTo>
                  <a:pt x="8133" y="21373"/>
                  <a:pt x="8251" y="21433"/>
                  <a:pt x="8507" y="21281"/>
                </a:cubicBezTo>
                <a:cubicBezTo>
                  <a:pt x="8732" y="21148"/>
                  <a:pt x="9089" y="21142"/>
                  <a:pt x="9772" y="21301"/>
                </a:cubicBezTo>
                <a:cubicBezTo>
                  <a:pt x="11040" y="21596"/>
                  <a:pt x="13077" y="21479"/>
                  <a:pt x="14488" y="21027"/>
                </a:cubicBezTo>
                <a:cubicBezTo>
                  <a:pt x="16175" y="20488"/>
                  <a:pt x="17928" y="19157"/>
                  <a:pt x="18994" y="17611"/>
                </a:cubicBezTo>
                <a:cubicBezTo>
                  <a:pt x="21578" y="13863"/>
                  <a:pt x="21143" y="9006"/>
                  <a:pt x="17939" y="5740"/>
                </a:cubicBezTo>
                <a:lnTo>
                  <a:pt x="16770" y="4549"/>
                </a:lnTo>
                <a:lnTo>
                  <a:pt x="17613" y="3807"/>
                </a:lnTo>
                <a:cubicBezTo>
                  <a:pt x="18072" y="3391"/>
                  <a:pt x="18693" y="2849"/>
                  <a:pt x="18994" y="2616"/>
                </a:cubicBezTo>
                <a:cubicBezTo>
                  <a:pt x="19371" y="2325"/>
                  <a:pt x="19482" y="2138"/>
                  <a:pt x="19358" y="2011"/>
                </a:cubicBezTo>
                <a:cubicBezTo>
                  <a:pt x="19140" y="1789"/>
                  <a:pt x="17088" y="3134"/>
                  <a:pt x="15869" y="4296"/>
                </a:cubicBezTo>
                <a:cubicBezTo>
                  <a:pt x="15422" y="4721"/>
                  <a:pt x="14992" y="5023"/>
                  <a:pt x="14929" y="4959"/>
                </a:cubicBezTo>
                <a:cubicBezTo>
                  <a:pt x="14866" y="4895"/>
                  <a:pt x="14814" y="4601"/>
                  <a:pt x="14814" y="4296"/>
                </a:cubicBezTo>
                <a:cubicBezTo>
                  <a:pt x="14814" y="3990"/>
                  <a:pt x="14739" y="3653"/>
                  <a:pt x="14642" y="3554"/>
                </a:cubicBezTo>
                <a:cubicBezTo>
                  <a:pt x="14520" y="3430"/>
                  <a:pt x="14564" y="3145"/>
                  <a:pt x="14757" y="2675"/>
                </a:cubicBezTo>
                <a:cubicBezTo>
                  <a:pt x="15085" y="1874"/>
                  <a:pt x="15004" y="584"/>
                  <a:pt x="14603" y="176"/>
                </a:cubicBezTo>
                <a:cubicBezTo>
                  <a:pt x="14488" y="58"/>
                  <a:pt x="14399" y="-4"/>
                  <a:pt x="14277" y="0"/>
                </a:cubicBezTo>
                <a:close/>
              </a:path>
            </a:pathLst>
          </a:custGeom>
          <a:ln w="3175">
            <a:miter lim="400000"/>
          </a:ln>
        </p:spPr>
      </p:pic>
      <p:sp>
        <p:nvSpPr>
          <p:cNvPr id="524"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525"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526"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sp>
        <p:nvSpPr>
          <p:cNvPr id="527"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528"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529"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530"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531"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pic>
        <p:nvPicPr>
          <p:cNvPr id="532" name="Image" descr="Image"/>
          <p:cNvPicPr>
            <a:picLocks noChangeAspect="1"/>
          </p:cNvPicPr>
          <p:nvPr/>
        </p:nvPicPr>
        <p:blipFill>
          <a:blip r:embed="rId13">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sp>
        <p:nvSpPr>
          <p:cNvPr id="533" name="Cercle"/>
          <p:cNvSpPr/>
          <p:nvPr/>
        </p:nvSpPr>
        <p:spPr>
          <a:xfrm>
            <a:off x="3193425" y="526855"/>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532"/>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8" presetID="22" grpId="2" fill="hold">
                                  <p:stCondLst>
                                    <p:cond delay="0"/>
                                  </p:stCondLst>
                                  <p:iterate type="el" backwards="0">
                                    <p:tmAbs val="0"/>
                                  </p:iterate>
                                  <p:childTnLst>
                                    <p:set>
                                      <p:cBhvr>
                                        <p:cTn id="9" fill="hold"/>
                                        <p:tgtEl>
                                          <p:spTgt spid="471"/>
                                        </p:tgtEl>
                                        <p:attrNameLst>
                                          <p:attrName>style.visibility</p:attrName>
                                        </p:attrNameLst>
                                      </p:cBhvr>
                                      <p:to>
                                        <p:strVal val="visible"/>
                                      </p:to>
                                    </p:set>
                                    <p:animEffect filter="wipe(left)" transition="in">
                                      <p:cBhvr>
                                        <p:cTn id="10" dur="1000"/>
                                        <p:tgtEl>
                                          <p:spTgt spid="4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71" grpId="2"/>
      <p:bldP build="whole" bldLvl="1" animBg="1" rev="0" advAuto="0" spid="532"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4" name="- une brève évocation de la rationalité modern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brève évocation de la rationalité moderne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philosophie, René Descartes recherche un fondement nouveau à la philosophie qui soit </a:t>
            </a:r>
            <a:r>
              <a:rPr>
                <a:solidFill>
                  <a:schemeClr val="accent4">
                    <a:hueOff val="468000"/>
                    <a:satOff val="-4761"/>
                    <a:lumOff val="10196"/>
                  </a:schemeClr>
                </a:solidFill>
              </a:rPr>
              <a:t>objectif</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 qui suppose une mise en question de toute affirmation</a:t>
            </a:r>
          </a:p>
          <a:p>
            <a:pPr marL="1595606" indent="-1595606" algn="l" defTabSz="238620">
              <a:spcBef>
                <a:spcPts val="400"/>
              </a:spcBef>
              <a:tabLst>
                <a:tab pos="647700" algn="l"/>
                <a:tab pos="1219200" algn="l"/>
              </a:tabLst>
              <a:defRPr sz="2200">
                <a:latin typeface="+mn-lt"/>
                <a:ea typeface="+mn-ea"/>
                <a:cs typeface="+mn-cs"/>
                <a:sym typeface="Helvetica Neue"/>
              </a:defRPr>
            </a:pPr>
            <a:r>
              <a:t>		- et un travail de la raison pour </a:t>
            </a:r>
            <a:r>
              <a:rPr>
                <a:solidFill>
                  <a:schemeClr val="accent4">
                    <a:hueOff val="468000"/>
                    <a:satOff val="-4761"/>
                    <a:lumOff val="10196"/>
                  </a:schemeClr>
                </a:solidFill>
              </a:rPr>
              <a:t>établir</a:t>
            </a:r>
            <a:r>
              <a:t> toute vérité, c'est-à-dire vérifier son bien-fondé</a:t>
            </a:r>
          </a:p>
          <a:p>
            <a:pPr marL="1595606" indent="-1595606" algn="l" defTabSz="238620">
              <a:spcBef>
                <a:spcPts val="400"/>
              </a:spcBef>
              <a:tabLst>
                <a:tab pos="647700" algn="l"/>
                <a:tab pos="1219200" algn="l"/>
              </a:tabLst>
              <a:defRPr sz="2200">
                <a:latin typeface="+mn-lt"/>
                <a:ea typeface="+mn-ea"/>
                <a:cs typeface="+mn-cs"/>
                <a:sym typeface="Helvetica Neue"/>
              </a:defRPr>
            </a:pPr>
            <a:r>
              <a:t>		- y compris et peut-être surtout des évidences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fondement auquel il aboutit est la perception de soi comme </a:t>
            </a:r>
            <a:r>
              <a:rPr i="1">
                <a:solidFill>
                  <a:schemeClr val="accent4">
                    <a:hueOff val="468000"/>
                    <a:satOff val="-4761"/>
                    <a:lumOff val="10196"/>
                  </a:schemeClr>
                </a:solidFill>
              </a:rPr>
              <a:t>sujet</a:t>
            </a:r>
          </a:p>
          <a:p>
            <a:pPr marL="1595606" indent="-1595606" algn="l" defTabSz="238620">
              <a:spcBef>
                <a:spcPts val="400"/>
              </a:spcBef>
              <a:tabLst>
                <a:tab pos="647700" algn="l"/>
                <a:tab pos="1219200" algn="l"/>
              </a:tabLst>
              <a:defRPr sz="2200">
                <a:latin typeface="+mn-lt"/>
                <a:ea typeface="+mn-ea"/>
                <a:cs typeface="+mn-cs"/>
                <a:sym typeface="Helvetica Neue"/>
              </a:defRPr>
            </a:pPr>
            <a:r>
              <a:t>		- qu’il déduit de l’expérience intime de pouvoir se percevoir en train de penser :</a:t>
            </a:r>
          </a:p>
          <a:p>
            <a:pPr marL="1595606" indent="-1595606" algn="l" defTabSz="238620">
              <a:spcBef>
                <a:spcPts val="400"/>
              </a:spcBef>
              <a:tabLst>
                <a:tab pos="647700" algn="l"/>
                <a:tab pos="1219200" algn="l"/>
              </a:tabLst>
              <a:defRPr sz="2200">
                <a:latin typeface="+mn-lt"/>
                <a:ea typeface="+mn-ea"/>
                <a:cs typeface="+mn-cs"/>
                <a:sym typeface="Helvetica Neue"/>
              </a:defRPr>
            </a:pPr>
            <a:r>
              <a:t>		- le sens de son « je pense, je suis » est :</a:t>
            </a:r>
          </a:p>
          <a:p>
            <a:pPr marL="1595606" indent="-1595606" defTabSz="238620">
              <a:spcBef>
                <a:spcPts val="400"/>
              </a:spcBef>
              <a:tabLst>
                <a:tab pos="647700" algn="l"/>
                <a:tab pos="1219200" algn="l"/>
              </a:tabLst>
              <a:defRPr i="1" sz="2200">
                <a:latin typeface="+mn-lt"/>
                <a:ea typeface="+mn-ea"/>
                <a:cs typeface="+mn-cs"/>
                <a:sym typeface="Helvetica Neue"/>
              </a:defRPr>
            </a:pPr>
            <a:r>
              <a:t>je peux dire que je suis quelqu’un parce que </a:t>
            </a:r>
          </a:p>
          <a:p>
            <a:pPr marL="1595606" indent="-1595606" defTabSz="238620">
              <a:spcBef>
                <a:spcPts val="400"/>
              </a:spcBef>
              <a:tabLst>
                <a:tab pos="647700" algn="l"/>
                <a:tab pos="1219200" algn="l"/>
              </a:tabLst>
              <a:defRPr i="1" sz="2200">
                <a:latin typeface="+mn-lt"/>
                <a:ea typeface="+mn-ea"/>
                <a:cs typeface="+mn-cs"/>
                <a:sym typeface="Helvetica Neue"/>
              </a:defRPr>
            </a:pPr>
            <a:r>
              <a:t>sinon je ne serais pas en train de penser</a:t>
            </a:r>
          </a:p>
          <a:p>
            <a:pPr marL="1595606" indent="-1595606" algn="just" defTabSz="238620">
              <a:spcBef>
                <a:spcPts val="400"/>
              </a:spcBef>
              <a:tabLst>
                <a:tab pos="647700" algn="l"/>
                <a:tab pos="1219200" algn="l"/>
              </a:tabLst>
              <a:defRPr i="1" sz="2200">
                <a:latin typeface="+mn-lt"/>
                <a:ea typeface="+mn-ea"/>
                <a:cs typeface="+mn-cs"/>
                <a:sym typeface="Helvetica Neue"/>
              </a:defRPr>
            </a:pPr>
          </a:p>
          <a:p>
            <a:pPr marL="1595606" indent="-1595606" algn="just" defTabSz="238620">
              <a:spcBef>
                <a:spcPts val="400"/>
              </a:spcBef>
              <a:tabLst>
                <a:tab pos="647700" algn="l"/>
                <a:tab pos="1219200" algn="l"/>
              </a:tabLst>
              <a:defRPr i="1" sz="2200">
                <a:latin typeface="+mn-lt"/>
                <a:ea typeface="+mn-ea"/>
                <a:cs typeface="+mn-cs"/>
                <a:sym typeface="Helvetica Neue"/>
              </a:defRPr>
            </a:pPr>
            <a:r>
              <a:t>	</a:t>
            </a:r>
            <a:r>
              <a:rPr i="0"/>
              <a:t>	- le « cogito »  (</a:t>
            </a:r>
            <a:r>
              <a:t>je pense</a:t>
            </a:r>
            <a:r>
              <a:rPr i="0"/>
              <a:t>) de Descartes a été identifié à cette conscience d’être un sujet</a:t>
            </a:r>
          </a:p>
        </p:txBody>
      </p:sp>
      <p:sp>
        <p:nvSpPr>
          <p:cNvPr id="19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0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0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4" name="- en résumé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résumé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sujet moderne est un sujet qui situe sa spécificité dans la rationalité</a:t>
            </a:r>
          </a:p>
          <a:p>
            <a:pPr marL="1595606" indent="-1595606" algn="l" defTabSz="238620">
              <a:spcBef>
                <a:spcPts val="400"/>
              </a:spcBef>
              <a:tabLst>
                <a:tab pos="647700" algn="l"/>
                <a:tab pos="1219200" algn="l"/>
              </a:tabLst>
              <a:defRPr sz="2200">
                <a:latin typeface="+mn-lt"/>
                <a:ea typeface="+mn-ea"/>
                <a:cs typeface="+mn-cs"/>
                <a:sym typeface="Helvetica Neue"/>
              </a:defRPr>
            </a:pPr>
            <a:r>
              <a:t>	- il entend assurer son propre progrès</a:t>
            </a:r>
          </a:p>
          <a:p>
            <a:pPr marL="1595606" indent="-1595606" algn="l" defTabSz="238620">
              <a:spcBef>
                <a:spcPts val="400"/>
              </a:spcBef>
              <a:tabLst>
                <a:tab pos="647700" algn="l"/>
                <a:tab pos="1219200" algn="l"/>
              </a:tabLst>
              <a:defRPr sz="2200">
                <a:latin typeface="+mn-lt"/>
                <a:ea typeface="+mn-ea"/>
                <a:cs typeface="+mn-cs"/>
                <a:sym typeface="Helvetica Neue"/>
              </a:defRPr>
            </a:pPr>
            <a:r>
              <a:t>		- en mettant en œuvre sa rationalité par l’esprit critique</a:t>
            </a:r>
          </a:p>
          <a:p>
            <a:pPr marL="1595606" indent="-1595606" algn="l" defTabSz="238620">
              <a:spcBef>
                <a:spcPts val="400"/>
              </a:spcBef>
              <a:tabLst>
                <a:tab pos="647700" algn="l"/>
                <a:tab pos="1219200" algn="l"/>
              </a:tabLst>
              <a:defRPr sz="2200">
                <a:latin typeface="+mn-lt"/>
                <a:ea typeface="+mn-ea"/>
                <a:cs typeface="+mn-cs"/>
                <a:sym typeface="Helvetica Neue"/>
              </a:defRPr>
            </a:pPr>
            <a:r>
              <a:t>			- scientifique et technique </a:t>
            </a:r>
          </a:p>
          <a:p>
            <a:pPr marL="1595606" indent="-1595606" algn="l" defTabSz="238620">
              <a:spcBef>
                <a:spcPts val="400"/>
              </a:spcBef>
              <a:tabLst>
                <a:tab pos="647700" algn="l"/>
                <a:tab pos="1219200" algn="l"/>
              </a:tabLst>
              <a:defRPr sz="2200">
                <a:latin typeface="+mn-lt"/>
                <a:ea typeface="+mn-ea"/>
                <a:cs typeface="+mn-cs"/>
                <a:sym typeface="Helvetica Neue"/>
              </a:defRPr>
            </a:pPr>
            <a:r>
              <a:t>			- politique (démocratie - distinctions des pouvoirs - pensée juridique)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matière de philosophie du sujet il s’agit d’analyser par la raison critique :</a:t>
            </a:r>
          </a:p>
          <a:p>
            <a:pPr marL="1595606" indent="-1595606" algn="l" defTabSz="238620">
              <a:spcBef>
                <a:spcPts val="400"/>
              </a:spcBef>
              <a:tabLst>
                <a:tab pos="647700" algn="l"/>
                <a:tab pos="1219200" algn="l"/>
              </a:tabLst>
              <a:defRPr sz="2200">
                <a:latin typeface="+mn-lt"/>
                <a:ea typeface="+mn-ea"/>
                <a:cs typeface="+mn-cs"/>
                <a:sym typeface="Helvetica Neue"/>
              </a:defRPr>
            </a:pPr>
            <a:r>
              <a:t>		- les processus de la connaissance</a:t>
            </a:r>
          </a:p>
          <a:p>
            <a:pPr marL="1595606" indent="-1595606" algn="l" defTabSz="238620">
              <a:spcBef>
                <a:spcPts val="400"/>
              </a:spcBef>
              <a:tabLst>
                <a:tab pos="647700" algn="l"/>
                <a:tab pos="1219200" algn="l"/>
              </a:tabLst>
              <a:defRPr sz="2200">
                <a:latin typeface="+mn-lt"/>
                <a:ea typeface="+mn-ea"/>
                <a:cs typeface="+mn-cs"/>
                <a:sym typeface="Helvetica Neue"/>
              </a:defRPr>
            </a:pPr>
            <a:r>
              <a:t>		- les processus de la décision - notamment l’influence des passions irrationnelles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morale c’est le paradigme juridique qui permet d’assurer cette rationalité </a:t>
            </a:r>
          </a:p>
          <a:p>
            <a:pPr marL="1595606" indent="-1595606" algn="l" defTabSz="238620">
              <a:spcBef>
                <a:spcPts val="400"/>
              </a:spcBef>
              <a:tabLst>
                <a:tab pos="647700" algn="l"/>
                <a:tab pos="1219200" algn="l"/>
              </a:tabLst>
              <a:defRPr sz="2200">
                <a:latin typeface="+mn-lt"/>
                <a:ea typeface="+mn-ea"/>
                <a:cs typeface="+mn-cs"/>
                <a:sym typeface="Helvetica Neue"/>
              </a:defRPr>
            </a:pPr>
            <a:r>
              <a:t>		- par conséquent elle revêt les habits de la normativité </a:t>
            </a:r>
          </a:p>
          <a:p>
            <a:pPr marL="1595606" indent="-1595606" algn="l" defTabSz="238620">
              <a:spcBef>
                <a:spcPts val="400"/>
              </a:spcBef>
              <a:tabLst>
                <a:tab pos="647700" algn="l"/>
                <a:tab pos="1219200" algn="l"/>
              </a:tabLst>
              <a:defRPr sz="2200">
                <a:latin typeface="+mn-lt"/>
                <a:ea typeface="+mn-ea"/>
                <a:cs typeface="+mn-cs"/>
                <a:sym typeface="Helvetica Neue"/>
              </a:defRPr>
            </a:pPr>
            <a:r>
              <a:t>		- dans une pensée déontologique (du grec </a:t>
            </a:r>
            <a:r>
              <a:rPr i="1"/>
              <a:t>dè-ontos</a:t>
            </a:r>
            <a:r>
              <a:t> : </a:t>
            </a:r>
            <a:r>
              <a:rPr i="1"/>
              <a:t>il-faut-que-ce-soit</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a:t>
            </a:r>
          </a:p>
        </p:txBody>
      </p:sp>
      <p:sp>
        <p:nvSpPr>
          <p:cNvPr id="20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1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4" name="- en philosophie, la référence est Emmanuel Kant (1724-1804) avec la notion de devoir…"/>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philosophie, la référence est Emmanuel </a:t>
            </a:r>
            <a:r>
              <a:rPr cap="small"/>
              <a:t>Kant</a:t>
            </a:r>
            <a:r>
              <a:t> (1724-1804) avec la notion de </a:t>
            </a:r>
            <a:r>
              <a:rPr i="1">
                <a:solidFill>
                  <a:schemeClr val="accent4">
                    <a:hueOff val="468000"/>
                    <a:satOff val="-4761"/>
                    <a:lumOff val="10196"/>
                  </a:schemeClr>
                </a:solidFill>
              </a:rPr>
              <a:t>devoir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cette approche sera reformulée avec Emmanuel </a:t>
            </a:r>
            <a:r>
              <a:rPr cap="small"/>
              <a:t>Lévinas</a:t>
            </a:r>
            <a:r>
              <a:t> (1905-1995) avec la notion de </a:t>
            </a:r>
            <a:r>
              <a:rPr i="1">
                <a:solidFill>
                  <a:schemeClr val="accent4">
                    <a:hueOff val="468000"/>
                    <a:satOff val="-4761"/>
                    <a:lumOff val="10196"/>
                  </a:schemeClr>
                </a:solidFill>
              </a:rPr>
              <a:t>responsabilité</a:t>
            </a:r>
          </a:p>
        </p:txBody>
      </p:sp>
      <p:sp>
        <p:nvSpPr>
          <p:cNvPr id="21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2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4" name="b) La responsabilité…"/>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b) La responsabilité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démarche de Kant est comparable à celle de Descartes :</a:t>
            </a:r>
          </a:p>
          <a:p>
            <a:pPr marL="1595606" indent="-1595606" algn="l" defTabSz="238620">
              <a:spcBef>
                <a:spcPts val="400"/>
              </a:spcBef>
              <a:tabLst>
                <a:tab pos="647700" algn="l"/>
                <a:tab pos="1219200" algn="l"/>
              </a:tabLst>
              <a:defRPr sz="2200">
                <a:latin typeface="+mn-lt"/>
                <a:ea typeface="+mn-ea"/>
                <a:cs typeface="+mn-cs"/>
                <a:sym typeface="Helvetica Neue"/>
              </a:defRPr>
            </a:pPr>
            <a:r>
              <a:t>	- une recherche d’un fondement normatif à la morale par la critique de toute téléologie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reconnait que le bonheur est subjectivement la finalité ultime de toute décision</a:t>
            </a:r>
          </a:p>
          <a:p>
            <a:pPr marL="1595606" indent="-1595606" algn="l" defTabSz="238620">
              <a:spcBef>
                <a:spcPts val="400"/>
              </a:spcBef>
              <a:tabLst>
                <a:tab pos="647700" algn="l"/>
                <a:tab pos="1219200" algn="l"/>
              </a:tabLst>
              <a:defRPr sz="2200">
                <a:latin typeface="+mn-lt"/>
                <a:ea typeface="+mn-ea"/>
                <a:cs typeface="+mn-cs"/>
                <a:sym typeface="Helvetica Neue"/>
              </a:defRPr>
            </a:pPr>
            <a:r>
              <a:t>	- mais le raisonnement qui consiste à vouloir le bonheur procède d’un </a:t>
            </a:r>
            <a:r>
              <a:rPr>
                <a:solidFill>
                  <a:schemeClr val="accent4">
                    <a:hueOff val="468000"/>
                    <a:satOff val="-4761"/>
                    <a:lumOff val="10196"/>
                  </a:schemeClr>
                </a:solidFill>
              </a:rPr>
              <a:t>impératif hypothétique</a:t>
            </a:r>
            <a:r>
              <a:t> : « si tu veux être heureux, fais ceci… »</a:t>
            </a:r>
          </a:p>
          <a:p>
            <a:pPr marL="1595606" indent="-1595606" algn="l" defTabSz="238620">
              <a:spcBef>
                <a:spcPts val="400"/>
              </a:spcBef>
              <a:tabLst>
                <a:tab pos="647700" algn="l"/>
                <a:tab pos="1219200" algn="l"/>
              </a:tabLst>
              <a:defRPr sz="2200">
                <a:latin typeface="+mn-lt"/>
                <a:ea typeface="+mn-ea"/>
                <a:cs typeface="+mn-cs"/>
                <a:sym typeface="Helvetica Neue"/>
              </a:defRPr>
            </a:pPr>
            <a:r>
              <a:t>	- celui-ci est variable en fonction des convictions des personnes et groupes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 véritable fondement de la morale suppose un </a:t>
            </a:r>
            <a:r>
              <a:rPr>
                <a:solidFill>
                  <a:schemeClr val="accent4">
                    <a:hueOff val="468000"/>
                    <a:satOff val="-4761"/>
                    <a:lumOff val="10196"/>
                  </a:schemeClr>
                </a:solidFill>
              </a:rPr>
              <a:t>impératif catégorique </a:t>
            </a:r>
            <a:r>
              <a:t>valable pour tous, indépendamment des convictions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s’agit donc de trouver un raisonnement qui ne soit pas lié à des contenus moraux (être fidèle, charitable, fiable, sincère, etc.)</a:t>
            </a:r>
          </a:p>
          <a:p>
            <a:pPr marL="1595606" indent="-1595606" algn="l" defTabSz="238620">
              <a:spcBef>
                <a:spcPts val="400"/>
              </a:spcBef>
              <a:tabLst>
                <a:tab pos="647700" algn="l"/>
                <a:tab pos="1219200" algn="l"/>
              </a:tabLst>
              <a:defRPr sz="2200">
                <a:latin typeface="+mn-lt"/>
                <a:ea typeface="+mn-ea"/>
                <a:cs typeface="+mn-cs"/>
                <a:sym typeface="Helvetica Neue"/>
              </a:defRPr>
            </a:pPr>
            <a:r>
              <a:t>		- mais un raisonnement « formel »</a:t>
            </a:r>
          </a:p>
          <a:p>
            <a:pPr marL="1595606" indent="-1595606" algn="l" defTabSz="238620">
              <a:spcBef>
                <a:spcPts val="400"/>
              </a:spcBef>
              <a:tabLst>
                <a:tab pos="647700" algn="l"/>
                <a:tab pos="1219200" algn="l"/>
              </a:tabLst>
              <a:defRPr sz="2200">
                <a:latin typeface="+mn-lt"/>
                <a:ea typeface="+mn-ea"/>
                <a:cs typeface="+mn-cs"/>
                <a:sym typeface="Helvetica Neue"/>
              </a:defRPr>
            </a:pPr>
            <a:r>
              <a:t>		- ce qui indique que l’on n’est pas dans une logique de contenus et de convictions est la notion de </a:t>
            </a:r>
            <a:r>
              <a:rPr>
                <a:solidFill>
                  <a:schemeClr val="accent4">
                    <a:hueOff val="468000"/>
                    <a:satOff val="-4761"/>
                    <a:lumOff val="10196"/>
                  </a:schemeClr>
                </a:solidFill>
              </a:rPr>
              <a:t>devoir</a:t>
            </a:r>
          </a:p>
        </p:txBody>
      </p:sp>
      <p:sp>
        <p:nvSpPr>
          <p:cNvPr id="22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3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4" name="- si quelqu’un accomplit son devoir cela veut dire 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si quelqu’un accomplit son devoir cela veut dire que </a:t>
            </a:r>
          </a:p>
          <a:p>
            <a:pPr marL="1595606" indent="-1595606" algn="l" defTabSz="238620">
              <a:spcBef>
                <a:spcPts val="400"/>
              </a:spcBef>
              <a:tabLst>
                <a:tab pos="647700" algn="l"/>
                <a:tab pos="1219200" algn="l"/>
              </a:tabLst>
              <a:defRPr sz="2200">
                <a:latin typeface="+mn-lt"/>
                <a:ea typeface="+mn-ea"/>
                <a:cs typeface="+mn-cs"/>
                <a:sym typeface="Helvetica Neue"/>
              </a:defRPr>
            </a:pPr>
            <a:r>
              <a:t>		- sa motivation principale ne dépend pas de ses convictions et valeurs, de sa conception du bonheur</a:t>
            </a:r>
          </a:p>
          <a:p>
            <a:pPr marL="1595606" indent="-1595606" algn="l" defTabSz="238620">
              <a:spcBef>
                <a:spcPts val="400"/>
              </a:spcBef>
              <a:tabLst>
                <a:tab pos="647700" algn="l"/>
                <a:tab pos="1219200" algn="l"/>
              </a:tabLst>
              <a:defRPr sz="2200">
                <a:latin typeface="+mn-lt"/>
                <a:ea typeface="+mn-ea"/>
                <a:cs typeface="+mn-cs"/>
                <a:sym typeface="Helvetica Neue"/>
              </a:defRPr>
            </a:pPr>
            <a:r>
              <a:t>		- qu’il n’est pas dans une logique d’impératif hypothétique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recherche du devoir est un gage d’« objectivité » de l’agir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est : comment connaître son devoir ? </a:t>
            </a:r>
          </a:p>
          <a:p>
            <a:pPr marL="1595606" indent="-1595606" algn="l" defTabSz="238620">
              <a:spcBef>
                <a:spcPts val="400"/>
              </a:spcBef>
              <a:tabLst>
                <a:tab pos="647700" algn="l"/>
                <a:tab pos="1219200" algn="l"/>
              </a:tabLst>
              <a:defRPr sz="2200">
                <a:latin typeface="+mn-lt"/>
                <a:ea typeface="+mn-ea"/>
                <a:cs typeface="+mn-cs"/>
                <a:sym typeface="Helvetica Neue"/>
              </a:defRPr>
            </a:pPr>
            <a:r>
              <a:t>	- seul un raisonnement « formel » permettra de le reconnaître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l’impératif catégorique est alors formulé comme une sorte de « raisonnement révélateur » (au sens photographique)</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4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4" name="[un « impératif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[un « impératif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La représentation d'un principe objectif, en tant qu'il est contraignant pour une volonté, se nomme un commandement (de la raison), et la formule du commandement se nomme un </a:t>
            </a:r>
            <a:r>
              <a:rPr cap="small" i="1"/>
              <a:t>impératif</a:t>
            </a:r>
            <a:r>
              <a:t>.</a:t>
            </a:r>
          </a:p>
          <a:p>
            <a:pPr marL="1439999" indent="0" algn="just" defTabSz="238620">
              <a:tabLst/>
              <a:defRPr sz="2100">
                <a:solidFill>
                  <a:srgbClr val="9DE8EB"/>
                </a:solidFill>
                <a:latin typeface="+mj-lt"/>
                <a:ea typeface="+mj-ea"/>
                <a:cs typeface="+mj-cs"/>
                <a:sym typeface="Arial Narrow"/>
              </a:defRPr>
            </a:pPr>
            <a:r>
              <a:t>Tous les impératifs sont exprimés par une dimension de </a:t>
            </a:r>
            <a:r>
              <a:rPr i="1"/>
              <a:t>devoir</a:t>
            </a:r>
            <a:r>
              <a:t> et ils mettent ainsi en évidence la relation d'une loi objective de la raison à une volonté qui, selon ses propriétés subjectives, n'est pas nécessairement déterminée par la loi (une contrainte). Ils disent que faire ceci ou cela, ou bien s'abstenir, serait bon, mais il le disent à une volonté qui ne fait pas toujours ce qu'elle fait, parce qu'il lui est représenté que la chose est bonne à faire. </a:t>
            </a:r>
          </a:p>
          <a:p>
            <a:pPr marL="1439999" indent="0" algn="r" defTabSz="238620">
              <a:tabLst/>
              <a:defRPr sz="2100">
                <a:solidFill>
                  <a:srgbClr val="9DE8EB"/>
                </a:solidFill>
                <a:latin typeface="+mj-lt"/>
                <a:ea typeface="+mj-ea"/>
                <a:cs typeface="+mj-cs"/>
                <a:sym typeface="Arial Narrow"/>
              </a:defRPr>
            </a:pPr>
            <a:r>
              <a:t>(E. </a:t>
            </a:r>
            <a:r>
              <a:rPr cap="small"/>
              <a:t>Kant</a:t>
            </a:r>
            <a:r>
              <a:t>, </a:t>
            </a:r>
            <a:r>
              <a:rPr i="1"/>
              <a:t>Métaphysique des mœurs</a:t>
            </a:r>
            <a:r>
              <a:t> I, </a:t>
            </a:r>
            <a:r>
              <a:rPr i="1"/>
              <a:t>Fondements</a:t>
            </a:r>
            <a:r>
              <a:t>, tr. fr. Alain Renaut, </a:t>
            </a:r>
          </a:p>
          <a:p>
            <a:pPr marL="1439999" indent="0" algn="r" defTabSz="238620">
              <a:tabLst/>
              <a:defRPr sz="2100">
                <a:solidFill>
                  <a:srgbClr val="9DE8EB"/>
                </a:solidFill>
                <a:latin typeface="+mj-lt"/>
                <a:ea typeface="+mj-ea"/>
                <a:cs typeface="+mj-cs"/>
                <a:sym typeface="Arial Narrow"/>
              </a:defRPr>
            </a:pPr>
            <a:r>
              <a:t>Paris, GF-Flammarion, 1994, p. 86-87)</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9" name="Texte"/>
          <p:cNvSpPr txBox="1"/>
          <p:nvPr/>
        </p:nvSpPr>
        <p:spPr>
          <a:xfrm>
            <a:off x="13085221" y="9080018"/>
            <a:ext cx="161337"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2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1" name="La « moralité » des actes…"/>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La « moralité » des actes</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Accomplissement</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Responsabilité</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