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Lst>
  <p:sldSz cx="13716000" cy="9677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1pPr>
    <a:lvl2pPr marL="0" marR="0" indent="228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2pPr>
    <a:lvl3pPr marL="0" marR="0" indent="457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3pPr>
    <a:lvl4pPr marL="0" marR="0" indent="685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4pPr>
    <a:lvl5pPr marL="0" marR="0" indent="9144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5pPr>
    <a:lvl6pPr marL="0" marR="0" indent="11430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6pPr>
    <a:lvl7pPr marL="0" marR="0" indent="1371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7pPr>
    <a:lvl8pPr marL="0" marR="0" indent="1600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8pPr>
    <a:lvl9pPr marL="0" marR="0" indent="1828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3175" cap="flat">
              <a:solidFill>
                <a:srgbClr val="D6D6D6"/>
              </a:solidFill>
              <a:prstDash val="solid"/>
              <a:miter lim="400000"/>
            </a:ln>
          </a:left>
          <a:right>
            <a:ln w="12700"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chemeClr val="accent1"/>
          </a:solidFill>
        </a:fill>
      </a:tcStyle>
    </a:firstCol>
    <a:lastRow>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12700" cap="flat">
              <a:solidFill>
                <a:srgbClr val="D6D7D6"/>
              </a:solidFill>
              <a:prstDash val="solid"/>
              <a:miter lim="400000"/>
            </a:ln>
          </a:top>
          <a:bottom>
            <a:ln w="3175" cap="flat">
              <a:solidFill>
                <a:srgbClr val="D6D6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lastRow>
    <a:firstRow>
      <a:tcTxStyle b="on"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6D6"/>
              </a:solidFill>
              <a:prstDash val="solid"/>
              <a:miter lim="400000"/>
            </a:ln>
          </a:top>
          <a:bottom>
            <a:ln w="12700"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firstRow>
  </a:tblStyle>
  <a:tblStyle styleId="{C7B018BB-80A7-4F77-B60F-C8B233D01FF8}" styleName="">
    <a:tblBg/>
    <a:wholeTbl>
      <a:tcTxStyle b="off" i="off">
        <a:fontRef idx="minor">
          <a:srgbClr val="FFFFFF"/>
        </a:fontRef>
        <a:srgbClr val="FFFFFF"/>
      </a:tcTxStyle>
      <a:tcStyle>
        <a:tcBdr>
          <a:left>
            <a:ln w="3175" cap="flat">
              <a:solidFill>
                <a:srgbClr val="929292"/>
              </a:solidFill>
              <a:prstDash val="solid"/>
              <a:miter lim="400000"/>
            </a:ln>
          </a:left>
          <a:right>
            <a:ln w="3175" cap="flat">
              <a:solidFill>
                <a:srgbClr val="929292"/>
              </a:solidFill>
              <a:prstDash val="solid"/>
              <a:miter lim="400000"/>
            </a:ln>
          </a:right>
          <a:top>
            <a:ln w="3175" cap="flat">
              <a:solidFill>
                <a:srgbClr val="929292"/>
              </a:solidFill>
              <a:prstDash val="solid"/>
              <a:miter lim="400000"/>
            </a:ln>
          </a:top>
          <a:bottom>
            <a:ln w="3175" cap="flat">
              <a:solidFill>
                <a:srgbClr val="929292"/>
              </a:solidFill>
              <a:prstDash val="solid"/>
              <a:miter lim="400000"/>
            </a:ln>
          </a:bottom>
          <a:insideH>
            <a:ln w="3175" cap="flat">
              <a:solidFill>
                <a:srgbClr val="929292"/>
              </a:solidFill>
              <a:prstDash val="solid"/>
              <a:miter lim="400000"/>
            </a:ln>
          </a:insideH>
          <a:insideV>
            <a:ln w="3175" cap="flat">
              <a:solidFill>
                <a:srgbClr val="929292"/>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084E00"/>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017101"/>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017101"/>
          </a:solidFill>
        </a:fill>
      </a:tcStyle>
    </a:firstRow>
  </a:tblStyle>
  <a:tblStyle styleId="{EEE7283C-3CF3-47DC-8721-378D4A62B228}" styleName="">
    <a:tblBg/>
    <a:wholeTbl>
      <a:tcTxStyle b="off" i="off">
        <a:fontRef idx="minor">
          <a:srgbClr val="FFFFFF"/>
        </a:fontRef>
        <a:srgbClr val="FFFFFF"/>
      </a:tcTxStyle>
      <a:tcStyle>
        <a:tcBdr>
          <a:left>
            <a:ln w="3175" cap="flat">
              <a:solidFill>
                <a:srgbClr val="AAAAAA"/>
              </a:solidFill>
              <a:prstDash val="solid"/>
              <a:miter lim="400000"/>
            </a:ln>
          </a:left>
          <a:right>
            <a:ln w="3175" cap="flat">
              <a:solidFill>
                <a:srgbClr val="AAAAAA"/>
              </a:solidFill>
              <a:prstDash val="solid"/>
              <a:miter lim="400000"/>
            </a:ln>
          </a:right>
          <a:top>
            <a:ln w="3175" cap="flat">
              <a:solidFill>
                <a:srgbClr val="AAAAAA"/>
              </a:solidFill>
              <a:prstDash val="solid"/>
              <a:miter lim="400000"/>
            </a:ln>
          </a:top>
          <a:bottom>
            <a:ln w="3175" cap="flat">
              <a:solidFill>
                <a:srgbClr val="AAAAAA"/>
              </a:solidFill>
              <a:prstDash val="solid"/>
              <a:miter lim="400000"/>
            </a:ln>
          </a:bottom>
          <a:insideH>
            <a:ln w="3175" cap="flat">
              <a:solidFill>
                <a:srgbClr val="AAAAAA"/>
              </a:solidFill>
              <a:prstDash val="solid"/>
              <a:miter lim="400000"/>
            </a:ln>
          </a:insideH>
          <a:insideV>
            <a:ln w="3175" cap="flat">
              <a:solidFill>
                <a:srgbClr val="AAAAAA"/>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5"/>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firstRow>
  </a:tblStyle>
  <a:tblStyle styleId="{CF821DB8-F4EB-4A41-A1BA-3FCAFE7338EE}"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6">
              <a:hueOff val="-119728"/>
              <a:satOff val="5580"/>
              <a:lumOff val="-12961"/>
            </a:scheme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650E48"/>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650E48"/>
          </a:solidFill>
        </a:fill>
      </a:tcStyle>
    </a:firstRow>
  </a:tblStyle>
  <a:tblStyle styleId="{33BA23B1-9221-436E-865A-0063620EA4FD}" styleName="">
    <a:tblBg/>
    <a:wholeTbl>
      <a:tcTxStyle b="off" i="off">
        <a:fontRef idx="minor">
          <a:srgbClr val="FFFFFF"/>
        </a:fontRef>
        <a:srgbClr val="FFFFFF"/>
      </a:tcTxStyle>
      <a:tcStyle>
        <a:tcBdr>
          <a:left>
            <a:ln w="3175" cap="flat">
              <a:solidFill>
                <a:srgbClr val="909090"/>
              </a:solidFill>
              <a:prstDash val="solid"/>
              <a:miter lim="400000"/>
            </a:ln>
          </a:left>
          <a:right>
            <a:ln w="3175" cap="flat">
              <a:solidFill>
                <a:srgbClr val="909090"/>
              </a:solidFill>
              <a:prstDash val="solid"/>
              <a:miter lim="400000"/>
            </a:ln>
          </a:right>
          <a:top>
            <a:ln w="3175" cap="flat">
              <a:solidFill>
                <a:srgbClr val="909090"/>
              </a:solidFill>
              <a:prstDash val="solid"/>
              <a:miter lim="400000"/>
            </a:ln>
          </a:top>
          <a:bottom>
            <a:ln w="3175" cap="flat">
              <a:solidFill>
                <a:srgbClr val="909090"/>
              </a:solidFill>
              <a:prstDash val="solid"/>
              <a:miter lim="400000"/>
            </a:ln>
          </a:bottom>
          <a:insideH>
            <a:ln w="3175" cap="flat">
              <a:solidFill>
                <a:srgbClr val="909090"/>
              </a:solidFill>
              <a:prstDash val="solid"/>
              <a:miter lim="400000"/>
            </a:ln>
          </a:insideH>
          <a:insideV>
            <a:ln w="3175" cap="flat">
              <a:solidFill>
                <a:srgbClr val="909090"/>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798089"/>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96A0AC"/>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96A0AC"/>
          </a:solidFill>
        </a:fill>
      </a:tcStyle>
    </a:firstRow>
  </a:tblStyle>
  <a:tblStyle styleId="{2708684C-4D16-4618-839F-0558EEFCDFE6}" styleName="">
    <a:tblBg/>
    <a:wholeTbl>
      <a:tcTxStyle b="off" i="off">
        <a:fontRef idx="minor">
          <a:srgbClr val="FFFFFF"/>
        </a:fontRef>
        <a:srgbClr val="FFFFFF"/>
      </a:tcTxStyle>
      <a:tcStyle>
        <a:tcBdr>
          <a:left>
            <a:ln w="3175" cap="flat">
              <a:solidFill>
                <a:srgbClr val="929292"/>
              </a:solidFill>
              <a:custDash>
                <a:ds d="200000" sp="200000"/>
              </a:custDash>
              <a:miter lim="400000"/>
            </a:ln>
          </a:left>
          <a:right>
            <a:ln w="3175" cap="flat">
              <a:solidFill>
                <a:srgbClr val="929292"/>
              </a:solidFill>
              <a:custDash>
                <a:ds d="200000" sp="200000"/>
              </a:custDash>
              <a:miter lim="400000"/>
            </a:ln>
          </a:right>
          <a:top>
            <a:ln w="3175" cap="flat">
              <a:solidFill>
                <a:srgbClr val="929292"/>
              </a:solidFill>
              <a:custDash>
                <a:ds d="200000" sp="200000"/>
              </a:custDash>
              <a:miter lim="400000"/>
            </a:ln>
          </a:top>
          <a:bottom>
            <a:ln w="3175" cap="flat">
              <a:solidFill>
                <a:srgbClr val="929292"/>
              </a:solidFill>
              <a:custDash>
                <a:ds d="200000" sp="200000"/>
              </a:custDash>
              <a:miter lim="400000"/>
            </a:ln>
          </a:bottom>
          <a:insideH>
            <a:ln w="3175" cap="flat">
              <a:solidFill>
                <a:srgbClr val="929292"/>
              </a:solidFill>
              <a:custDash>
                <a:ds d="200000" sp="200000"/>
              </a:custDash>
              <a:miter lim="400000"/>
            </a:ln>
          </a:insideH>
          <a:insideV>
            <a:ln w="3175" cap="flat">
              <a:solidFill>
                <a:srgbClr val="929292"/>
              </a:solidFill>
              <a:custDash>
                <a:ds d="200000" sp="200000"/>
              </a:custDash>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Col>
    <a:la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noFill/>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lastRow>
    <a:firstRow>
      <a:tcTxStyle b="on"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noFill/>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43" name="Shape 143"/>
          <p:cNvSpPr/>
          <p:nvPr>
            <p:ph type="sldImg"/>
          </p:nvPr>
        </p:nvSpPr>
        <p:spPr>
          <a:xfrm>
            <a:off x="1143000" y="685800"/>
            <a:ext cx="4572000" cy="3429000"/>
          </a:xfrm>
          <a:prstGeom prst="rect">
            <a:avLst/>
          </a:prstGeom>
        </p:spPr>
        <p:txBody>
          <a:bodyPr/>
          <a:lstStyle/>
          <a:p>
            <a:pPr/>
          </a:p>
        </p:txBody>
      </p:sp>
      <p:sp>
        <p:nvSpPr>
          <p:cNvPr id="144" name="Shape 144"/>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re et sous-titre">
    <p:spTree>
      <p:nvGrpSpPr>
        <p:cNvPr id="1" name=""/>
        <p:cNvGrpSpPr/>
        <p:nvPr/>
      </p:nvGrpSpPr>
      <p:grpSpPr>
        <a:xfrm>
          <a:off x="0" y="0"/>
          <a:ext cx="0" cy="0"/>
          <a:chOff x="0" y="0"/>
          <a:chExt cx="0" cy="0"/>
        </a:xfrm>
      </p:grpSpPr>
      <p:sp>
        <p:nvSpPr>
          <p:cNvPr id="11" name="Texte du titre"/>
          <p:cNvSpPr txBox="1"/>
          <p:nvPr>
            <p:ph type="title"/>
          </p:nvPr>
        </p:nvSpPr>
        <p:spPr>
          <a:xfrm>
            <a:off x="1422747" y="2459120"/>
            <a:ext cx="10870506" cy="2425979"/>
          </a:xfrm>
          <a:prstGeom prst="rect">
            <a:avLst/>
          </a:prstGeom>
        </p:spPr>
        <p:txBody>
          <a:bodyPr anchor="b"/>
          <a:lstStyle/>
          <a:p>
            <a:pPr/>
            <a:r>
              <a:t>Texte du titre</a:t>
            </a:r>
          </a:p>
        </p:txBody>
      </p:sp>
      <p:sp>
        <p:nvSpPr>
          <p:cNvPr id="12" name="Texte niveau 1…"/>
          <p:cNvSpPr txBox="1"/>
          <p:nvPr>
            <p:ph type="body" sz="quarter" idx="1"/>
          </p:nvPr>
        </p:nvSpPr>
        <p:spPr>
          <a:xfrm>
            <a:off x="1422747" y="4951381"/>
            <a:ext cx="10870506" cy="828546"/>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1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ation">
    <p:spTree>
      <p:nvGrpSpPr>
        <p:cNvPr id="1" name=""/>
        <p:cNvGrpSpPr/>
        <p:nvPr/>
      </p:nvGrpSpPr>
      <p:grpSpPr>
        <a:xfrm>
          <a:off x="0" y="0"/>
          <a:ext cx="0" cy="0"/>
          <a:chOff x="0" y="0"/>
          <a:chExt cx="0" cy="0"/>
        </a:xfrm>
      </p:grpSpPr>
      <p:sp>
        <p:nvSpPr>
          <p:cNvPr id="93" name="-Gilles Allain"/>
          <p:cNvSpPr txBox="1"/>
          <p:nvPr>
            <p:ph type="body" sz="quarter" idx="21"/>
          </p:nvPr>
        </p:nvSpPr>
        <p:spPr>
          <a:xfrm>
            <a:off x="1740908" y="5932378"/>
            <a:ext cx="10240812" cy="350716"/>
          </a:xfrm>
          <a:prstGeom prst="rect">
            <a:avLst/>
          </a:prstGeom>
        </p:spPr>
        <p:txBody>
          <a:bodyPr>
            <a:spAutoFit/>
          </a:bodyPr>
          <a:lstStyle>
            <a:lvl1pPr>
              <a:defRPr i="1" sz="2000"/>
            </a:lvl1pPr>
          </a:lstStyle>
          <a:p>
            <a:pPr/>
            <a:r>
              <a:t>-Gilles Allain</a:t>
            </a:r>
          </a:p>
        </p:txBody>
      </p:sp>
      <p:sp>
        <p:nvSpPr>
          <p:cNvPr id="94" name="« Saisissez une citation ici. »"/>
          <p:cNvSpPr txBox="1"/>
          <p:nvPr>
            <p:ph type="body" sz="quarter" idx="22"/>
          </p:nvPr>
        </p:nvSpPr>
        <p:spPr>
          <a:xfrm>
            <a:off x="1740908" y="4378208"/>
            <a:ext cx="10240812" cy="536539"/>
          </a:xfrm>
          <a:prstGeom prst="rect">
            <a:avLst/>
          </a:prstGeom>
        </p:spPr>
        <p:txBody>
          <a:bodyPr anchor="ctr">
            <a:spAutoFit/>
          </a:bodyPr>
          <a:lstStyle>
            <a:lvl1pPr>
              <a:defRPr sz="3200">
                <a:latin typeface="Helvetica Neue Medium"/>
                <a:ea typeface="Helvetica Neue Medium"/>
                <a:cs typeface="Helvetica Neue Medium"/>
                <a:sym typeface="Helvetica Neue Medium"/>
              </a:defRPr>
            </a:lvl1pPr>
          </a:lstStyle>
          <a:p>
            <a:pPr/>
            <a:r>
              <a:t>« Saisissez une citation ici. » </a:t>
            </a:r>
          </a:p>
        </p:txBody>
      </p:sp>
      <p:sp>
        <p:nvSpPr>
          <p:cNvPr id="95"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Image"/>
          <p:cNvSpPr/>
          <p:nvPr>
            <p:ph type="pic" idx="21"/>
          </p:nvPr>
        </p:nvSpPr>
        <p:spPr>
          <a:xfrm>
            <a:off x="494777" y="585289"/>
            <a:ext cx="15271734" cy="10181157"/>
          </a:xfrm>
          <a:prstGeom prst="rect">
            <a:avLst/>
          </a:prstGeom>
        </p:spPr>
        <p:txBody>
          <a:bodyPr lIns="91439" tIns="45719" rIns="91439" bIns="45719">
            <a:noAutofit/>
          </a:bodyPr>
          <a:lstStyle/>
          <a:p>
            <a:pPr/>
          </a:p>
        </p:txBody>
      </p:sp>
      <p:sp>
        <p:nvSpPr>
          <p:cNvPr id="10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ierge">
    <p:spTree>
      <p:nvGrpSpPr>
        <p:cNvPr id="1" name=""/>
        <p:cNvGrpSpPr/>
        <p:nvPr/>
      </p:nvGrpSpPr>
      <p:grpSpPr>
        <a:xfrm>
          <a:off x="0" y="0"/>
          <a:ext cx="0" cy="0"/>
          <a:chOff x="0" y="0"/>
          <a:chExt cx="0" cy="0"/>
        </a:xfrm>
      </p:grpSpPr>
      <p:sp>
        <p:nvSpPr>
          <p:cNvPr id="11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sous-titre">
    <p:spTree>
      <p:nvGrpSpPr>
        <p:cNvPr id="1" name=""/>
        <p:cNvGrpSpPr/>
        <p:nvPr/>
      </p:nvGrpSpPr>
      <p:grpSpPr>
        <a:xfrm>
          <a:off x="0" y="0"/>
          <a:ext cx="0" cy="0"/>
          <a:chOff x="0" y="0"/>
          <a:chExt cx="0" cy="0"/>
        </a:xfrm>
      </p:grpSpPr>
      <p:sp>
        <p:nvSpPr>
          <p:cNvPr id="117" name="Texte du titre"/>
          <p:cNvSpPr txBox="1"/>
          <p:nvPr>
            <p:ph type="title"/>
          </p:nvPr>
        </p:nvSpPr>
        <p:spPr>
          <a:xfrm>
            <a:off x="1755627" y="2604856"/>
            <a:ext cx="10204746" cy="2277401"/>
          </a:xfrm>
          <a:prstGeom prst="rect">
            <a:avLst/>
          </a:prstGeom>
        </p:spPr>
        <p:txBody>
          <a:bodyPr lIns="24889" tIns="24889" rIns="24889" bIns="24889" anchor="b"/>
          <a:lstStyle>
            <a:lvl1pPr defTabSz="582436">
              <a:defRPr sz="7400"/>
            </a:lvl1pPr>
          </a:lstStyle>
          <a:p>
            <a:pPr/>
            <a:r>
              <a:t>Texte du titre</a:t>
            </a:r>
          </a:p>
        </p:txBody>
      </p:sp>
      <p:sp>
        <p:nvSpPr>
          <p:cNvPr id="118" name="Texte niveau 1…"/>
          <p:cNvSpPr txBox="1"/>
          <p:nvPr>
            <p:ph type="body" sz="quarter" idx="1"/>
          </p:nvPr>
        </p:nvSpPr>
        <p:spPr>
          <a:xfrm>
            <a:off x="1755627" y="4944480"/>
            <a:ext cx="10204746" cy="777802"/>
          </a:xfrm>
          <a:prstGeom prst="rect">
            <a:avLst/>
          </a:prstGeom>
        </p:spPr>
        <p:txBody>
          <a:bodyPr lIns="24889" tIns="24889" rIns="24889" bIns="24889"/>
          <a:lstStyle>
            <a:lvl1pPr defTabSz="582436">
              <a:defRPr sz="3400"/>
            </a:lvl1pPr>
            <a:lvl2pPr defTabSz="582436">
              <a:defRPr sz="3400"/>
            </a:lvl2pPr>
            <a:lvl3pPr defTabSz="582436">
              <a:defRPr sz="3400"/>
            </a:lvl3pPr>
            <a:lvl4pPr defTabSz="582436">
              <a:defRPr sz="3400"/>
            </a:lvl4pPr>
            <a:lvl5pPr defTabSz="582436">
              <a:defRPr sz="3400"/>
            </a:lvl5pPr>
          </a:lstStyle>
          <a:p>
            <a:pPr/>
            <a:r>
              <a:t>Texte niveau 1</a:t>
            </a:r>
          </a:p>
          <a:p>
            <a:pPr lvl="1"/>
            <a:r>
              <a:t>Texte niveau 2</a:t>
            </a:r>
          </a:p>
          <a:p>
            <a:pPr lvl="2"/>
            <a:r>
              <a:t>Texte niveau 3</a:t>
            </a:r>
          </a:p>
          <a:p>
            <a:pPr lvl="3"/>
            <a:r>
              <a:t>Texte niveau 4</a:t>
            </a:r>
          </a:p>
          <a:p>
            <a:pPr lvl="4"/>
            <a:r>
              <a:t>Texte niveau 5</a:t>
            </a:r>
          </a:p>
        </p:txBody>
      </p:sp>
      <p:sp>
        <p:nvSpPr>
          <p:cNvPr id="119" name="Numéro de diapositive"/>
          <p:cNvSpPr txBox="1"/>
          <p:nvPr>
            <p:ph type="sldNum" sz="quarter" idx="2"/>
          </p:nvPr>
        </p:nvSpPr>
        <p:spPr>
          <a:xfrm>
            <a:off x="6724792" y="7887679"/>
            <a:ext cx="260193" cy="260522"/>
          </a:xfrm>
          <a:prstGeom prst="rect">
            <a:avLst/>
          </a:prstGeom>
        </p:spPr>
        <p:txBody>
          <a:bodyPr lIns="24889" tIns="24889" rIns="24889" bIns="24889"/>
          <a:lstStyle>
            <a:lvl1pPr defTabSz="582436">
              <a:defRPr b="1" sz="1400">
                <a:solidFill>
                  <a:srgbClr val="F0FFEF"/>
                </a:solidFill>
                <a:latin typeface="+mn-lt"/>
                <a:ea typeface="+mn-ea"/>
                <a:cs typeface="+mn-cs"/>
                <a:sym typeface="Helvetica Neue"/>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sous-titre">
    <p:spTree>
      <p:nvGrpSpPr>
        <p:cNvPr id="1" name=""/>
        <p:cNvGrpSpPr/>
        <p:nvPr/>
      </p:nvGrpSpPr>
      <p:grpSpPr>
        <a:xfrm>
          <a:off x="0" y="0"/>
          <a:ext cx="0" cy="0"/>
          <a:chOff x="0" y="0"/>
          <a:chExt cx="0" cy="0"/>
        </a:xfrm>
      </p:grpSpPr>
      <p:sp>
        <p:nvSpPr>
          <p:cNvPr id="126" name="Texte du titre"/>
          <p:cNvSpPr txBox="1"/>
          <p:nvPr>
            <p:ph type="title"/>
          </p:nvPr>
        </p:nvSpPr>
        <p:spPr>
          <a:xfrm>
            <a:off x="1755627" y="2604856"/>
            <a:ext cx="10204746" cy="2277401"/>
          </a:xfrm>
          <a:prstGeom prst="rect">
            <a:avLst/>
          </a:prstGeom>
        </p:spPr>
        <p:txBody>
          <a:bodyPr lIns="24889" tIns="24889" rIns="24889" bIns="24889" anchor="b"/>
          <a:lstStyle>
            <a:lvl1pPr defTabSz="582436">
              <a:defRPr sz="7400"/>
            </a:lvl1pPr>
          </a:lstStyle>
          <a:p>
            <a:pPr/>
            <a:r>
              <a:t>Texte du titre</a:t>
            </a:r>
          </a:p>
        </p:txBody>
      </p:sp>
      <p:sp>
        <p:nvSpPr>
          <p:cNvPr id="127" name="Texte niveau 1…"/>
          <p:cNvSpPr txBox="1"/>
          <p:nvPr>
            <p:ph type="body" sz="quarter" idx="1"/>
          </p:nvPr>
        </p:nvSpPr>
        <p:spPr>
          <a:xfrm>
            <a:off x="1755627" y="4944480"/>
            <a:ext cx="10204746" cy="777802"/>
          </a:xfrm>
          <a:prstGeom prst="rect">
            <a:avLst/>
          </a:prstGeom>
        </p:spPr>
        <p:txBody>
          <a:bodyPr lIns="24889" tIns="24889" rIns="24889" bIns="24889"/>
          <a:lstStyle>
            <a:lvl1pPr defTabSz="582436">
              <a:defRPr sz="3400"/>
            </a:lvl1pPr>
            <a:lvl2pPr defTabSz="582436">
              <a:defRPr sz="3400"/>
            </a:lvl2pPr>
            <a:lvl3pPr defTabSz="582436">
              <a:defRPr sz="3400"/>
            </a:lvl3pPr>
            <a:lvl4pPr defTabSz="582436">
              <a:defRPr sz="3400"/>
            </a:lvl4pPr>
            <a:lvl5pPr defTabSz="582436">
              <a:defRPr sz="3400"/>
            </a:lvl5pPr>
          </a:lstStyle>
          <a:p>
            <a:pPr/>
            <a:r>
              <a:t>Texte niveau 1</a:t>
            </a:r>
          </a:p>
          <a:p>
            <a:pPr lvl="1"/>
            <a:r>
              <a:t>Texte niveau 2</a:t>
            </a:r>
          </a:p>
          <a:p>
            <a:pPr lvl="2"/>
            <a:r>
              <a:t>Texte niveau 3</a:t>
            </a:r>
          </a:p>
          <a:p>
            <a:pPr lvl="3"/>
            <a:r>
              <a:t>Texte niveau 4</a:t>
            </a:r>
          </a:p>
          <a:p>
            <a:pPr lvl="4"/>
            <a:r>
              <a:t>Texte niveau 5</a:t>
            </a:r>
          </a:p>
        </p:txBody>
      </p:sp>
      <p:sp>
        <p:nvSpPr>
          <p:cNvPr id="128" name="Numéro de diapositive"/>
          <p:cNvSpPr txBox="1"/>
          <p:nvPr>
            <p:ph type="sldNum" sz="quarter" idx="2"/>
          </p:nvPr>
        </p:nvSpPr>
        <p:spPr>
          <a:xfrm>
            <a:off x="6724792" y="7887679"/>
            <a:ext cx="260193" cy="260522"/>
          </a:xfrm>
          <a:prstGeom prst="rect">
            <a:avLst/>
          </a:prstGeom>
        </p:spPr>
        <p:txBody>
          <a:bodyPr lIns="24889" tIns="24889" rIns="24889" bIns="24889"/>
          <a:lstStyle>
            <a:lvl1pPr defTabSz="582436">
              <a:defRPr b="1" sz="1400">
                <a:solidFill>
                  <a:srgbClr val="F0FFEF"/>
                </a:solidFill>
                <a:latin typeface="+mn-lt"/>
                <a:ea typeface="+mn-ea"/>
                <a:cs typeface="+mn-cs"/>
                <a:sym typeface="Helvetica Neue"/>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sous-titre">
    <p:spTree>
      <p:nvGrpSpPr>
        <p:cNvPr id="1" name=""/>
        <p:cNvGrpSpPr/>
        <p:nvPr/>
      </p:nvGrpSpPr>
      <p:grpSpPr>
        <a:xfrm>
          <a:off x="0" y="0"/>
          <a:ext cx="0" cy="0"/>
          <a:chOff x="0" y="0"/>
          <a:chExt cx="0" cy="0"/>
        </a:xfrm>
      </p:grpSpPr>
      <p:sp>
        <p:nvSpPr>
          <p:cNvPr id="135" name="Texte du titre"/>
          <p:cNvSpPr txBox="1"/>
          <p:nvPr>
            <p:ph type="title"/>
          </p:nvPr>
        </p:nvSpPr>
        <p:spPr>
          <a:xfrm>
            <a:off x="1755627" y="2604856"/>
            <a:ext cx="10204746" cy="2277401"/>
          </a:xfrm>
          <a:prstGeom prst="rect">
            <a:avLst/>
          </a:prstGeom>
        </p:spPr>
        <p:txBody>
          <a:bodyPr lIns="24889" tIns="24889" rIns="24889" bIns="24889" anchor="b"/>
          <a:lstStyle>
            <a:lvl1pPr defTabSz="582436">
              <a:defRPr sz="7400"/>
            </a:lvl1pPr>
          </a:lstStyle>
          <a:p>
            <a:pPr/>
            <a:r>
              <a:t>Texte du titre</a:t>
            </a:r>
          </a:p>
        </p:txBody>
      </p:sp>
      <p:sp>
        <p:nvSpPr>
          <p:cNvPr id="136" name="Texte niveau 1…"/>
          <p:cNvSpPr txBox="1"/>
          <p:nvPr>
            <p:ph type="body" sz="quarter" idx="1"/>
          </p:nvPr>
        </p:nvSpPr>
        <p:spPr>
          <a:xfrm>
            <a:off x="1755627" y="4944480"/>
            <a:ext cx="10204746" cy="777802"/>
          </a:xfrm>
          <a:prstGeom prst="rect">
            <a:avLst/>
          </a:prstGeom>
        </p:spPr>
        <p:txBody>
          <a:bodyPr lIns="24889" tIns="24889" rIns="24889" bIns="24889"/>
          <a:lstStyle>
            <a:lvl1pPr defTabSz="582436">
              <a:defRPr sz="3400"/>
            </a:lvl1pPr>
            <a:lvl2pPr defTabSz="582436">
              <a:defRPr sz="3400"/>
            </a:lvl2pPr>
            <a:lvl3pPr defTabSz="582436">
              <a:defRPr sz="3400"/>
            </a:lvl3pPr>
            <a:lvl4pPr defTabSz="582436">
              <a:defRPr sz="3400"/>
            </a:lvl4pPr>
            <a:lvl5pPr defTabSz="582436">
              <a:defRPr sz="3400"/>
            </a:lvl5pPr>
          </a:lstStyle>
          <a:p>
            <a:pPr/>
            <a:r>
              <a:t>Texte niveau 1</a:t>
            </a:r>
          </a:p>
          <a:p>
            <a:pPr lvl="1"/>
            <a:r>
              <a:t>Texte niveau 2</a:t>
            </a:r>
          </a:p>
          <a:p>
            <a:pPr lvl="2"/>
            <a:r>
              <a:t>Texte niveau 3</a:t>
            </a:r>
          </a:p>
          <a:p>
            <a:pPr lvl="3"/>
            <a:r>
              <a:t>Texte niveau 4</a:t>
            </a:r>
          </a:p>
          <a:p>
            <a:pPr lvl="4"/>
            <a:r>
              <a:t>Texte niveau 5</a:t>
            </a:r>
          </a:p>
        </p:txBody>
      </p:sp>
      <p:sp>
        <p:nvSpPr>
          <p:cNvPr id="137" name="Numéro de diapositive"/>
          <p:cNvSpPr txBox="1"/>
          <p:nvPr>
            <p:ph type="sldNum" sz="quarter" idx="2"/>
          </p:nvPr>
        </p:nvSpPr>
        <p:spPr>
          <a:xfrm>
            <a:off x="6724792" y="7887679"/>
            <a:ext cx="260193" cy="260522"/>
          </a:xfrm>
          <a:prstGeom prst="rect">
            <a:avLst/>
          </a:prstGeom>
        </p:spPr>
        <p:txBody>
          <a:bodyPr lIns="24889" tIns="24889" rIns="24889" bIns="24889"/>
          <a:lstStyle>
            <a:lvl1pPr defTabSz="582436">
              <a:defRPr b="1" sz="1400">
                <a:solidFill>
                  <a:srgbClr val="F0FFEF"/>
                </a:solidFill>
                <a:latin typeface="+mn-lt"/>
                <a:ea typeface="+mn-ea"/>
                <a:cs typeface="+mn-cs"/>
                <a:sym typeface="Helvetica Neue"/>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e">
    <p:spTree>
      <p:nvGrpSpPr>
        <p:cNvPr id="1" name=""/>
        <p:cNvGrpSpPr/>
        <p:nvPr/>
      </p:nvGrpSpPr>
      <p:grpSpPr>
        <a:xfrm>
          <a:off x="0" y="0"/>
          <a:ext cx="0" cy="0"/>
          <a:chOff x="0" y="0"/>
          <a:chExt cx="0" cy="0"/>
        </a:xfrm>
      </p:grpSpPr>
      <p:sp>
        <p:nvSpPr>
          <p:cNvPr id="20" name="Image"/>
          <p:cNvSpPr/>
          <p:nvPr>
            <p:ph type="pic" sz="half" idx="21"/>
          </p:nvPr>
        </p:nvSpPr>
        <p:spPr>
          <a:xfrm>
            <a:off x="2019299" y="1431724"/>
            <a:ext cx="9677401" cy="4805560"/>
          </a:xfrm>
          <a:prstGeom prst="rect">
            <a:avLst/>
          </a:prstGeom>
        </p:spPr>
        <p:txBody>
          <a:bodyPr lIns="91439" tIns="45719" rIns="91439" bIns="45719">
            <a:noAutofit/>
          </a:bodyPr>
          <a:lstStyle/>
          <a:p>
            <a:pPr/>
          </a:p>
        </p:txBody>
      </p:sp>
      <p:sp>
        <p:nvSpPr>
          <p:cNvPr id="21" name="Texte du titre"/>
          <p:cNvSpPr txBox="1"/>
          <p:nvPr>
            <p:ph type="title"/>
          </p:nvPr>
        </p:nvSpPr>
        <p:spPr>
          <a:prstGeom prst="rect">
            <a:avLst/>
          </a:prstGeom>
        </p:spPr>
        <p:txBody>
          <a:bodyPr/>
          <a:lstStyle/>
          <a:p>
            <a:pPr/>
            <a:r>
              <a:t>Texte du titre</a:t>
            </a:r>
          </a:p>
        </p:txBody>
      </p:sp>
      <p:sp>
        <p:nvSpPr>
          <p:cNvPr id="22" name="Texte niveau 1…"/>
          <p:cNvSpPr txBox="1"/>
          <p:nvPr>
            <p:ph type="body" sz="quarter" idx="1"/>
          </p:nvPr>
        </p:nvSpPr>
        <p:spPr>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2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Centré">
    <p:spTree>
      <p:nvGrpSpPr>
        <p:cNvPr id="1" name=""/>
        <p:cNvGrpSpPr/>
        <p:nvPr/>
      </p:nvGrpSpPr>
      <p:grpSpPr>
        <a:xfrm>
          <a:off x="0" y="0"/>
          <a:ext cx="0" cy="0"/>
          <a:chOff x="0" y="0"/>
          <a:chExt cx="0" cy="0"/>
        </a:xfrm>
      </p:grpSpPr>
      <p:sp>
        <p:nvSpPr>
          <p:cNvPr id="30" name="Texte du titre"/>
          <p:cNvSpPr txBox="1"/>
          <p:nvPr>
            <p:ph type="title"/>
          </p:nvPr>
        </p:nvSpPr>
        <p:spPr>
          <a:xfrm>
            <a:off x="1422747" y="3625710"/>
            <a:ext cx="10870506" cy="2425980"/>
          </a:xfrm>
          <a:prstGeom prst="rect">
            <a:avLst/>
          </a:prstGeom>
        </p:spPr>
        <p:txBody>
          <a:bodyPr/>
          <a:lstStyle/>
          <a:p>
            <a:pPr/>
            <a:r>
              <a:t>Texte du titre</a:t>
            </a:r>
          </a:p>
        </p:txBody>
      </p:sp>
      <p:sp>
        <p:nvSpPr>
          <p:cNvPr id="3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e">
    <p:spTree>
      <p:nvGrpSpPr>
        <p:cNvPr id="1" name=""/>
        <p:cNvGrpSpPr/>
        <p:nvPr/>
      </p:nvGrpSpPr>
      <p:grpSpPr>
        <a:xfrm>
          <a:off x="0" y="0"/>
          <a:ext cx="0" cy="0"/>
          <a:chOff x="0" y="0"/>
          <a:chExt cx="0" cy="0"/>
        </a:xfrm>
      </p:grpSpPr>
      <p:sp>
        <p:nvSpPr>
          <p:cNvPr id="38" name="Image"/>
          <p:cNvSpPr/>
          <p:nvPr>
            <p:ph type="pic" idx="21"/>
          </p:nvPr>
        </p:nvSpPr>
        <p:spPr>
          <a:xfrm>
            <a:off x="4678927" y="1226246"/>
            <a:ext cx="10350180" cy="6900120"/>
          </a:xfrm>
          <a:prstGeom prst="rect">
            <a:avLst/>
          </a:prstGeom>
        </p:spPr>
        <p:txBody>
          <a:bodyPr lIns="91439" tIns="45719" rIns="91439" bIns="45719">
            <a:noAutofit/>
          </a:bodyPr>
          <a:lstStyle/>
          <a:p>
            <a:pPr/>
          </a:p>
        </p:txBody>
      </p:sp>
      <p:sp>
        <p:nvSpPr>
          <p:cNvPr id="39" name="Texte du titre"/>
          <p:cNvSpPr txBox="1"/>
          <p:nvPr>
            <p:ph type="title"/>
          </p:nvPr>
        </p:nvSpPr>
        <p:spPr>
          <a:xfrm>
            <a:off x="1356464" y="1756514"/>
            <a:ext cx="5335828" cy="2896593"/>
          </a:xfrm>
          <a:prstGeom prst="rect">
            <a:avLst/>
          </a:prstGeom>
        </p:spPr>
        <p:txBody>
          <a:bodyPr anchor="b"/>
          <a:lstStyle>
            <a:lvl1pPr marL="0" indent="0" defTabSz="582436">
              <a:tabLst/>
              <a:defRPr b="0" sz="5800">
                <a:solidFill>
                  <a:srgbClr val="FFFFFF"/>
                </a:solidFill>
                <a:latin typeface="Helvetica Neue Medium"/>
                <a:ea typeface="Helvetica Neue Medium"/>
                <a:cs typeface="Helvetica Neue Medium"/>
                <a:sym typeface="Helvetica Neue Medium"/>
              </a:defRPr>
            </a:lvl1pPr>
          </a:lstStyle>
          <a:p>
            <a:pPr/>
            <a:r>
              <a:t>Texte du titre</a:t>
            </a:r>
          </a:p>
        </p:txBody>
      </p:sp>
      <p:sp>
        <p:nvSpPr>
          <p:cNvPr id="40" name="Texte niveau 1…"/>
          <p:cNvSpPr txBox="1"/>
          <p:nvPr>
            <p:ph type="body" sz="quarter" idx="1"/>
          </p:nvPr>
        </p:nvSpPr>
        <p:spPr>
          <a:xfrm>
            <a:off x="1356464" y="4666362"/>
            <a:ext cx="5335828" cy="2989390"/>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4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Haut">
    <p:spTree>
      <p:nvGrpSpPr>
        <p:cNvPr id="1" name=""/>
        <p:cNvGrpSpPr/>
        <p:nvPr/>
      </p:nvGrpSpPr>
      <p:grpSpPr>
        <a:xfrm>
          <a:off x="0" y="0"/>
          <a:ext cx="0" cy="0"/>
          <a:chOff x="0" y="0"/>
          <a:chExt cx="0" cy="0"/>
        </a:xfrm>
      </p:grpSpPr>
      <p:sp>
        <p:nvSpPr>
          <p:cNvPr id="48" name="Texte du titre"/>
          <p:cNvSpPr txBox="1"/>
          <p:nvPr>
            <p:ph type="title"/>
          </p:nvPr>
        </p:nvSpPr>
        <p:spPr>
          <a:xfrm>
            <a:off x="1376349" y="1444981"/>
            <a:ext cx="10963302" cy="1193105"/>
          </a:xfrm>
          <a:prstGeom prst="rect">
            <a:avLst/>
          </a:prstGeom>
        </p:spPr>
        <p:txBody>
          <a:bodyPr/>
          <a:lstStyle/>
          <a:p>
            <a:pPr/>
            <a:r>
              <a:t>Texte du titre</a:t>
            </a:r>
          </a:p>
        </p:txBody>
      </p:sp>
      <p:sp>
        <p:nvSpPr>
          <p:cNvPr id="4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puces">
    <p:spTree>
      <p:nvGrpSpPr>
        <p:cNvPr id="1" name=""/>
        <p:cNvGrpSpPr/>
        <p:nvPr/>
      </p:nvGrpSpPr>
      <p:grpSpPr>
        <a:xfrm>
          <a:off x="0" y="0"/>
          <a:ext cx="0" cy="0"/>
          <a:chOff x="0" y="0"/>
          <a:chExt cx="0" cy="0"/>
        </a:xfrm>
      </p:grpSpPr>
      <p:sp>
        <p:nvSpPr>
          <p:cNvPr id="56" name="Texte du titre"/>
          <p:cNvSpPr txBox="1"/>
          <p:nvPr>
            <p:ph type="title"/>
          </p:nvPr>
        </p:nvSpPr>
        <p:spPr>
          <a:xfrm>
            <a:off x="1376349" y="1444981"/>
            <a:ext cx="10963302" cy="1193105"/>
          </a:xfrm>
          <a:prstGeom prst="rect">
            <a:avLst/>
          </a:prstGeom>
        </p:spPr>
        <p:txBody>
          <a:bodyPr/>
          <a:lstStyle/>
          <a:p>
            <a:pPr/>
            <a:r>
              <a:t>Texte du titre</a:t>
            </a:r>
          </a:p>
        </p:txBody>
      </p:sp>
      <p:sp>
        <p:nvSpPr>
          <p:cNvPr id="57" name="Texte niveau 1…"/>
          <p:cNvSpPr txBox="1"/>
          <p:nvPr>
            <p:ph type="body" idx="1"/>
          </p:nvPr>
        </p:nvSpPr>
        <p:spPr>
          <a:xfrm>
            <a:off x="1376349" y="2903219"/>
            <a:ext cx="10963302" cy="4851958"/>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5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puces et photo">
    <p:spTree>
      <p:nvGrpSpPr>
        <p:cNvPr id="1" name=""/>
        <p:cNvGrpSpPr/>
        <p:nvPr/>
      </p:nvGrpSpPr>
      <p:grpSpPr>
        <a:xfrm>
          <a:off x="0" y="0"/>
          <a:ext cx="0" cy="0"/>
          <a:chOff x="0" y="0"/>
          <a:chExt cx="0" cy="0"/>
        </a:xfrm>
      </p:grpSpPr>
      <p:sp>
        <p:nvSpPr>
          <p:cNvPr id="65" name="Image"/>
          <p:cNvSpPr/>
          <p:nvPr>
            <p:ph type="pic" sz="half" idx="21"/>
          </p:nvPr>
        </p:nvSpPr>
        <p:spPr>
          <a:xfrm>
            <a:off x="5699694" y="2368531"/>
            <a:ext cx="8560524" cy="5707016"/>
          </a:xfrm>
          <a:prstGeom prst="rect">
            <a:avLst/>
          </a:prstGeom>
        </p:spPr>
        <p:txBody>
          <a:bodyPr lIns="91439" tIns="45719" rIns="91439" bIns="45719">
            <a:noAutofit/>
          </a:bodyPr>
          <a:lstStyle/>
          <a:p>
            <a:pPr/>
          </a:p>
        </p:txBody>
      </p:sp>
      <p:sp>
        <p:nvSpPr>
          <p:cNvPr id="66" name="Texte du titre"/>
          <p:cNvSpPr txBox="1"/>
          <p:nvPr>
            <p:ph type="title"/>
          </p:nvPr>
        </p:nvSpPr>
        <p:spPr>
          <a:xfrm>
            <a:off x="1376349" y="1444981"/>
            <a:ext cx="10963302" cy="1193105"/>
          </a:xfrm>
          <a:prstGeom prst="rect">
            <a:avLst/>
          </a:prstGeom>
        </p:spPr>
        <p:txBody>
          <a:bodyPr/>
          <a:lstStyle/>
          <a:p>
            <a:pPr/>
            <a:r>
              <a:t>Texte du titre</a:t>
            </a:r>
          </a:p>
        </p:txBody>
      </p:sp>
      <p:sp>
        <p:nvSpPr>
          <p:cNvPr id="67" name="Texte niveau 1…"/>
          <p:cNvSpPr txBox="1"/>
          <p:nvPr>
            <p:ph type="body" sz="quarter" idx="1"/>
          </p:nvPr>
        </p:nvSpPr>
        <p:spPr>
          <a:xfrm>
            <a:off x="1376349" y="2903219"/>
            <a:ext cx="5335828" cy="4851958"/>
          </a:xfrm>
          <a:prstGeom prst="rect">
            <a:avLst/>
          </a:prstGeom>
        </p:spPr>
        <p:txBody>
          <a:bodyPr anchor="ctr"/>
          <a:lstStyle>
            <a:lvl1pPr marL="382336" indent="-382336" algn="l">
              <a:spcBef>
                <a:spcPts val="3100"/>
              </a:spcBef>
              <a:buSzPct val="125000"/>
              <a:buChar char="•"/>
              <a:defRPr sz="2600"/>
            </a:lvl1pPr>
            <a:lvl2pPr marL="941136" indent="-382336" algn="l">
              <a:spcBef>
                <a:spcPts val="3100"/>
              </a:spcBef>
              <a:buSzPct val="125000"/>
              <a:buChar char="•"/>
              <a:defRPr sz="2600"/>
            </a:lvl2pPr>
            <a:lvl3pPr marL="1499936" indent="-382336" algn="l">
              <a:spcBef>
                <a:spcPts val="3100"/>
              </a:spcBef>
              <a:buSzPct val="125000"/>
              <a:buChar char="•"/>
              <a:defRPr sz="2600"/>
            </a:lvl3pPr>
            <a:lvl4pPr marL="2058736" indent="-382336" algn="l">
              <a:spcBef>
                <a:spcPts val="3100"/>
              </a:spcBef>
              <a:buSzPct val="125000"/>
              <a:buChar char="•"/>
              <a:defRPr sz="2600"/>
            </a:lvl4pPr>
            <a:lvl5pPr marL="2617536" indent="-382336" algn="l">
              <a:spcBef>
                <a:spcPts val="3100"/>
              </a:spcBef>
              <a:buSzPct val="125000"/>
              <a:buChar char="•"/>
              <a:defRPr sz="2600"/>
            </a:lvl5pPr>
          </a:lstStyle>
          <a:p>
            <a:pPr/>
            <a:r>
              <a:t>Texte niveau 1</a:t>
            </a:r>
          </a:p>
          <a:p>
            <a:pPr lvl="1"/>
            <a:r>
              <a:t>Texte niveau 2</a:t>
            </a:r>
          </a:p>
          <a:p>
            <a:pPr lvl="2"/>
            <a:r>
              <a:t>Texte niveau 3</a:t>
            </a:r>
          </a:p>
          <a:p>
            <a:pPr lvl="3"/>
            <a:r>
              <a:t>Texte niveau 4</a:t>
            </a:r>
          </a:p>
          <a:p>
            <a:pPr lvl="4"/>
            <a:r>
              <a:t>Texte niveau 5</a:t>
            </a:r>
          </a:p>
        </p:txBody>
      </p:sp>
      <p:sp>
        <p:nvSpPr>
          <p:cNvPr id="6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ces">
    <p:spTree>
      <p:nvGrpSpPr>
        <p:cNvPr id="1" name=""/>
        <p:cNvGrpSpPr/>
        <p:nvPr/>
      </p:nvGrpSpPr>
      <p:grpSpPr>
        <a:xfrm>
          <a:off x="0" y="0"/>
          <a:ext cx="0" cy="0"/>
          <a:chOff x="0" y="0"/>
          <a:chExt cx="0" cy="0"/>
        </a:xfrm>
      </p:grpSpPr>
      <p:sp>
        <p:nvSpPr>
          <p:cNvPr id="75" name="Texte niveau 1…"/>
          <p:cNvSpPr txBox="1"/>
          <p:nvPr>
            <p:ph type="body" idx="1"/>
          </p:nvPr>
        </p:nvSpPr>
        <p:spPr>
          <a:xfrm>
            <a:off x="1376349" y="2187357"/>
            <a:ext cx="10963302" cy="5302686"/>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7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3 photos">
    <p:spTree>
      <p:nvGrpSpPr>
        <p:cNvPr id="1" name=""/>
        <p:cNvGrpSpPr/>
        <p:nvPr/>
      </p:nvGrpSpPr>
      <p:grpSpPr>
        <a:xfrm>
          <a:off x="0" y="0"/>
          <a:ext cx="0" cy="0"/>
          <a:chOff x="0" y="0"/>
          <a:chExt cx="0" cy="0"/>
        </a:xfrm>
      </p:grpSpPr>
      <p:sp>
        <p:nvSpPr>
          <p:cNvPr id="83" name="Image"/>
          <p:cNvSpPr/>
          <p:nvPr>
            <p:ph type="pic" sz="quarter" idx="21"/>
          </p:nvPr>
        </p:nvSpPr>
        <p:spPr>
          <a:xfrm>
            <a:off x="8475319" y="4845328"/>
            <a:ext cx="4354831" cy="2903221"/>
          </a:xfrm>
          <a:prstGeom prst="rect">
            <a:avLst/>
          </a:prstGeom>
        </p:spPr>
        <p:txBody>
          <a:bodyPr lIns="91439" tIns="45719" rIns="91439" bIns="45719">
            <a:noAutofit/>
          </a:bodyPr>
          <a:lstStyle/>
          <a:p>
            <a:pPr/>
          </a:p>
        </p:txBody>
      </p:sp>
      <p:sp>
        <p:nvSpPr>
          <p:cNvPr id="84" name="Image"/>
          <p:cNvSpPr/>
          <p:nvPr>
            <p:ph type="pic" sz="quarter" idx="22"/>
          </p:nvPr>
        </p:nvSpPr>
        <p:spPr>
          <a:xfrm>
            <a:off x="8488575" y="1756514"/>
            <a:ext cx="4334946" cy="2889964"/>
          </a:xfrm>
          <a:prstGeom prst="rect">
            <a:avLst/>
          </a:prstGeom>
        </p:spPr>
        <p:txBody>
          <a:bodyPr lIns="91439" tIns="45719" rIns="91439" bIns="45719">
            <a:noAutofit/>
          </a:bodyPr>
          <a:lstStyle/>
          <a:p>
            <a:pPr/>
          </a:p>
        </p:txBody>
      </p:sp>
      <p:sp>
        <p:nvSpPr>
          <p:cNvPr id="85" name="Image"/>
          <p:cNvSpPr/>
          <p:nvPr>
            <p:ph type="pic" idx="23"/>
          </p:nvPr>
        </p:nvSpPr>
        <p:spPr>
          <a:xfrm>
            <a:off x="-413307" y="1124611"/>
            <a:ext cx="10472802" cy="6981869"/>
          </a:xfrm>
          <a:prstGeom prst="rect">
            <a:avLst/>
          </a:prstGeom>
        </p:spPr>
        <p:txBody>
          <a:bodyPr lIns="91439" tIns="45719" rIns="91439" bIns="45719">
            <a:noAutofit/>
          </a:bodyPr>
          <a:lstStyle/>
          <a:p>
            <a:pPr/>
          </a:p>
        </p:txBody>
      </p:sp>
      <p:sp>
        <p:nvSpPr>
          <p:cNvPr id="8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00000"/>
        </a:solidFill>
      </p:bgPr>
    </p:bg>
    <p:spTree>
      <p:nvGrpSpPr>
        <p:cNvPr id="1" name=""/>
        <p:cNvGrpSpPr/>
        <p:nvPr/>
      </p:nvGrpSpPr>
      <p:grpSpPr>
        <a:xfrm>
          <a:off x="0" y="0"/>
          <a:ext cx="0" cy="0"/>
          <a:chOff x="0" y="0"/>
          <a:chExt cx="0" cy="0"/>
        </a:xfrm>
      </p:grpSpPr>
      <p:sp>
        <p:nvSpPr>
          <p:cNvPr id="2" name="Texte du titre"/>
          <p:cNvSpPr txBox="1"/>
          <p:nvPr>
            <p:ph type="title"/>
          </p:nvPr>
        </p:nvSpPr>
        <p:spPr>
          <a:xfrm>
            <a:off x="826195" y="6224026"/>
            <a:ext cx="12063610" cy="1047281"/>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chor="ctr">
            <a:normAutofit fontScale="100000" lnSpcReduction="0"/>
          </a:bodyPr>
          <a:lstStyle/>
          <a:p>
            <a:pPr/>
            <a:r>
              <a:t>Texte du titre</a:t>
            </a:r>
          </a:p>
        </p:txBody>
      </p:sp>
      <p:sp>
        <p:nvSpPr>
          <p:cNvPr id="3" name="Texte niveau 1…"/>
          <p:cNvSpPr txBox="1"/>
          <p:nvPr>
            <p:ph type="body" idx="1"/>
          </p:nvPr>
        </p:nvSpPr>
        <p:spPr>
          <a:xfrm>
            <a:off x="826195" y="7231536"/>
            <a:ext cx="12063610" cy="828546"/>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4" name="Numéro de diapositive"/>
          <p:cNvSpPr txBox="1"/>
          <p:nvPr>
            <p:ph type="sldNum" sz="quarter" idx="2"/>
          </p:nvPr>
        </p:nvSpPr>
        <p:spPr>
          <a:xfrm>
            <a:off x="6708842" y="8086594"/>
            <a:ext cx="291687" cy="275734"/>
          </a:xfrm>
          <a:prstGeom prst="rect">
            <a:avLst/>
          </a:prstGeom>
          <a:ln w="3175">
            <a:miter lim="400000"/>
          </a:ln>
        </p:spPr>
        <p:txBody>
          <a:bodyPr wrap="none" lIns="26513" tIns="26513" rIns="26513" bIns="26513">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transition xmlns:p14="http://schemas.microsoft.com/office/powerpoint/2010/main" spd="med" advClick="1"/>
  <p:txStyles>
    <p:titleStyle>
      <a:lvl1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1pPr>
      <a:lvl2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2pPr>
      <a:lvl3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3pPr>
      <a:lvl4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4pPr>
      <a:lvl5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5pPr>
      <a:lvl6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6pPr>
      <a:lvl7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7pPr>
      <a:lvl8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8pPr>
      <a:lvl9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9pPr>
    </p:titleStyle>
    <p:bodyStyle>
      <a:lvl1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1pPr>
      <a:lvl2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2pPr>
      <a:lvl3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3pPr>
      <a:lvl4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4pPr>
      <a:lvl5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5pPr>
      <a:lvl6pPr marL="0" marR="0" indent="3556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6pPr>
      <a:lvl7pPr marL="0" marR="0" indent="7112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7pPr>
      <a:lvl8pPr marL="0" marR="0" indent="10668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8pPr>
      <a:lvl9pPr marL="0" marR="0" indent="14224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9pPr>
    </p:bodyStyle>
    <p:otherStyle>
      <a:lvl1pPr marL="0" marR="0" indent="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1pPr>
      <a:lvl2pPr marL="0" marR="0" indent="228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2pPr>
      <a:lvl3pPr marL="0" marR="0" indent="457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3pPr>
      <a:lvl4pPr marL="0" marR="0" indent="685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4pPr>
      <a:lvl5pPr marL="0" marR="0" indent="9144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5pPr>
      <a:lvl6pPr marL="0" marR="0" indent="11430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6pPr>
      <a:lvl7pPr marL="0" marR="0" indent="1371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7pPr>
      <a:lvl8pPr marL="0" marR="0" indent="1600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8pPr>
      <a:lvl9pPr marL="0" marR="0" indent="1828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 Id="rId7" Type="http://schemas.openxmlformats.org/officeDocument/2006/relationships/image" Target="../media/image5.png"/><Relationship Id="rId8" Type="http://schemas.openxmlformats.org/officeDocument/2006/relationships/image" Target="../media/image6.png"/><Relationship Id="rId9" Type="http://schemas.openxmlformats.org/officeDocument/2006/relationships/image" Target="../media/image7.png"/><Relationship Id="rId10" Type="http://schemas.openxmlformats.org/officeDocument/2006/relationships/image" Target="../media/image8.png"/><Relationship Id="rId11" Type="http://schemas.openxmlformats.org/officeDocument/2006/relationships/image" Target="../media/image9.png"/><Relationship Id="rId12" Type="http://schemas.openxmlformats.org/officeDocument/2006/relationships/image" Target="../media/image10.png"/><Relationship Id="rId13" Type="http://schemas.openxmlformats.org/officeDocument/2006/relationships/image" Target="../media/image11.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1.png"/><Relationship Id="rId3" Type="http://schemas.openxmlformats.org/officeDocument/2006/relationships/image" Target="../media/image1.tif"/></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1.png"/><Relationship Id="rId3" Type="http://schemas.openxmlformats.org/officeDocument/2006/relationships/image" Target="../media/image1.tif"/></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1.png"/><Relationship Id="rId3" Type="http://schemas.openxmlformats.org/officeDocument/2006/relationships/image" Target="../media/image1.tif"/></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1.png"/><Relationship Id="rId3" Type="http://schemas.openxmlformats.org/officeDocument/2006/relationships/image" Target="../media/image1.tif"/></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1.png"/><Relationship Id="rId3" Type="http://schemas.openxmlformats.org/officeDocument/2006/relationships/image" Target="../media/image1.tif"/></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1.png"/><Relationship Id="rId3" Type="http://schemas.openxmlformats.org/officeDocument/2006/relationships/image" Target="../media/image1.tif"/></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1.png"/><Relationship Id="rId3" Type="http://schemas.openxmlformats.org/officeDocument/2006/relationships/image" Target="../media/image1.tif"/></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1.png"/><Relationship Id="rId3" Type="http://schemas.openxmlformats.org/officeDocument/2006/relationships/image" Target="../media/image1.tif"/></Relationships>

</file>

<file path=ppt/slides/_rels/slide18.xml.rels><?xml version="1.0" encoding="UTF-8"?>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image" Target="../media/image1.png"/><Relationship Id="rId3" Type="http://schemas.openxmlformats.org/officeDocument/2006/relationships/image" Target="../media/image1.tif"/></Relationships>

</file>

<file path=ppt/slides/_rels/slide19.xml.rels><?xml version="1.0" encoding="UTF-8"?>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image" Target="../media/image1.png"/><Relationship Id="rId3" Type="http://schemas.openxmlformats.org/officeDocument/2006/relationships/image" Target="../media/image1.tif"/></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 Id="rId7" Type="http://schemas.openxmlformats.org/officeDocument/2006/relationships/image" Target="../media/image5.png"/><Relationship Id="rId8" Type="http://schemas.openxmlformats.org/officeDocument/2006/relationships/image" Target="../media/image6.png"/><Relationship Id="rId9" Type="http://schemas.openxmlformats.org/officeDocument/2006/relationships/image" Target="../media/image7.png"/><Relationship Id="rId10" Type="http://schemas.openxmlformats.org/officeDocument/2006/relationships/image" Target="../media/image8.png"/><Relationship Id="rId11" Type="http://schemas.openxmlformats.org/officeDocument/2006/relationships/image" Target="../media/image9.png"/><Relationship Id="rId12" Type="http://schemas.openxmlformats.org/officeDocument/2006/relationships/image" Target="../media/image10.png"/><Relationship Id="rId13" Type="http://schemas.openxmlformats.org/officeDocument/2006/relationships/image" Target="../media/image11.png"/></Relationships>

</file>

<file path=ppt/slides/_rels/slide20.xml.rels><?xml version="1.0" encoding="UTF-8"?>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image" Target="../media/image1.png"/><Relationship Id="rId3" Type="http://schemas.openxmlformats.org/officeDocument/2006/relationships/image" Target="../media/image1.tif"/></Relationships>

</file>

<file path=ppt/slides/_rels/slide21.xml.rels><?xml version="1.0" encoding="UTF-8"?>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image" Target="../media/image1.png"/><Relationship Id="rId3" Type="http://schemas.openxmlformats.org/officeDocument/2006/relationships/image" Target="../media/image1.tif"/></Relationships>

</file>

<file path=ppt/slides/_rels/slide22.xml.rels><?xml version="1.0" encoding="UTF-8"?>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image" Target="../media/image1.png"/><Relationship Id="rId3" Type="http://schemas.openxmlformats.org/officeDocument/2006/relationships/image" Target="../media/image1.tif"/></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12.png"/><Relationship Id="rId5" Type="http://schemas.openxmlformats.org/officeDocument/2006/relationships/image" Target="../media/image13.png"/><Relationship Id="rId6" Type="http://schemas.openxmlformats.org/officeDocument/2006/relationships/image" Target="../media/image14.png"/></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6.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1.png"/><Relationship Id="rId3" Type="http://schemas.openxmlformats.org/officeDocument/2006/relationships/image" Target="../media/image1.tif"/></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image" Target="../media/image7.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14.png"/><Relationship Id="rId3" Type="http://schemas.openxmlformats.org/officeDocument/2006/relationships/image" Target="../media/image1.png"/><Relationship Id="rId4" Type="http://schemas.openxmlformats.org/officeDocument/2006/relationships/image" Target="../media/image1.tif"/></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6.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1.png"/><Relationship Id="rId3" Type="http://schemas.openxmlformats.org/officeDocument/2006/relationships/image" Target="../media/image1.tif"/><Relationship Id="rId4" Type="http://schemas.openxmlformats.org/officeDocument/2006/relationships/image" Target="../media/image6.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image" Target="../media/image1.png"/><Relationship Id="rId3" Type="http://schemas.openxmlformats.org/officeDocument/2006/relationships/image" Target="../media/image1.tif"/></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6" name="Figure"/>
          <p:cNvSpPr/>
          <p:nvPr/>
        </p:nvSpPr>
        <p:spPr>
          <a:xfrm rot="16200000">
            <a:off x="5078238" y="-1677183"/>
            <a:ext cx="2308379" cy="1000965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972" y="0"/>
                </a:moveTo>
                <a:lnTo>
                  <a:pt x="0" y="21600"/>
                </a:lnTo>
                <a:lnTo>
                  <a:pt x="21600" y="21600"/>
                </a:lnTo>
                <a:lnTo>
                  <a:pt x="18627" y="0"/>
                </a:lnTo>
                <a:lnTo>
                  <a:pt x="2972" y="0"/>
                </a:lnTo>
                <a:close/>
              </a:path>
            </a:pathLst>
          </a:custGeom>
          <a:gradFill>
            <a:gsLst>
              <a:gs pos="0">
                <a:srgbClr val="FFFFFF"/>
              </a:gs>
              <a:gs pos="100000">
                <a:srgbClr val="6C6C6C"/>
              </a:gs>
            </a:gsLst>
            <a:lin ang="5400000"/>
          </a:gradFill>
          <a:ln w="3175">
            <a:miter lim="400000"/>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147" name="[Complexité des situations]"/>
          <p:cNvSpPr/>
          <p:nvPr/>
        </p:nvSpPr>
        <p:spPr>
          <a:xfrm>
            <a:off x="6864339" y="7472719"/>
            <a:ext cx="1332001" cy="748801"/>
          </a:xfrm>
          <a:prstGeom prst="roundRect">
            <a:avLst>
              <a:gd name="adj" fmla="val 2544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Regular"/>
                <a:ea typeface="Avenir Next Condensed Regular"/>
                <a:cs typeface="Avenir Next Condensed Regular"/>
                <a:sym typeface="Avenir Next Condensed Regular"/>
              </a:defRPr>
            </a:lvl1pPr>
          </a:lstStyle>
          <a:p>
            <a:pPr/>
            <a:r>
              <a:t>[Complexité des situations]</a:t>
            </a:r>
          </a:p>
        </p:txBody>
      </p:sp>
      <p:sp>
        <p:nvSpPr>
          <p:cNvPr id="148" name="[Complexité…"/>
          <p:cNvSpPr/>
          <p:nvPr/>
        </p:nvSpPr>
        <p:spPr>
          <a:xfrm>
            <a:off x="5309728" y="7472719"/>
            <a:ext cx="1332001" cy="748801"/>
          </a:xfrm>
          <a:prstGeom prst="roundRect">
            <a:avLst>
              <a:gd name="adj" fmla="val 2544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p>
            <a:pPr>
              <a:lnSpc>
                <a:spcPct val="80000"/>
              </a:lnSpc>
              <a:defRPr b="0" sz="1800">
                <a:latin typeface="Avenir Next Condensed Regular"/>
                <a:ea typeface="Avenir Next Condensed Regular"/>
                <a:cs typeface="Avenir Next Condensed Regular"/>
                <a:sym typeface="Avenir Next Condensed Regular"/>
              </a:defRPr>
            </a:pPr>
            <a:r>
              <a:t>[Complexité </a:t>
            </a:r>
          </a:p>
          <a:p>
            <a:pPr>
              <a:lnSpc>
                <a:spcPct val="80000"/>
              </a:lnSpc>
              <a:defRPr b="0" sz="1800">
                <a:latin typeface="Avenir Next Condensed Regular"/>
                <a:ea typeface="Avenir Next Condensed Regular"/>
                <a:cs typeface="Avenir Next Condensed Regular"/>
                <a:sym typeface="Avenir Next Condensed Regular"/>
              </a:defRPr>
            </a:pPr>
            <a:r>
              <a:t>de l’agir]</a:t>
            </a:r>
          </a:p>
        </p:txBody>
      </p:sp>
      <p:sp>
        <p:nvSpPr>
          <p:cNvPr id="149" name="[Contextes-…"/>
          <p:cNvSpPr/>
          <p:nvPr/>
        </p:nvSpPr>
        <p:spPr>
          <a:xfrm>
            <a:off x="3894328" y="5082516"/>
            <a:ext cx="1182325" cy="750352"/>
          </a:xfrm>
          <a:prstGeom prst="roundRect">
            <a:avLst>
              <a:gd name="adj" fmla="val 25388"/>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p>
            <a:pPr>
              <a:lnSpc>
                <a:spcPct val="80000"/>
              </a:lnSpc>
              <a:defRPr b="0" sz="1800">
                <a:latin typeface="Avenir Next Condensed Medium"/>
                <a:ea typeface="Avenir Next Condensed Medium"/>
                <a:cs typeface="Avenir Next Condensed Medium"/>
                <a:sym typeface="Avenir Next Condensed Medium"/>
              </a:defRPr>
            </a:pPr>
            <a:r>
              <a:t>[Contextes-</a:t>
            </a:r>
          </a:p>
          <a:p>
            <a:pPr>
              <a:lnSpc>
                <a:spcPct val="80000"/>
              </a:lnSpc>
              <a:defRPr b="0" sz="1800">
                <a:latin typeface="Avenir Next Condensed Medium"/>
                <a:ea typeface="Avenir Next Condensed Medium"/>
                <a:cs typeface="Avenir Next Condensed Medium"/>
                <a:sym typeface="Avenir Next Condensed Medium"/>
              </a:defRPr>
            </a:pPr>
            <a:r>
              <a:t>modalités]</a:t>
            </a:r>
          </a:p>
        </p:txBody>
      </p:sp>
      <p:sp>
        <p:nvSpPr>
          <p:cNvPr id="150"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51" name="Numéro de diapositive"/>
          <p:cNvSpPr txBox="1"/>
          <p:nvPr>
            <p:ph type="sldNum" sz="quarter" idx="2"/>
          </p:nvPr>
        </p:nvSpPr>
        <p:spPr>
          <a:xfrm>
            <a:off x="13002367" y="9079335"/>
            <a:ext cx="175460"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
        <p:nvSpPr>
          <p:cNvPr id="15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5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55" name="Le parcours"/>
          <p:cNvSpPr/>
          <p:nvPr/>
        </p:nvSpPr>
        <p:spPr>
          <a:xfrm>
            <a:off x="11542215" y="309690"/>
            <a:ext cx="1753772"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Le parcours </a:t>
            </a:r>
          </a:p>
        </p:txBody>
      </p:sp>
      <p:pic>
        <p:nvPicPr>
          <p:cNvPr id="15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57" name="AGIR"/>
          <p:cNvSpPr/>
          <p:nvPr/>
        </p:nvSpPr>
        <p:spPr>
          <a:xfrm>
            <a:off x="1015335" y="5060873"/>
            <a:ext cx="1138877" cy="850901"/>
          </a:xfrm>
          <a:prstGeom prst="ellipse">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sz="2800">
                <a:solidFill>
                  <a:schemeClr val="accent5">
                    <a:hueOff val="106375"/>
                    <a:satOff val="9554"/>
                    <a:lumOff val="-13516"/>
                  </a:schemeClr>
                </a:solidFill>
                <a:latin typeface="DreamOrphans-Bold"/>
                <a:ea typeface="DreamOrphans-Bold"/>
                <a:cs typeface="DreamOrphans-Bold"/>
                <a:sym typeface="DreamOrphans-Bold"/>
              </a:defRPr>
            </a:lvl1pPr>
          </a:lstStyle>
          <a:p>
            <a:pPr/>
            <a:r>
              <a:t>AGIR</a:t>
            </a:r>
          </a:p>
        </p:txBody>
      </p:sp>
      <p:sp>
        <p:nvSpPr>
          <p:cNvPr id="158" name="Description"/>
          <p:cNvSpPr/>
          <p:nvPr/>
        </p:nvSpPr>
        <p:spPr>
          <a:xfrm>
            <a:off x="1407715" y="7609520"/>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Description</a:t>
            </a:r>
          </a:p>
        </p:txBody>
      </p:sp>
      <p:sp>
        <p:nvSpPr>
          <p:cNvPr id="159" name="Évaluation"/>
          <p:cNvSpPr/>
          <p:nvPr/>
        </p:nvSpPr>
        <p:spPr>
          <a:xfrm>
            <a:off x="1407715" y="3090044"/>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Évaluation</a:t>
            </a:r>
          </a:p>
        </p:txBody>
      </p:sp>
      <p:sp>
        <p:nvSpPr>
          <p:cNvPr id="160" name="Éthique &amp;…"/>
          <p:cNvSpPr/>
          <p:nvPr/>
        </p:nvSpPr>
        <p:spPr>
          <a:xfrm>
            <a:off x="2341757" y="5098553"/>
            <a:ext cx="1169625" cy="73765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p>
            <a:pPr>
              <a:defRPr b="0">
                <a:solidFill>
                  <a:schemeClr val="accent5">
                    <a:hueOff val="106375"/>
                    <a:satOff val="9554"/>
                    <a:lumOff val="-13516"/>
                  </a:schemeClr>
                </a:solidFill>
                <a:latin typeface="DreamOrphans-Bold"/>
                <a:ea typeface="DreamOrphans-Bold"/>
                <a:cs typeface="DreamOrphans-Bold"/>
                <a:sym typeface="DreamOrphans-Bold"/>
              </a:defRPr>
            </a:pPr>
            <a:r>
              <a:t>Éthique &amp;</a:t>
            </a:r>
          </a:p>
          <a:p>
            <a:pPr>
              <a:defRPr b="0">
                <a:solidFill>
                  <a:schemeClr val="accent5">
                    <a:hueOff val="106375"/>
                    <a:satOff val="9554"/>
                    <a:lumOff val="-13516"/>
                  </a:schemeClr>
                </a:solidFill>
                <a:latin typeface="DreamOrphans-Bold"/>
                <a:ea typeface="DreamOrphans-Bold"/>
                <a:cs typeface="DreamOrphans-Bold"/>
                <a:sym typeface="DreamOrphans-Bold"/>
              </a:defRPr>
            </a:pPr>
            <a:r>
              <a:t>Morale</a:t>
            </a:r>
          </a:p>
        </p:txBody>
      </p:sp>
      <p:sp>
        <p:nvSpPr>
          <p:cNvPr id="161" name="Élaboration"/>
          <p:cNvSpPr/>
          <p:nvPr/>
        </p:nvSpPr>
        <p:spPr>
          <a:xfrm>
            <a:off x="3689053" y="7190711"/>
            <a:ext cx="12708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Élaboration</a:t>
            </a:r>
          </a:p>
        </p:txBody>
      </p:sp>
      <p:sp>
        <p:nvSpPr>
          <p:cNvPr id="162" name="Exécution"/>
          <p:cNvSpPr/>
          <p:nvPr/>
        </p:nvSpPr>
        <p:spPr>
          <a:xfrm>
            <a:off x="3691266" y="8150738"/>
            <a:ext cx="12708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Exécution</a:t>
            </a:r>
          </a:p>
        </p:txBody>
      </p:sp>
      <p:sp>
        <p:nvSpPr>
          <p:cNvPr id="163" name="Décision"/>
          <p:cNvSpPr/>
          <p:nvPr/>
        </p:nvSpPr>
        <p:spPr>
          <a:xfrm>
            <a:off x="3898338" y="7670725"/>
            <a:ext cx="12708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Décision</a:t>
            </a:r>
          </a:p>
        </p:txBody>
      </p:sp>
      <p:sp>
        <p:nvSpPr>
          <p:cNvPr id="164" name="Ligne"/>
          <p:cNvSpPr/>
          <p:nvPr/>
        </p:nvSpPr>
        <p:spPr>
          <a:xfrm flipV="1">
            <a:off x="1860347" y="3760321"/>
            <a:ext cx="246198"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165" name="Personnelle"/>
          <p:cNvSpPr/>
          <p:nvPr/>
        </p:nvSpPr>
        <p:spPr>
          <a:xfrm>
            <a:off x="9891538" y="7190711"/>
            <a:ext cx="126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Personnelle</a:t>
            </a:r>
          </a:p>
        </p:txBody>
      </p:sp>
      <p:sp>
        <p:nvSpPr>
          <p:cNvPr id="166" name="Sociétale"/>
          <p:cNvSpPr/>
          <p:nvPr/>
        </p:nvSpPr>
        <p:spPr>
          <a:xfrm>
            <a:off x="9891538" y="8150738"/>
            <a:ext cx="126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Sociétale</a:t>
            </a:r>
          </a:p>
        </p:txBody>
      </p:sp>
      <p:sp>
        <p:nvSpPr>
          <p:cNvPr id="167" name="Intersubj."/>
          <p:cNvSpPr/>
          <p:nvPr/>
        </p:nvSpPr>
        <p:spPr>
          <a:xfrm>
            <a:off x="9891538" y="7670725"/>
            <a:ext cx="126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Intersubj.</a:t>
            </a:r>
          </a:p>
        </p:txBody>
      </p:sp>
      <p:sp>
        <p:nvSpPr>
          <p:cNvPr id="168" name="Vertus"/>
          <p:cNvSpPr/>
          <p:nvPr/>
        </p:nvSpPr>
        <p:spPr>
          <a:xfrm>
            <a:off x="4432619" y="2431228"/>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Vertus</a:t>
            </a:r>
          </a:p>
        </p:txBody>
      </p:sp>
      <p:sp>
        <p:nvSpPr>
          <p:cNvPr id="169" name="Normes"/>
          <p:cNvSpPr/>
          <p:nvPr/>
        </p:nvSpPr>
        <p:spPr>
          <a:xfrm>
            <a:off x="4432619" y="3391256"/>
            <a:ext cx="109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Normes</a:t>
            </a:r>
          </a:p>
        </p:txBody>
      </p:sp>
      <p:sp>
        <p:nvSpPr>
          <p:cNvPr id="170" name="Valeurs"/>
          <p:cNvSpPr/>
          <p:nvPr/>
        </p:nvSpPr>
        <p:spPr>
          <a:xfrm>
            <a:off x="4432619" y="2911242"/>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Valeurs</a:t>
            </a:r>
          </a:p>
        </p:txBody>
      </p:sp>
      <p:sp>
        <p:nvSpPr>
          <p:cNvPr id="171" name="Principes"/>
          <p:cNvSpPr/>
          <p:nvPr/>
        </p:nvSpPr>
        <p:spPr>
          <a:xfrm>
            <a:off x="4432619" y="3871271"/>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Principes</a:t>
            </a:r>
          </a:p>
        </p:txBody>
      </p:sp>
      <p:grpSp>
        <p:nvGrpSpPr>
          <p:cNvPr id="175" name="Grouper"/>
          <p:cNvGrpSpPr/>
          <p:nvPr/>
        </p:nvGrpSpPr>
        <p:grpSpPr>
          <a:xfrm>
            <a:off x="5942056" y="4046323"/>
            <a:ext cx="584010" cy="2880001"/>
            <a:chOff x="0" y="0"/>
            <a:chExt cx="584008" cy="2880000"/>
          </a:xfrm>
        </p:grpSpPr>
        <p:sp>
          <p:nvSpPr>
            <p:cNvPr id="172" name="Rectangle"/>
            <p:cNvSpPr/>
            <p:nvPr/>
          </p:nvSpPr>
          <p:spPr>
            <a:xfrm>
              <a:off x="0" y="0"/>
              <a:ext cx="584009" cy="2880001"/>
            </a:xfrm>
            <a:prstGeom prst="rect">
              <a:avLst/>
            </a:prstGeom>
            <a:gradFill flip="none" rotWithShape="1">
              <a:gsLst>
                <a:gs pos="0">
                  <a:srgbClr val="FFFFF2"/>
                </a:gs>
                <a:gs pos="100000">
                  <a:srgbClr val="FFF86E"/>
                </a:gs>
              </a:gsLst>
              <a:lin ang="2700000" scaled="0"/>
            </a:gradFill>
            <a:ln w="12700" cap="flat">
              <a:solidFill>
                <a:srgbClr val="FFFFFF"/>
              </a:solidFill>
              <a:prstDash val="solid"/>
              <a:miter lim="400000"/>
            </a:ln>
            <a:effectLst/>
          </p:spPr>
          <p:txBody>
            <a:bodyPr wrap="square" lIns="0" tIns="0" rIns="0" bIns="0" numCol="1" anchor="ctr">
              <a:noAutofit/>
            </a:bodyPr>
            <a:lstStyle/>
            <a:p>
              <a:pPr>
                <a:defRPr sz="1800">
                  <a:solidFill>
                    <a:schemeClr val="accent5">
                      <a:hueOff val="106375"/>
                      <a:satOff val="9554"/>
                      <a:lumOff val="-13516"/>
                    </a:schemeClr>
                  </a:solidFill>
                  <a:latin typeface="+mj-lt"/>
                  <a:ea typeface="+mj-ea"/>
                  <a:cs typeface="+mj-cs"/>
                  <a:sym typeface="Arial Narrow"/>
                </a:defRPr>
              </a:pPr>
            </a:p>
          </p:txBody>
        </p:sp>
        <p:sp>
          <p:nvSpPr>
            <p:cNvPr id="173" name="Conscience"/>
            <p:cNvSpPr/>
            <p:nvPr/>
          </p:nvSpPr>
          <p:spPr>
            <a:xfrm>
              <a:off x="87032" y="0"/>
              <a:ext cx="148637" cy="2880001"/>
            </a:xfrm>
            <a:prstGeom prst="rect">
              <a:avLst/>
            </a:prstGeom>
            <a:noFill/>
            <a:ln w="12700" cap="flat">
              <a:solidFill>
                <a:srgbClr val="FFFFFF"/>
              </a:solidFill>
              <a:prstDash val="solid"/>
              <a:miter lim="400000"/>
            </a:ln>
            <a:effectLst/>
            <a:extLst>
              <a:ext uri="{C572A759-6A51-4108-AA02-DFA0A04FC94B}">
                <ma14:wrappingTextBoxFlag xmlns:ma14="http://schemas.microsoft.com/office/mac/drawingml/2011/main" val="1"/>
              </a:ext>
            </a:extLst>
          </p:spPr>
          <p:txBody>
            <a:bodyPr wrap="square" lIns="0" tIns="0" rIns="0" bIns="0" numCol="1" anchor="ctr">
              <a:noAutofit/>
            </a:bodyPr>
            <a:lstStyle>
              <a:lvl1pPr>
                <a:defRPr b="0" sz="1800">
                  <a:solidFill>
                    <a:schemeClr val="accent5">
                      <a:hueOff val="106375"/>
                      <a:satOff val="9554"/>
                      <a:lumOff val="-13516"/>
                    </a:schemeClr>
                  </a:solidFill>
                  <a:latin typeface="DreamOrphans-Bold"/>
                  <a:ea typeface="DreamOrphans-Bold"/>
                  <a:cs typeface="DreamOrphans-Bold"/>
                  <a:sym typeface="DreamOrphans-Bold"/>
                </a:defRPr>
              </a:lvl1pPr>
            </a:lstStyle>
            <a:p>
              <a:pPr/>
              <a:r>
                <a:t>Conscience </a:t>
              </a:r>
            </a:p>
          </p:txBody>
        </p:sp>
        <p:sp>
          <p:nvSpPr>
            <p:cNvPr id="174" name="morale"/>
            <p:cNvSpPr/>
            <p:nvPr/>
          </p:nvSpPr>
          <p:spPr>
            <a:xfrm>
              <a:off x="348339" y="0"/>
              <a:ext cx="148637" cy="2880001"/>
            </a:xfrm>
            <a:prstGeom prst="rect">
              <a:avLst/>
            </a:prstGeom>
            <a:noFill/>
            <a:ln w="12700" cap="flat">
              <a:solidFill>
                <a:srgbClr val="FFFFFF"/>
              </a:solidFill>
              <a:prstDash val="solid"/>
              <a:miter lim="400000"/>
            </a:ln>
            <a:effectLst/>
            <a:extLst>
              <a:ext uri="{C572A759-6A51-4108-AA02-DFA0A04FC94B}">
                <ma14:wrappingTextBoxFlag xmlns:ma14="http://schemas.microsoft.com/office/mac/drawingml/2011/main" val="1"/>
              </a:ext>
            </a:extLst>
          </p:spPr>
          <p:txBody>
            <a:bodyPr wrap="square" lIns="0" tIns="0" rIns="0" bIns="0" numCol="1" anchor="ctr">
              <a:noAutofit/>
            </a:bodyPr>
            <a:lstStyle>
              <a:lvl1pPr>
                <a:defRPr b="0" sz="1800">
                  <a:solidFill>
                    <a:schemeClr val="accent5">
                      <a:hueOff val="106375"/>
                      <a:satOff val="9554"/>
                      <a:lumOff val="-13516"/>
                    </a:schemeClr>
                  </a:solidFill>
                  <a:latin typeface="DreamOrphans-Bold"/>
                  <a:ea typeface="DreamOrphans-Bold"/>
                  <a:cs typeface="DreamOrphans-Bold"/>
                  <a:sym typeface="DreamOrphans-Bold"/>
                </a:defRPr>
              </a:lvl1pPr>
            </a:lstStyle>
            <a:p>
              <a:pPr/>
              <a:r>
                <a:t>morale</a:t>
              </a:r>
            </a:p>
          </p:txBody>
        </p:sp>
      </p:grpSp>
      <p:sp>
        <p:nvSpPr>
          <p:cNvPr id="176" name="Éthique"/>
          <p:cNvSpPr/>
          <p:nvPr/>
        </p:nvSpPr>
        <p:spPr>
          <a:xfrm>
            <a:off x="12150049" y="4285270"/>
            <a:ext cx="1270001" cy="6120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a:solidFill>
                  <a:schemeClr val="accent5">
                    <a:hueOff val="106375"/>
                    <a:satOff val="9554"/>
                    <a:lumOff val="-13516"/>
                  </a:schemeClr>
                </a:solidFill>
                <a:latin typeface="DreamOrphans-Bold"/>
                <a:ea typeface="DreamOrphans-Bold"/>
                <a:cs typeface="DreamOrphans-Bold"/>
                <a:sym typeface="DreamOrphans-Bold"/>
              </a:defRPr>
            </a:lvl1pPr>
          </a:lstStyle>
          <a:p>
            <a:pPr/>
            <a:r>
              <a:t>Éthique</a:t>
            </a:r>
          </a:p>
        </p:txBody>
      </p:sp>
      <p:sp>
        <p:nvSpPr>
          <p:cNvPr id="177" name="Morale"/>
          <p:cNvSpPr/>
          <p:nvPr/>
        </p:nvSpPr>
        <p:spPr>
          <a:xfrm>
            <a:off x="12150049" y="5148793"/>
            <a:ext cx="1270001" cy="6120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a:solidFill>
                  <a:schemeClr val="accent5">
                    <a:hueOff val="106375"/>
                    <a:satOff val="9554"/>
                    <a:lumOff val="-13516"/>
                  </a:schemeClr>
                </a:solidFill>
                <a:latin typeface="DreamOrphans-Bold"/>
                <a:ea typeface="DreamOrphans-Bold"/>
                <a:cs typeface="DreamOrphans-Bold"/>
                <a:sym typeface="DreamOrphans-Bold"/>
              </a:defRPr>
            </a:lvl1pPr>
          </a:lstStyle>
          <a:p>
            <a:pPr/>
            <a:r>
              <a:t>Morale</a:t>
            </a:r>
          </a:p>
        </p:txBody>
      </p:sp>
      <p:sp>
        <p:nvSpPr>
          <p:cNvPr id="178" name="Sagesse…"/>
          <p:cNvSpPr/>
          <p:nvPr/>
        </p:nvSpPr>
        <p:spPr>
          <a:xfrm>
            <a:off x="12150049" y="6018114"/>
            <a:ext cx="1270001" cy="6120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p>
            <a:pPr>
              <a:defRPr b="0" cap="small">
                <a:solidFill>
                  <a:schemeClr val="accent5">
                    <a:hueOff val="106375"/>
                    <a:satOff val="9554"/>
                    <a:lumOff val="-13516"/>
                  </a:schemeClr>
                </a:solidFill>
                <a:latin typeface="DreamOrphans-Bold"/>
                <a:ea typeface="DreamOrphans-Bold"/>
                <a:cs typeface="DreamOrphans-Bold"/>
                <a:sym typeface="DreamOrphans-Bold"/>
              </a:defRPr>
            </a:pPr>
            <a:r>
              <a:t>Sagesse</a:t>
            </a:r>
          </a:p>
          <a:p>
            <a:pPr>
              <a:defRPr b="0" cap="small">
                <a:solidFill>
                  <a:schemeClr val="accent5">
                    <a:hueOff val="106375"/>
                    <a:satOff val="9554"/>
                    <a:lumOff val="-13516"/>
                  </a:schemeClr>
                </a:solidFill>
                <a:latin typeface="DreamOrphans-Bold"/>
                <a:ea typeface="DreamOrphans-Bold"/>
                <a:cs typeface="DreamOrphans-Bold"/>
                <a:sym typeface="DreamOrphans-Bold"/>
              </a:defRPr>
            </a:pPr>
            <a:r>
              <a:t>pratique</a:t>
            </a:r>
          </a:p>
        </p:txBody>
      </p:sp>
      <p:sp>
        <p:nvSpPr>
          <p:cNvPr id="179" name="Ligne"/>
          <p:cNvSpPr/>
          <p:nvPr/>
        </p:nvSpPr>
        <p:spPr>
          <a:xfrm>
            <a:off x="1860346" y="6174972"/>
            <a:ext cx="246199"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180" name="[Catégories]"/>
          <p:cNvSpPr/>
          <p:nvPr/>
        </p:nvSpPr>
        <p:spPr>
          <a:xfrm>
            <a:off x="3043992" y="3030374"/>
            <a:ext cx="1332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[Catégories]</a:t>
            </a:r>
          </a:p>
        </p:txBody>
      </p:sp>
      <p:sp>
        <p:nvSpPr>
          <p:cNvPr id="181" name="[Références]"/>
          <p:cNvSpPr/>
          <p:nvPr/>
        </p:nvSpPr>
        <p:spPr>
          <a:xfrm>
            <a:off x="6601534" y="5195244"/>
            <a:ext cx="1440001" cy="582159"/>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[Références]</a:t>
            </a:r>
          </a:p>
        </p:txBody>
      </p:sp>
      <p:sp>
        <p:nvSpPr>
          <p:cNvPr id="182" name="[Perspectives]"/>
          <p:cNvSpPr/>
          <p:nvPr/>
        </p:nvSpPr>
        <p:spPr>
          <a:xfrm>
            <a:off x="8403344" y="7562230"/>
            <a:ext cx="1368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Regular"/>
                <a:ea typeface="Avenir Next Condensed Regular"/>
                <a:cs typeface="Avenir Next Condensed Regular"/>
                <a:sym typeface="Avenir Next Condensed Regular"/>
              </a:defRPr>
            </a:lvl1pPr>
          </a:lstStyle>
          <a:p>
            <a:pPr/>
            <a:r>
              <a:t>[Perspectives]</a:t>
            </a:r>
          </a:p>
        </p:txBody>
      </p:sp>
      <p:sp>
        <p:nvSpPr>
          <p:cNvPr id="183" name="[Acte]"/>
          <p:cNvSpPr/>
          <p:nvPr/>
        </p:nvSpPr>
        <p:spPr>
          <a:xfrm>
            <a:off x="2986071" y="7562230"/>
            <a:ext cx="720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Regular"/>
                <a:ea typeface="Avenir Next Condensed Regular"/>
                <a:cs typeface="Avenir Next Condensed Regular"/>
                <a:sym typeface="Avenir Next Condensed Regular"/>
              </a:defRPr>
            </a:lvl1pPr>
          </a:lstStyle>
          <a:p>
            <a:pPr/>
            <a:r>
              <a:t>[Acte]</a:t>
            </a:r>
          </a:p>
        </p:txBody>
      </p:sp>
      <p:sp>
        <p:nvSpPr>
          <p:cNvPr id="184" name="[Défini-tions]"/>
          <p:cNvSpPr/>
          <p:nvPr/>
        </p:nvSpPr>
        <p:spPr>
          <a:xfrm>
            <a:off x="11280106" y="5183174"/>
            <a:ext cx="822625" cy="659380"/>
          </a:xfrm>
          <a:prstGeom prst="roundRect">
            <a:avLst>
              <a:gd name="adj" fmla="val 2889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lnSpc>
                <a:spcPct val="80000"/>
              </a:lnSpc>
              <a:defRPr b="0" sz="1800">
                <a:latin typeface="Avenir Next Condensed Medium"/>
                <a:ea typeface="Avenir Next Condensed Medium"/>
                <a:cs typeface="Avenir Next Condensed Medium"/>
                <a:sym typeface="Avenir Next Condensed Medium"/>
              </a:defRPr>
            </a:lvl1pPr>
          </a:lstStyle>
          <a:p>
            <a:pPr/>
            <a:r>
              <a:t>[Défini-tions]</a:t>
            </a:r>
          </a:p>
        </p:txBody>
      </p:sp>
      <p:sp>
        <p:nvSpPr>
          <p:cNvPr id="185" name="[Objet]"/>
          <p:cNvSpPr/>
          <p:nvPr/>
        </p:nvSpPr>
        <p:spPr>
          <a:xfrm>
            <a:off x="133931" y="5156633"/>
            <a:ext cx="822626" cy="659380"/>
          </a:xfrm>
          <a:prstGeom prst="roundRect">
            <a:avLst>
              <a:gd name="adj" fmla="val 2889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lnSpc>
                <a:spcPct val="80000"/>
              </a:lnSpc>
              <a:defRPr b="0" sz="1800">
                <a:latin typeface="Avenir Next Condensed Medium"/>
                <a:ea typeface="Avenir Next Condensed Medium"/>
                <a:cs typeface="Avenir Next Condensed Medium"/>
                <a:sym typeface="Avenir Next Condensed Medium"/>
              </a:defRPr>
            </a:lvl1pPr>
          </a:lstStyle>
          <a:p>
            <a:pPr/>
            <a:r>
              <a:t>[Objet]</a:t>
            </a:r>
          </a:p>
        </p:txBody>
      </p:sp>
      <p:grpSp>
        <p:nvGrpSpPr>
          <p:cNvPr id="188" name="Grouper"/>
          <p:cNvGrpSpPr/>
          <p:nvPr/>
        </p:nvGrpSpPr>
        <p:grpSpPr>
          <a:xfrm>
            <a:off x="11238888" y="3612533"/>
            <a:ext cx="82436" cy="3782745"/>
            <a:chOff x="0" y="0"/>
            <a:chExt cx="82435" cy="3782744"/>
          </a:xfrm>
        </p:grpSpPr>
        <p:sp>
          <p:nvSpPr>
            <p:cNvPr id="186" name="Ligne"/>
            <p:cNvSpPr/>
            <p:nvPr/>
          </p:nvSpPr>
          <p:spPr>
            <a:xfrm flipV="1">
              <a:off x="82435" y="182744"/>
              <a:ext cx="1" cy="3600001"/>
            </a:xfrm>
            <a:prstGeom prst="line">
              <a:avLst/>
            </a:prstGeom>
            <a:noFill/>
            <a:ln w="25400" cap="flat">
              <a:solidFill>
                <a:schemeClr val="accent1"/>
              </a:solidFill>
              <a:prstDash val="solid"/>
              <a:miter lim="400000"/>
            </a:ln>
            <a:effectLst/>
          </p:spPr>
          <p:txBody>
            <a:bodyPr wrap="square" lIns="26513" tIns="26513" rIns="26513" bIns="26513" numCol="1" anchor="ctr">
              <a:noAutofit/>
            </a:bodyPr>
            <a:lstStyle/>
            <a:p>
              <a:pPr>
                <a:defRPr b="0">
                  <a:latin typeface="Helvetica Neue Medium"/>
                  <a:ea typeface="Helvetica Neue Medium"/>
                  <a:cs typeface="Helvetica Neue Medium"/>
                  <a:sym typeface="Helvetica Neue Medium"/>
                </a:defRPr>
              </a:pPr>
            </a:p>
          </p:txBody>
        </p:sp>
        <p:sp>
          <p:nvSpPr>
            <p:cNvPr id="187" name="Ligne"/>
            <p:cNvSpPr/>
            <p:nvPr/>
          </p:nvSpPr>
          <p:spPr>
            <a:xfrm flipV="1">
              <a:off x="-1" y="0"/>
              <a:ext cx="2" cy="3600001"/>
            </a:xfrm>
            <a:prstGeom prst="line">
              <a:avLst/>
            </a:prstGeom>
            <a:noFill/>
            <a:ln w="25400" cap="flat">
              <a:solidFill>
                <a:schemeClr val="accent1"/>
              </a:solidFill>
              <a:prstDash val="solid"/>
              <a:miter lim="400000"/>
            </a:ln>
            <a:effectLst/>
          </p:spPr>
          <p:txBody>
            <a:bodyPr wrap="square" lIns="26513" tIns="26513" rIns="26513" bIns="26513" numCol="1" anchor="ctr">
              <a:noAutofit/>
            </a:bodyPr>
            <a:lstStyle/>
            <a:p>
              <a:pPr>
                <a:defRPr b="0">
                  <a:latin typeface="Helvetica Neue Medium"/>
                  <a:ea typeface="Helvetica Neue Medium"/>
                  <a:cs typeface="Helvetica Neue Medium"/>
                  <a:sym typeface="Helvetica Neue Medium"/>
                </a:defRPr>
              </a:pPr>
            </a:p>
          </p:txBody>
        </p:sp>
      </p:grpSp>
      <p:sp>
        <p:nvSpPr>
          <p:cNvPr id="189" name="Éthos"/>
          <p:cNvSpPr/>
          <p:nvPr/>
        </p:nvSpPr>
        <p:spPr>
          <a:xfrm>
            <a:off x="5161696" y="5309928"/>
            <a:ext cx="658348"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i="1" sz="1800">
                <a:solidFill>
                  <a:schemeClr val="accent5">
                    <a:hueOff val="106375"/>
                    <a:satOff val="9554"/>
                    <a:lumOff val="-13516"/>
                  </a:schemeClr>
                </a:solidFill>
                <a:latin typeface="DreamOrphans-Bold"/>
                <a:ea typeface="DreamOrphans-Bold"/>
                <a:cs typeface="DreamOrphans-Bold"/>
                <a:sym typeface="DreamOrphans-Bold"/>
              </a:defRPr>
            </a:lvl1pPr>
          </a:lstStyle>
          <a:p>
            <a:pPr/>
            <a:r>
              <a:t>Éthos</a:t>
            </a:r>
          </a:p>
        </p:txBody>
      </p:sp>
      <p:pic>
        <p:nvPicPr>
          <p:cNvPr id="190" name="Image" descr="Image"/>
          <p:cNvPicPr>
            <a:picLocks noChangeAspect="1"/>
          </p:cNvPicPr>
          <p:nvPr/>
        </p:nvPicPr>
        <p:blipFill>
          <a:blip r:embed="rId4">
            <a:extLst/>
          </a:blip>
          <a:srcRect l="8579" t="14332" r="7440" b="14122"/>
          <a:stretch>
            <a:fillRect/>
          </a:stretch>
        </p:blipFill>
        <p:spPr>
          <a:xfrm>
            <a:off x="11351522" y="4838699"/>
            <a:ext cx="453493" cy="386347"/>
          </a:xfrm>
          <a:custGeom>
            <a:avLst/>
            <a:gdLst/>
            <a:ahLst/>
            <a:cxnLst>
              <a:cxn ang="0">
                <a:pos x="wd2" y="hd2"/>
              </a:cxn>
              <a:cxn ang="5400000">
                <a:pos x="wd2" y="hd2"/>
              </a:cxn>
              <a:cxn ang="10800000">
                <a:pos x="wd2" y="hd2"/>
              </a:cxn>
              <a:cxn ang="16200000">
                <a:pos x="wd2" y="hd2"/>
              </a:cxn>
            </a:cxnLst>
            <a:rect l="0" t="0" r="r" b="b"/>
            <a:pathLst>
              <a:path w="21227" h="21541" fill="norm" stroke="1" extrusionOk="0">
                <a:moveTo>
                  <a:pt x="19209" y="31"/>
                </a:moveTo>
                <a:cubicBezTo>
                  <a:pt x="18918" y="109"/>
                  <a:pt x="18468" y="350"/>
                  <a:pt x="17612" y="805"/>
                </a:cubicBezTo>
                <a:lnTo>
                  <a:pt x="15866" y="1735"/>
                </a:lnTo>
                <a:lnTo>
                  <a:pt x="14732" y="1292"/>
                </a:lnTo>
                <a:cubicBezTo>
                  <a:pt x="14037" y="1015"/>
                  <a:pt x="12961" y="787"/>
                  <a:pt x="11983" y="717"/>
                </a:cubicBezTo>
                <a:cubicBezTo>
                  <a:pt x="10866" y="637"/>
                  <a:pt x="10385" y="516"/>
                  <a:pt x="10385" y="340"/>
                </a:cubicBezTo>
                <a:cubicBezTo>
                  <a:pt x="10385" y="45"/>
                  <a:pt x="10279" y="39"/>
                  <a:pt x="9382" y="208"/>
                </a:cubicBezTo>
                <a:cubicBezTo>
                  <a:pt x="9011" y="277"/>
                  <a:pt x="8276" y="651"/>
                  <a:pt x="7766" y="1049"/>
                </a:cubicBezTo>
                <a:cubicBezTo>
                  <a:pt x="6125" y="2329"/>
                  <a:pt x="2502" y="4905"/>
                  <a:pt x="1246" y="5673"/>
                </a:cubicBezTo>
                <a:cubicBezTo>
                  <a:pt x="278" y="6265"/>
                  <a:pt x="20" y="6511"/>
                  <a:pt x="19" y="6868"/>
                </a:cubicBezTo>
                <a:cubicBezTo>
                  <a:pt x="19" y="7117"/>
                  <a:pt x="116" y="7333"/>
                  <a:pt x="224" y="7333"/>
                </a:cubicBezTo>
                <a:cubicBezTo>
                  <a:pt x="331" y="7333"/>
                  <a:pt x="1390" y="6605"/>
                  <a:pt x="2583" y="5718"/>
                </a:cubicBezTo>
                <a:cubicBezTo>
                  <a:pt x="3776" y="4830"/>
                  <a:pt x="4828" y="4164"/>
                  <a:pt x="4924" y="4235"/>
                </a:cubicBezTo>
                <a:cubicBezTo>
                  <a:pt x="5037" y="4319"/>
                  <a:pt x="5008" y="4462"/>
                  <a:pt x="4849" y="4678"/>
                </a:cubicBezTo>
                <a:cubicBezTo>
                  <a:pt x="4281" y="5449"/>
                  <a:pt x="3563" y="7342"/>
                  <a:pt x="3233" y="8926"/>
                </a:cubicBezTo>
                <a:cubicBezTo>
                  <a:pt x="2980" y="10141"/>
                  <a:pt x="2616" y="11161"/>
                  <a:pt x="1951" y="12489"/>
                </a:cubicBezTo>
                <a:cubicBezTo>
                  <a:pt x="572" y="15243"/>
                  <a:pt x="-18" y="16868"/>
                  <a:pt x="1" y="18021"/>
                </a:cubicBezTo>
                <a:cubicBezTo>
                  <a:pt x="7" y="18405"/>
                  <a:pt x="88" y="18734"/>
                  <a:pt x="224" y="19039"/>
                </a:cubicBezTo>
                <a:cubicBezTo>
                  <a:pt x="514" y="19692"/>
                  <a:pt x="1558" y="21185"/>
                  <a:pt x="1729" y="21185"/>
                </a:cubicBezTo>
                <a:cubicBezTo>
                  <a:pt x="1966" y="21185"/>
                  <a:pt x="1898" y="20600"/>
                  <a:pt x="1598" y="20057"/>
                </a:cubicBezTo>
                <a:cubicBezTo>
                  <a:pt x="1201" y="19335"/>
                  <a:pt x="1388" y="17898"/>
                  <a:pt x="2100" y="16229"/>
                </a:cubicBezTo>
                <a:cubicBezTo>
                  <a:pt x="2422" y="15473"/>
                  <a:pt x="2805" y="14689"/>
                  <a:pt x="2936" y="14480"/>
                </a:cubicBezTo>
                <a:cubicBezTo>
                  <a:pt x="3162" y="14123"/>
                  <a:pt x="3202" y="14147"/>
                  <a:pt x="3679" y="14989"/>
                </a:cubicBezTo>
                <a:cubicBezTo>
                  <a:pt x="3957" y="15480"/>
                  <a:pt x="4260" y="16175"/>
                  <a:pt x="4366" y="16538"/>
                </a:cubicBezTo>
                <a:cubicBezTo>
                  <a:pt x="4758" y="17876"/>
                  <a:pt x="6570" y="19818"/>
                  <a:pt x="8268" y="20721"/>
                </a:cubicBezTo>
                <a:cubicBezTo>
                  <a:pt x="8779" y="20992"/>
                  <a:pt x="9745" y="21272"/>
                  <a:pt x="10460" y="21362"/>
                </a:cubicBezTo>
                <a:cubicBezTo>
                  <a:pt x="11419" y="21484"/>
                  <a:pt x="11973" y="21552"/>
                  <a:pt x="12429" y="21539"/>
                </a:cubicBezTo>
                <a:cubicBezTo>
                  <a:pt x="12884" y="21527"/>
                  <a:pt x="13236" y="21438"/>
                  <a:pt x="13822" y="21274"/>
                </a:cubicBezTo>
                <a:cubicBezTo>
                  <a:pt x="15805" y="20717"/>
                  <a:pt x="17818" y="19109"/>
                  <a:pt x="18894" y="17246"/>
                </a:cubicBezTo>
                <a:cubicBezTo>
                  <a:pt x="19169" y="16769"/>
                  <a:pt x="19638" y="15642"/>
                  <a:pt x="19934" y="14724"/>
                </a:cubicBezTo>
                <a:cubicBezTo>
                  <a:pt x="20414" y="13232"/>
                  <a:pt x="20481" y="12802"/>
                  <a:pt x="20510" y="10741"/>
                </a:cubicBezTo>
                <a:cubicBezTo>
                  <a:pt x="20533" y="9086"/>
                  <a:pt x="20648" y="7950"/>
                  <a:pt x="20918" y="6736"/>
                </a:cubicBezTo>
                <a:cubicBezTo>
                  <a:pt x="21582" y="3760"/>
                  <a:pt x="21147" y="956"/>
                  <a:pt x="19897" y="186"/>
                </a:cubicBezTo>
                <a:cubicBezTo>
                  <a:pt x="19644" y="30"/>
                  <a:pt x="19501" y="-48"/>
                  <a:pt x="19209" y="31"/>
                </a:cubicBezTo>
                <a:close/>
                <a:moveTo>
                  <a:pt x="17705" y="1646"/>
                </a:moveTo>
                <a:cubicBezTo>
                  <a:pt x="18673" y="1600"/>
                  <a:pt x="19157" y="2250"/>
                  <a:pt x="19321" y="3815"/>
                </a:cubicBezTo>
                <a:cubicBezTo>
                  <a:pt x="19476" y="5294"/>
                  <a:pt x="19250" y="5562"/>
                  <a:pt x="18671" y="4567"/>
                </a:cubicBezTo>
                <a:cubicBezTo>
                  <a:pt x="18425" y="4145"/>
                  <a:pt x="17841" y="3445"/>
                  <a:pt x="17370" y="3018"/>
                </a:cubicBezTo>
                <a:cubicBezTo>
                  <a:pt x="16640" y="2354"/>
                  <a:pt x="16557" y="2217"/>
                  <a:pt x="16757" y="1978"/>
                </a:cubicBezTo>
                <a:cubicBezTo>
                  <a:pt x="16886" y="1824"/>
                  <a:pt x="17308" y="1665"/>
                  <a:pt x="17705" y="1646"/>
                </a:cubicBezTo>
                <a:close/>
              </a:path>
            </a:pathLst>
          </a:custGeom>
          <a:ln w="3175">
            <a:miter lim="400000"/>
          </a:ln>
        </p:spPr>
      </p:pic>
      <p:pic>
        <p:nvPicPr>
          <p:cNvPr id="191" name="Image" descr="Image"/>
          <p:cNvPicPr>
            <a:picLocks noChangeAspect="1"/>
          </p:cNvPicPr>
          <p:nvPr/>
        </p:nvPicPr>
        <p:blipFill>
          <a:blip r:embed="rId5">
            <a:extLst/>
          </a:blip>
          <a:srcRect l="15524" t="14667" r="14993" b="12675"/>
          <a:stretch>
            <a:fillRect/>
          </a:stretch>
        </p:blipFill>
        <p:spPr>
          <a:xfrm>
            <a:off x="6652842" y="4838252"/>
            <a:ext cx="375202" cy="392349"/>
          </a:xfrm>
          <a:custGeom>
            <a:avLst/>
            <a:gdLst/>
            <a:ahLst/>
            <a:cxnLst>
              <a:cxn ang="0">
                <a:pos x="wd2" y="hd2"/>
              </a:cxn>
              <a:cxn ang="5400000">
                <a:pos x="wd2" y="hd2"/>
              </a:cxn>
              <a:cxn ang="10800000">
                <a:pos x="wd2" y="hd2"/>
              </a:cxn>
              <a:cxn ang="16200000">
                <a:pos x="wd2" y="hd2"/>
              </a:cxn>
            </a:cxnLst>
            <a:rect l="0" t="0" r="r" b="b"/>
            <a:pathLst>
              <a:path w="19183" h="20484" fill="norm" stroke="1" extrusionOk="0">
                <a:moveTo>
                  <a:pt x="15618" y="0"/>
                </a:moveTo>
                <a:cubicBezTo>
                  <a:pt x="14451" y="0"/>
                  <a:pt x="14028" y="102"/>
                  <a:pt x="13081" y="560"/>
                </a:cubicBezTo>
                <a:cubicBezTo>
                  <a:pt x="12007" y="1079"/>
                  <a:pt x="11841" y="1093"/>
                  <a:pt x="10220" y="995"/>
                </a:cubicBezTo>
                <a:cubicBezTo>
                  <a:pt x="8968" y="919"/>
                  <a:pt x="8196" y="982"/>
                  <a:pt x="7359" y="1202"/>
                </a:cubicBezTo>
                <a:cubicBezTo>
                  <a:pt x="439" y="3018"/>
                  <a:pt x="-2276" y="11254"/>
                  <a:pt x="2165" y="16950"/>
                </a:cubicBezTo>
                <a:cubicBezTo>
                  <a:pt x="2631" y="17547"/>
                  <a:pt x="2840" y="17979"/>
                  <a:pt x="2733" y="18089"/>
                </a:cubicBezTo>
                <a:cubicBezTo>
                  <a:pt x="2510" y="18317"/>
                  <a:pt x="1425" y="17961"/>
                  <a:pt x="785" y="17447"/>
                </a:cubicBezTo>
                <a:cubicBezTo>
                  <a:pt x="199" y="16977"/>
                  <a:pt x="42" y="17072"/>
                  <a:pt x="338" y="17737"/>
                </a:cubicBezTo>
                <a:cubicBezTo>
                  <a:pt x="732" y="18618"/>
                  <a:pt x="1650" y="19045"/>
                  <a:pt x="3240" y="19063"/>
                </a:cubicBezTo>
                <a:cubicBezTo>
                  <a:pt x="4249" y="19075"/>
                  <a:pt x="4798" y="19161"/>
                  <a:pt x="5147" y="19395"/>
                </a:cubicBezTo>
                <a:cubicBezTo>
                  <a:pt x="5416" y="19574"/>
                  <a:pt x="6204" y="19899"/>
                  <a:pt x="6893" y="20099"/>
                </a:cubicBezTo>
                <a:cubicBezTo>
                  <a:pt x="12047" y="21600"/>
                  <a:pt x="17345" y="18584"/>
                  <a:pt x="18783" y="13344"/>
                </a:cubicBezTo>
                <a:cubicBezTo>
                  <a:pt x="18964" y="12686"/>
                  <a:pt x="19079" y="11339"/>
                  <a:pt x="19108" y="9635"/>
                </a:cubicBezTo>
                <a:cubicBezTo>
                  <a:pt x="19151" y="7084"/>
                  <a:pt x="19135" y="6931"/>
                  <a:pt x="18722" y="6361"/>
                </a:cubicBezTo>
                <a:lnTo>
                  <a:pt x="18296" y="5761"/>
                </a:lnTo>
                <a:lnTo>
                  <a:pt x="18722" y="5429"/>
                </a:lnTo>
                <a:cubicBezTo>
                  <a:pt x="18952" y="5239"/>
                  <a:pt x="19059" y="5077"/>
                  <a:pt x="18966" y="5077"/>
                </a:cubicBezTo>
                <a:cubicBezTo>
                  <a:pt x="18873" y="5077"/>
                  <a:pt x="18643" y="4965"/>
                  <a:pt x="18459" y="4828"/>
                </a:cubicBezTo>
                <a:cubicBezTo>
                  <a:pt x="18181" y="4621"/>
                  <a:pt x="18160" y="4503"/>
                  <a:pt x="18337" y="4165"/>
                </a:cubicBezTo>
                <a:cubicBezTo>
                  <a:pt x="18454" y="3941"/>
                  <a:pt x="18666" y="3751"/>
                  <a:pt x="18804" y="3751"/>
                </a:cubicBezTo>
                <a:cubicBezTo>
                  <a:pt x="19231" y="3751"/>
                  <a:pt x="19324" y="3134"/>
                  <a:pt x="18946" y="2818"/>
                </a:cubicBezTo>
                <a:cubicBezTo>
                  <a:pt x="18755" y="2659"/>
                  <a:pt x="18452" y="2127"/>
                  <a:pt x="18276" y="1637"/>
                </a:cubicBezTo>
                <a:cubicBezTo>
                  <a:pt x="17793" y="296"/>
                  <a:pt x="17304" y="0"/>
                  <a:pt x="15618" y="0"/>
                </a:cubicBezTo>
                <a:close/>
                <a:moveTo>
                  <a:pt x="15597" y="684"/>
                </a:moveTo>
                <a:cubicBezTo>
                  <a:pt x="16208" y="903"/>
                  <a:pt x="16577" y="1744"/>
                  <a:pt x="16429" y="2549"/>
                </a:cubicBezTo>
                <a:cubicBezTo>
                  <a:pt x="16272" y="3405"/>
                  <a:pt x="16128" y="3462"/>
                  <a:pt x="15395" y="2901"/>
                </a:cubicBezTo>
                <a:cubicBezTo>
                  <a:pt x="15050" y="2638"/>
                  <a:pt x="14353" y="2190"/>
                  <a:pt x="13852" y="1927"/>
                </a:cubicBezTo>
                <a:cubicBezTo>
                  <a:pt x="12996" y="1479"/>
                  <a:pt x="12973" y="1450"/>
                  <a:pt x="13305" y="1202"/>
                </a:cubicBezTo>
                <a:cubicBezTo>
                  <a:pt x="13871" y="779"/>
                  <a:pt x="15083" y="499"/>
                  <a:pt x="15597" y="684"/>
                </a:cubicBezTo>
                <a:close/>
              </a:path>
            </a:pathLst>
          </a:custGeom>
          <a:ln w="3175">
            <a:miter lim="400000"/>
          </a:ln>
        </p:spPr>
      </p:pic>
      <p:pic>
        <p:nvPicPr>
          <p:cNvPr id="192" name="Image" descr="Image"/>
          <p:cNvPicPr>
            <a:picLocks noChangeAspect="1"/>
          </p:cNvPicPr>
          <p:nvPr/>
        </p:nvPicPr>
        <p:blipFill>
          <a:blip r:embed="rId6">
            <a:extLst/>
          </a:blip>
          <a:srcRect l="17395" t="10072" r="13355" b="5981"/>
          <a:stretch>
            <a:fillRect/>
          </a:stretch>
        </p:blipFill>
        <p:spPr>
          <a:xfrm>
            <a:off x="133931" y="4807774"/>
            <a:ext cx="373950" cy="453306"/>
          </a:xfrm>
          <a:custGeom>
            <a:avLst/>
            <a:gdLst/>
            <a:ahLst/>
            <a:cxnLst>
              <a:cxn ang="0">
                <a:pos x="wd2" y="hd2"/>
              </a:cxn>
              <a:cxn ang="5400000">
                <a:pos x="wd2" y="hd2"/>
              </a:cxn>
              <a:cxn ang="10800000">
                <a:pos x="wd2" y="hd2"/>
              </a:cxn>
              <a:cxn ang="16200000">
                <a:pos x="wd2" y="hd2"/>
              </a:cxn>
            </a:cxnLst>
            <a:rect l="0" t="0" r="r" b="b"/>
            <a:pathLst>
              <a:path w="20226" h="21451" fill="norm" stroke="1" extrusionOk="0">
                <a:moveTo>
                  <a:pt x="16084" y="41"/>
                </a:moveTo>
                <a:cubicBezTo>
                  <a:pt x="15866" y="-149"/>
                  <a:pt x="13676" y="362"/>
                  <a:pt x="12950" y="774"/>
                </a:cubicBezTo>
                <a:cubicBezTo>
                  <a:pt x="12270" y="1160"/>
                  <a:pt x="12079" y="1195"/>
                  <a:pt x="10911" y="1093"/>
                </a:cubicBezTo>
                <a:cubicBezTo>
                  <a:pt x="7141" y="765"/>
                  <a:pt x="2961" y="2752"/>
                  <a:pt x="1187" y="5713"/>
                </a:cubicBezTo>
                <a:cubicBezTo>
                  <a:pt x="-623" y="8734"/>
                  <a:pt x="-339" y="12540"/>
                  <a:pt x="1874" y="15122"/>
                </a:cubicBezTo>
                <a:cubicBezTo>
                  <a:pt x="2359" y="15688"/>
                  <a:pt x="2364" y="15677"/>
                  <a:pt x="2024" y="16455"/>
                </a:cubicBezTo>
                <a:cubicBezTo>
                  <a:pt x="1837" y="16884"/>
                  <a:pt x="1667" y="17641"/>
                  <a:pt x="1659" y="18127"/>
                </a:cubicBezTo>
                <a:cubicBezTo>
                  <a:pt x="1646" y="18936"/>
                  <a:pt x="1743" y="19113"/>
                  <a:pt x="2690" y="20230"/>
                </a:cubicBezTo>
                <a:cubicBezTo>
                  <a:pt x="3258" y="20901"/>
                  <a:pt x="3848" y="21451"/>
                  <a:pt x="3999" y="21451"/>
                </a:cubicBezTo>
                <a:cubicBezTo>
                  <a:pt x="4362" y="21451"/>
                  <a:pt x="4342" y="21107"/>
                  <a:pt x="3956" y="20625"/>
                </a:cubicBezTo>
                <a:cubicBezTo>
                  <a:pt x="3553" y="20122"/>
                  <a:pt x="3644" y="18006"/>
                  <a:pt x="4085" y="17620"/>
                </a:cubicBezTo>
                <a:cubicBezTo>
                  <a:pt x="4343" y="17393"/>
                  <a:pt x="4499" y="17418"/>
                  <a:pt x="5544" y="17864"/>
                </a:cubicBezTo>
                <a:cubicBezTo>
                  <a:pt x="7064" y="18513"/>
                  <a:pt x="8306" y="18759"/>
                  <a:pt x="10117" y="18765"/>
                </a:cubicBezTo>
                <a:cubicBezTo>
                  <a:pt x="14797" y="18782"/>
                  <a:pt x="18750" y="16107"/>
                  <a:pt x="19926" y="12155"/>
                </a:cubicBezTo>
                <a:cubicBezTo>
                  <a:pt x="20977" y="8626"/>
                  <a:pt x="19180" y="4458"/>
                  <a:pt x="15762" y="2539"/>
                </a:cubicBezTo>
                <a:cubicBezTo>
                  <a:pt x="15226" y="2238"/>
                  <a:pt x="14775" y="1956"/>
                  <a:pt x="14775" y="1919"/>
                </a:cubicBezTo>
                <a:cubicBezTo>
                  <a:pt x="14775" y="1883"/>
                  <a:pt x="15095" y="1472"/>
                  <a:pt x="15483" y="999"/>
                </a:cubicBezTo>
                <a:cubicBezTo>
                  <a:pt x="15871" y="527"/>
                  <a:pt x="16142" y="92"/>
                  <a:pt x="16084" y="41"/>
                </a:cubicBezTo>
                <a:close/>
              </a:path>
            </a:pathLst>
          </a:custGeom>
          <a:ln w="3175">
            <a:miter lim="400000"/>
          </a:ln>
        </p:spPr>
      </p:pic>
      <p:pic>
        <p:nvPicPr>
          <p:cNvPr id="193" name="Image" descr="Image"/>
          <p:cNvPicPr>
            <a:picLocks noChangeAspect="1"/>
          </p:cNvPicPr>
          <p:nvPr/>
        </p:nvPicPr>
        <p:blipFill>
          <a:blip r:embed="rId7">
            <a:extLst/>
          </a:blip>
          <a:srcRect l="14023" t="4653" r="12699" b="7440"/>
          <a:stretch>
            <a:fillRect/>
          </a:stretch>
        </p:blipFill>
        <p:spPr>
          <a:xfrm>
            <a:off x="2775105" y="2607623"/>
            <a:ext cx="395697" cy="474693"/>
          </a:xfrm>
          <a:custGeom>
            <a:avLst/>
            <a:gdLst/>
            <a:ahLst/>
            <a:cxnLst>
              <a:cxn ang="0">
                <a:pos x="wd2" y="hd2"/>
              </a:cxn>
              <a:cxn ang="5400000">
                <a:pos x="wd2" y="hd2"/>
              </a:cxn>
              <a:cxn ang="10800000">
                <a:pos x="wd2" y="hd2"/>
              </a:cxn>
              <a:cxn ang="16200000">
                <a:pos x="wd2" y="hd2"/>
              </a:cxn>
            </a:cxnLst>
            <a:rect l="0" t="0" r="r" b="b"/>
            <a:pathLst>
              <a:path w="20675" h="21372" fill="norm" stroke="1" extrusionOk="0">
                <a:moveTo>
                  <a:pt x="19905" y="37"/>
                </a:moveTo>
                <a:cubicBezTo>
                  <a:pt x="19831" y="122"/>
                  <a:pt x="19786" y="348"/>
                  <a:pt x="19802" y="698"/>
                </a:cubicBezTo>
                <a:cubicBezTo>
                  <a:pt x="19847" y="1714"/>
                  <a:pt x="19129" y="2591"/>
                  <a:pt x="17769" y="3164"/>
                </a:cubicBezTo>
                <a:cubicBezTo>
                  <a:pt x="16901" y="3530"/>
                  <a:pt x="16378" y="3638"/>
                  <a:pt x="14887" y="3700"/>
                </a:cubicBezTo>
                <a:cubicBezTo>
                  <a:pt x="13853" y="3743"/>
                  <a:pt x="12739" y="3694"/>
                  <a:pt x="12316" y="3593"/>
                </a:cubicBezTo>
                <a:cubicBezTo>
                  <a:pt x="11667" y="3438"/>
                  <a:pt x="11530" y="3447"/>
                  <a:pt x="11196" y="3718"/>
                </a:cubicBezTo>
                <a:cubicBezTo>
                  <a:pt x="10964" y="3905"/>
                  <a:pt x="10305" y="4112"/>
                  <a:pt x="9537" y="4218"/>
                </a:cubicBezTo>
                <a:cubicBezTo>
                  <a:pt x="6095" y="4692"/>
                  <a:pt x="3655" y="6208"/>
                  <a:pt x="2154" y="8828"/>
                </a:cubicBezTo>
                <a:cubicBezTo>
                  <a:pt x="260" y="12137"/>
                  <a:pt x="998" y="15926"/>
                  <a:pt x="4083" y="18584"/>
                </a:cubicBezTo>
                <a:cubicBezTo>
                  <a:pt x="4737" y="19148"/>
                  <a:pt x="5224" y="19693"/>
                  <a:pt x="5161" y="19781"/>
                </a:cubicBezTo>
                <a:cubicBezTo>
                  <a:pt x="4940" y="20090"/>
                  <a:pt x="2978" y="20469"/>
                  <a:pt x="2009" y="20389"/>
                </a:cubicBezTo>
                <a:cubicBezTo>
                  <a:pt x="1286" y="20329"/>
                  <a:pt x="944" y="20195"/>
                  <a:pt x="620" y="19871"/>
                </a:cubicBezTo>
                <a:cubicBezTo>
                  <a:pt x="386" y="19636"/>
                  <a:pt x="158" y="19460"/>
                  <a:pt x="101" y="19460"/>
                </a:cubicBezTo>
                <a:cubicBezTo>
                  <a:pt x="-55" y="19460"/>
                  <a:pt x="-21" y="20649"/>
                  <a:pt x="143" y="20871"/>
                </a:cubicBezTo>
                <a:cubicBezTo>
                  <a:pt x="222" y="20978"/>
                  <a:pt x="489" y="21135"/>
                  <a:pt x="744" y="21228"/>
                </a:cubicBezTo>
                <a:cubicBezTo>
                  <a:pt x="1630" y="21552"/>
                  <a:pt x="3338" y="21313"/>
                  <a:pt x="4912" y="20639"/>
                </a:cubicBezTo>
                <a:lnTo>
                  <a:pt x="6385" y="20013"/>
                </a:lnTo>
                <a:lnTo>
                  <a:pt x="7028" y="20299"/>
                </a:lnTo>
                <a:cubicBezTo>
                  <a:pt x="7385" y="20457"/>
                  <a:pt x="8384" y="20688"/>
                  <a:pt x="9246" y="20818"/>
                </a:cubicBezTo>
                <a:cubicBezTo>
                  <a:pt x="12478" y="21303"/>
                  <a:pt x="15545" y="20465"/>
                  <a:pt x="17852" y="18477"/>
                </a:cubicBezTo>
                <a:cubicBezTo>
                  <a:pt x="20884" y="15864"/>
                  <a:pt x="21545" y="11861"/>
                  <a:pt x="19491" y="8506"/>
                </a:cubicBezTo>
                <a:cubicBezTo>
                  <a:pt x="18897" y="7537"/>
                  <a:pt x="17517" y="6192"/>
                  <a:pt x="16463" y="5558"/>
                </a:cubicBezTo>
                <a:lnTo>
                  <a:pt x="15903" y="5219"/>
                </a:lnTo>
                <a:lnTo>
                  <a:pt x="16898" y="4790"/>
                </a:lnTo>
                <a:cubicBezTo>
                  <a:pt x="19278" y="3751"/>
                  <a:pt x="20812" y="1635"/>
                  <a:pt x="20196" y="251"/>
                </a:cubicBezTo>
                <a:cubicBezTo>
                  <a:pt x="20087" y="8"/>
                  <a:pt x="19980" y="-48"/>
                  <a:pt x="19905" y="37"/>
                </a:cubicBezTo>
                <a:close/>
              </a:path>
            </a:pathLst>
          </a:custGeom>
          <a:ln w="3175">
            <a:miter lim="400000"/>
          </a:ln>
        </p:spPr>
      </p:pic>
      <p:pic>
        <p:nvPicPr>
          <p:cNvPr id="194" name="Image" descr="Image"/>
          <p:cNvPicPr>
            <a:picLocks noChangeAspect="1"/>
          </p:cNvPicPr>
          <p:nvPr/>
        </p:nvPicPr>
        <p:blipFill>
          <a:blip r:embed="rId8">
            <a:extLst/>
          </a:blip>
          <a:srcRect l="14756" t="14023" r="16008" b="13641"/>
          <a:stretch>
            <a:fillRect/>
          </a:stretch>
        </p:blipFill>
        <p:spPr>
          <a:xfrm>
            <a:off x="3709992" y="4807774"/>
            <a:ext cx="373867" cy="390608"/>
          </a:xfrm>
          <a:custGeom>
            <a:avLst/>
            <a:gdLst/>
            <a:ahLst/>
            <a:cxnLst>
              <a:cxn ang="0">
                <a:pos x="wd2" y="hd2"/>
              </a:cxn>
              <a:cxn ang="5400000">
                <a:pos x="wd2" y="hd2"/>
              </a:cxn>
              <a:cxn ang="10800000">
                <a:pos x="wd2" y="hd2"/>
              </a:cxn>
              <a:cxn ang="16200000">
                <a:pos x="wd2" y="hd2"/>
              </a:cxn>
            </a:cxnLst>
            <a:rect l="0" t="0" r="r" b="b"/>
            <a:pathLst>
              <a:path w="21566" h="21122" fill="norm" stroke="1" extrusionOk="0">
                <a:moveTo>
                  <a:pt x="19872" y="39"/>
                </a:moveTo>
                <a:cubicBezTo>
                  <a:pt x="19565" y="136"/>
                  <a:pt x="19263" y="408"/>
                  <a:pt x="18911" y="876"/>
                </a:cubicBezTo>
                <a:cubicBezTo>
                  <a:pt x="18546" y="1361"/>
                  <a:pt x="18097" y="1802"/>
                  <a:pt x="17927" y="1863"/>
                </a:cubicBezTo>
                <a:cubicBezTo>
                  <a:pt x="17756" y="1924"/>
                  <a:pt x="16671" y="1791"/>
                  <a:pt x="15500" y="1563"/>
                </a:cubicBezTo>
                <a:cubicBezTo>
                  <a:pt x="9362" y="366"/>
                  <a:pt x="9365" y="379"/>
                  <a:pt x="6251" y="1799"/>
                </a:cubicBezTo>
                <a:cubicBezTo>
                  <a:pt x="3145" y="3215"/>
                  <a:pt x="1151" y="5513"/>
                  <a:pt x="299" y="8645"/>
                </a:cubicBezTo>
                <a:cubicBezTo>
                  <a:pt x="112" y="9329"/>
                  <a:pt x="8" y="10066"/>
                  <a:pt x="1" y="10812"/>
                </a:cubicBezTo>
                <a:cubicBezTo>
                  <a:pt x="-21" y="13051"/>
                  <a:pt x="734" y="15416"/>
                  <a:pt x="2061" y="16971"/>
                </a:cubicBezTo>
                <a:cubicBezTo>
                  <a:pt x="2586" y="17586"/>
                  <a:pt x="2679" y="17848"/>
                  <a:pt x="2679" y="18838"/>
                </a:cubicBezTo>
                <a:cubicBezTo>
                  <a:pt x="2679" y="19659"/>
                  <a:pt x="2783" y="20123"/>
                  <a:pt x="3046" y="20427"/>
                </a:cubicBezTo>
                <a:cubicBezTo>
                  <a:pt x="3415" y="20854"/>
                  <a:pt x="3425" y="20857"/>
                  <a:pt x="4557" y="20512"/>
                </a:cubicBezTo>
                <a:cubicBezTo>
                  <a:pt x="5181" y="20322"/>
                  <a:pt x="5780" y="20029"/>
                  <a:pt x="5907" y="19869"/>
                </a:cubicBezTo>
                <a:cubicBezTo>
                  <a:pt x="6108" y="19617"/>
                  <a:pt x="6187" y="19645"/>
                  <a:pt x="6388" y="19997"/>
                </a:cubicBezTo>
                <a:cubicBezTo>
                  <a:pt x="6647" y="20451"/>
                  <a:pt x="7403" y="20736"/>
                  <a:pt x="9113" y="21006"/>
                </a:cubicBezTo>
                <a:cubicBezTo>
                  <a:pt x="12509" y="21542"/>
                  <a:pt x="16594" y="20181"/>
                  <a:pt x="18842" y="17787"/>
                </a:cubicBezTo>
                <a:cubicBezTo>
                  <a:pt x="20674" y="15836"/>
                  <a:pt x="21579" y="13434"/>
                  <a:pt x="21567" y="11005"/>
                </a:cubicBezTo>
                <a:cubicBezTo>
                  <a:pt x="21554" y="8577"/>
                  <a:pt x="20625" y="6122"/>
                  <a:pt x="18774" y="4138"/>
                </a:cubicBezTo>
                <a:lnTo>
                  <a:pt x="17858" y="3151"/>
                </a:lnTo>
                <a:lnTo>
                  <a:pt x="18316" y="2764"/>
                </a:lnTo>
                <a:cubicBezTo>
                  <a:pt x="18568" y="2552"/>
                  <a:pt x="19192" y="2127"/>
                  <a:pt x="19712" y="1799"/>
                </a:cubicBezTo>
                <a:cubicBezTo>
                  <a:pt x="20233" y="1471"/>
                  <a:pt x="20788" y="1036"/>
                  <a:pt x="20948" y="854"/>
                </a:cubicBezTo>
                <a:cubicBezTo>
                  <a:pt x="21203" y="567"/>
                  <a:pt x="21202" y="511"/>
                  <a:pt x="20857" y="275"/>
                </a:cubicBezTo>
                <a:cubicBezTo>
                  <a:pt x="20500" y="31"/>
                  <a:pt x="20180" y="-58"/>
                  <a:pt x="19872" y="39"/>
                </a:cubicBezTo>
                <a:close/>
              </a:path>
            </a:pathLst>
          </a:custGeom>
          <a:ln w="3175">
            <a:miter lim="400000"/>
          </a:ln>
        </p:spPr>
      </p:pic>
      <p:pic>
        <p:nvPicPr>
          <p:cNvPr id="195" name="Image" descr="Image"/>
          <p:cNvPicPr>
            <a:picLocks noChangeAspect="1"/>
          </p:cNvPicPr>
          <p:nvPr/>
        </p:nvPicPr>
        <p:blipFill>
          <a:blip r:embed="rId9">
            <a:extLst/>
          </a:blip>
          <a:srcRect l="13408" t="15374" r="17312" b="12708"/>
          <a:stretch>
            <a:fillRect/>
          </a:stretch>
        </p:blipFill>
        <p:spPr>
          <a:xfrm>
            <a:off x="5499280" y="4840251"/>
            <a:ext cx="374105" cy="388352"/>
          </a:xfrm>
          <a:custGeom>
            <a:avLst/>
            <a:gdLst/>
            <a:ahLst/>
            <a:cxnLst>
              <a:cxn ang="0">
                <a:pos x="wd2" y="hd2"/>
              </a:cxn>
              <a:cxn ang="5400000">
                <a:pos x="wd2" y="hd2"/>
              </a:cxn>
              <a:cxn ang="10800000">
                <a:pos x="wd2" y="hd2"/>
              </a:cxn>
              <a:cxn ang="16200000">
                <a:pos x="wd2" y="hd2"/>
              </a:cxn>
            </a:cxnLst>
            <a:rect l="0" t="0" r="r" b="b"/>
            <a:pathLst>
              <a:path w="21422" h="21552" fill="norm" stroke="1" extrusionOk="0">
                <a:moveTo>
                  <a:pt x="14458" y="47"/>
                </a:moveTo>
                <a:cubicBezTo>
                  <a:pt x="13937" y="114"/>
                  <a:pt x="13391" y="252"/>
                  <a:pt x="12867" y="465"/>
                </a:cubicBezTo>
                <a:cubicBezTo>
                  <a:pt x="12413" y="650"/>
                  <a:pt x="11309" y="823"/>
                  <a:pt x="10390" y="862"/>
                </a:cubicBezTo>
                <a:cubicBezTo>
                  <a:pt x="7148" y="996"/>
                  <a:pt x="4051" y="2557"/>
                  <a:pt x="2232" y="4958"/>
                </a:cubicBezTo>
                <a:cubicBezTo>
                  <a:pt x="1033" y="6540"/>
                  <a:pt x="449" y="7967"/>
                  <a:pt x="141" y="10002"/>
                </a:cubicBezTo>
                <a:cubicBezTo>
                  <a:pt x="42" y="10654"/>
                  <a:pt x="-17" y="11087"/>
                  <a:pt x="5" y="11544"/>
                </a:cubicBezTo>
                <a:cubicBezTo>
                  <a:pt x="26" y="12000"/>
                  <a:pt x="114" y="12477"/>
                  <a:pt x="277" y="13195"/>
                </a:cubicBezTo>
                <a:cubicBezTo>
                  <a:pt x="487" y="14117"/>
                  <a:pt x="642" y="15478"/>
                  <a:pt x="618" y="16213"/>
                </a:cubicBezTo>
                <a:cubicBezTo>
                  <a:pt x="564" y="17915"/>
                  <a:pt x="937" y="18788"/>
                  <a:pt x="2004" y="19473"/>
                </a:cubicBezTo>
                <a:cubicBezTo>
                  <a:pt x="2618" y="19866"/>
                  <a:pt x="3156" y="20022"/>
                  <a:pt x="4073" y="20067"/>
                </a:cubicBezTo>
                <a:cubicBezTo>
                  <a:pt x="4751" y="20101"/>
                  <a:pt x="5568" y="20282"/>
                  <a:pt x="5891" y="20464"/>
                </a:cubicBezTo>
                <a:cubicBezTo>
                  <a:pt x="6213" y="20646"/>
                  <a:pt x="7028" y="20942"/>
                  <a:pt x="7709" y="21146"/>
                </a:cubicBezTo>
                <a:cubicBezTo>
                  <a:pt x="8409" y="21357"/>
                  <a:pt x="9467" y="21507"/>
                  <a:pt x="10527" y="21543"/>
                </a:cubicBezTo>
                <a:cubicBezTo>
                  <a:pt x="11586" y="21579"/>
                  <a:pt x="12641" y="21507"/>
                  <a:pt x="13367" y="21345"/>
                </a:cubicBezTo>
                <a:cubicBezTo>
                  <a:pt x="16767" y="20585"/>
                  <a:pt x="19749" y="17915"/>
                  <a:pt x="20912" y="14583"/>
                </a:cubicBezTo>
                <a:cubicBezTo>
                  <a:pt x="21471" y="12981"/>
                  <a:pt x="21583" y="10465"/>
                  <a:pt x="21185" y="8790"/>
                </a:cubicBezTo>
                <a:cubicBezTo>
                  <a:pt x="20809" y="7207"/>
                  <a:pt x="19756" y="5344"/>
                  <a:pt x="18503" y="4077"/>
                </a:cubicBezTo>
                <a:cubicBezTo>
                  <a:pt x="17478" y="3041"/>
                  <a:pt x="17299" y="2750"/>
                  <a:pt x="17299" y="2117"/>
                </a:cubicBezTo>
                <a:cubicBezTo>
                  <a:pt x="17299" y="972"/>
                  <a:pt x="16801" y="226"/>
                  <a:pt x="15935" y="69"/>
                </a:cubicBezTo>
                <a:cubicBezTo>
                  <a:pt x="15471" y="-16"/>
                  <a:pt x="14979" y="-21"/>
                  <a:pt x="14458" y="47"/>
                </a:cubicBezTo>
                <a:close/>
                <a:moveTo>
                  <a:pt x="14595" y="1104"/>
                </a:moveTo>
                <a:cubicBezTo>
                  <a:pt x="14702" y="1039"/>
                  <a:pt x="14846" y="1066"/>
                  <a:pt x="14913" y="1170"/>
                </a:cubicBezTo>
                <a:cubicBezTo>
                  <a:pt x="14979" y="1274"/>
                  <a:pt x="14952" y="1414"/>
                  <a:pt x="14844" y="1478"/>
                </a:cubicBezTo>
                <a:cubicBezTo>
                  <a:pt x="14737" y="1543"/>
                  <a:pt x="14593" y="1516"/>
                  <a:pt x="14526" y="1412"/>
                </a:cubicBezTo>
                <a:cubicBezTo>
                  <a:pt x="14460" y="1308"/>
                  <a:pt x="14487" y="1168"/>
                  <a:pt x="14595" y="1104"/>
                </a:cubicBezTo>
                <a:close/>
              </a:path>
            </a:pathLst>
          </a:custGeom>
          <a:ln w="3175">
            <a:miter lim="400000"/>
          </a:ln>
        </p:spPr>
      </p:pic>
      <p:pic>
        <p:nvPicPr>
          <p:cNvPr id="196" name="Image" descr="Image"/>
          <p:cNvPicPr>
            <a:picLocks noChangeAspect="1"/>
          </p:cNvPicPr>
          <p:nvPr/>
        </p:nvPicPr>
        <p:blipFill>
          <a:blip r:embed="rId10">
            <a:extLst/>
          </a:blip>
          <a:srcRect l="5673" t="8767" r="12670" b="15595"/>
          <a:stretch>
            <a:fillRect/>
          </a:stretch>
        </p:blipFill>
        <p:spPr>
          <a:xfrm>
            <a:off x="2752481" y="8122913"/>
            <a:ext cx="440945" cy="408441"/>
          </a:xfrm>
          <a:custGeom>
            <a:avLst/>
            <a:gdLst/>
            <a:ahLst/>
            <a:cxnLst>
              <a:cxn ang="0">
                <a:pos x="wd2" y="hd2"/>
              </a:cxn>
              <a:cxn ang="5400000">
                <a:pos x="wd2" y="hd2"/>
              </a:cxn>
              <a:cxn ang="10800000">
                <a:pos x="wd2" y="hd2"/>
              </a:cxn>
              <a:cxn ang="16200000">
                <a:pos x="wd2" y="hd2"/>
              </a:cxn>
            </a:cxnLst>
            <a:rect l="0" t="0" r="r" b="b"/>
            <a:pathLst>
              <a:path w="21424" h="21387" fill="norm" stroke="1" extrusionOk="0">
                <a:moveTo>
                  <a:pt x="16622" y="14"/>
                </a:moveTo>
                <a:cubicBezTo>
                  <a:pt x="15300" y="-77"/>
                  <a:pt x="14131" y="276"/>
                  <a:pt x="12631" y="1219"/>
                </a:cubicBezTo>
                <a:cubicBezTo>
                  <a:pt x="12071" y="1571"/>
                  <a:pt x="11463" y="1863"/>
                  <a:pt x="11281" y="1863"/>
                </a:cubicBezTo>
                <a:cubicBezTo>
                  <a:pt x="10628" y="1863"/>
                  <a:pt x="8300" y="2768"/>
                  <a:pt x="7444" y="3360"/>
                </a:cubicBezTo>
                <a:cubicBezTo>
                  <a:pt x="3658" y="5978"/>
                  <a:pt x="2159" y="11753"/>
                  <a:pt x="4185" y="15974"/>
                </a:cubicBezTo>
                <a:cubicBezTo>
                  <a:pt x="4405" y="16433"/>
                  <a:pt x="4418" y="16587"/>
                  <a:pt x="4243" y="16639"/>
                </a:cubicBezTo>
                <a:cubicBezTo>
                  <a:pt x="1757" y="17377"/>
                  <a:pt x="555" y="18089"/>
                  <a:pt x="174" y="19071"/>
                </a:cubicBezTo>
                <a:cubicBezTo>
                  <a:pt x="-176" y="19973"/>
                  <a:pt x="-7" y="20485"/>
                  <a:pt x="752" y="20713"/>
                </a:cubicBezTo>
                <a:cubicBezTo>
                  <a:pt x="1102" y="20817"/>
                  <a:pt x="1657" y="20899"/>
                  <a:pt x="1967" y="20900"/>
                </a:cubicBezTo>
                <a:cubicBezTo>
                  <a:pt x="2596" y="20901"/>
                  <a:pt x="4469" y="20173"/>
                  <a:pt x="5535" y="19528"/>
                </a:cubicBezTo>
                <a:cubicBezTo>
                  <a:pt x="6223" y="19111"/>
                  <a:pt x="6237" y="19112"/>
                  <a:pt x="6788" y="19466"/>
                </a:cubicBezTo>
                <a:cubicBezTo>
                  <a:pt x="8387" y="20492"/>
                  <a:pt x="9225" y="20915"/>
                  <a:pt x="10163" y="21170"/>
                </a:cubicBezTo>
                <a:cubicBezTo>
                  <a:pt x="11465" y="21523"/>
                  <a:pt x="13630" y="21436"/>
                  <a:pt x="15099" y="20983"/>
                </a:cubicBezTo>
                <a:cubicBezTo>
                  <a:pt x="15972" y="20713"/>
                  <a:pt x="16244" y="20536"/>
                  <a:pt x="16449" y="20110"/>
                </a:cubicBezTo>
                <a:cubicBezTo>
                  <a:pt x="16639" y="19714"/>
                  <a:pt x="16843" y="19570"/>
                  <a:pt x="17201" y="19570"/>
                </a:cubicBezTo>
                <a:cubicBezTo>
                  <a:pt x="17842" y="19570"/>
                  <a:pt x="18681" y="18882"/>
                  <a:pt x="19534" y="17658"/>
                </a:cubicBezTo>
                <a:cubicBezTo>
                  <a:pt x="20886" y="15718"/>
                  <a:pt x="21424" y="14017"/>
                  <a:pt x="21424" y="11652"/>
                </a:cubicBezTo>
                <a:cubicBezTo>
                  <a:pt x="21424" y="10275"/>
                  <a:pt x="21095" y="8457"/>
                  <a:pt x="20711" y="7682"/>
                </a:cubicBezTo>
                <a:cubicBezTo>
                  <a:pt x="20543" y="7345"/>
                  <a:pt x="20463" y="7417"/>
                  <a:pt x="19843" y="8451"/>
                </a:cubicBezTo>
                <a:cubicBezTo>
                  <a:pt x="19466" y="9079"/>
                  <a:pt x="19096" y="9594"/>
                  <a:pt x="19014" y="9594"/>
                </a:cubicBezTo>
                <a:cubicBezTo>
                  <a:pt x="18681" y="9594"/>
                  <a:pt x="18667" y="9331"/>
                  <a:pt x="18994" y="8534"/>
                </a:cubicBezTo>
                <a:cubicBezTo>
                  <a:pt x="19254" y="7902"/>
                  <a:pt x="19340" y="7276"/>
                  <a:pt x="19341" y="5957"/>
                </a:cubicBezTo>
                <a:cubicBezTo>
                  <a:pt x="19342" y="4999"/>
                  <a:pt x="19348" y="3676"/>
                  <a:pt x="19361" y="3027"/>
                </a:cubicBezTo>
                <a:cubicBezTo>
                  <a:pt x="19378" y="2115"/>
                  <a:pt x="19303" y="1734"/>
                  <a:pt x="19033" y="1344"/>
                </a:cubicBezTo>
                <a:cubicBezTo>
                  <a:pt x="18381" y="403"/>
                  <a:pt x="17810" y="95"/>
                  <a:pt x="16622" y="14"/>
                </a:cubicBezTo>
                <a:close/>
                <a:moveTo>
                  <a:pt x="4050" y="18073"/>
                </a:moveTo>
                <a:cubicBezTo>
                  <a:pt x="5788" y="18068"/>
                  <a:pt x="6218" y="18372"/>
                  <a:pt x="5303" y="18967"/>
                </a:cubicBezTo>
                <a:cubicBezTo>
                  <a:pt x="4987" y="19172"/>
                  <a:pt x="4444" y="19441"/>
                  <a:pt x="4108" y="19549"/>
                </a:cubicBezTo>
                <a:cubicBezTo>
                  <a:pt x="2575" y="20040"/>
                  <a:pt x="1243" y="19948"/>
                  <a:pt x="887" y="19341"/>
                </a:cubicBezTo>
                <a:cubicBezTo>
                  <a:pt x="445" y="18584"/>
                  <a:pt x="1707" y="18081"/>
                  <a:pt x="4050" y="18073"/>
                </a:cubicBezTo>
                <a:close/>
              </a:path>
            </a:pathLst>
          </a:custGeom>
          <a:ln w="3175">
            <a:miter lim="400000"/>
          </a:ln>
        </p:spPr>
      </p:pic>
      <p:pic>
        <p:nvPicPr>
          <p:cNvPr id="197" name="Image" descr="Image"/>
          <p:cNvPicPr>
            <a:picLocks noChangeAspect="1"/>
          </p:cNvPicPr>
          <p:nvPr/>
        </p:nvPicPr>
        <p:blipFill>
          <a:blip r:embed="rId11">
            <a:extLst/>
          </a:blip>
          <a:srcRect l="8000" t="5333" r="10048" b="11561"/>
          <a:stretch>
            <a:fillRect/>
          </a:stretch>
        </p:blipFill>
        <p:spPr>
          <a:xfrm>
            <a:off x="5155346" y="8082583"/>
            <a:ext cx="442536" cy="448771"/>
          </a:xfrm>
          <a:custGeom>
            <a:avLst/>
            <a:gdLst/>
            <a:ahLst/>
            <a:cxnLst>
              <a:cxn ang="0">
                <a:pos x="wd2" y="hd2"/>
              </a:cxn>
              <a:cxn ang="5400000">
                <a:pos x="wd2" y="hd2"/>
              </a:cxn>
              <a:cxn ang="10800000">
                <a:pos x="wd2" y="hd2"/>
              </a:cxn>
              <a:cxn ang="16200000">
                <a:pos x="wd2" y="hd2"/>
              </a:cxn>
            </a:cxnLst>
            <a:rect l="0" t="0" r="r" b="b"/>
            <a:pathLst>
              <a:path w="21567" h="21585" fill="norm" stroke="1" extrusionOk="0">
                <a:moveTo>
                  <a:pt x="14410" y="0"/>
                </a:moveTo>
                <a:cubicBezTo>
                  <a:pt x="13924" y="0"/>
                  <a:pt x="12738" y="542"/>
                  <a:pt x="12282" y="974"/>
                </a:cubicBezTo>
                <a:cubicBezTo>
                  <a:pt x="12048" y="1195"/>
                  <a:pt x="12048" y="1248"/>
                  <a:pt x="12282" y="1394"/>
                </a:cubicBezTo>
                <a:cubicBezTo>
                  <a:pt x="12427" y="1484"/>
                  <a:pt x="12701" y="1545"/>
                  <a:pt x="12901" y="1546"/>
                </a:cubicBezTo>
                <a:cubicBezTo>
                  <a:pt x="14138" y="1555"/>
                  <a:pt x="16012" y="2580"/>
                  <a:pt x="16518" y="3512"/>
                </a:cubicBezTo>
                <a:cubicBezTo>
                  <a:pt x="16821" y="4072"/>
                  <a:pt x="16464" y="4153"/>
                  <a:pt x="15377" y="3799"/>
                </a:cubicBezTo>
                <a:cubicBezTo>
                  <a:pt x="10241" y="2126"/>
                  <a:pt x="4831" y="5089"/>
                  <a:pt x="3598" y="10251"/>
                </a:cubicBezTo>
                <a:cubicBezTo>
                  <a:pt x="2781" y="13670"/>
                  <a:pt x="3990" y="17147"/>
                  <a:pt x="6750" y="19357"/>
                </a:cubicBezTo>
                <a:cubicBezTo>
                  <a:pt x="7286" y="19785"/>
                  <a:pt x="7471" y="20058"/>
                  <a:pt x="7350" y="20177"/>
                </a:cubicBezTo>
                <a:cubicBezTo>
                  <a:pt x="7250" y="20276"/>
                  <a:pt x="6347" y="20334"/>
                  <a:pt x="5300" y="20330"/>
                </a:cubicBezTo>
                <a:cubicBezTo>
                  <a:pt x="3769" y="20325"/>
                  <a:pt x="3261" y="20267"/>
                  <a:pt x="2592" y="19967"/>
                </a:cubicBezTo>
                <a:cubicBezTo>
                  <a:pt x="1590" y="19518"/>
                  <a:pt x="881" y="18518"/>
                  <a:pt x="754" y="17410"/>
                </a:cubicBezTo>
                <a:cubicBezTo>
                  <a:pt x="705" y="16979"/>
                  <a:pt x="597" y="16627"/>
                  <a:pt x="522" y="16627"/>
                </a:cubicBezTo>
                <a:cubicBezTo>
                  <a:pt x="284" y="16627"/>
                  <a:pt x="0" y="17678"/>
                  <a:pt x="0" y="18574"/>
                </a:cubicBezTo>
                <a:cubicBezTo>
                  <a:pt x="0" y="20050"/>
                  <a:pt x="850" y="21129"/>
                  <a:pt x="2360" y="21533"/>
                </a:cubicBezTo>
                <a:cubicBezTo>
                  <a:pt x="2553" y="21584"/>
                  <a:pt x="3581" y="21600"/>
                  <a:pt x="4642" y="21571"/>
                </a:cubicBezTo>
                <a:cubicBezTo>
                  <a:pt x="6169" y="21529"/>
                  <a:pt x="6822" y="21430"/>
                  <a:pt x="7737" y="21094"/>
                </a:cubicBezTo>
                <a:cubicBezTo>
                  <a:pt x="8809" y="20699"/>
                  <a:pt x="8939" y="20695"/>
                  <a:pt x="9574" y="20922"/>
                </a:cubicBezTo>
                <a:cubicBezTo>
                  <a:pt x="10548" y="21270"/>
                  <a:pt x="13215" y="21381"/>
                  <a:pt x="14429" y="21132"/>
                </a:cubicBezTo>
                <a:cubicBezTo>
                  <a:pt x="16001" y="20810"/>
                  <a:pt x="17813" y="19833"/>
                  <a:pt x="18974" y="18669"/>
                </a:cubicBezTo>
                <a:cubicBezTo>
                  <a:pt x="20745" y="16895"/>
                  <a:pt x="21600" y="14563"/>
                  <a:pt x="21566" y="12236"/>
                </a:cubicBezTo>
                <a:cubicBezTo>
                  <a:pt x="21532" y="9910"/>
                  <a:pt x="20603" y="7583"/>
                  <a:pt x="18781" y="5803"/>
                </a:cubicBezTo>
                <a:lnTo>
                  <a:pt x="17736" y="4791"/>
                </a:lnTo>
                <a:lnTo>
                  <a:pt x="18104" y="4104"/>
                </a:lnTo>
                <a:cubicBezTo>
                  <a:pt x="18932" y="2502"/>
                  <a:pt x="18078" y="978"/>
                  <a:pt x="15996" y="344"/>
                </a:cubicBezTo>
                <a:cubicBezTo>
                  <a:pt x="15380" y="156"/>
                  <a:pt x="14666" y="0"/>
                  <a:pt x="14410" y="0"/>
                </a:cubicBezTo>
                <a:close/>
              </a:path>
            </a:pathLst>
          </a:custGeom>
          <a:ln w="3175">
            <a:miter lim="400000"/>
          </a:ln>
        </p:spPr>
      </p:pic>
      <p:pic>
        <p:nvPicPr>
          <p:cNvPr id="198" name="Image" descr="Image"/>
          <p:cNvPicPr>
            <a:picLocks noChangeAspect="1"/>
          </p:cNvPicPr>
          <p:nvPr/>
        </p:nvPicPr>
        <p:blipFill>
          <a:blip r:embed="rId12">
            <a:extLst/>
          </a:blip>
          <a:srcRect l="11185" t="6883" r="9565" b="12321"/>
          <a:stretch>
            <a:fillRect/>
          </a:stretch>
        </p:blipFill>
        <p:spPr>
          <a:xfrm>
            <a:off x="6786639" y="8095058"/>
            <a:ext cx="427948" cy="436296"/>
          </a:xfrm>
          <a:custGeom>
            <a:avLst/>
            <a:gdLst/>
            <a:ahLst/>
            <a:cxnLst>
              <a:cxn ang="0">
                <a:pos x="wd2" y="hd2"/>
              </a:cxn>
              <a:cxn ang="5400000">
                <a:pos x="wd2" y="hd2"/>
              </a:cxn>
              <a:cxn ang="10800000">
                <a:pos x="wd2" y="hd2"/>
              </a:cxn>
              <a:cxn ang="16200000">
                <a:pos x="wd2" y="hd2"/>
              </a:cxn>
            </a:cxnLst>
            <a:rect l="0" t="0" r="r" b="b"/>
            <a:pathLst>
              <a:path w="20673" h="21463" fill="norm" stroke="1" extrusionOk="0">
                <a:moveTo>
                  <a:pt x="14277" y="0"/>
                </a:moveTo>
                <a:cubicBezTo>
                  <a:pt x="14156" y="5"/>
                  <a:pt x="13993" y="64"/>
                  <a:pt x="13721" y="196"/>
                </a:cubicBezTo>
                <a:cubicBezTo>
                  <a:pt x="12691" y="694"/>
                  <a:pt x="12495" y="1027"/>
                  <a:pt x="12724" y="1894"/>
                </a:cubicBezTo>
                <a:cubicBezTo>
                  <a:pt x="13025" y="3031"/>
                  <a:pt x="12931" y="3122"/>
                  <a:pt x="11478" y="3124"/>
                </a:cubicBezTo>
                <a:cubicBezTo>
                  <a:pt x="9031" y="3128"/>
                  <a:pt x="7025" y="3998"/>
                  <a:pt x="5248" y="5799"/>
                </a:cubicBezTo>
                <a:cubicBezTo>
                  <a:pt x="3870" y="7194"/>
                  <a:pt x="3052" y="8758"/>
                  <a:pt x="2794" y="10504"/>
                </a:cubicBezTo>
                <a:cubicBezTo>
                  <a:pt x="2694" y="11176"/>
                  <a:pt x="2553" y="11842"/>
                  <a:pt x="2487" y="11988"/>
                </a:cubicBezTo>
                <a:cubicBezTo>
                  <a:pt x="2421" y="12134"/>
                  <a:pt x="1858" y="12497"/>
                  <a:pt x="1241" y="12808"/>
                </a:cubicBezTo>
                <a:cubicBezTo>
                  <a:pt x="178" y="13343"/>
                  <a:pt x="127" y="13428"/>
                  <a:pt x="33" y="14116"/>
                </a:cubicBezTo>
                <a:cubicBezTo>
                  <a:pt x="-22" y="14516"/>
                  <a:pt x="-7" y="14867"/>
                  <a:pt x="71" y="14916"/>
                </a:cubicBezTo>
                <a:cubicBezTo>
                  <a:pt x="149" y="14965"/>
                  <a:pt x="658" y="14921"/>
                  <a:pt x="1202" y="14819"/>
                </a:cubicBezTo>
                <a:cubicBezTo>
                  <a:pt x="2556" y="14564"/>
                  <a:pt x="2810" y="14596"/>
                  <a:pt x="2928" y="14956"/>
                </a:cubicBezTo>
                <a:cubicBezTo>
                  <a:pt x="3579" y="16943"/>
                  <a:pt x="5257" y="19172"/>
                  <a:pt x="6762" y="20071"/>
                </a:cubicBezTo>
                <a:cubicBezTo>
                  <a:pt x="7176" y="20318"/>
                  <a:pt x="7667" y="20728"/>
                  <a:pt x="7855" y="20988"/>
                </a:cubicBezTo>
                <a:cubicBezTo>
                  <a:pt x="8133" y="21373"/>
                  <a:pt x="8251" y="21433"/>
                  <a:pt x="8507" y="21281"/>
                </a:cubicBezTo>
                <a:cubicBezTo>
                  <a:pt x="8732" y="21148"/>
                  <a:pt x="9089" y="21142"/>
                  <a:pt x="9772" y="21301"/>
                </a:cubicBezTo>
                <a:cubicBezTo>
                  <a:pt x="11040" y="21596"/>
                  <a:pt x="13077" y="21479"/>
                  <a:pt x="14488" y="21027"/>
                </a:cubicBezTo>
                <a:cubicBezTo>
                  <a:pt x="16175" y="20488"/>
                  <a:pt x="17928" y="19157"/>
                  <a:pt x="18994" y="17611"/>
                </a:cubicBezTo>
                <a:cubicBezTo>
                  <a:pt x="21578" y="13863"/>
                  <a:pt x="21143" y="9006"/>
                  <a:pt x="17939" y="5740"/>
                </a:cubicBezTo>
                <a:lnTo>
                  <a:pt x="16770" y="4549"/>
                </a:lnTo>
                <a:lnTo>
                  <a:pt x="17613" y="3807"/>
                </a:lnTo>
                <a:cubicBezTo>
                  <a:pt x="18072" y="3391"/>
                  <a:pt x="18693" y="2849"/>
                  <a:pt x="18994" y="2616"/>
                </a:cubicBezTo>
                <a:cubicBezTo>
                  <a:pt x="19371" y="2325"/>
                  <a:pt x="19482" y="2138"/>
                  <a:pt x="19358" y="2011"/>
                </a:cubicBezTo>
                <a:cubicBezTo>
                  <a:pt x="19140" y="1789"/>
                  <a:pt x="17088" y="3134"/>
                  <a:pt x="15869" y="4296"/>
                </a:cubicBezTo>
                <a:cubicBezTo>
                  <a:pt x="15422" y="4721"/>
                  <a:pt x="14992" y="5023"/>
                  <a:pt x="14929" y="4959"/>
                </a:cubicBezTo>
                <a:cubicBezTo>
                  <a:pt x="14866" y="4895"/>
                  <a:pt x="14814" y="4601"/>
                  <a:pt x="14814" y="4296"/>
                </a:cubicBezTo>
                <a:cubicBezTo>
                  <a:pt x="14814" y="3990"/>
                  <a:pt x="14739" y="3653"/>
                  <a:pt x="14642" y="3554"/>
                </a:cubicBezTo>
                <a:cubicBezTo>
                  <a:pt x="14520" y="3430"/>
                  <a:pt x="14564" y="3145"/>
                  <a:pt x="14757" y="2675"/>
                </a:cubicBezTo>
                <a:cubicBezTo>
                  <a:pt x="15085" y="1874"/>
                  <a:pt x="15004" y="584"/>
                  <a:pt x="14603" y="176"/>
                </a:cubicBezTo>
                <a:cubicBezTo>
                  <a:pt x="14488" y="58"/>
                  <a:pt x="14399" y="-4"/>
                  <a:pt x="14277" y="0"/>
                </a:cubicBezTo>
                <a:close/>
              </a:path>
            </a:pathLst>
          </a:custGeom>
          <a:ln w="3175">
            <a:miter lim="400000"/>
          </a:ln>
        </p:spPr>
      </p:pic>
      <p:sp>
        <p:nvSpPr>
          <p:cNvPr id="199" name="Accomplissement"/>
          <p:cNvSpPr/>
          <p:nvPr/>
        </p:nvSpPr>
        <p:spPr>
          <a:xfrm>
            <a:off x="7530349" y="2968505"/>
            <a:ext cx="180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Accomplissement</a:t>
            </a:r>
          </a:p>
        </p:txBody>
      </p:sp>
      <p:sp>
        <p:nvSpPr>
          <p:cNvPr id="200" name="Responsabilité"/>
          <p:cNvSpPr/>
          <p:nvPr/>
        </p:nvSpPr>
        <p:spPr>
          <a:xfrm>
            <a:off x="7530349" y="3448519"/>
            <a:ext cx="180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Responsabilité</a:t>
            </a:r>
          </a:p>
        </p:txBody>
      </p:sp>
      <p:sp>
        <p:nvSpPr>
          <p:cNvPr id="201" name="[Moralité]"/>
          <p:cNvSpPr/>
          <p:nvPr/>
        </p:nvSpPr>
        <p:spPr>
          <a:xfrm>
            <a:off x="6140420" y="3030374"/>
            <a:ext cx="1260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[Moralité]</a:t>
            </a:r>
          </a:p>
        </p:txBody>
      </p:sp>
      <p:sp>
        <p:nvSpPr>
          <p:cNvPr id="202" name="Philosophie"/>
          <p:cNvSpPr/>
          <p:nvPr/>
        </p:nvSpPr>
        <p:spPr>
          <a:xfrm>
            <a:off x="8080275" y="4864783"/>
            <a:ext cx="126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Philosophie</a:t>
            </a:r>
          </a:p>
        </p:txBody>
      </p:sp>
      <p:sp>
        <p:nvSpPr>
          <p:cNvPr id="203" name="Religions"/>
          <p:cNvSpPr/>
          <p:nvPr/>
        </p:nvSpPr>
        <p:spPr>
          <a:xfrm>
            <a:off x="8080275" y="5761311"/>
            <a:ext cx="126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Religions</a:t>
            </a:r>
          </a:p>
        </p:txBody>
      </p:sp>
      <p:sp>
        <p:nvSpPr>
          <p:cNvPr id="204" name="Spiritualité"/>
          <p:cNvSpPr/>
          <p:nvPr/>
        </p:nvSpPr>
        <p:spPr>
          <a:xfrm>
            <a:off x="8075042" y="5309928"/>
            <a:ext cx="126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Spiritualité</a:t>
            </a:r>
          </a:p>
        </p:txBody>
      </p:sp>
      <p:sp>
        <p:nvSpPr>
          <p:cNvPr id="205" name="Anthropologie"/>
          <p:cNvSpPr/>
          <p:nvPr/>
        </p:nvSpPr>
        <p:spPr>
          <a:xfrm>
            <a:off x="9397030" y="5098553"/>
            <a:ext cx="144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Anthropologie</a:t>
            </a:r>
          </a:p>
        </p:txBody>
      </p:sp>
      <p:sp>
        <p:nvSpPr>
          <p:cNvPr id="206" name="Cosmologie"/>
          <p:cNvSpPr/>
          <p:nvPr/>
        </p:nvSpPr>
        <p:spPr>
          <a:xfrm>
            <a:off x="9397030" y="5521304"/>
            <a:ext cx="144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Cosmologie</a:t>
            </a:r>
          </a:p>
        </p:txBody>
      </p:sp>
      <p:pic>
        <p:nvPicPr>
          <p:cNvPr id="207" name="Image" descr="Image"/>
          <p:cNvPicPr>
            <a:picLocks noChangeAspect="1"/>
          </p:cNvPicPr>
          <p:nvPr/>
        </p:nvPicPr>
        <p:blipFill>
          <a:blip r:embed="rId13">
            <a:extLst/>
          </a:blip>
          <a:srcRect l="16703" t="14159" r="14022" b="13322"/>
          <a:stretch>
            <a:fillRect/>
          </a:stretch>
        </p:blipFill>
        <p:spPr>
          <a:xfrm>
            <a:off x="5942056" y="2698448"/>
            <a:ext cx="374081" cy="391597"/>
          </a:xfrm>
          <a:custGeom>
            <a:avLst/>
            <a:gdLst/>
            <a:ahLst/>
            <a:cxnLst>
              <a:cxn ang="0">
                <a:pos x="wd2" y="hd2"/>
              </a:cxn>
              <a:cxn ang="5400000">
                <a:pos x="wd2" y="hd2"/>
              </a:cxn>
              <a:cxn ang="10800000">
                <a:pos x="wd2" y="hd2"/>
              </a:cxn>
              <a:cxn ang="16200000">
                <a:pos x="wd2" y="hd2"/>
              </a:cxn>
            </a:cxnLst>
            <a:rect l="0" t="0" r="r" b="b"/>
            <a:pathLst>
              <a:path w="21223" h="21412" fill="norm" stroke="1" extrusionOk="0">
                <a:moveTo>
                  <a:pt x="18386" y="3"/>
                </a:moveTo>
                <a:cubicBezTo>
                  <a:pt x="17503" y="-27"/>
                  <a:pt x="16412" y="186"/>
                  <a:pt x="15256" y="632"/>
                </a:cubicBezTo>
                <a:cubicBezTo>
                  <a:pt x="14124" y="1069"/>
                  <a:pt x="13871" y="1105"/>
                  <a:pt x="13162" y="914"/>
                </a:cubicBezTo>
                <a:cubicBezTo>
                  <a:pt x="12716" y="795"/>
                  <a:pt x="11663" y="681"/>
                  <a:pt x="10820" y="676"/>
                </a:cubicBezTo>
                <a:cubicBezTo>
                  <a:pt x="5721" y="646"/>
                  <a:pt x="1614" y="3693"/>
                  <a:pt x="373" y="8423"/>
                </a:cubicBezTo>
                <a:cubicBezTo>
                  <a:pt x="-114" y="10277"/>
                  <a:pt x="-65" y="12370"/>
                  <a:pt x="485" y="13869"/>
                </a:cubicBezTo>
                <a:cubicBezTo>
                  <a:pt x="761" y="14621"/>
                  <a:pt x="754" y="14794"/>
                  <a:pt x="395" y="15931"/>
                </a:cubicBezTo>
                <a:cubicBezTo>
                  <a:pt x="-375" y="18372"/>
                  <a:pt x="13" y="20716"/>
                  <a:pt x="1273" y="21204"/>
                </a:cubicBezTo>
                <a:cubicBezTo>
                  <a:pt x="2225" y="21573"/>
                  <a:pt x="4322" y="21433"/>
                  <a:pt x="5461" y="20922"/>
                </a:cubicBezTo>
                <a:cubicBezTo>
                  <a:pt x="6531" y="20442"/>
                  <a:pt x="6546" y="20429"/>
                  <a:pt x="7803" y="20748"/>
                </a:cubicBezTo>
                <a:cubicBezTo>
                  <a:pt x="8516" y="20930"/>
                  <a:pt x="9845" y="21077"/>
                  <a:pt x="10820" y="21074"/>
                </a:cubicBezTo>
                <a:cubicBezTo>
                  <a:pt x="15575" y="21060"/>
                  <a:pt x="19697" y="17964"/>
                  <a:pt x="20930" y="13501"/>
                </a:cubicBezTo>
                <a:cubicBezTo>
                  <a:pt x="21115" y="12832"/>
                  <a:pt x="21220" y="11869"/>
                  <a:pt x="21223" y="10897"/>
                </a:cubicBezTo>
                <a:cubicBezTo>
                  <a:pt x="21225" y="9924"/>
                  <a:pt x="21134" y="8949"/>
                  <a:pt x="20952" y="8293"/>
                </a:cubicBezTo>
                <a:cubicBezTo>
                  <a:pt x="20317" y="5994"/>
                  <a:pt x="18474" y="3514"/>
                  <a:pt x="16517" y="2303"/>
                </a:cubicBezTo>
                <a:cubicBezTo>
                  <a:pt x="15108" y="1432"/>
                  <a:pt x="15405" y="1131"/>
                  <a:pt x="17598" y="1131"/>
                </a:cubicBezTo>
                <a:cubicBezTo>
                  <a:pt x="19086" y="1131"/>
                  <a:pt x="19254" y="1173"/>
                  <a:pt x="19714" y="1652"/>
                </a:cubicBezTo>
                <a:cubicBezTo>
                  <a:pt x="19990" y="1939"/>
                  <a:pt x="20209" y="2335"/>
                  <a:pt x="20209" y="2542"/>
                </a:cubicBezTo>
                <a:cubicBezTo>
                  <a:pt x="20209" y="2749"/>
                  <a:pt x="20300" y="2869"/>
                  <a:pt x="20412" y="2802"/>
                </a:cubicBezTo>
                <a:cubicBezTo>
                  <a:pt x="20724" y="2617"/>
                  <a:pt x="20645" y="1282"/>
                  <a:pt x="20299" y="806"/>
                </a:cubicBezTo>
                <a:cubicBezTo>
                  <a:pt x="19938" y="308"/>
                  <a:pt x="19268" y="33"/>
                  <a:pt x="18386" y="3"/>
                </a:cubicBezTo>
                <a:close/>
              </a:path>
            </a:pathLst>
          </a:custGeom>
          <a:ln w="3175">
            <a:miter lim="400000"/>
          </a:ln>
        </p:spPr>
      </p:pic>
      <p:sp>
        <p:nvSpPr>
          <p:cNvPr id="208" name="Cercle"/>
          <p:cNvSpPr/>
          <p:nvPr/>
        </p:nvSpPr>
        <p:spPr>
          <a:xfrm>
            <a:off x="3193425" y="526855"/>
            <a:ext cx="1270001" cy="1270001"/>
          </a:xfrm>
          <a:prstGeom prst="ellipse">
            <a:avLst/>
          </a:prstGeom>
          <a:solidFill>
            <a:schemeClr val="accent5"/>
          </a:solidFill>
          <a:ln w="3175">
            <a:miter lim="400000"/>
          </a:ln>
        </p:spPr>
        <p:txBody>
          <a:bodyPr lIns="26513" tIns="26513" rIns="26513" bIns="26513" anchor="ctr"/>
          <a:lstStyle/>
          <a:p>
            <a:pPr>
              <a:defRPr b="0">
                <a:latin typeface="Helvetica Neue Medium"/>
                <a:ea typeface="Helvetica Neue Medium"/>
                <a:cs typeface="Helvetica Neue Medium"/>
                <a:sym typeface="Helvetica Neue Medium"/>
              </a:defRPr>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0" presetID="1" grpId="1" fill="hold">
                                  <p:stCondLst>
                                    <p:cond delay="0"/>
                                  </p:stCondLst>
                                  <p:iterate type="el" backwards="0">
                                    <p:tmAbs val="0"/>
                                  </p:iterate>
                                  <p:childTnLst>
                                    <p:set>
                                      <p:cBhvr>
                                        <p:cTn id="6" fill="hold"/>
                                        <p:tgtEl>
                                          <p:spTgt spid="207"/>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8" presetID="22" grpId="2" fill="hold">
                                  <p:stCondLst>
                                    <p:cond delay="0"/>
                                  </p:stCondLst>
                                  <p:iterate type="el" backwards="0">
                                    <p:tmAbs val="0"/>
                                  </p:iterate>
                                  <p:childTnLst>
                                    <p:set>
                                      <p:cBhvr>
                                        <p:cTn id="9" fill="hold"/>
                                        <p:tgtEl>
                                          <p:spTgt spid="146"/>
                                        </p:tgtEl>
                                        <p:attrNameLst>
                                          <p:attrName>style.visibility</p:attrName>
                                        </p:attrNameLst>
                                      </p:cBhvr>
                                      <p:to>
                                        <p:strVal val="visible"/>
                                      </p:to>
                                    </p:set>
                                    <p:animEffect filter="wipe(left)" transition="in">
                                      <p:cBhvr>
                                        <p:cTn id="10" dur="1000"/>
                                        <p:tgtEl>
                                          <p:spTgt spid="14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07" grpId="1"/>
      <p:bldP build="whole" bldLvl="1" animBg="1" rev="0" advAuto="0" spid="146" grpId="2"/>
    </p:bldLst>
  </p:timing>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7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76" name="- il formule sa conception « minimaliste » de la morale autour de 3 principes :…"/>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marL="1595606" indent="-1595606" algn="l" defTabSz="238620">
              <a:spcBef>
                <a:spcPts val="400"/>
              </a:spcBef>
              <a:tabLst>
                <a:tab pos="647700" algn="l"/>
                <a:tab pos="1219200" algn="l"/>
                <a:tab pos="2781300" algn="l"/>
                <a:tab pos="4229100" algn="l"/>
              </a:tabLst>
              <a:defRPr sz="2200">
                <a:solidFill>
                  <a:srgbClr val="FFFDB2"/>
                </a:solidFill>
              </a:defRPr>
            </a:pPr>
            <a:r>
              <a:rPr sz="1200">
                <a:latin typeface="Times Roman"/>
                <a:ea typeface="Times Roman"/>
                <a:cs typeface="Times Roman"/>
                <a:sym typeface="Times Roman"/>
              </a:rPr>
              <a:t>	</a:t>
            </a:r>
            <a:r>
              <a:t>- il formule sa conception « minimaliste » de la morale autour de 3 principes :</a:t>
            </a:r>
          </a:p>
          <a:p>
            <a:pPr marL="1595606" indent="-1595606" algn="l" defTabSz="238620">
              <a:spcBef>
                <a:spcPts val="400"/>
              </a:spcBef>
              <a:tabLst>
                <a:tab pos="647700" algn="l"/>
                <a:tab pos="1219200" algn="l"/>
                <a:tab pos="2781300" algn="l"/>
                <a:tab pos="4229100" algn="l"/>
              </a:tabLst>
              <a:defRPr sz="2200">
                <a:solidFill>
                  <a:srgbClr val="FFFDB2"/>
                </a:solidFill>
              </a:defRPr>
            </a:pPr>
          </a:p>
          <a:p>
            <a:pPr marL="1595606" indent="-1595606" algn="l" defTabSz="238620">
              <a:spcBef>
                <a:spcPts val="400"/>
              </a:spcBef>
              <a:tabLst>
                <a:tab pos="647700" algn="l"/>
                <a:tab pos="1219200" algn="l"/>
                <a:tab pos="2781300" algn="l"/>
                <a:tab pos="4229100" algn="l"/>
              </a:tabLst>
              <a:defRPr sz="2200">
                <a:solidFill>
                  <a:srgbClr val="FFFDB2"/>
                </a:solidFill>
              </a:defRPr>
            </a:pPr>
            <a:r>
              <a:t>    	    - un principe de non nuisance </a:t>
            </a:r>
          </a:p>
          <a:p>
            <a:pPr marL="1595606" indent="-1595606" algn="l" defTabSz="238620">
              <a:spcBef>
                <a:spcPts val="400"/>
              </a:spcBef>
              <a:tabLst>
                <a:tab pos="647700" algn="l"/>
                <a:tab pos="1219200" algn="l"/>
                <a:tab pos="2781300" algn="l"/>
                <a:tab pos="4229100" algn="l"/>
              </a:tabLst>
              <a:defRPr sz="2200">
                <a:solidFill>
                  <a:srgbClr val="FFFDB2"/>
                </a:solidFill>
              </a:defRPr>
            </a:pPr>
            <a:r>
              <a:t>   	    - un principe d’indifférence morale du rapport à soi-même</a:t>
            </a:r>
          </a:p>
          <a:p>
            <a:pPr marL="1595606" indent="-1595606" algn="l" defTabSz="238620">
              <a:spcBef>
                <a:spcPts val="400"/>
              </a:spcBef>
              <a:tabLst>
                <a:tab pos="647700" algn="l"/>
                <a:tab pos="1219200" algn="l"/>
                <a:tab pos="2781300" algn="l"/>
                <a:tab pos="4229100" algn="l"/>
              </a:tabLst>
              <a:defRPr sz="2200">
                <a:solidFill>
                  <a:srgbClr val="FFFDB2"/>
                </a:solidFill>
              </a:defRPr>
            </a:pPr>
            <a:r>
              <a:t>            - un principe d’égale considération de la voix et des revendications de chacun dans la mesure où elles possèdent une valeur impersonnelle </a:t>
            </a:r>
          </a:p>
          <a:p>
            <a:pPr marL="1595606" indent="-1595606" algn="l" defTabSz="238620">
              <a:spcBef>
                <a:spcPts val="400"/>
              </a:spcBef>
              <a:tabLst>
                <a:tab pos="647700" algn="l"/>
                <a:tab pos="1219200" algn="l"/>
                <a:tab pos="2781300" algn="l"/>
                <a:tab pos="4229100" algn="l"/>
              </a:tabLst>
              <a:defRPr sz="2200">
                <a:solidFill>
                  <a:srgbClr val="FFFDB2"/>
                </a:solidFill>
              </a:defRPr>
            </a:pPr>
            <a:r>
              <a:t>		(pour la détermination des normes de vie en société)</a:t>
            </a:r>
          </a:p>
        </p:txBody>
      </p:sp>
      <p:sp>
        <p:nvSpPr>
          <p:cNvPr id="37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7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38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81" name="Numéro de diapositive"/>
          <p:cNvSpPr txBox="1"/>
          <p:nvPr>
            <p:ph type="sldNum" sz="quarter" idx="2"/>
          </p:nvPr>
        </p:nvSpPr>
        <p:spPr>
          <a:xfrm>
            <a:off x="12903510" y="9079335"/>
            <a:ext cx="288438"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
        <p:nvSpPr>
          <p:cNvPr id="382" name="Aspects de l’éthos contemporain…"/>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Aspects de l’éthos contemporain</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Ruwen Ogien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Jalons de philosophie du sujet</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8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86" name="- se pose la question de ce qu’est « nuire à » : il distingue l’offense et le préjudic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endParaRPr sz="1200">
              <a:latin typeface="Times Roman"/>
              <a:ea typeface="Times Roman"/>
              <a:cs typeface="Times Roman"/>
              <a:sym typeface="Times Roman"/>
            </a:endParaRPr>
          </a:p>
          <a:p>
            <a:pPr lvl="1" marL="1595606" indent="-1595606" algn="l" defTabSz="238620">
              <a:spcBef>
                <a:spcPts val="400"/>
              </a:spcBef>
              <a:tabLst>
                <a:tab pos="647700" algn="l"/>
                <a:tab pos="1219200" algn="l"/>
                <a:tab pos="2781300" algn="l"/>
                <a:tab pos="4229100" algn="l"/>
              </a:tabLst>
              <a:defRPr sz="2200">
                <a:solidFill>
                  <a:srgbClr val="FFFDB2"/>
                </a:solidFill>
              </a:defRPr>
            </a:pPr>
            <a:r>
              <a:t>- se pose la question de ce qu’est « nuire à » : il distingue l’offense et le préjudice</a:t>
            </a:r>
          </a:p>
          <a:p>
            <a:pPr lvl="1" marL="1595606" indent="-1595606" algn="l" defTabSz="238620">
              <a:spcBef>
                <a:spcPts val="400"/>
              </a:spcBef>
              <a:tabLst>
                <a:tab pos="647700" algn="l"/>
                <a:tab pos="1219200" algn="l"/>
                <a:tab pos="2781300" algn="l"/>
                <a:tab pos="4229100" algn="l"/>
              </a:tabLst>
              <a:defRPr sz="2200">
                <a:solidFill>
                  <a:srgbClr val="FFFDB2"/>
                </a:solidFill>
              </a:defRPr>
            </a:pPr>
          </a:p>
          <a:p>
            <a:pPr marL="1595606" indent="-1595606" algn="l" defTabSz="238620">
              <a:spcBef>
                <a:spcPts val="400"/>
              </a:spcBef>
              <a:tabLst>
                <a:tab pos="647700" algn="l"/>
                <a:tab pos="1219200" algn="l"/>
                <a:tab pos="2781300" algn="l"/>
                <a:tab pos="4229100" algn="l"/>
              </a:tabLst>
              <a:defRPr sz="2200">
                <a:solidFill>
                  <a:srgbClr val="FFFDB2"/>
                </a:solidFill>
              </a:defRPr>
            </a:pPr>
            <a:r>
              <a:t>	- nuire à autrui c’est lui porter préjudice :</a:t>
            </a:r>
          </a:p>
          <a:p>
            <a:pPr marL="1595606" indent="-1595606" algn="l" defTabSz="238620">
              <a:spcBef>
                <a:spcPts val="400"/>
              </a:spcBef>
              <a:tabLst>
                <a:tab pos="647700" algn="l"/>
                <a:tab pos="1219200" algn="l"/>
                <a:tab pos="2781300" algn="l"/>
                <a:tab pos="4229100" algn="l"/>
              </a:tabLst>
              <a:defRPr sz="2200">
                <a:solidFill>
                  <a:srgbClr val="FFFDB2"/>
                </a:solidFill>
              </a:defRPr>
            </a:pPr>
            <a:r>
              <a:t>		- il s’agit une atteinte à la personne, vécue et estimée par elle comme telle, dans la mesure où elle n’y consent pas </a:t>
            </a:r>
          </a:p>
          <a:p>
            <a:pPr lvl="1" marL="1595606" indent="-1595606" algn="l" defTabSz="238620">
              <a:spcBef>
                <a:spcPts val="400"/>
              </a:spcBef>
              <a:tabLst>
                <a:tab pos="647700" algn="l"/>
                <a:tab pos="1219200" algn="l"/>
                <a:tab pos="2781300" algn="l"/>
                <a:tab pos="4229100" algn="l"/>
              </a:tabLst>
              <a:defRPr sz="2200">
                <a:solidFill>
                  <a:srgbClr val="FFFDB2"/>
                </a:solidFill>
              </a:defRPr>
            </a:pPr>
            <a:r>
              <a:t>		- par conséquent toute forme de relation entre adultes consentants ne peut pas être considérée comme un préjudice </a:t>
            </a:r>
          </a:p>
          <a:p>
            <a:pPr lvl="1" marL="1595606" indent="-1595606" algn="l" defTabSz="238620">
              <a:spcBef>
                <a:spcPts val="400"/>
              </a:spcBef>
              <a:tabLst>
                <a:tab pos="647700" algn="l"/>
                <a:tab pos="1219200" algn="l"/>
                <a:tab pos="2781300" algn="l"/>
                <a:tab pos="4229100" algn="l"/>
              </a:tabLst>
              <a:defRPr sz="2200">
                <a:solidFill>
                  <a:srgbClr val="FFFDB2"/>
                </a:solidFill>
              </a:defRPr>
            </a:pPr>
            <a:r>
              <a:t>		- et donc ne ne fait pas l’objet d’une évaluation morale</a:t>
            </a:r>
          </a:p>
          <a:p>
            <a:pPr lvl="1" marL="1595606" indent="-1595606" algn="l" defTabSz="238620">
              <a:spcBef>
                <a:spcPts val="400"/>
              </a:spcBef>
              <a:tabLst>
                <a:tab pos="647700" algn="l"/>
                <a:tab pos="1219200" algn="l"/>
                <a:tab pos="2781300" algn="l"/>
                <a:tab pos="4229100" algn="l"/>
              </a:tabLst>
              <a:defRPr sz="2200">
                <a:solidFill>
                  <a:srgbClr val="FFFDB2"/>
                </a:solidFill>
              </a:defRPr>
            </a:pPr>
          </a:p>
          <a:p>
            <a:pPr marL="1595606" indent="-1595606" algn="l" defTabSz="238620">
              <a:spcBef>
                <a:spcPts val="400"/>
              </a:spcBef>
              <a:tabLst>
                <a:tab pos="647700" algn="l"/>
                <a:tab pos="1219200" algn="l"/>
                <a:tab pos="2781300" algn="l"/>
                <a:tab pos="4229100" algn="l"/>
              </a:tabLst>
              <a:defRPr sz="2200">
                <a:solidFill>
                  <a:srgbClr val="FFFDB2"/>
                </a:solidFill>
              </a:defRPr>
            </a:pPr>
            <a:r>
              <a:t>     	  - l’offense est présentée comme une réaction de la sensibilité notamment à l’égard de réalités « symboliques »</a:t>
            </a:r>
          </a:p>
          <a:p>
            <a:pPr marL="1595606" indent="-1595606" algn="l" defTabSz="238620">
              <a:spcBef>
                <a:spcPts val="400"/>
              </a:spcBef>
              <a:tabLst>
                <a:tab pos="647700" algn="l"/>
                <a:tab pos="1219200" algn="l"/>
                <a:tab pos="2781300" algn="l"/>
                <a:tab pos="4229100" algn="l"/>
              </a:tabLst>
              <a:defRPr sz="2200">
                <a:solidFill>
                  <a:srgbClr val="FFFDB2"/>
                </a:solidFill>
              </a:defRPr>
            </a:pPr>
            <a:r>
              <a:t>		- qui pour lui ne procèdent pas du « réel »</a:t>
            </a:r>
          </a:p>
          <a:p>
            <a:pPr marL="1595606" indent="-1595606" algn="l" defTabSz="238620">
              <a:spcBef>
                <a:spcPts val="400"/>
              </a:spcBef>
              <a:tabLst>
                <a:tab pos="647700" algn="l"/>
                <a:tab pos="1219200" algn="l"/>
                <a:tab pos="2781300" algn="l"/>
                <a:tab pos="4229100" algn="l"/>
              </a:tabLst>
              <a:defRPr sz="2200">
                <a:solidFill>
                  <a:srgbClr val="FFFDB2"/>
                </a:solidFill>
              </a:defRPr>
            </a:pPr>
            <a:r>
              <a:t>		- et qui donnent lieu à la notion de « crimes sans victimes », car l’offense concernant (« seulement ») la sensibilité des personnes, ne donne pas lieu à des victimes (cf. « La liberté d’offenser »)</a:t>
            </a:r>
          </a:p>
        </p:txBody>
      </p:sp>
      <p:sp>
        <p:nvSpPr>
          <p:cNvPr id="38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8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39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91" name="Numéro de diapositive"/>
          <p:cNvSpPr txBox="1"/>
          <p:nvPr>
            <p:ph type="sldNum" sz="quarter" idx="2"/>
          </p:nvPr>
        </p:nvSpPr>
        <p:spPr>
          <a:xfrm>
            <a:off x="12903510" y="9079335"/>
            <a:ext cx="288438"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
        <p:nvSpPr>
          <p:cNvPr id="392" name="Aspects de l’éthos contemporain…"/>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Aspects de l’éthos contemporain</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Ruwen Ogien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Jalons de philosophie du sujet</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9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96" name="Ainsi, comme les conceptions rationalistes du droit, les conceptions minimalistes de la morale se proposent de limiter leur domaine. Elles recommandent de réserver l’application du mot “immoral” aux relations injustes envers les autres (humiliation, disc"/>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lvl="1" marL="1595606" indent="-1595606" algn="l" defTabSz="238620">
              <a:spcBef>
                <a:spcPts val="400"/>
              </a:spcBef>
              <a:tabLst>
                <a:tab pos="647700" algn="l"/>
                <a:tab pos="1219200" algn="l"/>
              </a:tabLst>
              <a:defRPr b="0" sz="2200">
                <a:solidFill>
                  <a:srgbClr val="FFFDB2"/>
                </a:solidFill>
                <a:latin typeface="Helvetica Neue Medium"/>
                <a:ea typeface="Helvetica Neue Medium"/>
                <a:cs typeface="Helvetica Neue Medium"/>
                <a:sym typeface="Helvetica Neue Medium"/>
              </a:defRPr>
            </a:pPr>
          </a:p>
          <a:p>
            <a:pPr lvl="1" marL="1595606" indent="-1595606" algn="l" defTabSz="238620">
              <a:spcBef>
                <a:spcPts val="400"/>
              </a:spcBef>
              <a:tabLst>
                <a:tab pos="647700" algn="l"/>
                <a:tab pos="1219200" algn="l"/>
              </a:tabLst>
              <a:defRPr b="0" sz="2200">
                <a:solidFill>
                  <a:srgbClr val="FFFDB2"/>
                </a:solidFill>
                <a:latin typeface="Helvetica Neue Medium"/>
                <a:ea typeface="Helvetica Neue Medium"/>
                <a:cs typeface="Helvetica Neue Medium"/>
                <a:sym typeface="Helvetica Neue Medium"/>
              </a:defRPr>
            </a:pPr>
          </a:p>
          <a:p>
            <a:pPr lvl="1" marL="1595606" indent="-1595606" algn="l" defTabSz="238620">
              <a:spcBef>
                <a:spcPts val="400"/>
              </a:spcBef>
              <a:tabLst>
                <a:tab pos="647700" algn="l"/>
                <a:tab pos="1219200" algn="l"/>
              </a:tabLst>
              <a:defRPr b="0" sz="2200">
                <a:solidFill>
                  <a:srgbClr val="FFFDB2"/>
                </a:solidFill>
                <a:latin typeface="Helvetica Neue Medium"/>
                <a:ea typeface="Helvetica Neue Medium"/>
                <a:cs typeface="Helvetica Neue Medium"/>
                <a:sym typeface="Helvetica Neue Medium"/>
              </a:defRPr>
            </a:pPr>
          </a:p>
          <a:p>
            <a:pPr lvl="1" marL="1595606" indent="-1595606" algn="l" defTabSz="238620">
              <a:spcBef>
                <a:spcPts val="400"/>
              </a:spcBef>
              <a:tabLst>
                <a:tab pos="647700" algn="l"/>
                <a:tab pos="1219200" algn="l"/>
              </a:tabLst>
              <a:defRPr b="0" sz="2200">
                <a:solidFill>
                  <a:srgbClr val="FFFDB2"/>
                </a:solidFill>
                <a:latin typeface="Helvetica Neue Medium"/>
                <a:ea typeface="Helvetica Neue Medium"/>
                <a:cs typeface="Helvetica Neue Medium"/>
                <a:sym typeface="Helvetica Neue Medium"/>
              </a:defRPr>
            </a:pPr>
          </a:p>
          <a:p>
            <a:pPr lvl="1" marL="1595606" indent="-1595606" algn="l" defTabSz="238620">
              <a:spcBef>
                <a:spcPts val="400"/>
              </a:spcBef>
              <a:tabLst>
                <a:tab pos="647700" algn="l"/>
                <a:tab pos="1219200" algn="l"/>
              </a:tabLst>
              <a:defRPr b="0" sz="2200">
                <a:solidFill>
                  <a:srgbClr val="FFFDB2"/>
                </a:solidFill>
                <a:latin typeface="Helvetica Neue Medium"/>
                <a:ea typeface="Helvetica Neue Medium"/>
                <a:cs typeface="Helvetica Neue Medium"/>
                <a:sym typeface="Helvetica Neue Medium"/>
              </a:defRPr>
            </a:pPr>
          </a:p>
          <a:p>
            <a:pPr lvl="1" marL="1595606" indent="-1595606" algn="l" defTabSz="238620">
              <a:spcBef>
                <a:spcPts val="400"/>
              </a:spcBef>
              <a:tabLst>
                <a:tab pos="647700" algn="l"/>
                <a:tab pos="1219200" algn="l"/>
              </a:tabLst>
              <a:defRPr b="0" sz="2200">
                <a:solidFill>
                  <a:srgbClr val="FFFDB2"/>
                </a:solidFill>
                <a:latin typeface="Helvetica Neue Medium"/>
                <a:ea typeface="Helvetica Neue Medium"/>
                <a:cs typeface="Helvetica Neue Medium"/>
                <a:sym typeface="Helvetica Neue Medium"/>
              </a:defRPr>
            </a:pPr>
          </a:p>
          <a:p>
            <a:pPr marL="1439999" algn="just" defTabSz="238620">
              <a:defRPr sz="2100">
                <a:solidFill>
                  <a:srgbClr val="9DE8EB"/>
                </a:solidFill>
                <a:latin typeface="+mj-lt"/>
                <a:ea typeface="+mj-ea"/>
                <a:cs typeface="+mj-cs"/>
                <a:sym typeface="Arial Narrow"/>
              </a:defRPr>
            </a:pPr>
            <a:r>
              <a:t>Ainsi, comme les conceptions rationalistes du droit, les conceptions minimalistes de la morale se proposent de limiter leur domaine. Elles recommandent de réserver l’application du mot “immoral” aux relations injustes envers les autres (humiliation, discrimination, exploitation et manipulation cyniques, atteintes aux droits, gestion des relations par la menace, la violence ou d’autres formes de contrainte, etc.) et d’éviter de l’utiliser pour évaluer tout ce qui, dans nos façons de vivre, nos pensées, nos actions, ne concerne que nous-mêmes, ce que nous faisons entre personnes consentantes, ou nos relations envers les choses abstraites (“Dieu”, la “Patrie”, la “Nature”, la “Société”, l’”Homme”, etc.) </a:t>
            </a:r>
          </a:p>
          <a:p>
            <a:pPr marL="1439999" algn="r" defTabSz="238620">
              <a:defRPr sz="2100">
                <a:solidFill>
                  <a:srgbClr val="9DE8EB"/>
                </a:solidFill>
                <a:latin typeface="+mj-lt"/>
                <a:ea typeface="+mj-ea"/>
                <a:cs typeface="+mj-cs"/>
                <a:sym typeface="Arial Narrow"/>
              </a:defRPr>
            </a:pPr>
            <a:r>
              <a:t>(R. Ogien, </a:t>
            </a:r>
            <a:r>
              <a:t>L’éthique aujourd’hui</a:t>
            </a:r>
            <a:r>
              <a:t>, 23)</a:t>
            </a:r>
            <a:r>
              <a:rPr sz="1200">
                <a:latin typeface="Times Roman"/>
                <a:ea typeface="Times Roman"/>
                <a:cs typeface="Times Roman"/>
                <a:sym typeface="Times Roman"/>
              </a:rPr>
              <a:t> </a:t>
            </a:r>
            <a:endParaRPr sz="1200">
              <a:latin typeface="Times Roman"/>
              <a:ea typeface="Times Roman"/>
              <a:cs typeface="Times Roman"/>
              <a:sym typeface="Times Roman"/>
            </a:endParaRPr>
          </a:p>
          <a:p>
            <a:pPr marL="1595606" indent="-1595606" algn="l" defTabSz="238620">
              <a:spcBef>
                <a:spcPts val="400"/>
              </a:spcBef>
              <a:tabLst>
                <a:tab pos="647700" algn="l"/>
                <a:tab pos="1219200" algn="l"/>
                <a:tab pos="2781300" algn="l"/>
                <a:tab pos="4229100" algn="l"/>
              </a:tabLst>
              <a:defRPr sz="2200">
                <a:solidFill>
                  <a:srgbClr val="FFFDB2"/>
                </a:solidFill>
              </a:defRPr>
            </a:pPr>
          </a:p>
          <a:p>
            <a:pPr marL="1595606" indent="-1595606" algn="l" defTabSz="238620">
              <a:spcBef>
                <a:spcPts val="400"/>
              </a:spcBef>
              <a:tabLst>
                <a:tab pos="647700" algn="l"/>
                <a:tab pos="1219200" algn="l"/>
              </a:tabLst>
              <a:defRPr b="0" sz="2200">
                <a:solidFill>
                  <a:srgbClr val="FFFDB2"/>
                </a:solidFill>
                <a:latin typeface="Helvetica Neue Medium"/>
                <a:ea typeface="Helvetica Neue Medium"/>
                <a:cs typeface="Helvetica Neue Medium"/>
                <a:sym typeface="Helvetica Neue Medium"/>
              </a:defRPr>
            </a:pPr>
          </a:p>
        </p:txBody>
      </p:sp>
      <p:sp>
        <p:nvSpPr>
          <p:cNvPr id="39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9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40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01" name="Numéro de diapositive"/>
          <p:cNvSpPr txBox="1"/>
          <p:nvPr>
            <p:ph type="sldNum" sz="quarter" idx="2"/>
          </p:nvPr>
        </p:nvSpPr>
        <p:spPr>
          <a:xfrm>
            <a:off x="12903510" y="9079335"/>
            <a:ext cx="288438"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
        <p:nvSpPr>
          <p:cNvPr id="402" name="Aspects de l’éthos contemporain…"/>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Aspects de l’éthos contemporain</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Ruwen Ogien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Jalons de philosophie du sujet</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0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06" name="- on peut ici poser la question du statut du consentement…"/>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marL="1595606" indent="-1595606" algn="l" defTabSz="238620">
              <a:spcBef>
                <a:spcPts val="400"/>
              </a:spcBef>
              <a:tabLst>
                <a:tab pos="647700" algn="l"/>
                <a:tab pos="1219200" algn="l"/>
                <a:tab pos="2781300" algn="l"/>
                <a:tab pos="4229100" algn="l"/>
              </a:tabLst>
              <a:defRPr sz="2200">
                <a:solidFill>
                  <a:srgbClr val="FFFDB2"/>
                </a:solidFill>
              </a:defRPr>
            </a:pPr>
            <a:r>
              <a:t>	- on peut ici poser la question du statut du consentement </a:t>
            </a:r>
          </a:p>
          <a:p>
            <a:pPr marL="1595606" indent="-1595606" algn="l" defTabSz="238620">
              <a:spcBef>
                <a:spcPts val="400"/>
              </a:spcBef>
              <a:tabLst>
                <a:tab pos="647700" algn="l"/>
                <a:tab pos="1219200" algn="l"/>
                <a:tab pos="2781300" algn="l"/>
                <a:tab pos="4229100" algn="l"/>
              </a:tabLst>
              <a:defRPr sz="2200">
                <a:solidFill>
                  <a:srgbClr val="FFFDB2"/>
                </a:solidFill>
              </a:defRPr>
            </a:pPr>
          </a:p>
          <a:p>
            <a:pPr marL="1595606" indent="-1595606" algn="l" defTabSz="238620">
              <a:spcBef>
                <a:spcPts val="400"/>
              </a:spcBef>
              <a:tabLst>
                <a:tab pos="647700" algn="l"/>
                <a:tab pos="1219200" algn="l"/>
                <a:tab pos="2781300" algn="l"/>
                <a:tab pos="4229100" algn="l"/>
              </a:tabLst>
              <a:defRPr sz="2200">
                <a:solidFill>
                  <a:srgbClr val="FFFDB2"/>
                </a:solidFill>
              </a:defRPr>
            </a:pPr>
            <a:r>
              <a:t>		- dans les comportements moraux adoptés à l’égard d’autrui, dans le cadre d’une pensée de la responsabilité pour autrui</a:t>
            </a:r>
          </a:p>
          <a:p>
            <a:pPr marL="1595606" indent="-1595606" algn="l" defTabSz="238620">
              <a:spcBef>
                <a:spcPts val="400"/>
              </a:spcBef>
              <a:tabLst>
                <a:tab pos="647700" algn="l"/>
                <a:tab pos="1219200" algn="l"/>
                <a:tab pos="2781300" algn="l"/>
                <a:tab pos="4229100" algn="l"/>
              </a:tabLst>
              <a:defRPr sz="2200">
                <a:solidFill>
                  <a:srgbClr val="FFFDB2"/>
                </a:solidFill>
              </a:defRPr>
            </a:pPr>
            <a:r>
              <a:t>		- et de son statut dans le cadre d’une réflexion morale théorisée</a:t>
            </a:r>
          </a:p>
          <a:p>
            <a:pPr marL="1595606" indent="-1595606" algn="l" defTabSz="238620">
              <a:spcBef>
                <a:spcPts val="400"/>
              </a:spcBef>
              <a:tabLst>
                <a:tab pos="647700" algn="l"/>
                <a:tab pos="1219200" algn="l"/>
                <a:tab pos="2781300" algn="l"/>
                <a:tab pos="4229100" algn="l"/>
              </a:tabLst>
              <a:defRPr sz="2200">
                <a:solidFill>
                  <a:srgbClr val="FFFDB2"/>
                </a:solidFill>
              </a:defRPr>
            </a:pPr>
          </a:p>
          <a:p>
            <a:pPr marL="1595606" indent="-1595606" algn="l" defTabSz="238620">
              <a:spcBef>
                <a:spcPts val="400"/>
              </a:spcBef>
              <a:tabLst>
                <a:tab pos="647700" algn="l"/>
                <a:tab pos="1219200" algn="l"/>
                <a:tab pos="2781300" algn="l"/>
                <a:tab pos="4229100" algn="l"/>
              </a:tabLst>
              <a:defRPr sz="2200">
                <a:solidFill>
                  <a:srgbClr val="FFFDB2"/>
                </a:solidFill>
              </a:defRPr>
            </a:pPr>
            <a:r>
              <a:t>	- le respect du consentement d’autrui (une des seules raisons reconnues d’une nécessaire auto-limitation dans le comportement) suppose encore une capacité effective et subjective d’auto-limitation qui est contradictoire avec une pensée globalement libérale sinon libertaire</a:t>
            </a:r>
          </a:p>
        </p:txBody>
      </p:sp>
      <p:sp>
        <p:nvSpPr>
          <p:cNvPr id="40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0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41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11" name="Numéro de diapositive"/>
          <p:cNvSpPr txBox="1"/>
          <p:nvPr>
            <p:ph type="sldNum" sz="quarter" idx="2"/>
          </p:nvPr>
        </p:nvSpPr>
        <p:spPr>
          <a:xfrm>
            <a:off x="12903510" y="9079335"/>
            <a:ext cx="288438"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
        <p:nvSpPr>
          <p:cNvPr id="412" name="Aspects de l’éthos contemporain…"/>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Aspects de l’éthos contemporain</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Ruwen Ogien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Jalons de philosophie du sujet</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1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16" name="- Ruwen Ogien est plus ou moins conscient que sa propre méthodologie comporte des « flous » :…"/>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lvl="1" marL="1595606" indent="-1595606" algn="l" defTabSz="238620">
              <a:spcBef>
                <a:spcPts val="400"/>
              </a:spcBef>
              <a:tabLst>
                <a:tab pos="647700" algn="l"/>
                <a:tab pos="1219200" algn="l"/>
                <a:tab pos="2781300" algn="l"/>
                <a:tab pos="4229100" algn="l"/>
              </a:tabLst>
              <a:defRPr sz="2200">
                <a:solidFill>
                  <a:srgbClr val="FFFDB2"/>
                </a:solidFill>
              </a:defRPr>
            </a:pPr>
          </a:p>
          <a:p>
            <a:pPr marL="1595606" indent="-1595606" algn="l" defTabSz="238620">
              <a:spcBef>
                <a:spcPts val="400"/>
              </a:spcBef>
              <a:tabLst>
                <a:tab pos="647700" algn="l"/>
                <a:tab pos="1219200" algn="l"/>
                <a:tab pos="2781300" algn="l"/>
                <a:tab pos="4229100" algn="l"/>
              </a:tabLst>
              <a:defRPr sz="2200">
                <a:solidFill>
                  <a:srgbClr val="FFFDB2"/>
                </a:solidFill>
              </a:defRPr>
            </a:pPr>
            <a:r>
              <a:t>- Ruwen Ogien est plus ou moins conscient que sa propre méthodologie comporte des « flous » : </a:t>
            </a:r>
          </a:p>
          <a:p>
            <a:pPr marL="1595606" indent="-1595606" algn="l" defTabSz="238620">
              <a:spcBef>
                <a:spcPts val="400"/>
              </a:spcBef>
              <a:tabLst>
                <a:tab pos="647700" algn="l"/>
                <a:tab pos="1219200" algn="l"/>
                <a:tab pos="2781300" algn="l"/>
                <a:tab pos="4229100" algn="l"/>
              </a:tabLst>
              <a:defRPr sz="2200">
                <a:solidFill>
                  <a:srgbClr val="FFFDB2"/>
                </a:solidFill>
              </a:defRPr>
            </a:pPr>
            <a:r>
              <a:t> </a:t>
            </a:r>
          </a:p>
          <a:p>
            <a:pPr marL="1439999" algn="just" defTabSz="238620">
              <a:defRPr sz="2100">
                <a:solidFill>
                  <a:srgbClr val="9DE8EB"/>
                </a:solidFill>
                <a:latin typeface="+mj-lt"/>
                <a:ea typeface="+mj-ea"/>
                <a:cs typeface="+mj-cs"/>
                <a:sym typeface="Arial Narrow"/>
              </a:defRPr>
            </a:pPr>
            <a:r>
              <a:t>Bien que ce livre soit un ouvrage d’éthique normative, je ferai constamment référence à des idées métaéthiques abstraites comme l’impartialité ou l’asymétrie morale, et à des cas concrets, comme la criminalisation des conduites de non-assistance à personne en danger ou la dépénalisation de la sodomie.</a:t>
            </a:r>
          </a:p>
          <a:p>
            <a:pPr marL="1439999" algn="just" defTabSz="238620">
              <a:defRPr sz="2100">
                <a:solidFill>
                  <a:srgbClr val="9DE8EB"/>
                </a:solidFill>
                <a:latin typeface="+mj-lt"/>
                <a:ea typeface="+mj-ea"/>
                <a:cs typeface="+mj-cs"/>
                <a:sym typeface="Arial Narrow"/>
              </a:defRPr>
            </a:pPr>
            <a:r>
              <a:t>En fait, dans mon raisonnement, je ne respecte pas vraiment la distinction entre les trois branches de la philosophie morale. J’utilise des moyens très hétéroclites pour justifier mon point de vue : des arguments de type logique, des références aux principes élémentaires du raisonnement moral, des analyses de fragments de théories morales, des expériences de pensée, des exemples concrets, etc.</a:t>
            </a:r>
          </a:p>
          <a:p>
            <a:pPr marL="1439999" algn="just" defTabSz="238620">
              <a:defRPr sz="2100">
                <a:solidFill>
                  <a:srgbClr val="9DE8EB"/>
                </a:solidFill>
                <a:latin typeface="+mj-lt"/>
                <a:ea typeface="+mj-ea"/>
                <a:cs typeface="+mj-cs"/>
                <a:sym typeface="Arial Narrow"/>
              </a:defRPr>
            </a:pPr>
            <a:r>
              <a:t>C’est une méthode dont il est difficile de donner la recette et qui se juge aux résultats. Tout ce que j’espère, c’est qu’ils seront assez clairs et qu’il y aura moyen de les contester. (</a:t>
            </a:r>
            <a:r>
              <a:rPr i="1"/>
              <a:t>Ibid</a:t>
            </a:r>
            <a:r>
              <a:t>, 15)</a:t>
            </a:r>
          </a:p>
          <a:p>
            <a:pPr marL="1595606" indent="-1595606" algn="l" defTabSz="238620">
              <a:spcBef>
                <a:spcPts val="400"/>
              </a:spcBef>
              <a:tabLst>
                <a:tab pos="647700" algn="l"/>
                <a:tab pos="1219200" algn="l"/>
                <a:tab pos="2781300" algn="l"/>
                <a:tab pos="4229100" algn="l"/>
              </a:tabLst>
              <a:defRPr sz="2200">
                <a:solidFill>
                  <a:srgbClr val="FFFDB2"/>
                </a:solidFill>
              </a:defRPr>
            </a:pPr>
            <a:r>
              <a:t> </a:t>
            </a:r>
          </a:p>
          <a:p>
            <a:pPr marL="1595606" indent="-1595606" algn="l" defTabSz="238620">
              <a:spcBef>
                <a:spcPts val="400"/>
              </a:spcBef>
              <a:tabLst>
                <a:tab pos="647700" algn="l"/>
                <a:tab pos="1219200" algn="l"/>
                <a:tab pos="2781300" algn="l"/>
                <a:tab pos="4229100" algn="l"/>
              </a:tabLst>
              <a:defRPr sz="2200">
                <a:solidFill>
                  <a:srgbClr val="FFFDB2"/>
                </a:solidFill>
              </a:defRPr>
            </a:pPr>
            <a:r>
              <a:t>- à observer les raisonnements de Ruwen Ogien, on s’aperçoit qu’un de ses objectifs, pour défendre son « minimalisme » est de montrer qu’une morale normative ne peut être cohérente</a:t>
            </a:r>
          </a:p>
          <a:p>
            <a:pPr marL="1595606" indent="-1595606" algn="l" defTabSz="238620">
              <a:spcBef>
                <a:spcPts val="400"/>
              </a:spcBef>
              <a:tabLst>
                <a:tab pos="647700" algn="l"/>
                <a:tab pos="1219200" algn="l"/>
                <a:tab pos="2781300" algn="l"/>
                <a:tab pos="4229100" algn="l"/>
              </a:tabLst>
              <a:defRPr sz="2200">
                <a:solidFill>
                  <a:srgbClr val="FFFDB2"/>
                </a:solidFill>
              </a:defRPr>
            </a:pPr>
            <a:r>
              <a:t>       - pour cela il applique au raisonnement moral le paradigme du raisonnement scientifique (cf. Karl Popper) pour lequel une théorie est considérée comme vraie aussi longtemps qu’une expérience ne l’a pas démentie ou « falsifiée »</a:t>
            </a:r>
          </a:p>
        </p:txBody>
      </p:sp>
      <p:sp>
        <p:nvSpPr>
          <p:cNvPr id="41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1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42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21" name="Numéro de diapositive"/>
          <p:cNvSpPr txBox="1"/>
          <p:nvPr>
            <p:ph type="sldNum" sz="quarter" idx="2"/>
          </p:nvPr>
        </p:nvSpPr>
        <p:spPr>
          <a:xfrm>
            <a:off x="12903510" y="9079335"/>
            <a:ext cx="288438"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
        <p:nvSpPr>
          <p:cNvPr id="422" name="Aspects de l’éthos contemporain…"/>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Aspects de l’éthos contemporain</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Ruwen Ogien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Jalons de philosophie du sujet</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2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26" name="- R. Ogien traite donc les principes moraux comme des théories et cite des situations humaines, réelles ou imaginaire, qui mettent le principe en défaut, pour en conclure qu’il n’est pas valabl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lvl="1" marL="1595606" indent="-1595606" algn="l" defTabSz="238620">
              <a:spcBef>
                <a:spcPts val="400"/>
              </a:spcBef>
              <a:tabLst>
                <a:tab pos="647700" algn="l"/>
                <a:tab pos="1219200" algn="l"/>
                <a:tab pos="2781300" algn="l"/>
                <a:tab pos="4229100" algn="l"/>
              </a:tabLst>
              <a:defRPr sz="2200">
                <a:solidFill>
                  <a:srgbClr val="FFFDB2"/>
                </a:solidFill>
              </a:defRPr>
            </a:pPr>
          </a:p>
          <a:p>
            <a:pPr marL="1595606" indent="-1595606" algn="l" defTabSz="238620">
              <a:spcBef>
                <a:spcPts val="400"/>
              </a:spcBef>
              <a:tabLst>
                <a:tab pos="647700" algn="l"/>
                <a:tab pos="1219200" algn="l"/>
                <a:tab pos="2781300" algn="l"/>
                <a:tab pos="4229100" algn="l"/>
              </a:tabLst>
              <a:defRPr sz="2200">
                <a:solidFill>
                  <a:srgbClr val="FFFDB2"/>
                </a:solidFill>
              </a:defRPr>
            </a:pPr>
          </a:p>
          <a:p>
            <a:pPr marL="1595606" indent="-1595606" algn="l" defTabSz="238620">
              <a:spcBef>
                <a:spcPts val="400"/>
              </a:spcBef>
              <a:tabLst>
                <a:tab pos="647700" algn="l"/>
                <a:tab pos="1219200" algn="l"/>
                <a:tab pos="2781300" algn="l"/>
                <a:tab pos="4229100" algn="l"/>
              </a:tabLst>
              <a:defRPr sz="2200">
                <a:solidFill>
                  <a:srgbClr val="FFFDB2"/>
                </a:solidFill>
              </a:defRPr>
            </a:pPr>
            <a:r>
              <a:t>- R. Ogien traite donc les principes moraux comme des théories et cite des situations humaines, réelles ou imaginaire, qui mettent le principe en défaut, pour en conclure qu’il n’est pas valable</a:t>
            </a:r>
          </a:p>
          <a:p>
            <a:pPr marL="1595606" indent="-1595606" algn="l" defTabSz="238620">
              <a:spcBef>
                <a:spcPts val="400"/>
              </a:spcBef>
              <a:tabLst>
                <a:tab pos="647700" algn="l"/>
                <a:tab pos="1219200" algn="l"/>
                <a:tab pos="2781300" algn="l"/>
                <a:tab pos="4229100" algn="l"/>
              </a:tabLst>
              <a:defRPr sz="2200">
                <a:solidFill>
                  <a:srgbClr val="FFFDB2"/>
                </a:solidFill>
              </a:defRPr>
            </a:pPr>
          </a:p>
          <a:p>
            <a:pPr marL="1595606" indent="-1595606" algn="l" defTabSz="238620">
              <a:spcBef>
                <a:spcPts val="400"/>
              </a:spcBef>
              <a:tabLst>
                <a:tab pos="647700" algn="l"/>
                <a:tab pos="1219200" algn="l"/>
                <a:tab pos="2781300" algn="l"/>
                <a:tab pos="4229100" algn="l"/>
              </a:tabLst>
              <a:defRPr sz="2200">
                <a:solidFill>
                  <a:srgbClr val="FFFDB2"/>
                </a:solidFill>
              </a:defRPr>
            </a:pPr>
            <a:r>
              <a:t>- cela suppose de reconsidérer l’épistémologie du raisonnent éthique et moral, qui n’a pas affaire à des données quantifiables et dont on pourrait rendre compte avec des équations juste ou non justes</a:t>
            </a:r>
          </a:p>
          <a:p>
            <a:pPr marL="1595606" indent="-1595606" algn="l" defTabSz="238620">
              <a:spcBef>
                <a:spcPts val="400"/>
              </a:spcBef>
              <a:tabLst>
                <a:tab pos="647700" algn="l"/>
                <a:tab pos="1219200" algn="l"/>
                <a:tab pos="2781300" algn="l"/>
                <a:tab pos="4229100" algn="l"/>
              </a:tabLst>
              <a:defRPr sz="2200">
                <a:solidFill>
                  <a:srgbClr val="FFFDB2"/>
                </a:solidFill>
              </a:defRPr>
            </a:pPr>
            <a:r>
              <a:t>       - le raisonnement éthique et moral concerne le domaine de l’agir humain qui est fait de la conjonction des libertés et des capacités d’initiatives</a:t>
            </a:r>
          </a:p>
          <a:p>
            <a:pPr marL="1595606" indent="-1595606" algn="l" defTabSz="238620">
              <a:spcBef>
                <a:spcPts val="400"/>
              </a:spcBef>
              <a:tabLst>
                <a:tab pos="647700" algn="l"/>
                <a:tab pos="1219200" algn="l"/>
                <a:tab pos="2781300" algn="l"/>
                <a:tab pos="4229100" algn="l"/>
              </a:tabLst>
              <a:defRPr sz="2200">
                <a:solidFill>
                  <a:srgbClr val="FFFDB2"/>
                </a:solidFill>
              </a:defRPr>
            </a:pPr>
            <a:r>
              <a:t>		- et donc la multiplicité des situations ne peut se laisser réduire à des théories, </a:t>
            </a:r>
          </a:p>
          <a:p>
            <a:pPr marL="1595606" indent="-1595606" algn="l" defTabSz="238620">
              <a:spcBef>
                <a:spcPts val="400"/>
              </a:spcBef>
              <a:tabLst>
                <a:tab pos="647700" algn="l"/>
                <a:tab pos="1219200" algn="l"/>
                <a:tab pos="2781300" algn="l"/>
                <a:tab pos="4229100" algn="l"/>
              </a:tabLst>
              <a:defRPr sz="2200">
                <a:solidFill>
                  <a:srgbClr val="FFFDB2"/>
                </a:solidFill>
              </a:defRPr>
            </a:pPr>
            <a:r>
              <a:t>		- si bien que l’on fait une différence nette entre les principes et les exceptions circonstancielles (d’où la « sagesse pratique » comme décision adaptée à une situation)</a:t>
            </a:r>
          </a:p>
          <a:p>
            <a:pPr marL="1595606" indent="-1595606" algn="l" defTabSz="238620">
              <a:spcBef>
                <a:spcPts val="400"/>
              </a:spcBef>
              <a:tabLst>
                <a:tab pos="647700" algn="l"/>
                <a:tab pos="1219200" algn="l"/>
                <a:tab pos="2781300" algn="l"/>
                <a:tab pos="4229100" algn="l"/>
              </a:tabLst>
              <a:defRPr sz="2200">
                <a:solidFill>
                  <a:srgbClr val="FFFDB2"/>
                </a:solidFill>
              </a:defRPr>
            </a:pPr>
          </a:p>
          <a:p>
            <a:pPr marL="1595606" indent="-1595606" algn="l" defTabSz="238620">
              <a:spcBef>
                <a:spcPts val="400"/>
              </a:spcBef>
              <a:tabLst>
                <a:tab pos="647700" algn="l"/>
                <a:tab pos="1219200" algn="l"/>
                <a:tab pos="2781300" algn="l"/>
                <a:tab pos="4229100" algn="l"/>
              </a:tabLst>
              <a:defRPr sz="2200">
                <a:solidFill>
                  <a:srgbClr val="FFFDB2"/>
                </a:solidFill>
              </a:defRPr>
            </a:pPr>
            <a:r>
              <a:t>	- or en éthique et en morale, l’existence d’exceptions n’invalide pas le principe dans la mesure où celui-ci repose sur des considérations de ce que représente une justesse relationnelle entre sujets humains</a:t>
            </a:r>
            <a:r>
              <a:rPr sz="1200">
                <a:latin typeface="Times Roman"/>
                <a:ea typeface="Times Roman"/>
                <a:cs typeface="Times Roman"/>
                <a:sym typeface="Times Roman"/>
              </a:rPr>
              <a:t> </a:t>
            </a:r>
          </a:p>
        </p:txBody>
      </p:sp>
      <p:sp>
        <p:nvSpPr>
          <p:cNvPr id="42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2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43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31" name="Numéro de diapositive"/>
          <p:cNvSpPr txBox="1"/>
          <p:nvPr>
            <p:ph type="sldNum" sz="quarter" idx="2"/>
          </p:nvPr>
        </p:nvSpPr>
        <p:spPr>
          <a:xfrm>
            <a:off x="12903510" y="9079335"/>
            <a:ext cx="288438"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
        <p:nvSpPr>
          <p:cNvPr id="432" name="Aspects de l’éthos contemporain…"/>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Aspects de l’éthos contemporain</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Ruwen Ogien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Jalons de philosophie du sujet</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3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36" name="John Stuart Mill, De la liberté, tr. fr. L. Lenglet, Paris, Folio-Essais, 1990.…"/>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r>
              <a:t>	John Stuart </a:t>
            </a:r>
            <a:r>
              <a:rPr cap="small"/>
              <a:t>Mill</a:t>
            </a:r>
            <a:r>
              <a:t>, </a:t>
            </a:r>
            <a:r>
              <a:rPr i="1"/>
              <a:t>De la liberté</a:t>
            </a:r>
            <a:r>
              <a:t>, tr. fr. L. Lenglet, Paris, Folio-Essais, 1990.</a:t>
            </a:r>
          </a:p>
          <a:p>
            <a:pPr marL="1595606" indent="-1595606" algn="l" defTabSz="238620">
              <a:spcBef>
                <a:spcPts val="400"/>
              </a:spcBef>
              <a:tabLst>
                <a:tab pos="647700" algn="l"/>
                <a:tab pos="1219200" algn="l"/>
                <a:tab pos="2781300" algn="l"/>
                <a:tab pos="4229100" algn="l"/>
              </a:tabLst>
              <a:defRPr sz="2200">
                <a:solidFill>
                  <a:srgbClr val="FFFDB2"/>
                </a:solidFill>
              </a:defRPr>
            </a:pPr>
          </a:p>
          <a:p>
            <a:pPr marL="1595606" indent="-1595606" algn="l" defTabSz="238620">
              <a:spcBef>
                <a:spcPts val="400"/>
              </a:spcBef>
              <a:tabLst>
                <a:tab pos="647700" algn="l"/>
                <a:tab pos="1219200" algn="l"/>
                <a:tab pos="2781300" algn="l"/>
                <a:tab pos="4229100" algn="l"/>
              </a:tabLst>
              <a:defRPr sz="2200">
                <a:solidFill>
                  <a:srgbClr val="FFFDB2"/>
                </a:solidFill>
              </a:defRPr>
            </a:pPr>
            <a:r>
              <a:t>	</a:t>
            </a:r>
            <a:r>
              <a:t>Mickael </a:t>
            </a:r>
            <a:r>
              <a:rPr cap="small"/>
              <a:t>Walzer</a:t>
            </a:r>
            <a:r>
              <a:t>, </a:t>
            </a:r>
            <a:r>
              <a:rPr i="1"/>
              <a:t>Morale maximale, morale minimale</a:t>
            </a:r>
            <a:r>
              <a:t>, tr. fr. C. Fort, Paris, Bayard, 2004.</a:t>
            </a:r>
            <a:r>
              <a:rPr sz="1200">
                <a:latin typeface="Times Roman"/>
                <a:ea typeface="Times Roman"/>
                <a:cs typeface="Times Roman"/>
                <a:sym typeface="Times Roman"/>
              </a:rPr>
              <a:t> </a:t>
            </a:r>
            <a:endParaRPr sz="1200">
              <a:latin typeface="Times Roman"/>
              <a:ea typeface="Times Roman"/>
              <a:cs typeface="Times Roman"/>
              <a:sym typeface="Times Roman"/>
            </a:endParaRPr>
          </a:p>
          <a:p>
            <a:pPr marL="1595606" indent="-1595606" algn="l" defTabSz="238620">
              <a:spcBef>
                <a:spcPts val="400"/>
              </a:spcBef>
              <a:tabLst>
                <a:tab pos="647700" algn="l"/>
                <a:tab pos="1219200" algn="l"/>
                <a:tab pos="2781300" algn="l"/>
                <a:tab pos="4229100" algn="l"/>
              </a:tabLst>
              <a:defRPr sz="2200">
                <a:solidFill>
                  <a:srgbClr val="FFFDB2"/>
                </a:solidFill>
              </a:defRPr>
            </a:pPr>
            <a:endParaRPr sz="1200">
              <a:latin typeface="Times Roman"/>
              <a:ea typeface="Times Roman"/>
              <a:cs typeface="Times Roman"/>
              <a:sym typeface="Times Roman"/>
            </a:endParaRPr>
          </a:p>
          <a:p>
            <a:pPr marL="1595606" indent="-1595606" algn="l" defTabSz="238620">
              <a:spcBef>
                <a:spcPts val="400"/>
              </a:spcBef>
              <a:tabLst>
                <a:tab pos="647700" algn="l"/>
                <a:tab pos="1219200" algn="l"/>
                <a:tab pos="2781300" algn="l"/>
                <a:tab pos="4229100" algn="l"/>
              </a:tabLst>
              <a:defRPr sz="2200">
                <a:solidFill>
                  <a:srgbClr val="FFFDB2"/>
                </a:solidFill>
              </a:defRPr>
            </a:pPr>
            <a:r>
              <a:t>	Ruwen </a:t>
            </a:r>
            <a:r>
              <a:rPr cap="small"/>
              <a:t>Ogien</a:t>
            </a:r>
            <a:r>
              <a:t>, </a:t>
            </a:r>
            <a:r>
              <a:rPr i="1"/>
              <a:t>L’éthique aujourd’hui. Maximalistes et minimalistes</a:t>
            </a:r>
            <a:r>
              <a:t>, Paris, Folio-Essais, Gallimard, 2007.</a:t>
            </a:r>
          </a:p>
          <a:p>
            <a:pPr marL="1595606" indent="-1595606" algn="l" defTabSz="238620">
              <a:spcBef>
                <a:spcPts val="400"/>
              </a:spcBef>
              <a:tabLst>
                <a:tab pos="647700" algn="l"/>
                <a:tab pos="1219200" algn="l"/>
                <a:tab pos="2781300" algn="l"/>
                <a:tab pos="4229100" algn="l"/>
              </a:tabLst>
              <a:defRPr sz="2200">
                <a:solidFill>
                  <a:srgbClr val="FFFDB2"/>
                </a:solidFill>
              </a:defRPr>
            </a:pPr>
            <a:r>
              <a:t>		-, </a:t>
            </a:r>
            <a:r>
              <a:rPr i="1"/>
              <a:t>La liberté d'offenser. Le sexe, l'art et la morale</a:t>
            </a:r>
            <a:r>
              <a:t>, Paris, La Musardine, 2007.</a:t>
            </a:r>
          </a:p>
          <a:p>
            <a:pPr marL="1595606" indent="-1595606" algn="l" defTabSz="238620">
              <a:spcBef>
                <a:spcPts val="400"/>
              </a:spcBef>
              <a:tabLst>
                <a:tab pos="647700" algn="l"/>
                <a:tab pos="1219200" algn="l"/>
                <a:tab pos="2781300" algn="l"/>
                <a:tab pos="4229100" algn="l"/>
              </a:tabLst>
              <a:defRPr sz="2200">
                <a:solidFill>
                  <a:srgbClr val="FFFDB2"/>
                </a:solidFill>
              </a:defRPr>
            </a:pPr>
            <a:r>
              <a:t>		-, </a:t>
            </a:r>
            <a:r>
              <a:rPr i="1"/>
              <a:t>L'éthique minimale. Dialogues philosophiques et théologiques</a:t>
            </a:r>
            <a:r>
              <a:t> avec Ruwen Ogien</a:t>
            </a:r>
            <a:r>
              <a:t>. Revue de Théologie et de Philosophie, Vol. 140 / 2008 II-III.</a:t>
            </a:r>
          </a:p>
        </p:txBody>
      </p:sp>
      <p:sp>
        <p:nvSpPr>
          <p:cNvPr id="43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3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44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41" name="Numéro de diapositive"/>
          <p:cNvSpPr txBox="1"/>
          <p:nvPr>
            <p:ph type="sldNum" sz="quarter" idx="2"/>
          </p:nvPr>
        </p:nvSpPr>
        <p:spPr>
          <a:xfrm>
            <a:off x="12903510" y="9079335"/>
            <a:ext cx="288438"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
        <p:nvSpPr>
          <p:cNvPr id="442" name="Aspects de l’éthos contemporain…"/>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Aspects de l’éthos contemporain</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Ruwen Ogien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Jalons de philosophie du sujet</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4"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45" name="Jalons de philosophie du sujet pour une fondation de l’éthique…"/>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p>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Jalons de philosophie du sujet pour une fondation de l’éthique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Edmond </a:t>
            </a:r>
            <a:r>
              <a:rPr cap="small"/>
              <a:t>Husserl</a:t>
            </a:r>
            <a:r>
              <a:t> (1859-1938) entend re-visiter les fondements de la philosophie en posant de nouvelles bases, de la même façon que Descartes en son temps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on peut recevoir sa pensée comme une façon de réagir à l’éclatement des pensées depuis le XIX</a:t>
            </a:r>
            <a:r>
              <a:rPr baseline="31999"/>
              <a:t>ème</a:t>
            </a:r>
            <a:r>
              <a:t> s (émergence et constitution des sciences dite « exactes » et des sciences humaines, des philosophies politiques diverses, des philosophies de l’histoire, des pensées athées, etc)</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il éprouve dans ce contexte le besoin de revenir aux sources de la philosophie moderne pour revisiter ses fondements, et pour cela il revient à Descartes et commente ses </a:t>
            </a:r>
            <a:r>
              <a:rPr i="1"/>
              <a:t>Méditations métaphysiques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cependant il ne fonde pas la perception de soi-même comme sujet sur une expérience particulière comme la pensée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mais sur le fait que l’on ne peut pas mettre en mots ce qu’est, </a:t>
            </a:r>
            <a:r>
              <a:rPr i="1"/>
              <a:t>être un sujet</a:t>
            </a:r>
            <a:r>
              <a:t> :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le sujet est toujours en-deçà de toutes les perceptions qui sont les siennes</a:t>
            </a:r>
          </a:p>
        </p:txBody>
      </p:sp>
      <p:sp>
        <p:nvSpPr>
          <p:cNvPr id="44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4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4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50"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45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452" name="Aspects de l’éthos contemporain…"/>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Aspects de l’éthos contemporain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Ruwen Ogien</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Jalons de philosophie du sujet</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54"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55" name="Phénomène…"/>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i="1" sz="2200">
                <a:solidFill>
                  <a:schemeClr val="accent4">
                    <a:hueOff val="468000"/>
                    <a:satOff val="-4761"/>
                    <a:lumOff val="10196"/>
                  </a:schemeClr>
                </a:solidFill>
                <a:latin typeface="+mn-lt"/>
                <a:ea typeface="+mn-ea"/>
                <a:cs typeface="+mn-cs"/>
                <a:sym typeface="Helvetica Neue"/>
              </a:defRPr>
            </a:pPr>
            <a:r>
              <a:t>Phénomène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quand on parle d’une perception ou d’un événement intérieur comme la pensée, cela se passe comme dans une sorte d’espace intérieur, un cadre ou une scène, ouverts à toute perception</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on peut l’appeler le « champ de la conscience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Husserl l'appelle « intentionnalité » ou « horizon d’intentionnalité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comme pour le phénomène de la pensée, mais plus généralement, il y a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ce qui apparaît (en grec, le φαινομενον/</a:t>
            </a:r>
            <a:r>
              <a:rPr i="1"/>
              <a:t>phainomenon</a:t>
            </a:r>
            <a:r>
              <a:t> - du verbe φαινεσθαι/</a:t>
            </a:r>
            <a:r>
              <a:rPr i="1"/>
              <a:t>phainesthai</a:t>
            </a:r>
            <a:r>
              <a:t> : apparaître)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 espace » dans le cadre duquel l’apparaitre du phénomène est possible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cet espace ouvert est le sujet, que l’on peut appeler avec certains penseurs modernes, le « Soi »</a:t>
            </a:r>
          </a:p>
        </p:txBody>
      </p:sp>
      <p:sp>
        <p:nvSpPr>
          <p:cNvPr id="45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5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5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60"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sp>
        <p:nvSpPr>
          <p:cNvPr id="461" name="Aspects de l’éthos contemporain…"/>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Aspects de l’éthos contemporain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Ruwen Ogien</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Jalons de philosophie du sujet</a:t>
            </a:r>
          </a:p>
        </p:txBody>
      </p:sp>
      <p:pic>
        <p:nvPicPr>
          <p:cNvPr id="46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64"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65" name="Soi…"/>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i="1" sz="2200">
                <a:solidFill>
                  <a:schemeClr val="accent4">
                    <a:hueOff val="468000"/>
                    <a:satOff val="-4761"/>
                    <a:lumOff val="10196"/>
                  </a:schemeClr>
                </a:solidFill>
                <a:latin typeface="+mn-lt"/>
                <a:ea typeface="+mn-ea"/>
                <a:cs typeface="+mn-cs"/>
                <a:sym typeface="Helvetica Neue"/>
              </a:defRPr>
            </a:pPr>
            <a:r>
              <a:t>Soi</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on pourrait donc distinguer le moi et le Soi</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le moi désignerait l’ensemble des caractéristiques que je peux évoquer à propos de moi-même - qui seraient autant de notions, me concernant, qui apparaîtraient dans le champ de ma conscience, que je peux désigner et circonscrire (grand, petit, nerveux, flegmatique, technicien, artiste, théoricien ou pragmatique, etc.)</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tandis que le Soi serait le sujet en tant que non désignable par un seul mot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la condition de possibilité pour utiliser des mots, y compris pour se désigner soi-même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mais toujours plus vaste que tous les mots par lesquels on pourrait se désigner soi-même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en d’autres termes le Soi n’est pas circonscriptible (c'est-à-dire : on ne peut en faire le tour, on ne peut le dé-finir)</a:t>
            </a:r>
          </a:p>
        </p:txBody>
      </p:sp>
      <p:sp>
        <p:nvSpPr>
          <p:cNvPr id="46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6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6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70"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sp>
        <p:nvSpPr>
          <p:cNvPr id="471" name="Aspects de l’éthos contemporain…"/>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Aspects de l’éthos contemporain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Ruwen Ogien</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Jalons de philosophie du sujet</a:t>
            </a:r>
          </a:p>
        </p:txBody>
      </p:sp>
      <p:pic>
        <p:nvPicPr>
          <p:cNvPr id="47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0" name="Figure"/>
          <p:cNvSpPr/>
          <p:nvPr/>
        </p:nvSpPr>
        <p:spPr>
          <a:xfrm rot="16200000">
            <a:off x="6240755" y="1681992"/>
            <a:ext cx="2308378" cy="752589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972" y="0"/>
                </a:moveTo>
                <a:lnTo>
                  <a:pt x="0" y="21600"/>
                </a:lnTo>
                <a:lnTo>
                  <a:pt x="21600" y="21600"/>
                </a:lnTo>
                <a:lnTo>
                  <a:pt x="18627" y="0"/>
                </a:lnTo>
                <a:lnTo>
                  <a:pt x="2972" y="0"/>
                </a:lnTo>
                <a:close/>
              </a:path>
            </a:pathLst>
          </a:custGeom>
          <a:gradFill>
            <a:gsLst>
              <a:gs pos="0">
                <a:srgbClr val="FFFFFF"/>
              </a:gs>
              <a:gs pos="100000">
                <a:srgbClr val="6C6C6C"/>
              </a:gs>
            </a:gsLst>
            <a:lin ang="5400000"/>
          </a:gradFill>
          <a:ln w="3175">
            <a:miter lim="400000"/>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211" name="[Complexité des situations]"/>
          <p:cNvSpPr/>
          <p:nvPr/>
        </p:nvSpPr>
        <p:spPr>
          <a:xfrm>
            <a:off x="6864339" y="7472719"/>
            <a:ext cx="1332001" cy="748801"/>
          </a:xfrm>
          <a:prstGeom prst="roundRect">
            <a:avLst>
              <a:gd name="adj" fmla="val 2544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Regular"/>
                <a:ea typeface="Avenir Next Condensed Regular"/>
                <a:cs typeface="Avenir Next Condensed Regular"/>
                <a:sym typeface="Avenir Next Condensed Regular"/>
              </a:defRPr>
            </a:lvl1pPr>
          </a:lstStyle>
          <a:p>
            <a:pPr/>
            <a:r>
              <a:t>[Complexité des situations]</a:t>
            </a:r>
          </a:p>
        </p:txBody>
      </p:sp>
      <p:sp>
        <p:nvSpPr>
          <p:cNvPr id="212" name="[Complexité…"/>
          <p:cNvSpPr/>
          <p:nvPr/>
        </p:nvSpPr>
        <p:spPr>
          <a:xfrm>
            <a:off x="5309728" y="7472719"/>
            <a:ext cx="1332001" cy="748801"/>
          </a:xfrm>
          <a:prstGeom prst="roundRect">
            <a:avLst>
              <a:gd name="adj" fmla="val 2544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p>
            <a:pPr>
              <a:lnSpc>
                <a:spcPct val="80000"/>
              </a:lnSpc>
              <a:defRPr b="0" sz="1800">
                <a:latin typeface="Avenir Next Condensed Regular"/>
                <a:ea typeface="Avenir Next Condensed Regular"/>
                <a:cs typeface="Avenir Next Condensed Regular"/>
                <a:sym typeface="Avenir Next Condensed Regular"/>
              </a:defRPr>
            </a:pPr>
            <a:r>
              <a:t>[Complexité </a:t>
            </a:r>
          </a:p>
          <a:p>
            <a:pPr>
              <a:lnSpc>
                <a:spcPct val="80000"/>
              </a:lnSpc>
              <a:defRPr b="0" sz="1800">
                <a:latin typeface="Avenir Next Condensed Regular"/>
                <a:ea typeface="Avenir Next Condensed Regular"/>
                <a:cs typeface="Avenir Next Condensed Regular"/>
                <a:sym typeface="Avenir Next Condensed Regular"/>
              </a:defRPr>
            </a:pPr>
            <a:r>
              <a:t>de l’agir]</a:t>
            </a:r>
          </a:p>
        </p:txBody>
      </p:sp>
      <p:sp>
        <p:nvSpPr>
          <p:cNvPr id="213" name="[Contextes-…"/>
          <p:cNvSpPr/>
          <p:nvPr/>
        </p:nvSpPr>
        <p:spPr>
          <a:xfrm>
            <a:off x="3894328" y="5082516"/>
            <a:ext cx="1182325" cy="750352"/>
          </a:xfrm>
          <a:prstGeom prst="roundRect">
            <a:avLst>
              <a:gd name="adj" fmla="val 25388"/>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p>
            <a:pPr>
              <a:lnSpc>
                <a:spcPct val="80000"/>
              </a:lnSpc>
              <a:defRPr b="0" sz="1800">
                <a:latin typeface="Avenir Next Condensed Medium"/>
                <a:ea typeface="Avenir Next Condensed Medium"/>
                <a:cs typeface="Avenir Next Condensed Medium"/>
                <a:sym typeface="Avenir Next Condensed Medium"/>
              </a:defRPr>
            </a:pPr>
            <a:r>
              <a:t>[Contextes-</a:t>
            </a:r>
          </a:p>
          <a:p>
            <a:pPr>
              <a:lnSpc>
                <a:spcPct val="80000"/>
              </a:lnSpc>
              <a:defRPr b="0" sz="1800">
                <a:latin typeface="Avenir Next Condensed Medium"/>
                <a:ea typeface="Avenir Next Condensed Medium"/>
                <a:cs typeface="Avenir Next Condensed Medium"/>
                <a:sym typeface="Avenir Next Condensed Medium"/>
              </a:defRPr>
            </a:pPr>
            <a:r>
              <a:t>modalités]</a:t>
            </a:r>
          </a:p>
        </p:txBody>
      </p:sp>
      <p:sp>
        <p:nvSpPr>
          <p:cNvPr id="214"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15" name="Numéro de diapositive"/>
          <p:cNvSpPr txBox="1"/>
          <p:nvPr>
            <p:ph type="sldNum" sz="quarter" idx="2"/>
          </p:nvPr>
        </p:nvSpPr>
        <p:spPr>
          <a:xfrm>
            <a:off x="13002367" y="9079335"/>
            <a:ext cx="175460"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
        <p:nvSpPr>
          <p:cNvPr id="21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1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19" name="Le parcours"/>
          <p:cNvSpPr/>
          <p:nvPr/>
        </p:nvSpPr>
        <p:spPr>
          <a:xfrm>
            <a:off x="11542215" y="309690"/>
            <a:ext cx="1753772"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Le parcours </a:t>
            </a:r>
          </a:p>
        </p:txBody>
      </p:sp>
      <p:pic>
        <p:nvPicPr>
          <p:cNvPr id="22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21" name="AGIR"/>
          <p:cNvSpPr/>
          <p:nvPr/>
        </p:nvSpPr>
        <p:spPr>
          <a:xfrm>
            <a:off x="1015335" y="5060873"/>
            <a:ext cx="1138877" cy="850901"/>
          </a:xfrm>
          <a:prstGeom prst="ellipse">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sz="2800">
                <a:solidFill>
                  <a:schemeClr val="accent5">
                    <a:hueOff val="106375"/>
                    <a:satOff val="9554"/>
                    <a:lumOff val="-13516"/>
                  </a:schemeClr>
                </a:solidFill>
                <a:latin typeface="DreamOrphans-Bold"/>
                <a:ea typeface="DreamOrphans-Bold"/>
                <a:cs typeface="DreamOrphans-Bold"/>
                <a:sym typeface="DreamOrphans-Bold"/>
              </a:defRPr>
            </a:lvl1pPr>
          </a:lstStyle>
          <a:p>
            <a:pPr/>
            <a:r>
              <a:t>AGIR</a:t>
            </a:r>
          </a:p>
        </p:txBody>
      </p:sp>
      <p:sp>
        <p:nvSpPr>
          <p:cNvPr id="222" name="Description"/>
          <p:cNvSpPr/>
          <p:nvPr/>
        </p:nvSpPr>
        <p:spPr>
          <a:xfrm>
            <a:off x="1407715" y="7609520"/>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Description</a:t>
            </a:r>
          </a:p>
        </p:txBody>
      </p:sp>
      <p:sp>
        <p:nvSpPr>
          <p:cNvPr id="223" name="Évaluation"/>
          <p:cNvSpPr/>
          <p:nvPr/>
        </p:nvSpPr>
        <p:spPr>
          <a:xfrm>
            <a:off x="1407715" y="3090044"/>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Évaluation</a:t>
            </a:r>
          </a:p>
        </p:txBody>
      </p:sp>
      <p:sp>
        <p:nvSpPr>
          <p:cNvPr id="224" name="Éthique &amp;…"/>
          <p:cNvSpPr/>
          <p:nvPr/>
        </p:nvSpPr>
        <p:spPr>
          <a:xfrm>
            <a:off x="2341757" y="5098553"/>
            <a:ext cx="1169625" cy="73765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p>
            <a:pPr>
              <a:defRPr b="0">
                <a:solidFill>
                  <a:schemeClr val="accent5">
                    <a:hueOff val="106375"/>
                    <a:satOff val="9554"/>
                    <a:lumOff val="-13516"/>
                  </a:schemeClr>
                </a:solidFill>
                <a:latin typeface="DreamOrphans-Bold"/>
                <a:ea typeface="DreamOrphans-Bold"/>
                <a:cs typeface="DreamOrphans-Bold"/>
                <a:sym typeface="DreamOrphans-Bold"/>
              </a:defRPr>
            </a:pPr>
            <a:r>
              <a:t>Éthique &amp;</a:t>
            </a:r>
          </a:p>
          <a:p>
            <a:pPr>
              <a:defRPr b="0">
                <a:solidFill>
                  <a:schemeClr val="accent5">
                    <a:hueOff val="106375"/>
                    <a:satOff val="9554"/>
                    <a:lumOff val="-13516"/>
                  </a:schemeClr>
                </a:solidFill>
                <a:latin typeface="DreamOrphans-Bold"/>
                <a:ea typeface="DreamOrphans-Bold"/>
                <a:cs typeface="DreamOrphans-Bold"/>
                <a:sym typeface="DreamOrphans-Bold"/>
              </a:defRPr>
            </a:pPr>
            <a:r>
              <a:t>Morale</a:t>
            </a:r>
          </a:p>
        </p:txBody>
      </p:sp>
      <p:sp>
        <p:nvSpPr>
          <p:cNvPr id="225" name="Élaboration"/>
          <p:cNvSpPr/>
          <p:nvPr/>
        </p:nvSpPr>
        <p:spPr>
          <a:xfrm>
            <a:off x="3689053" y="7190711"/>
            <a:ext cx="12708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Élaboration</a:t>
            </a:r>
          </a:p>
        </p:txBody>
      </p:sp>
      <p:sp>
        <p:nvSpPr>
          <p:cNvPr id="226" name="Exécution"/>
          <p:cNvSpPr/>
          <p:nvPr/>
        </p:nvSpPr>
        <p:spPr>
          <a:xfrm>
            <a:off x="3691266" y="8150738"/>
            <a:ext cx="12708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Exécution</a:t>
            </a:r>
          </a:p>
        </p:txBody>
      </p:sp>
      <p:sp>
        <p:nvSpPr>
          <p:cNvPr id="227" name="Décision"/>
          <p:cNvSpPr/>
          <p:nvPr/>
        </p:nvSpPr>
        <p:spPr>
          <a:xfrm>
            <a:off x="3898338" y="7670725"/>
            <a:ext cx="12708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Décision</a:t>
            </a:r>
          </a:p>
        </p:txBody>
      </p:sp>
      <p:sp>
        <p:nvSpPr>
          <p:cNvPr id="228" name="Ligne"/>
          <p:cNvSpPr/>
          <p:nvPr/>
        </p:nvSpPr>
        <p:spPr>
          <a:xfrm flipV="1">
            <a:off x="1860347" y="3760321"/>
            <a:ext cx="246198"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229" name="Personnelle"/>
          <p:cNvSpPr/>
          <p:nvPr/>
        </p:nvSpPr>
        <p:spPr>
          <a:xfrm>
            <a:off x="9891538" y="7190711"/>
            <a:ext cx="126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Personnelle</a:t>
            </a:r>
          </a:p>
        </p:txBody>
      </p:sp>
      <p:sp>
        <p:nvSpPr>
          <p:cNvPr id="230" name="Sociétale"/>
          <p:cNvSpPr/>
          <p:nvPr/>
        </p:nvSpPr>
        <p:spPr>
          <a:xfrm>
            <a:off x="9891538" y="8150738"/>
            <a:ext cx="126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Sociétale</a:t>
            </a:r>
          </a:p>
        </p:txBody>
      </p:sp>
      <p:sp>
        <p:nvSpPr>
          <p:cNvPr id="231" name="Intersubj."/>
          <p:cNvSpPr/>
          <p:nvPr/>
        </p:nvSpPr>
        <p:spPr>
          <a:xfrm>
            <a:off x="9891538" y="7670725"/>
            <a:ext cx="126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Intersubj.</a:t>
            </a:r>
          </a:p>
        </p:txBody>
      </p:sp>
      <p:sp>
        <p:nvSpPr>
          <p:cNvPr id="232" name="Vertus"/>
          <p:cNvSpPr/>
          <p:nvPr/>
        </p:nvSpPr>
        <p:spPr>
          <a:xfrm>
            <a:off x="4432619" y="2431228"/>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Vertus</a:t>
            </a:r>
          </a:p>
        </p:txBody>
      </p:sp>
      <p:sp>
        <p:nvSpPr>
          <p:cNvPr id="233" name="Normes"/>
          <p:cNvSpPr/>
          <p:nvPr/>
        </p:nvSpPr>
        <p:spPr>
          <a:xfrm>
            <a:off x="4432619" y="3391256"/>
            <a:ext cx="109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Normes</a:t>
            </a:r>
          </a:p>
        </p:txBody>
      </p:sp>
      <p:sp>
        <p:nvSpPr>
          <p:cNvPr id="234" name="Valeurs"/>
          <p:cNvSpPr/>
          <p:nvPr/>
        </p:nvSpPr>
        <p:spPr>
          <a:xfrm>
            <a:off x="4432619" y="2911242"/>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Valeurs</a:t>
            </a:r>
          </a:p>
        </p:txBody>
      </p:sp>
      <p:sp>
        <p:nvSpPr>
          <p:cNvPr id="235" name="Principes"/>
          <p:cNvSpPr/>
          <p:nvPr/>
        </p:nvSpPr>
        <p:spPr>
          <a:xfrm>
            <a:off x="4432619" y="3871271"/>
            <a:ext cx="109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Principes</a:t>
            </a:r>
          </a:p>
        </p:txBody>
      </p:sp>
      <p:grpSp>
        <p:nvGrpSpPr>
          <p:cNvPr id="239" name="Grouper"/>
          <p:cNvGrpSpPr/>
          <p:nvPr/>
        </p:nvGrpSpPr>
        <p:grpSpPr>
          <a:xfrm>
            <a:off x="5942056" y="4046323"/>
            <a:ext cx="584010" cy="2880001"/>
            <a:chOff x="0" y="0"/>
            <a:chExt cx="584008" cy="2880000"/>
          </a:xfrm>
        </p:grpSpPr>
        <p:sp>
          <p:nvSpPr>
            <p:cNvPr id="236" name="Rectangle"/>
            <p:cNvSpPr/>
            <p:nvPr/>
          </p:nvSpPr>
          <p:spPr>
            <a:xfrm>
              <a:off x="0" y="0"/>
              <a:ext cx="584009" cy="2880001"/>
            </a:xfrm>
            <a:prstGeom prst="rect">
              <a:avLst/>
            </a:prstGeom>
            <a:gradFill flip="none" rotWithShape="1">
              <a:gsLst>
                <a:gs pos="0">
                  <a:srgbClr val="FFFFF2"/>
                </a:gs>
                <a:gs pos="100000">
                  <a:srgbClr val="FFF86E"/>
                </a:gs>
              </a:gsLst>
              <a:lin ang="2700000" scaled="0"/>
            </a:gradFill>
            <a:ln w="12700" cap="flat">
              <a:solidFill>
                <a:srgbClr val="FFFFFF"/>
              </a:solidFill>
              <a:prstDash val="solid"/>
              <a:miter lim="400000"/>
            </a:ln>
            <a:effectLst/>
          </p:spPr>
          <p:txBody>
            <a:bodyPr wrap="square" lIns="0" tIns="0" rIns="0" bIns="0" numCol="1" anchor="ctr">
              <a:noAutofit/>
            </a:bodyPr>
            <a:lstStyle/>
            <a:p>
              <a:pPr>
                <a:defRPr sz="1800">
                  <a:solidFill>
                    <a:schemeClr val="accent5">
                      <a:hueOff val="106375"/>
                      <a:satOff val="9554"/>
                      <a:lumOff val="-13516"/>
                    </a:schemeClr>
                  </a:solidFill>
                  <a:latin typeface="+mj-lt"/>
                  <a:ea typeface="+mj-ea"/>
                  <a:cs typeface="+mj-cs"/>
                  <a:sym typeface="Arial Narrow"/>
                </a:defRPr>
              </a:pPr>
            </a:p>
          </p:txBody>
        </p:sp>
        <p:sp>
          <p:nvSpPr>
            <p:cNvPr id="237" name="Conscience"/>
            <p:cNvSpPr/>
            <p:nvPr/>
          </p:nvSpPr>
          <p:spPr>
            <a:xfrm>
              <a:off x="87032" y="0"/>
              <a:ext cx="148637" cy="2880001"/>
            </a:xfrm>
            <a:prstGeom prst="rect">
              <a:avLst/>
            </a:prstGeom>
            <a:noFill/>
            <a:ln w="12700" cap="flat">
              <a:solidFill>
                <a:srgbClr val="FFFFFF"/>
              </a:solidFill>
              <a:prstDash val="solid"/>
              <a:miter lim="400000"/>
            </a:ln>
            <a:effectLst/>
            <a:extLst>
              <a:ext uri="{C572A759-6A51-4108-AA02-DFA0A04FC94B}">
                <ma14:wrappingTextBoxFlag xmlns:ma14="http://schemas.microsoft.com/office/mac/drawingml/2011/main" val="1"/>
              </a:ext>
            </a:extLst>
          </p:spPr>
          <p:txBody>
            <a:bodyPr wrap="square" lIns="0" tIns="0" rIns="0" bIns="0" numCol="1" anchor="ctr">
              <a:noAutofit/>
            </a:bodyPr>
            <a:lstStyle>
              <a:lvl1pPr>
                <a:defRPr b="0" sz="1800">
                  <a:solidFill>
                    <a:schemeClr val="accent5">
                      <a:hueOff val="106375"/>
                      <a:satOff val="9554"/>
                      <a:lumOff val="-13516"/>
                    </a:schemeClr>
                  </a:solidFill>
                  <a:latin typeface="DreamOrphans-Bold"/>
                  <a:ea typeface="DreamOrphans-Bold"/>
                  <a:cs typeface="DreamOrphans-Bold"/>
                  <a:sym typeface="DreamOrphans-Bold"/>
                </a:defRPr>
              </a:lvl1pPr>
            </a:lstStyle>
            <a:p>
              <a:pPr/>
              <a:r>
                <a:t>Conscience </a:t>
              </a:r>
            </a:p>
          </p:txBody>
        </p:sp>
        <p:sp>
          <p:nvSpPr>
            <p:cNvPr id="238" name="morale"/>
            <p:cNvSpPr/>
            <p:nvPr/>
          </p:nvSpPr>
          <p:spPr>
            <a:xfrm>
              <a:off x="348339" y="0"/>
              <a:ext cx="148637" cy="2880001"/>
            </a:xfrm>
            <a:prstGeom prst="rect">
              <a:avLst/>
            </a:prstGeom>
            <a:noFill/>
            <a:ln w="12700" cap="flat">
              <a:solidFill>
                <a:srgbClr val="FFFFFF"/>
              </a:solidFill>
              <a:prstDash val="solid"/>
              <a:miter lim="400000"/>
            </a:ln>
            <a:effectLst/>
            <a:extLst>
              <a:ext uri="{C572A759-6A51-4108-AA02-DFA0A04FC94B}">
                <ma14:wrappingTextBoxFlag xmlns:ma14="http://schemas.microsoft.com/office/mac/drawingml/2011/main" val="1"/>
              </a:ext>
            </a:extLst>
          </p:spPr>
          <p:txBody>
            <a:bodyPr wrap="square" lIns="0" tIns="0" rIns="0" bIns="0" numCol="1" anchor="ctr">
              <a:noAutofit/>
            </a:bodyPr>
            <a:lstStyle>
              <a:lvl1pPr>
                <a:defRPr b="0" sz="1800">
                  <a:solidFill>
                    <a:schemeClr val="accent5">
                      <a:hueOff val="106375"/>
                      <a:satOff val="9554"/>
                      <a:lumOff val="-13516"/>
                    </a:schemeClr>
                  </a:solidFill>
                  <a:latin typeface="DreamOrphans-Bold"/>
                  <a:ea typeface="DreamOrphans-Bold"/>
                  <a:cs typeface="DreamOrphans-Bold"/>
                  <a:sym typeface="DreamOrphans-Bold"/>
                </a:defRPr>
              </a:lvl1pPr>
            </a:lstStyle>
            <a:p>
              <a:pPr/>
              <a:r>
                <a:t>morale</a:t>
              </a:r>
            </a:p>
          </p:txBody>
        </p:sp>
      </p:grpSp>
      <p:sp>
        <p:nvSpPr>
          <p:cNvPr id="240" name="Éthique"/>
          <p:cNvSpPr/>
          <p:nvPr/>
        </p:nvSpPr>
        <p:spPr>
          <a:xfrm>
            <a:off x="12150049" y="4285270"/>
            <a:ext cx="1270001" cy="6120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a:solidFill>
                  <a:schemeClr val="accent5">
                    <a:hueOff val="106375"/>
                    <a:satOff val="9554"/>
                    <a:lumOff val="-13516"/>
                  </a:schemeClr>
                </a:solidFill>
                <a:latin typeface="DreamOrphans-Bold"/>
                <a:ea typeface="DreamOrphans-Bold"/>
                <a:cs typeface="DreamOrphans-Bold"/>
                <a:sym typeface="DreamOrphans-Bold"/>
              </a:defRPr>
            </a:lvl1pPr>
          </a:lstStyle>
          <a:p>
            <a:pPr/>
            <a:r>
              <a:t>Éthique</a:t>
            </a:r>
          </a:p>
        </p:txBody>
      </p:sp>
      <p:sp>
        <p:nvSpPr>
          <p:cNvPr id="241" name="Morale"/>
          <p:cNvSpPr/>
          <p:nvPr/>
        </p:nvSpPr>
        <p:spPr>
          <a:xfrm>
            <a:off x="12150049" y="5148793"/>
            <a:ext cx="1270001" cy="6120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a:solidFill>
                  <a:schemeClr val="accent5">
                    <a:hueOff val="106375"/>
                    <a:satOff val="9554"/>
                    <a:lumOff val="-13516"/>
                  </a:schemeClr>
                </a:solidFill>
                <a:latin typeface="DreamOrphans-Bold"/>
                <a:ea typeface="DreamOrphans-Bold"/>
                <a:cs typeface="DreamOrphans-Bold"/>
                <a:sym typeface="DreamOrphans-Bold"/>
              </a:defRPr>
            </a:lvl1pPr>
          </a:lstStyle>
          <a:p>
            <a:pPr/>
            <a:r>
              <a:t>Morale</a:t>
            </a:r>
          </a:p>
        </p:txBody>
      </p:sp>
      <p:sp>
        <p:nvSpPr>
          <p:cNvPr id="242" name="Sagesse…"/>
          <p:cNvSpPr/>
          <p:nvPr/>
        </p:nvSpPr>
        <p:spPr>
          <a:xfrm>
            <a:off x="12150049" y="6018114"/>
            <a:ext cx="1270001" cy="6120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p>
            <a:pPr>
              <a:defRPr b="0" cap="small">
                <a:solidFill>
                  <a:schemeClr val="accent5">
                    <a:hueOff val="106375"/>
                    <a:satOff val="9554"/>
                    <a:lumOff val="-13516"/>
                  </a:schemeClr>
                </a:solidFill>
                <a:latin typeface="DreamOrphans-Bold"/>
                <a:ea typeface="DreamOrphans-Bold"/>
                <a:cs typeface="DreamOrphans-Bold"/>
                <a:sym typeface="DreamOrphans-Bold"/>
              </a:defRPr>
            </a:pPr>
            <a:r>
              <a:t>Sagesse</a:t>
            </a:r>
          </a:p>
          <a:p>
            <a:pPr>
              <a:defRPr b="0" cap="small">
                <a:solidFill>
                  <a:schemeClr val="accent5">
                    <a:hueOff val="106375"/>
                    <a:satOff val="9554"/>
                    <a:lumOff val="-13516"/>
                  </a:schemeClr>
                </a:solidFill>
                <a:latin typeface="DreamOrphans-Bold"/>
                <a:ea typeface="DreamOrphans-Bold"/>
                <a:cs typeface="DreamOrphans-Bold"/>
                <a:sym typeface="DreamOrphans-Bold"/>
              </a:defRPr>
            </a:pPr>
            <a:r>
              <a:t>pratique</a:t>
            </a:r>
          </a:p>
        </p:txBody>
      </p:sp>
      <p:sp>
        <p:nvSpPr>
          <p:cNvPr id="243" name="Ligne"/>
          <p:cNvSpPr/>
          <p:nvPr/>
        </p:nvSpPr>
        <p:spPr>
          <a:xfrm>
            <a:off x="1860346" y="6174972"/>
            <a:ext cx="246199"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244" name="[Catégories]"/>
          <p:cNvSpPr/>
          <p:nvPr/>
        </p:nvSpPr>
        <p:spPr>
          <a:xfrm>
            <a:off x="3043992" y="3030374"/>
            <a:ext cx="1332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[Catégories]</a:t>
            </a:r>
          </a:p>
        </p:txBody>
      </p:sp>
      <p:sp>
        <p:nvSpPr>
          <p:cNvPr id="245" name="[Références]"/>
          <p:cNvSpPr/>
          <p:nvPr/>
        </p:nvSpPr>
        <p:spPr>
          <a:xfrm>
            <a:off x="6601534" y="5195244"/>
            <a:ext cx="1440001" cy="582159"/>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[Références]</a:t>
            </a:r>
          </a:p>
        </p:txBody>
      </p:sp>
      <p:sp>
        <p:nvSpPr>
          <p:cNvPr id="246" name="[Perspectives]"/>
          <p:cNvSpPr/>
          <p:nvPr/>
        </p:nvSpPr>
        <p:spPr>
          <a:xfrm>
            <a:off x="8403344" y="7562230"/>
            <a:ext cx="1368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Regular"/>
                <a:ea typeface="Avenir Next Condensed Regular"/>
                <a:cs typeface="Avenir Next Condensed Regular"/>
                <a:sym typeface="Avenir Next Condensed Regular"/>
              </a:defRPr>
            </a:lvl1pPr>
          </a:lstStyle>
          <a:p>
            <a:pPr/>
            <a:r>
              <a:t>[Perspectives]</a:t>
            </a:r>
          </a:p>
        </p:txBody>
      </p:sp>
      <p:sp>
        <p:nvSpPr>
          <p:cNvPr id="247" name="[Acte]"/>
          <p:cNvSpPr/>
          <p:nvPr/>
        </p:nvSpPr>
        <p:spPr>
          <a:xfrm>
            <a:off x="2986071" y="7562230"/>
            <a:ext cx="720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Regular"/>
                <a:ea typeface="Avenir Next Condensed Regular"/>
                <a:cs typeface="Avenir Next Condensed Regular"/>
                <a:sym typeface="Avenir Next Condensed Regular"/>
              </a:defRPr>
            </a:lvl1pPr>
          </a:lstStyle>
          <a:p>
            <a:pPr/>
            <a:r>
              <a:t>[Acte]</a:t>
            </a:r>
          </a:p>
        </p:txBody>
      </p:sp>
      <p:sp>
        <p:nvSpPr>
          <p:cNvPr id="248" name="[Défini-tions]"/>
          <p:cNvSpPr/>
          <p:nvPr/>
        </p:nvSpPr>
        <p:spPr>
          <a:xfrm>
            <a:off x="11280106" y="5183174"/>
            <a:ext cx="822625" cy="659380"/>
          </a:xfrm>
          <a:prstGeom prst="roundRect">
            <a:avLst>
              <a:gd name="adj" fmla="val 2889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lnSpc>
                <a:spcPct val="80000"/>
              </a:lnSpc>
              <a:defRPr b="0" sz="1800">
                <a:latin typeface="Avenir Next Condensed Medium"/>
                <a:ea typeface="Avenir Next Condensed Medium"/>
                <a:cs typeface="Avenir Next Condensed Medium"/>
                <a:sym typeface="Avenir Next Condensed Medium"/>
              </a:defRPr>
            </a:lvl1pPr>
          </a:lstStyle>
          <a:p>
            <a:pPr/>
            <a:r>
              <a:t>[Défini-tions]</a:t>
            </a:r>
          </a:p>
        </p:txBody>
      </p:sp>
      <p:sp>
        <p:nvSpPr>
          <p:cNvPr id="249" name="[Objet]"/>
          <p:cNvSpPr/>
          <p:nvPr/>
        </p:nvSpPr>
        <p:spPr>
          <a:xfrm>
            <a:off x="133931" y="5156633"/>
            <a:ext cx="822626" cy="659380"/>
          </a:xfrm>
          <a:prstGeom prst="roundRect">
            <a:avLst>
              <a:gd name="adj" fmla="val 2889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lnSpc>
                <a:spcPct val="80000"/>
              </a:lnSpc>
              <a:defRPr b="0" sz="1800">
                <a:latin typeface="Avenir Next Condensed Medium"/>
                <a:ea typeface="Avenir Next Condensed Medium"/>
                <a:cs typeface="Avenir Next Condensed Medium"/>
                <a:sym typeface="Avenir Next Condensed Medium"/>
              </a:defRPr>
            </a:lvl1pPr>
          </a:lstStyle>
          <a:p>
            <a:pPr/>
            <a:r>
              <a:t>[Objet]</a:t>
            </a:r>
          </a:p>
        </p:txBody>
      </p:sp>
      <p:grpSp>
        <p:nvGrpSpPr>
          <p:cNvPr id="252" name="Grouper"/>
          <p:cNvGrpSpPr/>
          <p:nvPr/>
        </p:nvGrpSpPr>
        <p:grpSpPr>
          <a:xfrm>
            <a:off x="11238888" y="3612533"/>
            <a:ext cx="82436" cy="3782745"/>
            <a:chOff x="0" y="0"/>
            <a:chExt cx="82435" cy="3782744"/>
          </a:xfrm>
        </p:grpSpPr>
        <p:sp>
          <p:nvSpPr>
            <p:cNvPr id="250" name="Ligne"/>
            <p:cNvSpPr/>
            <p:nvPr/>
          </p:nvSpPr>
          <p:spPr>
            <a:xfrm flipV="1">
              <a:off x="82435" y="182744"/>
              <a:ext cx="1" cy="3600001"/>
            </a:xfrm>
            <a:prstGeom prst="line">
              <a:avLst/>
            </a:prstGeom>
            <a:noFill/>
            <a:ln w="25400" cap="flat">
              <a:solidFill>
                <a:schemeClr val="accent1"/>
              </a:solidFill>
              <a:prstDash val="solid"/>
              <a:miter lim="400000"/>
            </a:ln>
            <a:effectLst/>
          </p:spPr>
          <p:txBody>
            <a:bodyPr wrap="square" lIns="26513" tIns="26513" rIns="26513" bIns="26513" numCol="1" anchor="ctr">
              <a:noAutofit/>
            </a:bodyPr>
            <a:lstStyle/>
            <a:p>
              <a:pPr>
                <a:defRPr b="0">
                  <a:latin typeface="Helvetica Neue Medium"/>
                  <a:ea typeface="Helvetica Neue Medium"/>
                  <a:cs typeface="Helvetica Neue Medium"/>
                  <a:sym typeface="Helvetica Neue Medium"/>
                </a:defRPr>
              </a:pPr>
            </a:p>
          </p:txBody>
        </p:sp>
        <p:sp>
          <p:nvSpPr>
            <p:cNvPr id="251" name="Ligne"/>
            <p:cNvSpPr/>
            <p:nvPr/>
          </p:nvSpPr>
          <p:spPr>
            <a:xfrm flipV="1">
              <a:off x="-1" y="0"/>
              <a:ext cx="2" cy="3600001"/>
            </a:xfrm>
            <a:prstGeom prst="line">
              <a:avLst/>
            </a:prstGeom>
            <a:noFill/>
            <a:ln w="25400" cap="flat">
              <a:solidFill>
                <a:schemeClr val="accent1"/>
              </a:solidFill>
              <a:prstDash val="solid"/>
              <a:miter lim="400000"/>
            </a:ln>
            <a:effectLst/>
          </p:spPr>
          <p:txBody>
            <a:bodyPr wrap="square" lIns="26513" tIns="26513" rIns="26513" bIns="26513" numCol="1" anchor="ctr">
              <a:noAutofit/>
            </a:bodyPr>
            <a:lstStyle/>
            <a:p>
              <a:pPr>
                <a:defRPr b="0">
                  <a:latin typeface="Helvetica Neue Medium"/>
                  <a:ea typeface="Helvetica Neue Medium"/>
                  <a:cs typeface="Helvetica Neue Medium"/>
                  <a:sym typeface="Helvetica Neue Medium"/>
                </a:defRPr>
              </a:pPr>
            </a:p>
          </p:txBody>
        </p:sp>
      </p:grpSp>
      <p:sp>
        <p:nvSpPr>
          <p:cNvPr id="253" name="Éthos"/>
          <p:cNvSpPr/>
          <p:nvPr/>
        </p:nvSpPr>
        <p:spPr>
          <a:xfrm>
            <a:off x="5161696" y="5309928"/>
            <a:ext cx="658348"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i="1" sz="1800">
                <a:solidFill>
                  <a:schemeClr val="accent5">
                    <a:hueOff val="106375"/>
                    <a:satOff val="9554"/>
                    <a:lumOff val="-13516"/>
                  </a:schemeClr>
                </a:solidFill>
                <a:latin typeface="DreamOrphans-Bold"/>
                <a:ea typeface="DreamOrphans-Bold"/>
                <a:cs typeface="DreamOrphans-Bold"/>
                <a:sym typeface="DreamOrphans-Bold"/>
              </a:defRPr>
            </a:lvl1pPr>
          </a:lstStyle>
          <a:p>
            <a:pPr/>
            <a:r>
              <a:t>Éthos</a:t>
            </a:r>
          </a:p>
        </p:txBody>
      </p:sp>
      <p:pic>
        <p:nvPicPr>
          <p:cNvPr id="254" name="Image" descr="Image"/>
          <p:cNvPicPr>
            <a:picLocks noChangeAspect="1"/>
          </p:cNvPicPr>
          <p:nvPr/>
        </p:nvPicPr>
        <p:blipFill>
          <a:blip r:embed="rId4">
            <a:extLst/>
          </a:blip>
          <a:srcRect l="8579" t="14332" r="7440" b="14122"/>
          <a:stretch>
            <a:fillRect/>
          </a:stretch>
        </p:blipFill>
        <p:spPr>
          <a:xfrm>
            <a:off x="11351522" y="4838699"/>
            <a:ext cx="453493" cy="386347"/>
          </a:xfrm>
          <a:custGeom>
            <a:avLst/>
            <a:gdLst/>
            <a:ahLst/>
            <a:cxnLst>
              <a:cxn ang="0">
                <a:pos x="wd2" y="hd2"/>
              </a:cxn>
              <a:cxn ang="5400000">
                <a:pos x="wd2" y="hd2"/>
              </a:cxn>
              <a:cxn ang="10800000">
                <a:pos x="wd2" y="hd2"/>
              </a:cxn>
              <a:cxn ang="16200000">
                <a:pos x="wd2" y="hd2"/>
              </a:cxn>
            </a:cxnLst>
            <a:rect l="0" t="0" r="r" b="b"/>
            <a:pathLst>
              <a:path w="21227" h="21541" fill="norm" stroke="1" extrusionOk="0">
                <a:moveTo>
                  <a:pt x="19209" y="31"/>
                </a:moveTo>
                <a:cubicBezTo>
                  <a:pt x="18918" y="109"/>
                  <a:pt x="18468" y="350"/>
                  <a:pt x="17612" y="805"/>
                </a:cubicBezTo>
                <a:lnTo>
                  <a:pt x="15866" y="1735"/>
                </a:lnTo>
                <a:lnTo>
                  <a:pt x="14732" y="1292"/>
                </a:lnTo>
                <a:cubicBezTo>
                  <a:pt x="14037" y="1015"/>
                  <a:pt x="12961" y="787"/>
                  <a:pt x="11983" y="717"/>
                </a:cubicBezTo>
                <a:cubicBezTo>
                  <a:pt x="10866" y="637"/>
                  <a:pt x="10385" y="516"/>
                  <a:pt x="10385" y="340"/>
                </a:cubicBezTo>
                <a:cubicBezTo>
                  <a:pt x="10385" y="45"/>
                  <a:pt x="10279" y="39"/>
                  <a:pt x="9382" y="208"/>
                </a:cubicBezTo>
                <a:cubicBezTo>
                  <a:pt x="9011" y="277"/>
                  <a:pt x="8276" y="651"/>
                  <a:pt x="7766" y="1049"/>
                </a:cubicBezTo>
                <a:cubicBezTo>
                  <a:pt x="6125" y="2329"/>
                  <a:pt x="2502" y="4905"/>
                  <a:pt x="1246" y="5673"/>
                </a:cubicBezTo>
                <a:cubicBezTo>
                  <a:pt x="278" y="6265"/>
                  <a:pt x="20" y="6511"/>
                  <a:pt x="19" y="6868"/>
                </a:cubicBezTo>
                <a:cubicBezTo>
                  <a:pt x="19" y="7117"/>
                  <a:pt x="116" y="7333"/>
                  <a:pt x="224" y="7333"/>
                </a:cubicBezTo>
                <a:cubicBezTo>
                  <a:pt x="331" y="7333"/>
                  <a:pt x="1390" y="6605"/>
                  <a:pt x="2583" y="5718"/>
                </a:cubicBezTo>
                <a:cubicBezTo>
                  <a:pt x="3776" y="4830"/>
                  <a:pt x="4828" y="4164"/>
                  <a:pt x="4924" y="4235"/>
                </a:cubicBezTo>
                <a:cubicBezTo>
                  <a:pt x="5037" y="4319"/>
                  <a:pt x="5008" y="4462"/>
                  <a:pt x="4849" y="4678"/>
                </a:cubicBezTo>
                <a:cubicBezTo>
                  <a:pt x="4281" y="5449"/>
                  <a:pt x="3563" y="7342"/>
                  <a:pt x="3233" y="8926"/>
                </a:cubicBezTo>
                <a:cubicBezTo>
                  <a:pt x="2980" y="10141"/>
                  <a:pt x="2616" y="11161"/>
                  <a:pt x="1951" y="12489"/>
                </a:cubicBezTo>
                <a:cubicBezTo>
                  <a:pt x="572" y="15243"/>
                  <a:pt x="-18" y="16868"/>
                  <a:pt x="1" y="18021"/>
                </a:cubicBezTo>
                <a:cubicBezTo>
                  <a:pt x="7" y="18405"/>
                  <a:pt x="88" y="18734"/>
                  <a:pt x="224" y="19039"/>
                </a:cubicBezTo>
                <a:cubicBezTo>
                  <a:pt x="514" y="19692"/>
                  <a:pt x="1558" y="21185"/>
                  <a:pt x="1729" y="21185"/>
                </a:cubicBezTo>
                <a:cubicBezTo>
                  <a:pt x="1966" y="21185"/>
                  <a:pt x="1898" y="20600"/>
                  <a:pt x="1598" y="20057"/>
                </a:cubicBezTo>
                <a:cubicBezTo>
                  <a:pt x="1201" y="19335"/>
                  <a:pt x="1388" y="17898"/>
                  <a:pt x="2100" y="16229"/>
                </a:cubicBezTo>
                <a:cubicBezTo>
                  <a:pt x="2422" y="15473"/>
                  <a:pt x="2805" y="14689"/>
                  <a:pt x="2936" y="14480"/>
                </a:cubicBezTo>
                <a:cubicBezTo>
                  <a:pt x="3162" y="14123"/>
                  <a:pt x="3202" y="14147"/>
                  <a:pt x="3679" y="14989"/>
                </a:cubicBezTo>
                <a:cubicBezTo>
                  <a:pt x="3957" y="15480"/>
                  <a:pt x="4260" y="16175"/>
                  <a:pt x="4366" y="16538"/>
                </a:cubicBezTo>
                <a:cubicBezTo>
                  <a:pt x="4758" y="17876"/>
                  <a:pt x="6570" y="19818"/>
                  <a:pt x="8268" y="20721"/>
                </a:cubicBezTo>
                <a:cubicBezTo>
                  <a:pt x="8779" y="20992"/>
                  <a:pt x="9745" y="21272"/>
                  <a:pt x="10460" y="21362"/>
                </a:cubicBezTo>
                <a:cubicBezTo>
                  <a:pt x="11419" y="21484"/>
                  <a:pt x="11973" y="21552"/>
                  <a:pt x="12429" y="21539"/>
                </a:cubicBezTo>
                <a:cubicBezTo>
                  <a:pt x="12884" y="21527"/>
                  <a:pt x="13236" y="21438"/>
                  <a:pt x="13822" y="21274"/>
                </a:cubicBezTo>
                <a:cubicBezTo>
                  <a:pt x="15805" y="20717"/>
                  <a:pt x="17818" y="19109"/>
                  <a:pt x="18894" y="17246"/>
                </a:cubicBezTo>
                <a:cubicBezTo>
                  <a:pt x="19169" y="16769"/>
                  <a:pt x="19638" y="15642"/>
                  <a:pt x="19934" y="14724"/>
                </a:cubicBezTo>
                <a:cubicBezTo>
                  <a:pt x="20414" y="13232"/>
                  <a:pt x="20481" y="12802"/>
                  <a:pt x="20510" y="10741"/>
                </a:cubicBezTo>
                <a:cubicBezTo>
                  <a:pt x="20533" y="9086"/>
                  <a:pt x="20648" y="7950"/>
                  <a:pt x="20918" y="6736"/>
                </a:cubicBezTo>
                <a:cubicBezTo>
                  <a:pt x="21582" y="3760"/>
                  <a:pt x="21147" y="956"/>
                  <a:pt x="19897" y="186"/>
                </a:cubicBezTo>
                <a:cubicBezTo>
                  <a:pt x="19644" y="30"/>
                  <a:pt x="19501" y="-48"/>
                  <a:pt x="19209" y="31"/>
                </a:cubicBezTo>
                <a:close/>
                <a:moveTo>
                  <a:pt x="17705" y="1646"/>
                </a:moveTo>
                <a:cubicBezTo>
                  <a:pt x="18673" y="1600"/>
                  <a:pt x="19157" y="2250"/>
                  <a:pt x="19321" y="3815"/>
                </a:cubicBezTo>
                <a:cubicBezTo>
                  <a:pt x="19476" y="5294"/>
                  <a:pt x="19250" y="5562"/>
                  <a:pt x="18671" y="4567"/>
                </a:cubicBezTo>
                <a:cubicBezTo>
                  <a:pt x="18425" y="4145"/>
                  <a:pt x="17841" y="3445"/>
                  <a:pt x="17370" y="3018"/>
                </a:cubicBezTo>
                <a:cubicBezTo>
                  <a:pt x="16640" y="2354"/>
                  <a:pt x="16557" y="2217"/>
                  <a:pt x="16757" y="1978"/>
                </a:cubicBezTo>
                <a:cubicBezTo>
                  <a:pt x="16886" y="1824"/>
                  <a:pt x="17308" y="1665"/>
                  <a:pt x="17705" y="1646"/>
                </a:cubicBezTo>
                <a:close/>
              </a:path>
            </a:pathLst>
          </a:custGeom>
          <a:ln w="3175">
            <a:miter lim="400000"/>
          </a:ln>
        </p:spPr>
      </p:pic>
      <p:pic>
        <p:nvPicPr>
          <p:cNvPr id="255" name="Image" descr="Image"/>
          <p:cNvPicPr>
            <a:picLocks noChangeAspect="1"/>
          </p:cNvPicPr>
          <p:nvPr/>
        </p:nvPicPr>
        <p:blipFill>
          <a:blip r:embed="rId5">
            <a:extLst/>
          </a:blip>
          <a:srcRect l="15524" t="14667" r="14993" b="12675"/>
          <a:stretch>
            <a:fillRect/>
          </a:stretch>
        </p:blipFill>
        <p:spPr>
          <a:xfrm>
            <a:off x="6652842" y="4838252"/>
            <a:ext cx="375202" cy="392349"/>
          </a:xfrm>
          <a:custGeom>
            <a:avLst/>
            <a:gdLst/>
            <a:ahLst/>
            <a:cxnLst>
              <a:cxn ang="0">
                <a:pos x="wd2" y="hd2"/>
              </a:cxn>
              <a:cxn ang="5400000">
                <a:pos x="wd2" y="hd2"/>
              </a:cxn>
              <a:cxn ang="10800000">
                <a:pos x="wd2" y="hd2"/>
              </a:cxn>
              <a:cxn ang="16200000">
                <a:pos x="wd2" y="hd2"/>
              </a:cxn>
            </a:cxnLst>
            <a:rect l="0" t="0" r="r" b="b"/>
            <a:pathLst>
              <a:path w="19183" h="20484" fill="norm" stroke="1" extrusionOk="0">
                <a:moveTo>
                  <a:pt x="15618" y="0"/>
                </a:moveTo>
                <a:cubicBezTo>
                  <a:pt x="14451" y="0"/>
                  <a:pt x="14028" y="102"/>
                  <a:pt x="13081" y="560"/>
                </a:cubicBezTo>
                <a:cubicBezTo>
                  <a:pt x="12007" y="1079"/>
                  <a:pt x="11841" y="1093"/>
                  <a:pt x="10220" y="995"/>
                </a:cubicBezTo>
                <a:cubicBezTo>
                  <a:pt x="8968" y="919"/>
                  <a:pt x="8196" y="982"/>
                  <a:pt x="7359" y="1202"/>
                </a:cubicBezTo>
                <a:cubicBezTo>
                  <a:pt x="439" y="3018"/>
                  <a:pt x="-2276" y="11254"/>
                  <a:pt x="2165" y="16950"/>
                </a:cubicBezTo>
                <a:cubicBezTo>
                  <a:pt x="2631" y="17547"/>
                  <a:pt x="2840" y="17979"/>
                  <a:pt x="2733" y="18089"/>
                </a:cubicBezTo>
                <a:cubicBezTo>
                  <a:pt x="2510" y="18317"/>
                  <a:pt x="1425" y="17961"/>
                  <a:pt x="785" y="17447"/>
                </a:cubicBezTo>
                <a:cubicBezTo>
                  <a:pt x="199" y="16977"/>
                  <a:pt x="42" y="17072"/>
                  <a:pt x="338" y="17737"/>
                </a:cubicBezTo>
                <a:cubicBezTo>
                  <a:pt x="732" y="18618"/>
                  <a:pt x="1650" y="19045"/>
                  <a:pt x="3240" y="19063"/>
                </a:cubicBezTo>
                <a:cubicBezTo>
                  <a:pt x="4249" y="19075"/>
                  <a:pt x="4798" y="19161"/>
                  <a:pt x="5147" y="19395"/>
                </a:cubicBezTo>
                <a:cubicBezTo>
                  <a:pt x="5416" y="19574"/>
                  <a:pt x="6204" y="19899"/>
                  <a:pt x="6893" y="20099"/>
                </a:cubicBezTo>
                <a:cubicBezTo>
                  <a:pt x="12047" y="21600"/>
                  <a:pt x="17345" y="18584"/>
                  <a:pt x="18783" y="13344"/>
                </a:cubicBezTo>
                <a:cubicBezTo>
                  <a:pt x="18964" y="12686"/>
                  <a:pt x="19079" y="11339"/>
                  <a:pt x="19108" y="9635"/>
                </a:cubicBezTo>
                <a:cubicBezTo>
                  <a:pt x="19151" y="7084"/>
                  <a:pt x="19135" y="6931"/>
                  <a:pt x="18722" y="6361"/>
                </a:cubicBezTo>
                <a:lnTo>
                  <a:pt x="18296" y="5761"/>
                </a:lnTo>
                <a:lnTo>
                  <a:pt x="18722" y="5429"/>
                </a:lnTo>
                <a:cubicBezTo>
                  <a:pt x="18952" y="5239"/>
                  <a:pt x="19059" y="5077"/>
                  <a:pt x="18966" y="5077"/>
                </a:cubicBezTo>
                <a:cubicBezTo>
                  <a:pt x="18873" y="5077"/>
                  <a:pt x="18643" y="4965"/>
                  <a:pt x="18459" y="4828"/>
                </a:cubicBezTo>
                <a:cubicBezTo>
                  <a:pt x="18181" y="4621"/>
                  <a:pt x="18160" y="4503"/>
                  <a:pt x="18337" y="4165"/>
                </a:cubicBezTo>
                <a:cubicBezTo>
                  <a:pt x="18454" y="3941"/>
                  <a:pt x="18666" y="3751"/>
                  <a:pt x="18804" y="3751"/>
                </a:cubicBezTo>
                <a:cubicBezTo>
                  <a:pt x="19231" y="3751"/>
                  <a:pt x="19324" y="3134"/>
                  <a:pt x="18946" y="2818"/>
                </a:cubicBezTo>
                <a:cubicBezTo>
                  <a:pt x="18755" y="2659"/>
                  <a:pt x="18452" y="2127"/>
                  <a:pt x="18276" y="1637"/>
                </a:cubicBezTo>
                <a:cubicBezTo>
                  <a:pt x="17793" y="296"/>
                  <a:pt x="17304" y="0"/>
                  <a:pt x="15618" y="0"/>
                </a:cubicBezTo>
                <a:close/>
                <a:moveTo>
                  <a:pt x="15597" y="684"/>
                </a:moveTo>
                <a:cubicBezTo>
                  <a:pt x="16208" y="903"/>
                  <a:pt x="16577" y="1744"/>
                  <a:pt x="16429" y="2549"/>
                </a:cubicBezTo>
                <a:cubicBezTo>
                  <a:pt x="16272" y="3405"/>
                  <a:pt x="16128" y="3462"/>
                  <a:pt x="15395" y="2901"/>
                </a:cubicBezTo>
                <a:cubicBezTo>
                  <a:pt x="15050" y="2638"/>
                  <a:pt x="14353" y="2190"/>
                  <a:pt x="13852" y="1927"/>
                </a:cubicBezTo>
                <a:cubicBezTo>
                  <a:pt x="12996" y="1479"/>
                  <a:pt x="12973" y="1450"/>
                  <a:pt x="13305" y="1202"/>
                </a:cubicBezTo>
                <a:cubicBezTo>
                  <a:pt x="13871" y="779"/>
                  <a:pt x="15083" y="499"/>
                  <a:pt x="15597" y="684"/>
                </a:cubicBezTo>
                <a:close/>
              </a:path>
            </a:pathLst>
          </a:custGeom>
          <a:ln w="3175">
            <a:miter lim="400000"/>
          </a:ln>
        </p:spPr>
      </p:pic>
      <p:pic>
        <p:nvPicPr>
          <p:cNvPr id="256" name="Image" descr="Image"/>
          <p:cNvPicPr>
            <a:picLocks noChangeAspect="1"/>
          </p:cNvPicPr>
          <p:nvPr/>
        </p:nvPicPr>
        <p:blipFill>
          <a:blip r:embed="rId6">
            <a:extLst/>
          </a:blip>
          <a:srcRect l="17395" t="10072" r="13355" b="5981"/>
          <a:stretch>
            <a:fillRect/>
          </a:stretch>
        </p:blipFill>
        <p:spPr>
          <a:xfrm>
            <a:off x="133931" y="4807774"/>
            <a:ext cx="373950" cy="453306"/>
          </a:xfrm>
          <a:custGeom>
            <a:avLst/>
            <a:gdLst/>
            <a:ahLst/>
            <a:cxnLst>
              <a:cxn ang="0">
                <a:pos x="wd2" y="hd2"/>
              </a:cxn>
              <a:cxn ang="5400000">
                <a:pos x="wd2" y="hd2"/>
              </a:cxn>
              <a:cxn ang="10800000">
                <a:pos x="wd2" y="hd2"/>
              </a:cxn>
              <a:cxn ang="16200000">
                <a:pos x="wd2" y="hd2"/>
              </a:cxn>
            </a:cxnLst>
            <a:rect l="0" t="0" r="r" b="b"/>
            <a:pathLst>
              <a:path w="20226" h="21451" fill="norm" stroke="1" extrusionOk="0">
                <a:moveTo>
                  <a:pt x="16084" y="41"/>
                </a:moveTo>
                <a:cubicBezTo>
                  <a:pt x="15866" y="-149"/>
                  <a:pt x="13676" y="362"/>
                  <a:pt x="12950" y="774"/>
                </a:cubicBezTo>
                <a:cubicBezTo>
                  <a:pt x="12270" y="1160"/>
                  <a:pt x="12079" y="1195"/>
                  <a:pt x="10911" y="1093"/>
                </a:cubicBezTo>
                <a:cubicBezTo>
                  <a:pt x="7141" y="765"/>
                  <a:pt x="2961" y="2752"/>
                  <a:pt x="1187" y="5713"/>
                </a:cubicBezTo>
                <a:cubicBezTo>
                  <a:pt x="-623" y="8734"/>
                  <a:pt x="-339" y="12540"/>
                  <a:pt x="1874" y="15122"/>
                </a:cubicBezTo>
                <a:cubicBezTo>
                  <a:pt x="2359" y="15688"/>
                  <a:pt x="2364" y="15677"/>
                  <a:pt x="2024" y="16455"/>
                </a:cubicBezTo>
                <a:cubicBezTo>
                  <a:pt x="1837" y="16884"/>
                  <a:pt x="1667" y="17641"/>
                  <a:pt x="1659" y="18127"/>
                </a:cubicBezTo>
                <a:cubicBezTo>
                  <a:pt x="1646" y="18936"/>
                  <a:pt x="1743" y="19113"/>
                  <a:pt x="2690" y="20230"/>
                </a:cubicBezTo>
                <a:cubicBezTo>
                  <a:pt x="3258" y="20901"/>
                  <a:pt x="3848" y="21451"/>
                  <a:pt x="3999" y="21451"/>
                </a:cubicBezTo>
                <a:cubicBezTo>
                  <a:pt x="4362" y="21451"/>
                  <a:pt x="4342" y="21107"/>
                  <a:pt x="3956" y="20625"/>
                </a:cubicBezTo>
                <a:cubicBezTo>
                  <a:pt x="3553" y="20122"/>
                  <a:pt x="3644" y="18006"/>
                  <a:pt x="4085" y="17620"/>
                </a:cubicBezTo>
                <a:cubicBezTo>
                  <a:pt x="4343" y="17393"/>
                  <a:pt x="4499" y="17418"/>
                  <a:pt x="5544" y="17864"/>
                </a:cubicBezTo>
                <a:cubicBezTo>
                  <a:pt x="7064" y="18513"/>
                  <a:pt x="8306" y="18759"/>
                  <a:pt x="10117" y="18765"/>
                </a:cubicBezTo>
                <a:cubicBezTo>
                  <a:pt x="14797" y="18782"/>
                  <a:pt x="18750" y="16107"/>
                  <a:pt x="19926" y="12155"/>
                </a:cubicBezTo>
                <a:cubicBezTo>
                  <a:pt x="20977" y="8626"/>
                  <a:pt x="19180" y="4458"/>
                  <a:pt x="15762" y="2539"/>
                </a:cubicBezTo>
                <a:cubicBezTo>
                  <a:pt x="15226" y="2238"/>
                  <a:pt x="14775" y="1956"/>
                  <a:pt x="14775" y="1919"/>
                </a:cubicBezTo>
                <a:cubicBezTo>
                  <a:pt x="14775" y="1883"/>
                  <a:pt x="15095" y="1472"/>
                  <a:pt x="15483" y="999"/>
                </a:cubicBezTo>
                <a:cubicBezTo>
                  <a:pt x="15871" y="527"/>
                  <a:pt x="16142" y="92"/>
                  <a:pt x="16084" y="41"/>
                </a:cubicBezTo>
                <a:close/>
              </a:path>
            </a:pathLst>
          </a:custGeom>
          <a:ln w="3175">
            <a:miter lim="400000"/>
          </a:ln>
        </p:spPr>
      </p:pic>
      <p:pic>
        <p:nvPicPr>
          <p:cNvPr id="257" name="Image" descr="Image"/>
          <p:cNvPicPr>
            <a:picLocks noChangeAspect="1"/>
          </p:cNvPicPr>
          <p:nvPr/>
        </p:nvPicPr>
        <p:blipFill>
          <a:blip r:embed="rId7">
            <a:extLst/>
          </a:blip>
          <a:srcRect l="14023" t="4653" r="12699" b="7440"/>
          <a:stretch>
            <a:fillRect/>
          </a:stretch>
        </p:blipFill>
        <p:spPr>
          <a:xfrm>
            <a:off x="2775105" y="2607623"/>
            <a:ext cx="395697" cy="474693"/>
          </a:xfrm>
          <a:custGeom>
            <a:avLst/>
            <a:gdLst/>
            <a:ahLst/>
            <a:cxnLst>
              <a:cxn ang="0">
                <a:pos x="wd2" y="hd2"/>
              </a:cxn>
              <a:cxn ang="5400000">
                <a:pos x="wd2" y="hd2"/>
              </a:cxn>
              <a:cxn ang="10800000">
                <a:pos x="wd2" y="hd2"/>
              </a:cxn>
              <a:cxn ang="16200000">
                <a:pos x="wd2" y="hd2"/>
              </a:cxn>
            </a:cxnLst>
            <a:rect l="0" t="0" r="r" b="b"/>
            <a:pathLst>
              <a:path w="20675" h="21372" fill="norm" stroke="1" extrusionOk="0">
                <a:moveTo>
                  <a:pt x="19905" y="37"/>
                </a:moveTo>
                <a:cubicBezTo>
                  <a:pt x="19831" y="122"/>
                  <a:pt x="19786" y="348"/>
                  <a:pt x="19802" y="698"/>
                </a:cubicBezTo>
                <a:cubicBezTo>
                  <a:pt x="19847" y="1714"/>
                  <a:pt x="19129" y="2591"/>
                  <a:pt x="17769" y="3164"/>
                </a:cubicBezTo>
                <a:cubicBezTo>
                  <a:pt x="16901" y="3530"/>
                  <a:pt x="16378" y="3638"/>
                  <a:pt x="14887" y="3700"/>
                </a:cubicBezTo>
                <a:cubicBezTo>
                  <a:pt x="13853" y="3743"/>
                  <a:pt x="12739" y="3694"/>
                  <a:pt x="12316" y="3593"/>
                </a:cubicBezTo>
                <a:cubicBezTo>
                  <a:pt x="11667" y="3438"/>
                  <a:pt x="11530" y="3447"/>
                  <a:pt x="11196" y="3718"/>
                </a:cubicBezTo>
                <a:cubicBezTo>
                  <a:pt x="10964" y="3905"/>
                  <a:pt x="10305" y="4112"/>
                  <a:pt x="9537" y="4218"/>
                </a:cubicBezTo>
                <a:cubicBezTo>
                  <a:pt x="6095" y="4692"/>
                  <a:pt x="3655" y="6208"/>
                  <a:pt x="2154" y="8828"/>
                </a:cubicBezTo>
                <a:cubicBezTo>
                  <a:pt x="260" y="12137"/>
                  <a:pt x="998" y="15926"/>
                  <a:pt x="4083" y="18584"/>
                </a:cubicBezTo>
                <a:cubicBezTo>
                  <a:pt x="4737" y="19148"/>
                  <a:pt x="5224" y="19693"/>
                  <a:pt x="5161" y="19781"/>
                </a:cubicBezTo>
                <a:cubicBezTo>
                  <a:pt x="4940" y="20090"/>
                  <a:pt x="2978" y="20469"/>
                  <a:pt x="2009" y="20389"/>
                </a:cubicBezTo>
                <a:cubicBezTo>
                  <a:pt x="1286" y="20329"/>
                  <a:pt x="944" y="20195"/>
                  <a:pt x="620" y="19871"/>
                </a:cubicBezTo>
                <a:cubicBezTo>
                  <a:pt x="386" y="19636"/>
                  <a:pt x="158" y="19460"/>
                  <a:pt x="101" y="19460"/>
                </a:cubicBezTo>
                <a:cubicBezTo>
                  <a:pt x="-55" y="19460"/>
                  <a:pt x="-21" y="20649"/>
                  <a:pt x="143" y="20871"/>
                </a:cubicBezTo>
                <a:cubicBezTo>
                  <a:pt x="222" y="20978"/>
                  <a:pt x="489" y="21135"/>
                  <a:pt x="744" y="21228"/>
                </a:cubicBezTo>
                <a:cubicBezTo>
                  <a:pt x="1630" y="21552"/>
                  <a:pt x="3338" y="21313"/>
                  <a:pt x="4912" y="20639"/>
                </a:cubicBezTo>
                <a:lnTo>
                  <a:pt x="6385" y="20013"/>
                </a:lnTo>
                <a:lnTo>
                  <a:pt x="7028" y="20299"/>
                </a:lnTo>
                <a:cubicBezTo>
                  <a:pt x="7385" y="20457"/>
                  <a:pt x="8384" y="20688"/>
                  <a:pt x="9246" y="20818"/>
                </a:cubicBezTo>
                <a:cubicBezTo>
                  <a:pt x="12478" y="21303"/>
                  <a:pt x="15545" y="20465"/>
                  <a:pt x="17852" y="18477"/>
                </a:cubicBezTo>
                <a:cubicBezTo>
                  <a:pt x="20884" y="15864"/>
                  <a:pt x="21545" y="11861"/>
                  <a:pt x="19491" y="8506"/>
                </a:cubicBezTo>
                <a:cubicBezTo>
                  <a:pt x="18897" y="7537"/>
                  <a:pt x="17517" y="6192"/>
                  <a:pt x="16463" y="5558"/>
                </a:cubicBezTo>
                <a:lnTo>
                  <a:pt x="15903" y="5219"/>
                </a:lnTo>
                <a:lnTo>
                  <a:pt x="16898" y="4790"/>
                </a:lnTo>
                <a:cubicBezTo>
                  <a:pt x="19278" y="3751"/>
                  <a:pt x="20812" y="1635"/>
                  <a:pt x="20196" y="251"/>
                </a:cubicBezTo>
                <a:cubicBezTo>
                  <a:pt x="20087" y="8"/>
                  <a:pt x="19980" y="-48"/>
                  <a:pt x="19905" y="37"/>
                </a:cubicBezTo>
                <a:close/>
              </a:path>
            </a:pathLst>
          </a:custGeom>
          <a:ln w="3175">
            <a:miter lim="400000"/>
          </a:ln>
        </p:spPr>
      </p:pic>
      <p:pic>
        <p:nvPicPr>
          <p:cNvPr id="258" name="Image" descr="Image"/>
          <p:cNvPicPr>
            <a:picLocks noChangeAspect="1"/>
          </p:cNvPicPr>
          <p:nvPr/>
        </p:nvPicPr>
        <p:blipFill>
          <a:blip r:embed="rId8">
            <a:extLst/>
          </a:blip>
          <a:srcRect l="14756" t="14023" r="16008" b="13641"/>
          <a:stretch>
            <a:fillRect/>
          </a:stretch>
        </p:blipFill>
        <p:spPr>
          <a:xfrm>
            <a:off x="3709992" y="4807774"/>
            <a:ext cx="373867" cy="390608"/>
          </a:xfrm>
          <a:custGeom>
            <a:avLst/>
            <a:gdLst/>
            <a:ahLst/>
            <a:cxnLst>
              <a:cxn ang="0">
                <a:pos x="wd2" y="hd2"/>
              </a:cxn>
              <a:cxn ang="5400000">
                <a:pos x="wd2" y="hd2"/>
              </a:cxn>
              <a:cxn ang="10800000">
                <a:pos x="wd2" y="hd2"/>
              </a:cxn>
              <a:cxn ang="16200000">
                <a:pos x="wd2" y="hd2"/>
              </a:cxn>
            </a:cxnLst>
            <a:rect l="0" t="0" r="r" b="b"/>
            <a:pathLst>
              <a:path w="21566" h="21122" fill="norm" stroke="1" extrusionOk="0">
                <a:moveTo>
                  <a:pt x="19872" y="39"/>
                </a:moveTo>
                <a:cubicBezTo>
                  <a:pt x="19565" y="136"/>
                  <a:pt x="19263" y="408"/>
                  <a:pt x="18911" y="876"/>
                </a:cubicBezTo>
                <a:cubicBezTo>
                  <a:pt x="18546" y="1361"/>
                  <a:pt x="18097" y="1802"/>
                  <a:pt x="17927" y="1863"/>
                </a:cubicBezTo>
                <a:cubicBezTo>
                  <a:pt x="17756" y="1924"/>
                  <a:pt x="16671" y="1791"/>
                  <a:pt x="15500" y="1563"/>
                </a:cubicBezTo>
                <a:cubicBezTo>
                  <a:pt x="9362" y="366"/>
                  <a:pt x="9365" y="379"/>
                  <a:pt x="6251" y="1799"/>
                </a:cubicBezTo>
                <a:cubicBezTo>
                  <a:pt x="3145" y="3215"/>
                  <a:pt x="1151" y="5513"/>
                  <a:pt x="299" y="8645"/>
                </a:cubicBezTo>
                <a:cubicBezTo>
                  <a:pt x="112" y="9329"/>
                  <a:pt x="8" y="10066"/>
                  <a:pt x="1" y="10812"/>
                </a:cubicBezTo>
                <a:cubicBezTo>
                  <a:pt x="-21" y="13051"/>
                  <a:pt x="734" y="15416"/>
                  <a:pt x="2061" y="16971"/>
                </a:cubicBezTo>
                <a:cubicBezTo>
                  <a:pt x="2586" y="17586"/>
                  <a:pt x="2679" y="17848"/>
                  <a:pt x="2679" y="18838"/>
                </a:cubicBezTo>
                <a:cubicBezTo>
                  <a:pt x="2679" y="19659"/>
                  <a:pt x="2783" y="20123"/>
                  <a:pt x="3046" y="20427"/>
                </a:cubicBezTo>
                <a:cubicBezTo>
                  <a:pt x="3415" y="20854"/>
                  <a:pt x="3425" y="20857"/>
                  <a:pt x="4557" y="20512"/>
                </a:cubicBezTo>
                <a:cubicBezTo>
                  <a:pt x="5181" y="20322"/>
                  <a:pt x="5780" y="20029"/>
                  <a:pt x="5907" y="19869"/>
                </a:cubicBezTo>
                <a:cubicBezTo>
                  <a:pt x="6108" y="19617"/>
                  <a:pt x="6187" y="19645"/>
                  <a:pt x="6388" y="19997"/>
                </a:cubicBezTo>
                <a:cubicBezTo>
                  <a:pt x="6647" y="20451"/>
                  <a:pt x="7403" y="20736"/>
                  <a:pt x="9113" y="21006"/>
                </a:cubicBezTo>
                <a:cubicBezTo>
                  <a:pt x="12509" y="21542"/>
                  <a:pt x="16594" y="20181"/>
                  <a:pt x="18842" y="17787"/>
                </a:cubicBezTo>
                <a:cubicBezTo>
                  <a:pt x="20674" y="15836"/>
                  <a:pt x="21579" y="13434"/>
                  <a:pt x="21567" y="11005"/>
                </a:cubicBezTo>
                <a:cubicBezTo>
                  <a:pt x="21554" y="8577"/>
                  <a:pt x="20625" y="6122"/>
                  <a:pt x="18774" y="4138"/>
                </a:cubicBezTo>
                <a:lnTo>
                  <a:pt x="17858" y="3151"/>
                </a:lnTo>
                <a:lnTo>
                  <a:pt x="18316" y="2764"/>
                </a:lnTo>
                <a:cubicBezTo>
                  <a:pt x="18568" y="2552"/>
                  <a:pt x="19192" y="2127"/>
                  <a:pt x="19712" y="1799"/>
                </a:cubicBezTo>
                <a:cubicBezTo>
                  <a:pt x="20233" y="1471"/>
                  <a:pt x="20788" y="1036"/>
                  <a:pt x="20948" y="854"/>
                </a:cubicBezTo>
                <a:cubicBezTo>
                  <a:pt x="21203" y="567"/>
                  <a:pt x="21202" y="511"/>
                  <a:pt x="20857" y="275"/>
                </a:cubicBezTo>
                <a:cubicBezTo>
                  <a:pt x="20500" y="31"/>
                  <a:pt x="20180" y="-58"/>
                  <a:pt x="19872" y="39"/>
                </a:cubicBezTo>
                <a:close/>
              </a:path>
            </a:pathLst>
          </a:custGeom>
          <a:ln w="3175">
            <a:miter lim="400000"/>
          </a:ln>
        </p:spPr>
      </p:pic>
      <p:pic>
        <p:nvPicPr>
          <p:cNvPr id="259" name="Image" descr="Image"/>
          <p:cNvPicPr>
            <a:picLocks noChangeAspect="1"/>
          </p:cNvPicPr>
          <p:nvPr/>
        </p:nvPicPr>
        <p:blipFill>
          <a:blip r:embed="rId9">
            <a:extLst/>
          </a:blip>
          <a:srcRect l="13408" t="15374" r="17312" b="12708"/>
          <a:stretch>
            <a:fillRect/>
          </a:stretch>
        </p:blipFill>
        <p:spPr>
          <a:xfrm>
            <a:off x="5499280" y="4840251"/>
            <a:ext cx="374105" cy="388352"/>
          </a:xfrm>
          <a:custGeom>
            <a:avLst/>
            <a:gdLst/>
            <a:ahLst/>
            <a:cxnLst>
              <a:cxn ang="0">
                <a:pos x="wd2" y="hd2"/>
              </a:cxn>
              <a:cxn ang="5400000">
                <a:pos x="wd2" y="hd2"/>
              </a:cxn>
              <a:cxn ang="10800000">
                <a:pos x="wd2" y="hd2"/>
              </a:cxn>
              <a:cxn ang="16200000">
                <a:pos x="wd2" y="hd2"/>
              </a:cxn>
            </a:cxnLst>
            <a:rect l="0" t="0" r="r" b="b"/>
            <a:pathLst>
              <a:path w="21422" h="21552" fill="norm" stroke="1" extrusionOk="0">
                <a:moveTo>
                  <a:pt x="14458" y="47"/>
                </a:moveTo>
                <a:cubicBezTo>
                  <a:pt x="13937" y="114"/>
                  <a:pt x="13391" y="252"/>
                  <a:pt x="12867" y="465"/>
                </a:cubicBezTo>
                <a:cubicBezTo>
                  <a:pt x="12413" y="650"/>
                  <a:pt x="11309" y="823"/>
                  <a:pt x="10390" y="862"/>
                </a:cubicBezTo>
                <a:cubicBezTo>
                  <a:pt x="7148" y="996"/>
                  <a:pt x="4051" y="2557"/>
                  <a:pt x="2232" y="4958"/>
                </a:cubicBezTo>
                <a:cubicBezTo>
                  <a:pt x="1033" y="6540"/>
                  <a:pt x="449" y="7967"/>
                  <a:pt x="141" y="10002"/>
                </a:cubicBezTo>
                <a:cubicBezTo>
                  <a:pt x="42" y="10654"/>
                  <a:pt x="-17" y="11087"/>
                  <a:pt x="5" y="11544"/>
                </a:cubicBezTo>
                <a:cubicBezTo>
                  <a:pt x="26" y="12000"/>
                  <a:pt x="114" y="12477"/>
                  <a:pt x="277" y="13195"/>
                </a:cubicBezTo>
                <a:cubicBezTo>
                  <a:pt x="487" y="14117"/>
                  <a:pt x="642" y="15478"/>
                  <a:pt x="618" y="16213"/>
                </a:cubicBezTo>
                <a:cubicBezTo>
                  <a:pt x="564" y="17915"/>
                  <a:pt x="937" y="18788"/>
                  <a:pt x="2004" y="19473"/>
                </a:cubicBezTo>
                <a:cubicBezTo>
                  <a:pt x="2618" y="19866"/>
                  <a:pt x="3156" y="20022"/>
                  <a:pt x="4073" y="20067"/>
                </a:cubicBezTo>
                <a:cubicBezTo>
                  <a:pt x="4751" y="20101"/>
                  <a:pt x="5568" y="20282"/>
                  <a:pt x="5891" y="20464"/>
                </a:cubicBezTo>
                <a:cubicBezTo>
                  <a:pt x="6213" y="20646"/>
                  <a:pt x="7028" y="20942"/>
                  <a:pt x="7709" y="21146"/>
                </a:cubicBezTo>
                <a:cubicBezTo>
                  <a:pt x="8409" y="21357"/>
                  <a:pt x="9467" y="21507"/>
                  <a:pt x="10527" y="21543"/>
                </a:cubicBezTo>
                <a:cubicBezTo>
                  <a:pt x="11586" y="21579"/>
                  <a:pt x="12641" y="21507"/>
                  <a:pt x="13367" y="21345"/>
                </a:cubicBezTo>
                <a:cubicBezTo>
                  <a:pt x="16767" y="20585"/>
                  <a:pt x="19749" y="17915"/>
                  <a:pt x="20912" y="14583"/>
                </a:cubicBezTo>
                <a:cubicBezTo>
                  <a:pt x="21471" y="12981"/>
                  <a:pt x="21583" y="10465"/>
                  <a:pt x="21185" y="8790"/>
                </a:cubicBezTo>
                <a:cubicBezTo>
                  <a:pt x="20809" y="7207"/>
                  <a:pt x="19756" y="5344"/>
                  <a:pt x="18503" y="4077"/>
                </a:cubicBezTo>
                <a:cubicBezTo>
                  <a:pt x="17478" y="3041"/>
                  <a:pt x="17299" y="2750"/>
                  <a:pt x="17299" y="2117"/>
                </a:cubicBezTo>
                <a:cubicBezTo>
                  <a:pt x="17299" y="972"/>
                  <a:pt x="16801" y="226"/>
                  <a:pt x="15935" y="69"/>
                </a:cubicBezTo>
                <a:cubicBezTo>
                  <a:pt x="15471" y="-16"/>
                  <a:pt x="14979" y="-21"/>
                  <a:pt x="14458" y="47"/>
                </a:cubicBezTo>
                <a:close/>
                <a:moveTo>
                  <a:pt x="14595" y="1104"/>
                </a:moveTo>
                <a:cubicBezTo>
                  <a:pt x="14702" y="1039"/>
                  <a:pt x="14846" y="1066"/>
                  <a:pt x="14913" y="1170"/>
                </a:cubicBezTo>
                <a:cubicBezTo>
                  <a:pt x="14979" y="1274"/>
                  <a:pt x="14952" y="1414"/>
                  <a:pt x="14844" y="1478"/>
                </a:cubicBezTo>
                <a:cubicBezTo>
                  <a:pt x="14737" y="1543"/>
                  <a:pt x="14593" y="1516"/>
                  <a:pt x="14526" y="1412"/>
                </a:cubicBezTo>
                <a:cubicBezTo>
                  <a:pt x="14460" y="1308"/>
                  <a:pt x="14487" y="1168"/>
                  <a:pt x="14595" y="1104"/>
                </a:cubicBezTo>
                <a:close/>
              </a:path>
            </a:pathLst>
          </a:custGeom>
          <a:ln w="3175">
            <a:miter lim="400000"/>
          </a:ln>
        </p:spPr>
      </p:pic>
      <p:pic>
        <p:nvPicPr>
          <p:cNvPr id="260" name="Image" descr="Image"/>
          <p:cNvPicPr>
            <a:picLocks noChangeAspect="1"/>
          </p:cNvPicPr>
          <p:nvPr/>
        </p:nvPicPr>
        <p:blipFill>
          <a:blip r:embed="rId10">
            <a:extLst/>
          </a:blip>
          <a:srcRect l="5673" t="8767" r="12670" b="15595"/>
          <a:stretch>
            <a:fillRect/>
          </a:stretch>
        </p:blipFill>
        <p:spPr>
          <a:xfrm>
            <a:off x="2752481" y="8122913"/>
            <a:ext cx="440945" cy="408441"/>
          </a:xfrm>
          <a:custGeom>
            <a:avLst/>
            <a:gdLst/>
            <a:ahLst/>
            <a:cxnLst>
              <a:cxn ang="0">
                <a:pos x="wd2" y="hd2"/>
              </a:cxn>
              <a:cxn ang="5400000">
                <a:pos x="wd2" y="hd2"/>
              </a:cxn>
              <a:cxn ang="10800000">
                <a:pos x="wd2" y="hd2"/>
              </a:cxn>
              <a:cxn ang="16200000">
                <a:pos x="wd2" y="hd2"/>
              </a:cxn>
            </a:cxnLst>
            <a:rect l="0" t="0" r="r" b="b"/>
            <a:pathLst>
              <a:path w="21424" h="21387" fill="norm" stroke="1" extrusionOk="0">
                <a:moveTo>
                  <a:pt x="16622" y="14"/>
                </a:moveTo>
                <a:cubicBezTo>
                  <a:pt x="15300" y="-77"/>
                  <a:pt x="14131" y="276"/>
                  <a:pt x="12631" y="1219"/>
                </a:cubicBezTo>
                <a:cubicBezTo>
                  <a:pt x="12071" y="1571"/>
                  <a:pt x="11463" y="1863"/>
                  <a:pt x="11281" y="1863"/>
                </a:cubicBezTo>
                <a:cubicBezTo>
                  <a:pt x="10628" y="1863"/>
                  <a:pt x="8300" y="2768"/>
                  <a:pt x="7444" y="3360"/>
                </a:cubicBezTo>
                <a:cubicBezTo>
                  <a:pt x="3658" y="5978"/>
                  <a:pt x="2159" y="11753"/>
                  <a:pt x="4185" y="15974"/>
                </a:cubicBezTo>
                <a:cubicBezTo>
                  <a:pt x="4405" y="16433"/>
                  <a:pt x="4418" y="16587"/>
                  <a:pt x="4243" y="16639"/>
                </a:cubicBezTo>
                <a:cubicBezTo>
                  <a:pt x="1757" y="17377"/>
                  <a:pt x="555" y="18089"/>
                  <a:pt x="174" y="19071"/>
                </a:cubicBezTo>
                <a:cubicBezTo>
                  <a:pt x="-176" y="19973"/>
                  <a:pt x="-7" y="20485"/>
                  <a:pt x="752" y="20713"/>
                </a:cubicBezTo>
                <a:cubicBezTo>
                  <a:pt x="1102" y="20817"/>
                  <a:pt x="1657" y="20899"/>
                  <a:pt x="1967" y="20900"/>
                </a:cubicBezTo>
                <a:cubicBezTo>
                  <a:pt x="2596" y="20901"/>
                  <a:pt x="4469" y="20173"/>
                  <a:pt x="5535" y="19528"/>
                </a:cubicBezTo>
                <a:cubicBezTo>
                  <a:pt x="6223" y="19111"/>
                  <a:pt x="6237" y="19112"/>
                  <a:pt x="6788" y="19466"/>
                </a:cubicBezTo>
                <a:cubicBezTo>
                  <a:pt x="8387" y="20492"/>
                  <a:pt x="9225" y="20915"/>
                  <a:pt x="10163" y="21170"/>
                </a:cubicBezTo>
                <a:cubicBezTo>
                  <a:pt x="11465" y="21523"/>
                  <a:pt x="13630" y="21436"/>
                  <a:pt x="15099" y="20983"/>
                </a:cubicBezTo>
                <a:cubicBezTo>
                  <a:pt x="15972" y="20713"/>
                  <a:pt x="16244" y="20536"/>
                  <a:pt x="16449" y="20110"/>
                </a:cubicBezTo>
                <a:cubicBezTo>
                  <a:pt x="16639" y="19714"/>
                  <a:pt x="16843" y="19570"/>
                  <a:pt x="17201" y="19570"/>
                </a:cubicBezTo>
                <a:cubicBezTo>
                  <a:pt x="17842" y="19570"/>
                  <a:pt x="18681" y="18882"/>
                  <a:pt x="19534" y="17658"/>
                </a:cubicBezTo>
                <a:cubicBezTo>
                  <a:pt x="20886" y="15718"/>
                  <a:pt x="21424" y="14017"/>
                  <a:pt x="21424" y="11652"/>
                </a:cubicBezTo>
                <a:cubicBezTo>
                  <a:pt x="21424" y="10275"/>
                  <a:pt x="21095" y="8457"/>
                  <a:pt x="20711" y="7682"/>
                </a:cubicBezTo>
                <a:cubicBezTo>
                  <a:pt x="20543" y="7345"/>
                  <a:pt x="20463" y="7417"/>
                  <a:pt x="19843" y="8451"/>
                </a:cubicBezTo>
                <a:cubicBezTo>
                  <a:pt x="19466" y="9079"/>
                  <a:pt x="19096" y="9594"/>
                  <a:pt x="19014" y="9594"/>
                </a:cubicBezTo>
                <a:cubicBezTo>
                  <a:pt x="18681" y="9594"/>
                  <a:pt x="18667" y="9331"/>
                  <a:pt x="18994" y="8534"/>
                </a:cubicBezTo>
                <a:cubicBezTo>
                  <a:pt x="19254" y="7902"/>
                  <a:pt x="19340" y="7276"/>
                  <a:pt x="19341" y="5957"/>
                </a:cubicBezTo>
                <a:cubicBezTo>
                  <a:pt x="19342" y="4999"/>
                  <a:pt x="19348" y="3676"/>
                  <a:pt x="19361" y="3027"/>
                </a:cubicBezTo>
                <a:cubicBezTo>
                  <a:pt x="19378" y="2115"/>
                  <a:pt x="19303" y="1734"/>
                  <a:pt x="19033" y="1344"/>
                </a:cubicBezTo>
                <a:cubicBezTo>
                  <a:pt x="18381" y="403"/>
                  <a:pt x="17810" y="95"/>
                  <a:pt x="16622" y="14"/>
                </a:cubicBezTo>
                <a:close/>
                <a:moveTo>
                  <a:pt x="4050" y="18073"/>
                </a:moveTo>
                <a:cubicBezTo>
                  <a:pt x="5788" y="18068"/>
                  <a:pt x="6218" y="18372"/>
                  <a:pt x="5303" y="18967"/>
                </a:cubicBezTo>
                <a:cubicBezTo>
                  <a:pt x="4987" y="19172"/>
                  <a:pt x="4444" y="19441"/>
                  <a:pt x="4108" y="19549"/>
                </a:cubicBezTo>
                <a:cubicBezTo>
                  <a:pt x="2575" y="20040"/>
                  <a:pt x="1243" y="19948"/>
                  <a:pt x="887" y="19341"/>
                </a:cubicBezTo>
                <a:cubicBezTo>
                  <a:pt x="445" y="18584"/>
                  <a:pt x="1707" y="18081"/>
                  <a:pt x="4050" y="18073"/>
                </a:cubicBezTo>
                <a:close/>
              </a:path>
            </a:pathLst>
          </a:custGeom>
          <a:ln w="3175">
            <a:miter lim="400000"/>
          </a:ln>
        </p:spPr>
      </p:pic>
      <p:pic>
        <p:nvPicPr>
          <p:cNvPr id="261" name="Image" descr="Image"/>
          <p:cNvPicPr>
            <a:picLocks noChangeAspect="1"/>
          </p:cNvPicPr>
          <p:nvPr/>
        </p:nvPicPr>
        <p:blipFill>
          <a:blip r:embed="rId11">
            <a:extLst/>
          </a:blip>
          <a:srcRect l="8000" t="5333" r="10048" b="11561"/>
          <a:stretch>
            <a:fillRect/>
          </a:stretch>
        </p:blipFill>
        <p:spPr>
          <a:xfrm>
            <a:off x="5155346" y="8082583"/>
            <a:ext cx="442536" cy="448771"/>
          </a:xfrm>
          <a:custGeom>
            <a:avLst/>
            <a:gdLst/>
            <a:ahLst/>
            <a:cxnLst>
              <a:cxn ang="0">
                <a:pos x="wd2" y="hd2"/>
              </a:cxn>
              <a:cxn ang="5400000">
                <a:pos x="wd2" y="hd2"/>
              </a:cxn>
              <a:cxn ang="10800000">
                <a:pos x="wd2" y="hd2"/>
              </a:cxn>
              <a:cxn ang="16200000">
                <a:pos x="wd2" y="hd2"/>
              </a:cxn>
            </a:cxnLst>
            <a:rect l="0" t="0" r="r" b="b"/>
            <a:pathLst>
              <a:path w="21567" h="21585" fill="norm" stroke="1" extrusionOk="0">
                <a:moveTo>
                  <a:pt x="14410" y="0"/>
                </a:moveTo>
                <a:cubicBezTo>
                  <a:pt x="13924" y="0"/>
                  <a:pt x="12738" y="542"/>
                  <a:pt x="12282" y="974"/>
                </a:cubicBezTo>
                <a:cubicBezTo>
                  <a:pt x="12048" y="1195"/>
                  <a:pt x="12048" y="1248"/>
                  <a:pt x="12282" y="1394"/>
                </a:cubicBezTo>
                <a:cubicBezTo>
                  <a:pt x="12427" y="1484"/>
                  <a:pt x="12701" y="1545"/>
                  <a:pt x="12901" y="1546"/>
                </a:cubicBezTo>
                <a:cubicBezTo>
                  <a:pt x="14138" y="1555"/>
                  <a:pt x="16012" y="2580"/>
                  <a:pt x="16518" y="3512"/>
                </a:cubicBezTo>
                <a:cubicBezTo>
                  <a:pt x="16821" y="4072"/>
                  <a:pt x="16464" y="4153"/>
                  <a:pt x="15377" y="3799"/>
                </a:cubicBezTo>
                <a:cubicBezTo>
                  <a:pt x="10241" y="2126"/>
                  <a:pt x="4831" y="5089"/>
                  <a:pt x="3598" y="10251"/>
                </a:cubicBezTo>
                <a:cubicBezTo>
                  <a:pt x="2781" y="13670"/>
                  <a:pt x="3990" y="17147"/>
                  <a:pt x="6750" y="19357"/>
                </a:cubicBezTo>
                <a:cubicBezTo>
                  <a:pt x="7286" y="19785"/>
                  <a:pt x="7471" y="20058"/>
                  <a:pt x="7350" y="20177"/>
                </a:cubicBezTo>
                <a:cubicBezTo>
                  <a:pt x="7250" y="20276"/>
                  <a:pt x="6347" y="20334"/>
                  <a:pt x="5300" y="20330"/>
                </a:cubicBezTo>
                <a:cubicBezTo>
                  <a:pt x="3769" y="20325"/>
                  <a:pt x="3261" y="20267"/>
                  <a:pt x="2592" y="19967"/>
                </a:cubicBezTo>
                <a:cubicBezTo>
                  <a:pt x="1590" y="19518"/>
                  <a:pt x="881" y="18518"/>
                  <a:pt x="754" y="17410"/>
                </a:cubicBezTo>
                <a:cubicBezTo>
                  <a:pt x="705" y="16979"/>
                  <a:pt x="597" y="16627"/>
                  <a:pt x="522" y="16627"/>
                </a:cubicBezTo>
                <a:cubicBezTo>
                  <a:pt x="284" y="16627"/>
                  <a:pt x="0" y="17678"/>
                  <a:pt x="0" y="18574"/>
                </a:cubicBezTo>
                <a:cubicBezTo>
                  <a:pt x="0" y="20050"/>
                  <a:pt x="850" y="21129"/>
                  <a:pt x="2360" y="21533"/>
                </a:cubicBezTo>
                <a:cubicBezTo>
                  <a:pt x="2553" y="21584"/>
                  <a:pt x="3581" y="21600"/>
                  <a:pt x="4642" y="21571"/>
                </a:cubicBezTo>
                <a:cubicBezTo>
                  <a:pt x="6169" y="21529"/>
                  <a:pt x="6822" y="21430"/>
                  <a:pt x="7737" y="21094"/>
                </a:cubicBezTo>
                <a:cubicBezTo>
                  <a:pt x="8809" y="20699"/>
                  <a:pt x="8939" y="20695"/>
                  <a:pt x="9574" y="20922"/>
                </a:cubicBezTo>
                <a:cubicBezTo>
                  <a:pt x="10548" y="21270"/>
                  <a:pt x="13215" y="21381"/>
                  <a:pt x="14429" y="21132"/>
                </a:cubicBezTo>
                <a:cubicBezTo>
                  <a:pt x="16001" y="20810"/>
                  <a:pt x="17813" y="19833"/>
                  <a:pt x="18974" y="18669"/>
                </a:cubicBezTo>
                <a:cubicBezTo>
                  <a:pt x="20745" y="16895"/>
                  <a:pt x="21600" y="14563"/>
                  <a:pt x="21566" y="12236"/>
                </a:cubicBezTo>
                <a:cubicBezTo>
                  <a:pt x="21532" y="9910"/>
                  <a:pt x="20603" y="7583"/>
                  <a:pt x="18781" y="5803"/>
                </a:cubicBezTo>
                <a:lnTo>
                  <a:pt x="17736" y="4791"/>
                </a:lnTo>
                <a:lnTo>
                  <a:pt x="18104" y="4104"/>
                </a:lnTo>
                <a:cubicBezTo>
                  <a:pt x="18932" y="2502"/>
                  <a:pt x="18078" y="978"/>
                  <a:pt x="15996" y="344"/>
                </a:cubicBezTo>
                <a:cubicBezTo>
                  <a:pt x="15380" y="156"/>
                  <a:pt x="14666" y="0"/>
                  <a:pt x="14410" y="0"/>
                </a:cubicBezTo>
                <a:close/>
              </a:path>
            </a:pathLst>
          </a:custGeom>
          <a:ln w="3175">
            <a:miter lim="400000"/>
          </a:ln>
        </p:spPr>
      </p:pic>
      <p:pic>
        <p:nvPicPr>
          <p:cNvPr id="262" name="Image" descr="Image"/>
          <p:cNvPicPr>
            <a:picLocks noChangeAspect="1"/>
          </p:cNvPicPr>
          <p:nvPr/>
        </p:nvPicPr>
        <p:blipFill>
          <a:blip r:embed="rId12">
            <a:extLst/>
          </a:blip>
          <a:srcRect l="11185" t="6883" r="9565" b="12321"/>
          <a:stretch>
            <a:fillRect/>
          </a:stretch>
        </p:blipFill>
        <p:spPr>
          <a:xfrm>
            <a:off x="6786639" y="8095058"/>
            <a:ext cx="427948" cy="436296"/>
          </a:xfrm>
          <a:custGeom>
            <a:avLst/>
            <a:gdLst/>
            <a:ahLst/>
            <a:cxnLst>
              <a:cxn ang="0">
                <a:pos x="wd2" y="hd2"/>
              </a:cxn>
              <a:cxn ang="5400000">
                <a:pos x="wd2" y="hd2"/>
              </a:cxn>
              <a:cxn ang="10800000">
                <a:pos x="wd2" y="hd2"/>
              </a:cxn>
              <a:cxn ang="16200000">
                <a:pos x="wd2" y="hd2"/>
              </a:cxn>
            </a:cxnLst>
            <a:rect l="0" t="0" r="r" b="b"/>
            <a:pathLst>
              <a:path w="20673" h="21463" fill="norm" stroke="1" extrusionOk="0">
                <a:moveTo>
                  <a:pt x="14277" y="0"/>
                </a:moveTo>
                <a:cubicBezTo>
                  <a:pt x="14156" y="5"/>
                  <a:pt x="13993" y="64"/>
                  <a:pt x="13721" y="196"/>
                </a:cubicBezTo>
                <a:cubicBezTo>
                  <a:pt x="12691" y="694"/>
                  <a:pt x="12495" y="1027"/>
                  <a:pt x="12724" y="1894"/>
                </a:cubicBezTo>
                <a:cubicBezTo>
                  <a:pt x="13025" y="3031"/>
                  <a:pt x="12931" y="3122"/>
                  <a:pt x="11478" y="3124"/>
                </a:cubicBezTo>
                <a:cubicBezTo>
                  <a:pt x="9031" y="3128"/>
                  <a:pt x="7025" y="3998"/>
                  <a:pt x="5248" y="5799"/>
                </a:cubicBezTo>
                <a:cubicBezTo>
                  <a:pt x="3870" y="7194"/>
                  <a:pt x="3052" y="8758"/>
                  <a:pt x="2794" y="10504"/>
                </a:cubicBezTo>
                <a:cubicBezTo>
                  <a:pt x="2694" y="11176"/>
                  <a:pt x="2553" y="11842"/>
                  <a:pt x="2487" y="11988"/>
                </a:cubicBezTo>
                <a:cubicBezTo>
                  <a:pt x="2421" y="12134"/>
                  <a:pt x="1858" y="12497"/>
                  <a:pt x="1241" y="12808"/>
                </a:cubicBezTo>
                <a:cubicBezTo>
                  <a:pt x="178" y="13343"/>
                  <a:pt x="127" y="13428"/>
                  <a:pt x="33" y="14116"/>
                </a:cubicBezTo>
                <a:cubicBezTo>
                  <a:pt x="-22" y="14516"/>
                  <a:pt x="-7" y="14867"/>
                  <a:pt x="71" y="14916"/>
                </a:cubicBezTo>
                <a:cubicBezTo>
                  <a:pt x="149" y="14965"/>
                  <a:pt x="658" y="14921"/>
                  <a:pt x="1202" y="14819"/>
                </a:cubicBezTo>
                <a:cubicBezTo>
                  <a:pt x="2556" y="14564"/>
                  <a:pt x="2810" y="14596"/>
                  <a:pt x="2928" y="14956"/>
                </a:cubicBezTo>
                <a:cubicBezTo>
                  <a:pt x="3579" y="16943"/>
                  <a:pt x="5257" y="19172"/>
                  <a:pt x="6762" y="20071"/>
                </a:cubicBezTo>
                <a:cubicBezTo>
                  <a:pt x="7176" y="20318"/>
                  <a:pt x="7667" y="20728"/>
                  <a:pt x="7855" y="20988"/>
                </a:cubicBezTo>
                <a:cubicBezTo>
                  <a:pt x="8133" y="21373"/>
                  <a:pt x="8251" y="21433"/>
                  <a:pt x="8507" y="21281"/>
                </a:cubicBezTo>
                <a:cubicBezTo>
                  <a:pt x="8732" y="21148"/>
                  <a:pt x="9089" y="21142"/>
                  <a:pt x="9772" y="21301"/>
                </a:cubicBezTo>
                <a:cubicBezTo>
                  <a:pt x="11040" y="21596"/>
                  <a:pt x="13077" y="21479"/>
                  <a:pt x="14488" y="21027"/>
                </a:cubicBezTo>
                <a:cubicBezTo>
                  <a:pt x="16175" y="20488"/>
                  <a:pt x="17928" y="19157"/>
                  <a:pt x="18994" y="17611"/>
                </a:cubicBezTo>
                <a:cubicBezTo>
                  <a:pt x="21578" y="13863"/>
                  <a:pt x="21143" y="9006"/>
                  <a:pt x="17939" y="5740"/>
                </a:cubicBezTo>
                <a:lnTo>
                  <a:pt x="16770" y="4549"/>
                </a:lnTo>
                <a:lnTo>
                  <a:pt x="17613" y="3807"/>
                </a:lnTo>
                <a:cubicBezTo>
                  <a:pt x="18072" y="3391"/>
                  <a:pt x="18693" y="2849"/>
                  <a:pt x="18994" y="2616"/>
                </a:cubicBezTo>
                <a:cubicBezTo>
                  <a:pt x="19371" y="2325"/>
                  <a:pt x="19482" y="2138"/>
                  <a:pt x="19358" y="2011"/>
                </a:cubicBezTo>
                <a:cubicBezTo>
                  <a:pt x="19140" y="1789"/>
                  <a:pt x="17088" y="3134"/>
                  <a:pt x="15869" y="4296"/>
                </a:cubicBezTo>
                <a:cubicBezTo>
                  <a:pt x="15422" y="4721"/>
                  <a:pt x="14992" y="5023"/>
                  <a:pt x="14929" y="4959"/>
                </a:cubicBezTo>
                <a:cubicBezTo>
                  <a:pt x="14866" y="4895"/>
                  <a:pt x="14814" y="4601"/>
                  <a:pt x="14814" y="4296"/>
                </a:cubicBezTo>
                <a:cubicBezTo>
                  <a:pt x="14814" y="3990"/>
                  <a:pt x="14739" y="3653"/>
                  <a:pt x="14642" y="3554"/>
                </a:cubicBezTo>
                <a:cubicBezTo>
                  <a:pt x="14520" y="3430"/>
                  <a:pt x="14564" y="3145"/>
                  <a:pt x="14757" y="2675"/>
                </a:cubicBezTo>
                <a:cubicBezTo>
                  <a:pt x="15085" y="1874"/>
                  <a:pt x="15004" y="584"/>
                  <a:pt x="14603" y="176"/>
                </a:cubicBezTo>
                <a:cubicBezTo>
                  <a:pt x="14488" y="58"/>
                  <a:pt x="14399" y="-4"/>
                  <a:pt x="14277" y="0"/>
                </a:cubicBezTo>
                <a:close/>
              </a:path>
            </a:pathLst>
          </a:custGeom>
          <a:ln w="3175">
            <a:miter lim="400000"/>
          </a:ln>
        </p:spPr>
      </p:pic>
      <p:sp>
        <p:nvSpPr>
          <p:cNvPr id="263" name="Accomplissement"/>
          <p:cNvSpPr/>
          <p:nvPr/>
        </p:nvSpPr>
        <p:spPr>
          <a:xfrm>
            <a:off x="7530349" y="2968505"/>
            <a:ext cx="180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Accomplissement</a:t>
            </a:r>
          </a:p>
        </p:txBody>
      </p:sp>
      <p:sp>
        <p:nvSpPr>
          <p:cNvPr id="264" name="Responsabilité"/>
          <p:cNvSpPr/>
          <p:nvPr/>
        </p:nvSpPr>
        <p:spPr>
          <a:xfrm>
            <a:off x="7530349" y="3448519"/>
            <a:ext cx="180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Responsabilité</a:t>
            </a:r>
          </a:p>
        </p:txBody>
      </p:sp>
      <p:sp>
        <p:nvSpPr>
          <p:cNvPr id="265" name="[Moralité]"/>
          <p:cNvSpPr/>
          <p:nvPr/>
        </p:nvSpPr>
        <p:spPr>
          <a:xfrm>
            <a:off x="6140420" y="3030374"/>
            <a:ext cx="1260001" cy="582160"/>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[Moralité]</a:t>
            </a:r>
          </a:p>
        </p:txBody>
      </p:sp>
      <p:sp>
        <p:nvSpPr>
          <p:cNvPr id="266" name="Philosophie"/>
          <p:cNvSpPr/>
          <p:nvPr/>
        </p:nvSpPr>
        <p:spPr>
          <a:xfrm>
            <a:off x="8080275" y="4864783"/>
            <a:ext cx="126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Philosophie</a:t>
            </a:r>
          </a:p>
        </p:txBody>
      </p:sp>
      <p:sp>
        <p:nvSpPr>
          <p:cNvPr id="267" name="Religions"/>
          <p:cNvSpPr/>
          <p:nvPr/>
        </p:nvSpPr>
        <p:spPr>
          <a:xfrm>
            <a:off x="8080275" y="5761311"/>
            <a:ext cx="126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Religions</a:t>
            </a:r>
          </a:p>
        </p:txBody>
      </p:sp>
      <p:sp>
        <p:nvSpPr>
          <p:cNvPr id="268" name="Spiritualité"/>
          <p:cNvSpPr/>
          <p:nvPr/>
        </p:nvSpPr>
        <p:spPr>
          <a:xfrm>
            <a:off x="8075042" y="5309928"/>
            <a:ext cx="126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Spiritualité</a:t>
            </a:r>
          </a:p>
        </p:txBody>
      </p:sp>
      <p:sp>
        <p:nvSpPr>
          <p:cNvPr id="269" name="Anthropologie"/>
          <p:cNvSpPr/>
          <p:nvPr/>
        </p:nvSpPr>
        <p:spPr>
          <a:xfrm>
            <a:off x="9397030" y="5098553"/>
            <a:ext cx="144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Anthropologie</a:t>
            </a:r>
          </a:p>
        </p:txBody>
      </p:sp>
      <p:sp>
        <p:nvSpPr>
          <p:cNvPr id="270" name="Cosmologie"/>
          <p:cNvSpPr/>
          <p:nvPr/>
        </p:nvSpPr>
        <p:spPr>
          <a:xfrm>
            <a:off x="9397030" y="5521304"/>
            <a:ext cx="144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Cosmologie</a:t>
            </a:r>
          </a:p>
        </p:txBody>
      </p:sp>
      <p:pic>
        <p:nvPicPr>
          <p:cNvPr id="271" name="Image" descr="Image"/>
          <p:cNvPicPr>
            <a:picLocks noChangeAspect="1"/>
          </p:cNvPicPr>
          <p:nvPr/>
        </p:nvPicPr>
        <p:blipFill>
          <a:blip r:embed="rId13">
            <a:extLst/>
          </a:blip>
          <a:srcRect l="16703" t="14159" r="14022" b="13322"/>
          <a:stretch>
            <a:fillRect/>
          </a:stretch>
        </p:blipFill>
        <p:spPr>
          <a:xfrm>
            <a:off x="5942056" y="2698448"/>
            <a:ext cx="374081" cy="391597"/>
          </a:xfrm>
          <a:custGeom>
            <a:avLst/>
            <a:gdLst/>
            <a:ahLst/>
            <a:cxnLst>
              <a:cxn ang="0">
                <a:pos x="wd2" y="hd2"/>
              </a:cxn>
              <a:cxn ang="5400000">
                <a:pos x="wd2" y="hd2"/>
              </a:cxn>
              <a:cxn ang="10800000">
                <a:pos x="wd2" y="hd2"/>
              </a:cxn>
              <a:cxn ang="16200000">
                <a:pos x="wd2" y="hd2"/>
              </a:cxn>
            </a:cxnLst>
            <a:rect l="0" t="0" r="r" b="b"/>
            <a:pathLst>
              <a:path w="21223" h="21412" fill="norm" stroke="1" extrusionOk="0">
                <a:moveTo>
                  <a:pt x="18386" y="3"/>
                </a:moveTo>
                <a:cubicBezTo>
                  <a:pt x="17503" y="-27"/>
                  <a:pt x="16412" y="186"/>
                  <a:pt x="15256" y="632"/>
                </a:cubicBezTo>
                <a:cubicBezTo>
                  <a:pt x="14124" y="1069"/>
                  <a:pt x="13871" y="1105"/>
                  <a:pt x="13162" y="914"/>
                </a:cubicBezTo>
                <a:cubicBezTo>
                  <a:pt x="12716" y="795"/>
                  <a:pt x="11663" y="681"/>
                  <a:pt x="10820" y="676"/>
                </a:cubicBezTo>
                <a:cubicBezTo>
                  <a:pt x="5721" y="646"/>
                  <a:pt x="1614" y="3693"/>
                  <a:pt x="373" y="8423"/>
                </a:cubicBezTo>
                <a:cubicBezTo>
                  <a:pt x="-114" y="10277"/>
                  <a:pt x="-65" y="12370"/>
                  <a:pt x="485" y="13869"/>
                </a:cubicBezTo>
                <a:cubicBezTo>
                  <a:pt x="761" y="14621"/>
                  <a:pt x="754" y="14794"/>
                  <a:pt x="395" y="15931"/>
                </a:cubicBezTo>
                <a:cubicBezTo>
                  <a:pt x="-375" y="18372"/>
                  <a:pt x="13" y="20716"/>
                  <a:pt x="1273" y="21204"/>
                </a:cubicBezTo>
                <a:cubicBezTo>
                  <a:pt x="2225" y="21573"/>
                  <a:pt x="4322" y="21433"/>
                  <a:pt x="5461" y="20922"/>
                </a:cubicBezTo>
                <a:cubicBezTo>
                  <a:pt x="6531" y="20442"/>
                  <a:pt x="6546" y="20429"/>
                  <a:pt x="7803" y="20748"/>
                </a:cubicBezTo>
                <a:cubicBezTo>
                  <a:pt x="8516" y="20930"/>
                  <a:pt x="9845" y="21077"/>
                  <a:pt x="10820" y="21074"/>
                </a:cubicBezTo>
                <a:cubicBezTo>
                  <a:pt x="15575" y="21060"/>
                  <a:pt x="19697" y="17964"/>
                  <a:pt x="20930" y="13501"/>
                </a:cubicBezTo>
                <a:cubicBezTo>
                  <a:pt x="21115" y="12832"/>
                  <a:pt x="21220" y="11869"/>
                  <a:pt x="21223" y="10897"/>
                </a:cubicBezTo>
                <a:cubicBezTo>
                  <a:pt x="21225" y="9924"/>
                  <a:pt x="21134" y="8949"/>
                  <a:pt x="20952" y="8293"/>
                </a:cubicBezTo>
                <a:cubicBezTo>
                  <a:pt x="20317" y="5994"/>
                  <a:pt x="18474" y="3514"/>
                  <a:pt x="16517" y="2303"/>
                </a:cubicBezTo>
                <a:cubicBezTo>
                  <a:pt x="15108" y="1432"/>
                  <a:pt x="15405" y="1131"/>
                  <a:pt x="17598" y="1131"/>
                </a:cubicBezTo>
                <a:cubicBezTo>
                  <a:pt x="19086" y="1131"/>
                  <a:pt x="19254" y="1173"/>
                  <a:pt x="19714" y="1652"/>
                </a:cubicBezTo>
                <a:cubicBezTo>
                  <a:pt x="19990" y="1939"/>
                  <a:pt x="20209" y="2335"/>
                  <a:pt x="20209" y="2542"/>
                </a:cubicBezTo>
                <a:cubicBezTo>
                  <a:pt x="20209" y="2749"/>
                  <a:pt x="20300" y="2869"/>
                  <a:pt x="20412" y="2802"/>
                </a:cubicBezTo>
                <a:cubicBezTo>
                  <a:pt x="20724" y="2617"/>
                  <a:pt x="20645" y="1282"/>
                  <a:pt x="20299" y="806"/>
                </a:cubicBezTo>
                <a:cubicBezTo>
                  <a:pt x="19938" y="308"/>
                  <a:pt x="19268" y="33"/>
                  <a:pt x="18386" y="3"/>
                </a:cubicBezTo>
                <a:close/>
              </a:path>
            </a:pathLst>
          </a:cu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0" presetID="1" grpId="1" fill="hold">
                                  <p:stCondLst>
                                    <p:cond delay="0"/>
                                  </p:stCondLst>
                                  <p:iterate type="el" backwards="0">
                                    <p:tmAbs val="0"/>
                                  </p:iterate>
                                  <p:childTnLst>
                                    <p:set>
                                      <p:cBhvr>
                                        <p:cTn id="6" fill="hold"/>
                                        <p:tgtEl>
                                          <p:spTgt spid="271"/>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8" presetID="22" grpId="2" fill="hold">
                                  <p:stCondLst>
                                    <p:cond delay="0"/>
                                  </p:stCondLst>
                                  <p:iterate type="el" backwards="0">
                                    <p:tmAbs val="0"/>
                                  </p:iterate>
                                  <p:childTnLst>
                                    <p:set>
                                      <p:cBhvr>
                                        <p:cTn id="9" fill="hold"/>
                                        <p:tgtEl>
                                          <p:spTgt spid="210"/>
                                        </p:tgtEl>
                                        <p:attrNameLst>
                                          <p:attrName>style.visibility</p:attrName>
                                        </p:attrNameLst>
                                      </p:cBhvr>
                                      <p:to>
                                        <p:strVal val="visible"/>
                                      </p:to>
                                    </p:set>
                                    <p:animEffect filter="wipe(left)" transition="in">
                                      <p:cBhvr>
                                        <p:cTn id="10" dur="1000"/>
                                        <p:tgtEl>
                                          <p:spTgt spid="21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71" grpId="1"/>
      <p:bldP build="whole" bldLvl="1" animBg="1" rev="0" advAuto="0" spid="210" grpId="2"/>
    </p:bldLst>
  </p:timing>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74"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75" name="Transcendantal…"/>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Transcendantal</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en d’autres termes encore, le sujet, ou le Soi est toujours en-deçà de ce que l’on peut désigner par des mots (c'est-à-dire « thématiser »)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il n’est pas « thématisable », ou impossible à circonscrire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en ce sens il est « a-thématique », ou selon le mot de Husserl : « apodictique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le Soi est le champ au sein duquel on peut circonscrire tout ce qui est nommé ou thématisé mais lui-même n’est pas « circonscriptible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en d’autres termes, le sujet est transcendantal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(non désignable par des mots : toujours au-delà)</a:t>
            </a:r>
          </a:p>
        </p:txBody>
      </p:sp>
      <p:sp>
        <p:nvSpPr>
          <p:cNvPr id="47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7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7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80"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sp>
        <p:nvSpPr>
          <p:cNvPr id="481" name="Aspects de l’éthos contemporain…"/>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Aspects de l’éthos contemporain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Ruwen Ogien</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Jalons de philosophie du sujet</a:t>
            </a:r>
          </a:p>
        </p:txBody>
      </p:sp>
      <p:pic>
        <p:nvPicPr>
          <p:cNvPr id="48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84"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85" name="Transcendantal…"/>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Transcendantal</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une remarque :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dans la philosophie antique et médiévale, le qualificatif transcendant est réservé à tout ce qui est au-delà du monde humain, en particulier Dieu, plus vaste, plus grand, toujours au-delà des notions humaines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ici, le mot « transcendantal » est ramené au sujet humain : on pourrait dire qu’il désigne plutôt qu’un au-delà de tout, un en-deçà de tout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car on se situe non pas du point de vue d’une philosophie de la nature mais du point de vue de la connaissance humaine dont le Soi est une condition de possibilité</a:t>
            </a:r>
          </a:p>
        </p:txBody>
      </p:sp>
      <p:sp>
        <p:nvSpPr>
          <p:cNvPr id="48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8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8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90"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sp>
        <p:nvSpPr>
          <p:cNvPr id="491" name="Aspects de l’éthos contemporain…"/>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Aspects de l’éthos contemporain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Ruwen Ogien</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Jalons de philosophie du sujet</a:t>
            </a:r>
          </a:p>
        </p:txBody>
      </p:sp>
      <p:pic>
        <p:nvPicPr>
          <p:cNvPr id="49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94"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95" name="Transcendantal…"/>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solidFill>
                  <a:schemeClr val="accent4">
                    <a:hueOff val="468000"/>
                    <a:satOff val="-4761"/>
                    <a:lumOff val="10196"/>
                  </a:schemeClr>
                </a:solidFill>
                <a:latin typeface="+mn-lt"/>
                <a:ea typeface="+mn-ea"/>
                <a:cs typeface="+mn-cs"/>
                <a:sym typeface="Helvetica Neue"/>
              </a:defRPr>
            </a:pPr>
            <a:r>
              <a:t>Transcendantal</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paradoxalement, le Soi a besoin de tous les phénomènes pour prendre conscience de lui-même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mais en même temps qu’il perçoit ces phénomènes, il se perçoit différent d’eux, non réductible à eux, et toujours en-deçà de ces phénomènes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exemple : la perception de la texture d’un tissu ou de la température de l’air est une réalité objectivable, qui concerne de fait, un tissu ou l’air, en tant que réalité extérieure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mais en même temps il s’agit d’une expérience subjective (en tant que sujet), de soi-même capable de percevoir cette texture et donc existant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cet en-deçà non réductible aux phénomènes est le sujet, ou le Soi</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il est transcendantal ou apodictique</a:t>
            </a:r>
          </a:p>
        </p:txBody>
      </p:sp>
      <p:sp>
        <p:nvSpPr>
          <p:cNvPr id="49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9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9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00"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sp>
        <p:nvSpPr>
          <p:cNvPr id="501" name="Aspects de l’éthos contemporain…"/>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Aspects de l’éthos contemporain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Ruwen Ogien</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Jalons de philosophie du sujet</a:t>
            </a:r>
          </a:p>
        </p:txBody>
      </p:sp>
      <p:pic>
        <p:nvPicPr>
          <p:cNvPr id="50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04"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05" name="- la prise de conscience d’être un sujet transcendantal comporte avec elle…"/>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la prise de conscience d’être un sujet transcendantal comporte avec elle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une découverte de la non-réductibilité de soi à certaines de ses propres caractéristiques (je ne suis pas que grand, petit, angoissé, bricoleur, artiste, etc)</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une attente à l’égard des autres : n’être pas réduit à certaines de ses propres caractéristiques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c'est-à-dire être reconnu comme un sujet transcendantal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un sujet porte en lui l’attente d’être accueilli pour ce qu’il est, dans sa globalité</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cette réalité fonde tout refus de discrimination : être écarté des relations humaines en raison de certaines caractéristiques particulières et partielles et être identifié à ces particularités</a:t>
            </a:r>
          </a:p>
        </p:txBody>
      </p:sp>
      <p:sp>
        <p:nvSpPr>
          <p:cNvPr id="50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0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0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10"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sp>
        <p:nvSpPr>
          <p:cNvPr id="511" name="Aspects de l’éthos contemporain…"/>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Aspects de l’éthos contemporain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Ruwen Ogien</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Jalons de philosophie du sujet</a:t>
            </a:r>
          </a:p>
        </p:txBody>
      </p:sp>
      <p:pic>
        <p:nvPicPr>
          <p:cNvPr id="51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14"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15" name="- en d’autres termes, le fait d’être réduit à un aspect partiel de soi est humiliant…"/>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en d’autres termes, le fait d’être réduit à un aspect partiel de soi est humiliant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 c’est une définition de la violence : une négation du fait d’avoir face à soi un sujet - qui peut n’être pas de la violence physique, mais une façon d’être en relation</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 on parlera de « violence symbolique » pour désigner cet aspect relationnel déficient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p:txBody>
      </p:sp>
      <p:sp>
        <p:nvSpPr>
          <p:cNvPr id="51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1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1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20"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sp>
        <p:nvSpPr>
          <p:cNvPr id="521" name="Aspects de l’éthos contemporain…"/>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Aspects de l’éthos contemporain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Ruwen Ogien</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Jalons de philosophie du sujet</a:t>
            </a:r>
          </a:p>
        </p:txBody>
      </p:sp>
      <p:pic>
        <p:nvPicPr>
          <p:cNvPr id="52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24"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25" name="- dans la réciprocité des sujets se jouent deux enjeux :…"/>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dans la réciprocité des sujets se jouent deux enjeux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celui de permettre à chacun de découvrir des aspects de soi, de se connaître à l’occasion de la fréquentation de l’autre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(apparition de « phénomènes » dans la conscience du sujet, prises de conscience de certaines caractéristiques)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celui de se comporter entre sujets en tenant compte du fait qu’aucune caractéristique n’épuise le sujet (ne peut dire tout de lui)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et, ce faisant, accueillir autrui dans sa globalité</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c’est l’enjeu éthique et moral </a:t>
            </a:r>
          </a:p>
        </p:txBody>
      </p:sp>
      <p:sp>
        <p:nvSpPr>
          <p:cNvPr id="52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2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2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30"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sp>
        <p:nvSpPr>
          <p:cNvPr id="531" name="Aspects de l’éthos contemporain…"/>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Aspects de l’éthos contemporain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Ruwen Ogien</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Jalons de philosophie du sujet</a:t>
            </a:r>
          </a:p>
        </p:txBody>
      </p:sp>
      <p:pic>
        <p:nvPicPr>
          <p:cNvPr id="53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34"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35" name="- on peut donc établir une continuité du sujet transcendantal à l’éthique en considérant qu’être un sujet suppose…"/>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on peut donc établir une continuité du sujet transcendantal à l’éthique en considérant qu’être un sujet suppose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 une prise de conscience du caractère transcendantal (apodictique, non-circonscriptible) de cette réalité</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 une attente d’être traité comme une sujet transcendantal par les autres (non réduit à une aspect partiel de soi</a:t>
            </a:r>
          </a:p>
          <a:p>
            <a:pPr lvl="1" marL="1595606" indent="-1595606" algn="l">
              <a:spcBef>
                <a:spcPts val="400"/>
              </a:spcBef>
              <a:tabLst>
                <a:tab pos="647700" algn="l"/>
                <a:tab pos="1219200" algn="l"/>
                <a:tab pos="2781300" algn="l"/>
                <a:tab pos="4229100" algn="l"/>
              </a:tabLst>
              <a:defRPr sz="2200">
                <a:latin typeface="+mn-lt"/>
                <a:ea typeface="+mn-ea"/>
                <a:cs typeface="+mn-cs"/>
                <a:sym typeface="Helvetica Neue"/>
              </a:defRPr>
            </a:pPr>
            <a:r>
              <a:t>	- un défi de traiter autrui comme un sujet transcendantal (ne pas le/la réduire à un aspect partielle de lui/elle)</a:t>
            </a:r>
          </a:p>
        </p:txBody>
      </p:sp>
      <p:sp>
        <p:nvSpPr>
          <p:cNvPr id="53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3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3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40"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pic>
        <p:nvPicPr>
          <p:cNvPr id="54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4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44" name="- de la même façon que l’acceptation de soi est l’objet d’une prise de position, c'est-à-dire d’une décision…"/>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de la même façon que l’acceptation de soi est l’objet d’une prise de position, c'est-à-dire d’une décision</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l’acceptation d’autrui et le comportement à l’égard d’autrui comme sujet transcendantal est également l’objet d’une prise de position</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il est question ici pour un sujet de déterminer la manière dont il s’inscrit dans les relations humaines,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et, ce faisant, il exerce sa liberté fondamentale (au-delà du libre-arbitre)</a:t>
            </a:r>
          </a:p>
        </p:txBody>
      </p:sp>
      <p:sp>
        <p:nvSpPr>
          <p:cNvPr id="54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4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4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4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sp>
        <p:nvSpPr>
          <p:cNvPr id="550" name="Aspects de l’éthos contemporain…"/>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Aspects de l’éthos contemporain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Ruwen Ogien</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Jalons de philosophie du sujet</a:t>
            </a:r>
          </a:p>
        </p:txBody>
      </p:sp>
      <p:pic>
        <p:nvPicPr>
          <p:cNvPr id="55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5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54" name="- ces considérations anthropologiques et éthiques permettent aussi de reformuler la notion de moralité des actes en termes de justesse des relations…"/>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ces considérations anthropologiques et éthiques permettent aussi de reformuler la notion de </a:t>
            </a:r>
            <a:r>
              <a:rPr>
                <a:solidFill>
                  <a:schemeClr val="accent4">
                    <a:hueOff val="468000"/>
                    <a:satOff val="-4761"/>
                    <a:lumOff val="10196"/>
                  </a:schemeClr>
                </a:solidFill>
              </a:rPr>
              <a:t>moralité des actes</a:t>
            </a:r>
            <a:r>
              <a:t> en termes de </a:t>
            </a:r>
            <a:r>
              <a:rPr>
                <a:solidFill>
                  <a:schemeClr val="accent4">
                    <a:hueOff val="468000"/>
                    <a:satOff val="-4761"/>
                    <a:lumOff val="10196"/>
                  </a:schemeClr>
                </a:solidFill>
              </a:rPr>
              <a:t>justesse des relations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on entend qu’une relation juste est une relation qui admet et traite autrui comme transcendantal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sur un plan éthique au sens strict (souci de l’accomplissement), cela s’exprime par un désir qu’autrui puisse exister comme sujet transcendantal et l’idée que les valeurs sont précisément ce qui permet la reconnaissance des sujets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sur un plan moral, cela suppose une réflexion quant aux exigences que pose cette anthropologie du sujet transcendantal</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sur le plan d’une sagesse pratique (une mise en œuvre en situation), cela se traduit par des comportements concrets qui expriment cela</a:t>
            </a:r>
          </a:p>
        </p:txBody>
      </p:sp>
      <p:sp>
        <p:nvSpPr>
          <p:cNvPr id="55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5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5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5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sp>
        <p:nvSpPr>
          <p:cNvPr id="560" name="Aspects de l’éthos contemporain…"/>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Aspects de l’éthos contemporain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Ruwen Ogien</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Jalons de philosophie du sujet</a:t>
            </a:r>
          </a:p>
        </p:txBody>
      </p:sp>
      <p:pic>
        <p:nvPicPr>
          <p:cNvPr id="56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6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64" name="- en termes de comportement concrets, une multiplicité de comportements trouvent ici leur sens si on considère qu’elles expriment que l’on a affaire à un sujet :…"/>
          <p:cNvSpPr txBox="1"/>
          <p:nvPr>
            <p:ph type="title"/>
          </p:nvPr>
        </p:nvSpPr>
        <p:spPr>
          <a:xfrm>
            <a:off x="421200" y="1800000"/>
            <a:ext cx="12877201" cy="7430400"/>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en termes de comportement concrets, une multiplicité de comportements trouvent ici leur sens si on considère qu’elles expriment que l’on a affaire à un sujet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par exemple :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les conventions autour de la « politesse » : salutations, formules verbales…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le fait de se refuser de parler à la place d’autrui, de verbaliser à sa place ses ressentis</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le fait de se refuser à identifier autrui à certains de ses aspects particuliers </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le fait de se refuser à toute violence : physique et symbolique</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 à l’inverse tout ce qui est qualifié d’« incivilités » signifie une façon de ne pas considérer et traiter les autres comme des sujets</a:t>
            </a:r>
          </a:p>
        </p:txBody>
      </p:sp>
      <p:sp>
        <p:nvSpPr>
          <p:cNvPr id="56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6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6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69" name="Texte"/>
          <p:cNvSpPr txBox="1"/>
          <p:nvPr/>
        </p:nvSpPr>
        <p:spPr>
          <a:xfrm>
            <a:off x="13035792" y="9080018"/>
            <a:ext cx="260194" cy="260523"/>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spAutoFit/>
          </a:bodyPr>
          <a:lstStyle>
            <a:lvl1pPr defTabSz="582436">
              <a:defRPr sz="1400">
                <a:solidFill>
                  <a:srgbClr val="F0FFEF"/>
                </a:solidFill>
              </a:defRPr>
            </a:lvl1pPr>
          </a:lstStyle>
          <a:p>
            <a:pPr/>
            <a:fld id="{86CB4B4D-7CA3-9044-876B-883B54F8677D}" type="slidenum"/>
          </a:p>
        </p:txBody>
      </p:sp>
      <p:sp>
        <p:nvSpPr>
          <p:cNvPr id="570" name="Aspects de l’éthos contemporain…"/>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Aspects de l’éthos contemporain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 Ruwen Ogien</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b) Jalons de philosophie du sujet</a:t>
            </a:r>
          </a:p>
        </p:txBody>
      </p:sp>
      <p:pic>
        <p:nvPicPr>
          <p:cNvPr id="57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3"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74" name="[Le point de départ]…"/>
          <p:cNvSpPr txBox="1"/>
          <p:nvPr>
            <p:ph type="title"/>
          </p:nvPr>
        </p:nvSpPr>
        <p:spPr>
          <a:xfrm>
            <a:off x="420014" y="1215276"/>
            <a:ext cx="12875973" cy="8015124"/>
          </a:xfrm>
          <a:prstGeom prst="rect">
            <a:avLst/>
          </a:prstGeom>
        </p:spPr>
        <p:txBody>
          <a:bodyPr anchor="t">
            <a:noAutofit/>
          </a:bodyPr>
          <a:lstStyle/>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solidFill>
                  <a:srgbClr val="00C4FF"/>
                </a:solidFill>
                <a:latin typeface="+mn-lt"/>
                <a:ea typeface="+mn-ea"/>
                <a:cs typeface="+mn-cs"/>
                <a:sym typeface="Helvetica Neue"/>
              </a:defRPr>
            </a:pPr>
            <a:r>
              <a:t>	[Le point de départ]</a:t>
            </a:r>
          </a:p>
          <a:p>
            <a:pPr marL="1595606" indent="-1595606" algn="l" defTabSz="238620">
              <a:spcBef>
                <a:spcPts val="400"/>
              </a:spcBef>
              <a:tabLst>
                <a:tab pos="647700" algn="l"/>
                <a:tab pos="1219200" algn="l"/>
                <a:tab pos="2781300" algn="l"/>
                <a:tab pos="4229100" algn="l"/>
              </a:tabLst>
              <a:defRPr sz="2200">
                <a:latin typeface="+mn-lt"/>
                <a:ea typeface="+mn-ea"/>
                <a:cs typeface="+mn-cs"/>
                <a:sym typeface="Helvetica Neue"/>
              </a:defRPr>
            </a:pPr>
            <a:r>
              <a:t>	</a:t>
            </a:r>
            <a:r>
              <a:rPr>
                <a:solidFill>
                  <a:schemeClr val="accent4">
                    <a:hueOff val="-624705"/>
                    <a:lumOff val="1372"/>
                  </a:schemeClr>
                </a:solidFill>
              </a:rPr>
              <a:t>➢ 1.</a:t>
            </a:r>
            <a:r>
              <a:t> l’objet du cours : l’agir selon deux points de vue</a:t>
            </a:r>
          </a:p>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marL="1595606" indent="-1595606" algn="l" defTabSz="238620">
              <a:spcBef>
                <a:spcPts val="400"/>
              </a:spcBef>
              <a:tabLst>
                <a:tab pos="647700" algn="l"/>
                <a:tab pos="1219200" algn="l"/>
                <a:tab pos="2781300" algn="l"/>
                <a:tab pos="4229100" algn="l"/>
              </a:tabLst>
              <a:defRPr sz="2200">
                <a:solidFill>
                  <a:srgbClr val="00C4FF"/>
                </a:solidFill>
                <a:latin typeface="+mn-lt"/>
                <a:ea typeface="+mn-ea"/>
                <a:cs typeface="+mn-cs"/>
                <a:sym typeface="Helvetica Neue"/>
              </a:defRPr>
            </a:pPr>
            <a:r>
              <a:t>			[L’approche descriptive]</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a:t>
            </a:r>
            <a:r>
              <a:rPr>
                <a:solidFill>
                  <a:schemeClr val="accent4">
                    <a:hueOff val="-624705"/>
                    <a:lumOff val="1372"/>
                  </a:schemeClr>
                </a:solidFill>
              </a:rPr>
              <a:t>➢ 2.</a:t>
            </a:r>
            <a:r>
              <a:t> Ce qu’est un « acte »</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a:t>
            </a:r>
            <a:r>
              <a:rPr>
                <a:solidFill>
                  <a:schemeClr val="accent4">
                    <a:hueOff val="-624705"/>
                    <a:lumOff val="1372"/>
                  </a:schemeClr>
                </a:solidFill>
              </a:rPr>
              <a:t>➢ 3. </a:t>
            </a:r>
            <a:r>
              <a:t>Aspects de la complexité de l’agir humain</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a:t>
            </a:r>
            <a:r>
              <a:rPr>
                <a:solidFill>
                  <a:schemeClr val="accent4">
                    <a:hueOff val="-624705"/>
                    <a:lumOff val="1372"/>
                  </a:schemeClr>
                </a:solidFill>
              </a:rPr>
              <a:t>➢ 4.</a:t>
            </a:r>
            <a:r>
              <a:t> Aspects de la complexité des situations humaines</a:t>
            </a:r>
          </a:p>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lvl="3" marL="1595606" indent="-909806" algn="l">
              <a:spcBef>
                <a:spcPts val="400"/>
              </a:spcBef>
              <a:tabLst>
                <a:tab pos="647700" algn="l"/>
                <a:tab pos="1219200" algn="l"/>
                <a:tab pos="2781300" algn="l"/>
                <a:tab pos="4229100" algn="l"/>
              </a:tabLst>
              <a:defRPr sz="2200">
                <a:solidFill>
                  <a:srgbClr val="00C4FF"/>
                </a:solidFill>
                <a:latin typeface="+mn-lt"/>
                <a:ea typeface="+mn-ea"/>
                <a:cs typeface="+mn-cs"/>
                <a:sym typeface="Helvetica Neue"/>
              </a:defRPr>
            </a:pPr>
            <a:r>
              <a:t>		[L’approche par l’évaluation des actes (axiologique)]</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a:t>
            </a:r>
            <a:r>
              <a:rPr>
                <a:solidFill>
                  <a:schemeClr val="accent4">
                    <a:hueOff val="-624705"/>
                    <a:lumOff val="1372"/>
                  </a:schemeClr>
                </a:solidFill>
              </a:rPr>
              <a:t>➢ 5.</a:t>
            </a:r>
            <a:r>
              <a:t> Les catégories de l’éthique</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a:t>
            </a:r>
            <a:r>
              <a:rPr>
                <a:solidFill>
                  <a:schemeClr val="accent4">
                    <a:hueOff val="-624705"/>
                    <a:lumOff val="1372"/>
                  </a:schemeClr>
                </a:solidFill>
              </a:rPr>
              <a:t>➢ 6. </a:t>
            </a:r>
            <a:r>
              <a:t>La « moralité » des actes</a:t>
            </a:r>
          </a:p>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lvl="3" marL="1595606" indent="-909806" algn="l">
              <a:spcBef>
                <a:spcPts val="400"/>
              </a:spcBef>
              <a:tabLst>
                <a:tab pos="647700" algn="l"/>
                <a:tab pos="1219200" algn="l"/>
                <a:tab pos="2781300" algn="l"/>
                <a:tab pos="4229100" algn="l"/>
              </a:tabLst>
              <a:defRPr sz="2200">
                <a:solidFill>
                  <a:srgbClr val="00C4FF"/>
                </a:solidFill>
                <a:latin typeface="+mn-lt"/>
                <a:ea typeface="+mn-ea"/>
                <a:cs typeface="+mn-cs"/>
                <a:sym typeface="Helvetica Neue"/>
              </a:defRPr>
            </a:pPr>
            <a:r>
              <a:t>		[Aspects du discernement éthique]</a:t>
            </a:r>
          </a:p>
          <a:p>
            <a:pPr lvl="3" marL="1595606" indent="-909806" algn="l">
              <a:spcBef>
                <a:spcPts val="400"/>
              </a:spcBef>
              <a:tabLst>
                <a:tab pos="647700" algn="l"/>
                <a:tab pos="1219200" algn="l"/>
                <a:tab pos="2781300" algn="l"/>
                <a:tab pos="4229100" algn="l"/>
              </a:tabLst>
              <a:defRPr sz="2200">
                <a:solidFill>
                  <a:schemeClr val="accent4">
                    <a:hueOff val="-624705"/>
                    <a:lumOff val="1372"/>
                  </a:schemeClr>
                </a:solidFill>
                <a:latin typeface="+mn-lt"/>
                <a:ea typeface="+mn-ea"/>
                <a:cs typeface="+mn-cs"/>
                <a:sym typeface="Helvetica Neue"/>
              </a:defRPr>
            </a:pPr>
            <a:r>
              <a:t>			➢ 7. Le contexte culturel : aspects de l’</a:t>
            </a:r>
            <a:r>
              <a:rPr i="1"/>
              <a:t>éthos</a:t>
            </a:r>
            <a:r>
              <a:t> contemporain</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- 8. La centralité de la conscience morale</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- 9. Les références quant aux fondements de la réflexion éthique</a:t>
            </a:r>
          </a:p>
          <a:p>
            <a:pPr marL="1595606" indent="-1595606" algn="l" defTabSz="238620">
              <a:spcBef>
                <a:spcPts val="400"/>
              </a:spcBef>
              <a:tabLst>
                <a:tab pos="647700" algn="l"/>
                <a:tab pos="1219200" algn="l"/>
                <a:tab pos="2781300" algn="l"/>
                <a:tab pos="4229100" algn="l"/>
              </a:tabLst>
              <a:defRPr sz="1200">
                <a:latin typeface="+mn-lt"/>
                <a:ea typeface="+mn-ea"/>
                <a:cs typeface="+mn-cs"/>
                <a:sym typeface="Helvetica Neue"/>
              </a:defRPr>
            </a:pPr>
          </a:p>
          <a:p>
            <a:pPr lvl="3" marL="1595606" indent="-909806" algn="l">
              <a:spcBef>
                <a:spcPts val="400"/>
              </a:spcBef>
              <a:tabLst>
                <a:tab pos="647700" algn="l"/>
                <a:tab pos="1219200" algn="l"/>
                <a:tab pos="2781300" algn="l"/>
                <a:tab pos="4229100" algn="l"/>
              </a:tabLst>
              <a:defRPr sz="2200">
                <a:solidFill>
                  <a:srgbClr val="00C4FF"/>
                </a:solidFill>
                <a:latin typeface="+mn-lt"/>
                <a:ea typeface="+mn-ea"/>
                <a:cs typeface="+mn-cs"/>
                <a:sym typeface="Helvetica Neue"/>
              </a:defRPr>
            </a:pPr>
            <a:r>
              <a:t>[Un point d’aboutissement du cours]</a:t>
            </a:r>
          </a:p>
          <a:p>
            <a:pPr lvl="3" marL="1595606" indent="-909806" algn="l">
              <a:spcBef>
                <a:spcPts val="400"/>
              </a:spcBef>
              <a:tabLst>
                <a:tab pos="647700" algn="l"/>
                <a:tab pos="1219200" algn="l"/>
                <a:tab pos="2781300" algn="l"/>
                <a:tab pos="4229100" algn="l"/>
              </a:tabLst>
              <a:defRPr sz="2200">
                <a:latin typeface="+mn-lt"/>
                <a:ea typeface="+mn-ea"/>
                <a:cs typeface="+mn-cs"/>
                <a:sym typeface="Helvetica Neue"/>
              </a:defRPr>
            </a:pPr>
            <a:r>
              <a:t>- 10. Une proposition de définitions de l’éthique, de la morale et de la sagesse pratique</a:t>
            </a:r>
          </a:p>
        </p:txBody>
      </p:sp>
      <p:sp>
        <p:nvSpPr>
          <p:cNvPr id="27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7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7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7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80" name="Numéro de diapositive"/>
          <p:cNvSpPr txBox="1"/>
          <p:nvPr>
            <p:ph type="sldNum" sz="quarter" idx="2"/>
          </p:nvPr>
        </p:nvSpPr>
        <p:spPr>
          <a:xfrm>
            <a:off x="13016489" y="9079335"/>
            <a:ext cx="175459"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pic>
        <p:nvPicPr>
          <p:cNvPr id="281" name="Image" descr="Image"/>
          <p:cNvPicPr>
            <a:picLocks noChangeAspect="1"/>
          </p:cNvPicPr>
          <p:nvPr/>
        </p:nvPicPr>
        <p:blipFill>
          <a:blip r:embed="rId4">
            <a:extLst/>
          </a:blip>
          <a:stretch>
            <a:fillRect/>
          </a:stretch>
        </p:blipFill>
        <p:spPr>
          <a:xfrm>
            <a:off x="1028358" y="3197391"/>
            <a:ext cx="936001" cy="832001"/>
          </a:xfrm>
          <a:prstGeom prst="rect">
            <a:avLst/>
          </a:prstGeom>
          <a:ln w="3175">
            <a:miter lim="400000"/>
          </a:ln>
        </p:spPr>
      </p:pic>
      <p:pic>
        <p:nvPicPr>
          <p:cNvPr id="282" name="Image" descr="Image"/>
          <p:cNvPicPr>
            <a:picLocks noChangeAspect="1"/>
          </p:cNvPicPr>
          <p:nvPr/>
        </p:nvPicPr>
        <p:blipFill>
          <a:blip r:embed="rId5">
            <a:extLst/>
          </a:blip>
          <a:stretch>
            <a:fillRect/>
          </a:stretch>
        </p:blipFill>
        <p:spPr>
          <a:xfrm>
            <a:off x="1084608" y="4838700"/>
            <a:ext cx="918001" cy="918000"/>
          </a:xfrm>
          <a:prstGeom prst="rect">
            <a:avLst/>
          </a:prstGeom>
          <a:ln w="3175">
            <a:miter lim="400000"/>
          </a:ln>
        </p:spPr>
      </p:pic>
      <p:pic>
        <p:nvPicPr>
          <p:cNvPr id="283" name="Image" descr="Image"/>
          <p:cNvPicPr>
            <a:picLocks noChangeAspect="1"/>
          </p:cNvPicPr>
          <p:nvPr/>
        </p:nvPicPr>
        <p:blipFill>
          <a:blip r:embed="rId6">
            <a:extLst/>
          </a:blip>
          <a:stretch>
            <a:fillRect/>
          </a:stretch>
        </p:blipFill>
        <p:spPr>
          <a:xfrm>
            <a:off x="1046358" y="6434232"/>
            <a:ext cx="900001" cy="9000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73" name="Le contexte culturel : aspects d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r>
              <a:t>Le contexte culturel : aspects de</a:t>
            </a: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r>
              <a:t>l’</a:t>
            </a:r>
            <a:r>
              <a:rPr i="1"/>
              <a:t>éthos</a:t>
            </a:r>
            <a:r>
              <a:t> contemporain</a:t>
            </a: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rgbClr val="00C4FF"/>
                </a:solidFill>
                <a:latin typeface="Optima"/>
                <a:ea typeface="Optima"/>
                <a:cs typeface="Optima"/>
                <a:sym typeface="Optima"/>
              </a:defRPr>
            </a:pPr>
            <a:r>
              <a:t>[C. Aspects du discernement éthique]</a:t>
            </a:r>
          </a:p>
          <a:p>
            <a:pPr marL="519569" indent="-519569" algn="just" defTabSz="238620">
              <a:buClr>
                <a:srgbClr val="000000"/>
              </a:buClr>
              <a:buFont typeface="Gill Sans"/>
              <a:tabLst>
                <a:tab pos="4762500" algn="r"/>
                <a:tab pos="4953000" algn="l"/>
              </a:tabLst>
              <a:defRPr sz="2600">
                <a:solidFill>
                  <a:srgbClr val="FFFDB2"/>
                </a:solidFill>
                <a:latin typeface="Optima"/>
                <a:ea typeface="Optima"/>
                <a:cs typeface="Optima"/>
                <a:sym typeface="Optima"/>
              </a:defRPr>
            </a:pPr>
          </a:p>
          <a:p>
            <a:pPr marL="519569" indent="-519569" algn="just" defTabSz="238620">
              <a:buClr>
                <a:srgbClr val="000000"/>
              </a:buClr>
              <a:buFont typeface="Gill Sans"/>
              <a:tabLst>
                <a:tab pos="3505200" algn="r"/>
                <a:tab pos="3683000" algn="l"/>
              </a:tabLst>
              <a:defRPr sz="2600">
                <a:solidFill>
                  <a:srgbClr val="FFFDB2"/>
                </a:solidFill>
                <a:latin typeface="Optima"/>
                <a:ea typeface="Optima"/>
                <a:cs typeface="Optima"/>
                <a:sym typeface="Optima"/>
              </a:defRPr>
            </a:pPr>
            <a:r>
              <a:t>		</a:t>
            </a:r>
            <a:r>
              <a:rPr>
                <a:solidFill>
                  <a:schemeClr val="accent4"/>
                </a:solidFill>
              </a:rPr>
              <a:t>a)</a:t>
            </a:r>
            <a:r>
              <a:t> 	La pensée emblématique de Ruwen Ogien (1947-2017)</a:t>
            </a:r>
          </a:p>
          <a:p>
            <a:pPr marL="519569" indent="-519569" algn="just" defTabSz="238620">
              <a:buClr>
                <a:srgbClr val="000000"/>
              </a:buClr>
              <a:buFont typeface="Gill Sans"/>
              <a:tabLst>
                <a:tab pos="3505200" algn="r"/>
                <a:tab pos="3683000" algn="l"/>
              </a:tabLst>
              <a:defRPr sz="2600">
                <a:solidFill>
                  <a:srgbClr val="FFFDB2"/>
                </a:solidFill>
                <a:latin typeface="Optima"/>
                <a:ea typeface="Optima"/>
                <a:cs typeface="Optima"/>
                <a:sym typeface="Optima"/>
              </a:defRPr>
            </a:pPr>
            <a:r>
              <a:t>		</a:t>
            </a:r>
            <a:r>
              <a:rPr>
                <a:solidFill>
                  <a:schemeClr val="accent4"/>
                </a:solidFill>
              </a:rPr>
              <a:t>b)</a:t>
            </a:r>
            <a:r>
              <a:t> 	Jalons de philosophie du sujet pour une fondation de l’éthique</a:t>
            </a:r>
          </a:p>
        </p:txBody>
      </p:sp>
      <p:sp>
        <p:nvSpPr>
          <p:cNvPr id="57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7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7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57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pic>
        <p:nvPicPr>
          <p:cNvPr id="579" name="Image" descr="Image"/>
          <p:cNvPicPr>
            <a:picLocks noChangeAspect="1"/>
          </p:cNvPicPr>
          <p:nvPr/>
        </p:nvPicPr>
        <p:blipFill>
          <a:blip r:embed="rId4">
            <a:extLst/>
          </a:blip>
          <a:stretch>
            <a:fillRect/>
          </a:stretch>
        </p:blipFill>
        <p:spPr>
          <a:xfrm>
            <a:off x="1800000" y="3600000"/>
            <a:ext cx="1905001" cy="19050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8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87" name="- l’expression « discernement éthique » désigne la réflexion menée en vue de décider…"/>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r>
              <a:t>	- l’expression « discernement éthique » désigne la réflexion menée en vue de décider</a:t>
            </a: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r>
              <a:t>	- il s’agit d’une expression plus couramment utilisée de nos jours qui correspond à l’expression plus classique de « raison pratique »</a:t>
            </a:r>
          </a:p>
          <a:p>
            <a:pPr lvl="1" marL="1595606" indent="-1595606" algn="l" defTabSz="238620">
              <a:spcBef>
                <a:spcPts val="400"/>
              </a:spcBef>
              <a:tabLst>
                <a:tab pos="647700" algn="l"/>
                <a:tab pos="1219200" algn="l"/>
                <a:tab pos="2781300" algn="l"/>
                <a:tab pos="4229100" algn="l"/>
              </a:tabLst>
              <a:defRPr sz="2200">
                <a:solidFill>
                  <a:srgbClr val="FFFDB2"/>
                </a:solidFill>
              </a:defRPr>
            </a:pPr>
            <a:r>
              <a:t>		- celle-ci désignant une activité particulière de la raison, un type de raisonnement en vue de décider</a:t>
            </a: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r>
              <a:t>	- la partie C qui suit envisage donc de donner des aspects de cette réflexion en vue d’agir</a:t>
            </a:r>
          </a:p>
        </p:txBody>
      </p:sp>
      <p:sp>
        <p:nvSpPr>
          <p:cNvPr id="28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8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29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92" name="Numéro de diapositive"/>
          <p:cNvSpPr txBox="1"/>
          <p:nvPr>
            <p:ph type="sldNum" sz="quarter" idx="2"/>
          </p:nvPr>
        </p:nvSpPr>
        <p:spPr>
          <a:xfrm>
            <a:off x="12959999" y="9079335"/>
            <a:ext cx="175460"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4" name="Figure"/>
          <p:cNvSpPr/>
          <p:nvPr/>
        </p:nvSpPr>
        <p:spPr>
          <a:xfrm rot="16200000">
            <a:off x="6240755" y="1681992"/>
            <a:ext cx="2308378" cy="752589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972" y="0"/>
                </a:moveTo>
                <a:lnTo>
                  <a:pt x="0" y="21600"/>
                </a:lnTo>
                <a:lnTo>
                  <a:pt x="21600" y="21600"/>
                </a:lnTo>
                <a:lnTo>
                  <a:pt x="18627" y="0"/>
                </a:lnTo>
                <a:lnTo>
                  <a:pt x="2972" y="0"/>
                </a:lnTo>
                <a:close/>
              </a:path>
            </a:pathLst>
          </a:custGeom>
          <a:gradFill>
            <a:gsLst>
              <a:gs pos="0">
                <a:srgbClr val="FFFFFF"/>
              </a:gs>
              <a:gs pos="100000">
                <a:srgbClr val="6C6C6C"/>
              </a:gs>
            </a:gsLst>
            <a:lin ang="5400000"/>
          </a:gradFill>
          <a:ln w="3175">
            <a:miter lim="400000"/>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295" name="[Contextes-…"/>
          <p:cNvSpPr/>
          <p:nvPr/>
        </p:nvSpPr>
        <p:spPr>
          <a:xfrm>
            <a:off x="3894328" y="5082516"/>
            <a:ext cx="1182325" cy="750352"/>
          </a:xfrm>
          <a:prstGeom prst="roundRect">
            <a:avLst>
              <a:gd name="adj" fmla="val 25388"/>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p>
            <a:pPr>
              <a:lnSpc>
                <a:spcPct val="80000"/>
              </a:lnSpc>
              <a:defRPr b="0" sz="1800">
                <a:latin typeface="Avenir Next Condensed Medium"/>
                <a:ea typeface="Avenir Next Condensed Medium"/>
                <a:cs typeface="Avenir Next Condensed Medium"/>
                <a:sym typeface="Avenir Next Condensed Medium"/>
              </a:defRPr>
            </a:pPr>
            <a:r>
              <a:t>[Contextes-</a:t>
            </a:r>
          </a:p>
          <a:p>
            <a:pPr>
              <a:lnSpc>
                <a:spcPct val="80000"/>
              </a:lnSpc>
              <a:defRPr b="0" sz="1800">
                <a:latin typeface="Avenir Next Condensed Medium"/>
                <a:ea typeface="Avenir Next Condensed Medium"/>
                <a:cs typeface="Avenir Next Condensed Medium"/>
                <a:sym typeface="Avenir Next Condensed Medium"/>
              </a:defRPr>
            </a:pPr>
            <a:r>
              <a:t>modalités]</a:t>
            </a:r>
          </a:p>
        </p:txBody>
      </p:sp>
      <p:sp>
        <p:nvSpPr>
          <p:cNvPr id="296"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97" name="Numéro de diapositive"/>
          <p:cNvSpPr txBox="1"/>
          <p:nvPr>
            <p:ph type="sldNum" sz="quarter" idx="2"/>
          </p:nvPr>
        </p:nvSpPr>
        <p:spPr>
          <a:xfrm>
            <a:off x="13002367" y="9079335"/>
            <a:ext cx="175460"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
        <p:nvSpPr>
          <p:cNvPr id="29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9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01" name="Le parcours"/>
          <p:cNvSpPr/>
          <p:nvPr/>
        </p:nvSpPr>
        <p:spPr>
          <a:xfrm>
            <a:off x="11542215" y="309690"/>
            <a:ext cx="1753772"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Le parcours </a:t>
            </a:r>
          </a:p>
        </p:txBody>
      </p:sp>
      <p:pic>
        <p:nvPicPr>
          <p:cNvPr id="30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03" name="AGIR"/>
          <p:cNvSpPr/>
          <p:nvPr/>
        </p:nvSpPr>
        <p:spPr>
          <a:xfrm>
            <a:off x="1015335" y="5060873"/>
            <a:ext cx="1138877" cy="850901"/>
          </a:xfrm>
          <a:prstGeom prst="ellipse">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sz="2800">
                <a:solidFill>
                  <a:schemeClr val="accent5">
                    <a:hueOff val="106375"/>
                    <a:satOff val="9554"/>
                    <a:lumOff val="-13516"/>
                  </a:schemeClr>
                </a:solidFill>
                <a:latin typeface="DreamOrphans-Bold"/>
                <a:ea typeface="DreamOrphans-Bold"/>
                <a:cs typeface="DreamOrphans-Bold"/>
                <a:sym typeface="DreamOrphans-Bold"/>
              </a:defRPr>
            </a:lvl1pPr>
          </a:lstStyle>
          <a:p>
            <a:pPr/>
            <a:r>
              <a:t>AGIR</a:t>
            </a:r>
          </a:p>
        </p:txBody>
      </p:sp>
      <p:sp>
        <p:nvSpPr>
          <p:cNvPr id="304" name="Description"/>
          <p:cNvSpPr/>
          <p:nvPr/>
        </p:nvSpPr>
        <p:spPr>
          <a:xfrm>
            <a:off x="1407715" y="7609520"/>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Description</a:t>
            </a:r>
          </a:p>
        </p:txBody>
      </p:sp>
      <p:sp>
        <p:nvSpPr>
          <p:cNvPr id="305" name="Évaluation"/>
          <p:cNvSpPr/>
          <p:nvPr/>
        </p:nvSpPr>
        <p:spPr>
          <a:xfrm>
            <a:off x="1407715" y="3090044"/>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Évaluation</a:t>
            </a:r>
          </a:p>
        </p:txBody>
      </p:sp>
      <p:sp>
        <p:nvSpPr>
          <p:cNvPr id="306" name="Éthique &amp;…"/>
          <p:cNvSpPr/>
          <p:nvPr/>
        </p:nvSpPr>
        <p:spPr>
          <a:xfrm>
            <a:off x="2341757" y="5098553"/>
            <a:ext cx="1169625" cy="73765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p>
            <a:pPr>
              <a:defRPr b="0">
                <a:solidFill>
                  <a:schemeClr val="accent5">
                    <a:hueOff val="106375"/>
                    <a:satOff val="9554"/>
                    <a:lumOff val="-13516"/>
                  </a:schemeClr>
                </a:solidFill>
                <a:latin typeface="DreamOrphans-Bold"/>
                <a:ea typeface="DreamOrphans-Bold"/>
                <a:cs typeface="DreamOrphans-Bold"/>
                <a:sym typeface="DreamOrphans-Bold"/>
              </a:defRPr>
            </a:pPr>
            <a:r>
              <a:t>Éthique &amp;</a:t>
            </a:r>
          </a:p>
          <a:p>
            <a:pPr>
              <a:defRPr b="0">
                <a:solidFill>
                  <a:schemeClr val="accent5">
                    <a:hueOff val="106375"/>
                    <a:satOff val="9554"/>
                    <a:lumOff val="-13516"/>
                  </a:schemeClr>
                </a:solidFill>
                <a:latin typeface="DreamOrphans-Bold"/>
                <a:ea typeface="DreamOrphans-Bold"/>
                <a:cs typeface="DreamOrphans-Bold"/>
                <a:sym typeface="DreamOrphans-Bold"/>
              </a:defRPr>
            </a:pPr>
            <a:r>
              <a:t>Morale</a:t>
            </a:r>
          </a:p>
        </p:txBody>
      </p:sp>
      <p:sp>
        <p:nvSpPr>
          <p:cNvPr id="307" name="Ligne"/>
          <p:cNvSpPr/>
          <p:nvPr/>
        </p:nvSpPr>
        <p:spPr>
          <a:xfrm flipV="1">
            <a:off x="1860347" y="3760321"/>
            <a:ext cx="246198"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grpSp>
        <p:nvGrpSpPr>
          <p:cNvPr id="311" name="Grouper"/>
          <p:cNvGrpSpPr/>
          <p:nvPr/>
        </p:nvGrpSpPr>
        <p:grpSpPr>
          <a:xfrm>
            <a:off x="5942056" y="4046323"/>
            <a:ext cx="584010" cy="2880001"/>
            <a:chOff x="0" y="0"/>
            <a:chExt cx="584008" cy="2880000"/>
          </a:xfrm>
        </p:grpSpPr>
        <p:sp>
          <p:nvSpPr>
            <p:cNvPr id="308" name="Rectangle"/>
            <p:cNvSpPr/>
            <p:nvPr/>
          </p:nvSpPr>
          <p:spPr>
            <a:xfrm>
              <a:off x="0" y="0"/>
              <a:ext cx="584009" cy="2880001"/>
            </a:xfrm>
            <a:prstGeom prst="rect">
              <a:avLst/>
            </a:prstGeom>
            <a:gradFill flip="none" rotWithShape="1">
              <a:gsLst>
                <a:gs pos="0">
                  <a:srgbClr val="FFFFF2"/>
                </a:gs>
                <a:gs pos="100000">
                  <a:srgbClr val="FFF86E"/>
                </a:gs>
              </a:gsLst>
              <a:lin ang="2700000" scaled="0"/>
            </a:gradFill>
            <a:ln w="12700" cap="flat">
              <a:solidFill>
                <a:srgbClr val="FFFFFF"/>
              </a:solidFill>
              <a:prstDash val="solid"/>
              <a:miter lim="400000"/>
            </a:ln>
            <a:effectLst/>
          </p:spPr>
          <p:txBody>
            <a:bodyPr wrap="square" lIns="0" tIns="0" rIns="0" bIns="0" numCol="1" anchor="ctr">
              <a:noAutofit/>
            </a:bodyPr>
            <a:lstStyle/>
            <a:p>
              <a:pPr>
                <a:defRPr sz="1800">
                  <a:solidFill>
                    <a:schemeClr val="accent5">
                      <a:hueOff val="106375"/>
                      <a:satOff val="9554"/>
                      <a:lumOff val="-13516"/>
                    </a:schemeClr>
                  </a:solidFill>
                  <a:latin typeface="+mj-lt"/>
                  <a:ea typeface="+mj-ea"/>
                  <a:cs typeface="+mj-cs"/>
                  <a:sym typeface="Arial Narrow"/>
                </a:defRPr>
              </a:pPr>
            </a:p>
          </p:txBody>
        </p:sp>
        <p:sp>
          <p:nvSpPr>
            <p:cNvPr id="309" name="Conscience"/>
            <p:cNvSpPr/>
            <p:nvPr/>
          </p:nvSpPr>
          <p:spPr>
            <a:xfrm>
              <a:off x="87032" y="0"/>
              <a:ext cx="148637" cy="2880001"/>
            </a:xfrm>
            <a:prstGeom prst="rect">
              <a:avLst/>
            </a:prstGeom>
            <a:noFill/>
            <a:ln w="12700" cap="flat">
              <a:solidFill>
                <a:srgbClr val="FFFFFF"/>
              </a:solidFill>
              <a:prstDash val="solid"/>
              <a:miter lim="400000"/>
            </a:ln>
            <a:effectLst/>
            <a:extLst>
              <a:ext uri="{C572A759-6A51-4108-AA02-DFA0A04FC94B}">
                <ma14:wrappingTextBoxFlag xmlns:ma14="http://schemas.microsoft.com/office/mac/drawingml/2011/main" val="1"/>
              </a:ext>
            </a:extLst>
          </p:spPr>
          <p:txBody>
            <a:bodyPr wrap="square" lIns="0" tIns="0" rIns="0" bIns="0" numCol="1" anchor="ctr">
              <a:noAutofit/>
            </a:bodyPr>
            <a:lstStyle>
              <a:lvl1pPr>
                <a:defRPr b="0" sz="1800">
                  <a:solidFill>
                    <a:schemeClr val="accent5">
                      <a:hueOff val="106375"/>
                      <a:satOff val="9554"/>
                      <a:lumOff val="-13516"/>
                    </a:schemeClr>
                  </a:solidFill>
                  <a:latin typeface="DreamOrphans-Bold"/>
                  <a:ea typeface="DreamOrphans-Bold"/>
                  <a:cs typeface="DreamOrphans-Bold"/>
                  <a:sym typeface="DreamOrphans-Bold"/>
                </a:defRPr>
              </a:lvl1pPr>
            </a:lstStyle>
            <a:p>
              <a:pPr/>
              <a:r>
                <a:t>Conscience </a:t>
              </a:r>
            </a:p>
          </p:txBody>
        </p:sp>
        <p:sp>
          <p:nvSpPr>
            <p:cNvPr id="310" name="morale"/>
            <p:cNvSpPr/>
            <p:nvPr/>
          </p:nvSpPr>
          <p:spPr>
            <a:xfrm>
              <a:off x="348339" y="0"/>
              <a:ext cx="148637" cy="2880001"/>
            </a:xfrm>
            <a:prstGeom prst="rect">
              <a:avLst/>
            </a:prstGeom>
            <a:noFill/>
            <a:ln w="12700" cap="flat">
              <a:solidFill>
                <a:srgbClr val="FFFFFF"/>
              </a:solidFill>
              <a:prstDash val="solid"/>
              <a:miter lim="400000"/>
            </a:ln>
            <a:effectLst/>
            <a:extLst>
              <a:ext uri="{C572A759-6A51-4108-AA02-DFA0A04FC94B}">
                <ma14:wrappingTextBoxFlag xmlns:ma14="http://schemas.microsoft.com/office/mac/drawingml/2011/main" val="1"/>
              </a:ext>
            </a:extLst>
          </p:spPr>
          <p:txBody>
            <a:bodyPr wrap="square" lIns="0" tIns="0" rIns="0" bIns="0" numCol="1" anchor="ctr">
              <a:noAutofit/>
            </a:bodyPr>
            <a:lstStyle>
              <a:lvl1pPr>
                <a:defRPr b="0" sz="1800">
                  <a:solidFill>
                    <a:schemeClr val="accent5">
                      <a:hueOff val="106375"/>
                      <a:satOff val="9554"/>
                      <a:lumOff val="-13516"/>
                    </a:schemeClr>
                  </a:solidFill>
                  <a:latin typeface="DreamOrphans-Bold"/>
                  <a:ea typeface="DreamOrphans-Bold"/>
                  <a:cs typeface="DreamOrphans-Bold"/>
                  <a:sym typeface="DreamOrphans-Bold"/>
                </a:defRPr>
              </a:lvl1pPr>
            </a:lstStyle>
            <a:p>
              <a:pPr/>
              <a:r>
                <a:t>morale</a:t>
              </a:r>
            </a:p>
          </p:txBody>
        </p:sp>
      </p:grpSp>
      <p:sp>
        <p:nvSpPr>
          <p:cNvPr id="312" name="Ligne"/>
          <p:cNvSpPr/>
          <p:nvPr/>
        </p:nvSpPr>
        <p:spPr>
          <a:xfrm>
            <a:off x="1860346" y="6174972"/>
            <a:ext cx="246199"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313" name="[Références]"/>
          <p:cNvSpPr/>
          <p:nvPr/>
        </p:nvSpPr>
        <p:spPr>
          <a:xfrm>
            <a:off x="6601534" y="5195244"/>
            <a:ext cx="1440001" cy="582159"/>
          </a:xfrm>
          <a:prstGeom prst="roundRect">
            <a:avLst>
              <a:gd name="adj" fmla="val 32723"/>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defRPr b="0" sz="1800">
                <a:latin typeface="Avenir Next Condensed Medium"/>
                <a:ea typeface="Avenir Next Condensed Medium"/>
                <a:cs typeface="Avenir Next Condensed Medium"/>
                <a:sym typeface="Avenir Next Condensed Medium"/>
              </a:defRPr>
            </a:lvl1pPr>
          </a:lstStyle>
          <a:p>
            <a:pPr/>
            <a:r>
              <a:t>[Références]</a:t>
            </a:r>
          </a:p>
        </p:txBody>
      </p:sp>
      <p:sp>
        <p:nvSpPr>
          <p:cNvPr id="314" name="[Objet]"/>
          <p:cNvSpPr/>
          <p:nvPr/>
        </p:nvSpPr>
        <p:spPr>
          <a:xfrm>
            <a:off x="133931" y="5156633"/>
            <a:ext cx="822626" cy="659380"/>
          </a:xfrm>
          <a:prstGeom prst="roundRect">
            <a:avLst>
              <a:gd name="adj" fmla="val 2889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lnSpc>
                <a:spcPct val="80000"/>
              </a:lnSpc>
              <a:defRPr b="0" sz="1800">
                <a:latin typeface="Avenir Next Condensed Medium"/>
                <a:ea typeface="Avenir Next Condensed Medium"/>
                <a:cs typeface="Avenir Next Condensed Medium"/>
                <a:sym typeface="Avenir Next Condensed Medium"/>
              </a:defRPr>
            </a:lvl1pPr>
          </a:lstStyle>
          <a:p>
            <a:pPr/>
            <a:r>
              <a:t>[Objet]</a:t>
            </a:r>
          </a:p>
        </p:txBody>
      </p:sp>
      <p:sp>
        <p:nvSpPr>
          <p:cNvPr id="315" name="Éthos"/>
          <p:cNvSpPr/>
          <p:nvPr/>
        </p:nvSpPr>
        <p:spPr>
          <a:xfrm>
            <a:off x="5161696" y="5309928"/>
            <a:ext cx="658348"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i="1" sz="1800">
                <a:solidFill>
                  <a:schemeClr val="accent5">
                    <a:hueOff val="106375"/>
                    <a:satOff val="9554"/>
                    <a:lumOff val="-13516"/>
                  </a:schemeClr>
                </a:solidFill>
                <a:latin typeface="DreamOrphans-Bold"/>
                <a:ea typeface="DreamOrphans-Bold"/>
                <a:cs typeface="DreamOrphans-Bold"/>
                <a:sym typeface="DreamOrphans-Bold"/>
              </a:defRPr>
            </a:lvl1pPr>
          </a:lstStyle>
          <a:p>
            <a:pPr/>
            <a:r>
              <a:t>Éthos</a:t>
            </a:r>
          </a:p>
        </p:txBody>
      </p:sp>
      <p:pic>
        <p:nvPicPr>
          <p:cNvPr id="316" name="Image" descr="Image"/>
          <p:cNvPicPr>
            <a:picLocks noChangeAspect="1"/>
          </p:cNvPicPr>
          <p:nvPr/>
        </p:nvPicPr>
        <p:blipFill>
          <a:blip r:embed="rId4">
            <a:extLst/>
          </a:blip>
          <a:srcRect l="15524" t="14667" r="14993" b="12675"/>
          <a:stretch>
            <a:fillRect/>
          </a:stretch>
        </p:blipFill>
        <p:spPr>
          <a:xfrm>
            <a:off x="6652842" y="4838252"/>
            <a:ext cx="375202" cy="392349"/>
          </a:xfrm>
          <a:custGeom>
            <a:avLst/>
            <a:gdLst/>
            <a:ahLst/>
            <a:cxnLst>
              <a:cxn ang="0">
                <a:pos x="wd2" y="hd2"/>
              </a:cxn>
              <a:cxn ang="5400000">
                <a:pos x="wd2" y="hd2"/>
              </a:cxn>
              <a:cxn ang="10800000">
                <a:pos x="wd2" y="hd2"/>
              </a:cxn>
              <a:cxn ang="16200000">
                <a:pos x="wd2" y="hd2"/>
              </a:cxn>
            </a:cxnLst>
            <a:rect l="0" t="0" r="r" b="b"/>
            <a:pathLst>
              <a:path w="19183" h="20484" fill="norm" stroke="1" extrusionOk="0">
                <a:moveTo>
                  <a:pt x="15618" y="0"/>
                </a:moveTo>
                <a:cubicBezTo>
                  <a:pt x="14451" y="0"/>
                  <a:pt x="14028" y="102"/>
                  <a:pt x="13081" y="560"/>
                </a:cubicBezTo>
                <a:cubicBezTo>
                  <a:pt x="12007" y="1079"/>
                  <a:pt x="11841" y="1093"/>
                  <a:pt x="10220" y="995"/>
                </a:cubicBezTo>
                <a:cubicBezTo>
                  <a:pt x="8968" y="919"/>
                  <a:pt x="8196" y="982"/>
                  <a:pt x="7359" y="1202"/>
                </a:cubicBezTo>
                <a:cubicBezTo>
                  <a:pt x="439" y="3018"/>
                  <a:pt x="-2276" y="11254"/>
                  <a:pt x="2165" y="16950"/>
                </a:cubicBezTo>
                <a:cubicBezTo>
                  <a:pt x="2631" y="17547"/>
                  <a:pt x="2840" y="17979"/>
                  <a:pt x="2733" y="18089"/>
                </a:cubicBezTo>
                <a:cubicBezTo>
                  <a:pt x="2510" y="18317"/>
                  <a:pt x="1425" y="17961"/>
                  <a:pt x="785" y="17447"/>
                </a:cubicBezTo>
                <a:cubicBezTo>
                  <a:pt x="199" y="16977"/>
                  <a:pt x="42" y="17072"/>
                  <a:pt x="338" y="17737"/>
                </a:cubicBezTo>
                <a:cubicBezTo>
                  <a:pt x="732" y="18618"/>
                  <a:pt x="1650" y="19045"/>
                  <a:pt x="3240" y="19063"/>
                </a:cubicBezTo>
                <a:cubicBezTo>
                  <a:pt x="4249" y="19075"/>
                  <a:pt x="4798" y="19161"/>
                  <a:pt x="5147" y="19395"/>
                </a:cubicBezTo>
                <a:cubicBezTo>
                  <a:pt x="5416" y="19574"/>
                  <a:pt x="6204" y="19899"/>
                  <a:pt x="6893" y="20099"/>
                </a:cubicBezTo>
                <a:cubicBezTo>
                  <a:pt x="12047" y="21600"/>
                  <a:pt x="17345" y="18584"/>
                  <a:pt x="18783" y="13344"/>
                </a:cubicBezTo>
                <a:cubicBezTo>
                  <a:pt x="18964" y="12686"/>
                  <a:pt x="19079" y="11339"/>
                  <a:pt x="19108" y="9635"/>
                </a:cubicBezTo>
                <a:cubicBezTo>
                  <a:pt x="19151" y="7084"/>
                  <a:pt x="19135" y="6931"/>
                  <a:pt x="18722" y="6361"/>
                </a:cubicBezTo>
                <a:lnTo>
                  <a:pt x="18296" y="5761"/>
                </a:lnTo>
                <a:lnTo>
                  <a:pt x="18722" y="5429"/>
                </a:lnTo>
                <a:cubicBezTo>
                  <a:pt x="18952" y="5239"/>
                  <a:pt x="19059" y="5077"/>
                  <a:pt x="18966" y="5077"/>
                </a:cubicBezTo>
                <a:cubicBezTo>
                  <a:pt x="18873" y="5077"/>
                  <a:pt x="18643" y="4965"/>
                  <a:pt x="18459" y="4828"/>
                </a:cubicBezTo>
                <a:cubicBezTo>
                  <a:pt x="18181" y="4621"/>
                  <a:pt x="18160" y="4503"/>
                  <a:pt x="18337" y="4165"/>
                </a:cubicBezTo>
                <a:cubicBezTo>
                  <a:pt x="18454" y="3941"/>
                  <a:pt x="18666" y="3751"/>
                  <a:pt x="18804" y="3751"/>
                </a:cubicBezTo>
                <a:cubicBezTo>
                  <a:pt x="19231" y="3751"/>
                  <a:pt x="19324" y="3134"/>
                  <a:pt x="18946" y="2818"/>
                </a:cubicBezTo>
                <a:cubicBezTo>
                  <a:pt x="18755" y="2659"/>
                  <a:pt x="18452" y="2127"/>
                  <a:pt x="18276" y="1637"/>
                </a:cubicBezTo>
                <a:cubicBezTo>
                  <a:pt x="17793" y="296"/>
                  <a:pt x="17304" y="0"/>
                  <a:pt x="15618" y="0"/>
                </a:cubicBezTo>
                <a:close/>
                <a:moveTo>
                  <a:pt x="15597" y="684"/>
                </a:moveTo>
                <a:cubicBezTo>
                  <a:pt x="16208" y="903"/>
                  <a:pt x="16577" y="1744"/>
                  <a:pt x="16429" y="2549"/>
                </a:cubicBezTo>
                <a:cubicBezTo>
                  <a:pt x="16272" y="3405"/>
                  <a:pt x="16128" y="3462"/>
                  <a:pt x="15395" y="2901"/>
                </a:cubicBezTo>
                <a:cubicBezTo>
                  <a:pt x="15050" y="2638"/>
                  <a:pt x="14353" y="2190"/>
                  <a:pt x="13852" y="1927"/>
                </a:cubicBezTo>
                <a:cubicBezTo>
                  <a:pt x="12996" y="1479"/>
                  <a:pt x="12973" y="1450"/>
                  <a:pt x="13305" y="1202"/>
                </a:cubicBezTo>
                <a:cubicBezTo>
                  <a:pt x="13871" y="779"/>
                  <a:pt x="15083" y="499"/>
                  <a:pt x="15597" y="684"/>
                </a:cubicBezTo>
                <a:close/>
              </a:path>
            </a:pathLst>
          </a:custGeom>
          <a:ln w="3175">
            <a:miter lim="400000"/>
          </a:ln>
        </p:spPr>
      </p:pic>
      <p:pic>
        <p:nvPicPr>
          <p:cNvPr id="317" name="Image" descr="Image"/>
          <p:cNvPicPr>
            <a:picLocks noChangeAspect="1"/>
          </p:cNvPicPr>
          <p:nvPr/>
        </p:nvPicPr>
        <p:blipFill>
          <a:blip r:embed="rId5">
            <a:extLst/>
          </a:blip>
          <a:srcRect l="17395" t="10072" r="13355" b="5981"/>
          <a:stretch>
            <a:fillRect/>
          </a:stretch>
        </p:blipFill>
        <p:spPr>
          <a:xfrm>
            <a:off x="133931" y="4807774"/>
            <a:ext cx="373950" cy="453306"/>
          </a:xfrm>
          <a:custGeom>
            <a:avLst/>
            <a:gdLst/>
            <a:ahLst/>
            <a:cxnLst>
              <a:cxn ang="0">
                <a:pos x="wd2" y="hd2"/>
              </a:cxn>
              <a:cxn ang="5400000">
                <a:pos x="wd2" y="hd2"/>
              </a:cxn>
              <a:cxn ang="10800000">
                <a:pos x="wd2" y="hd2"/>
              </a:cxn>
              <a:cxn ang="16200000">
                <a:pos x="wd2" y="hd2"/>
              </a:cxn>
            </a:cxnLst>
            <a:rect l="0" t="0" r="r" b="b"/>
            <a:pathLst>
              <a:path w="20226" h="21451" fill="norm" stroke="1" extrusionOk="0">
                <a:moveTo>
                  <a:pt x="16084" y="41"/>
                </a:moveTo>
                <a:cubicBezTo>
                  <a:pt x="15866" y="-149"/>
                  <a:pt x="13676" y="362"/>
                  <a:pt x="12950" y="774"/>
                </a:cubicBezTo>
                <a:cubicBezTo>
                  <a:pt x="12270" y="1160"/>
                  <a:pt x="12079" y="1195"/>
                  <a:pt x="10911" y="1093"/>
                </a:cubicBezTo>
                <a:cubicBezTo>
                  <a:pt x="7141" y="765"/>
                  <a:pt x="2961" y="2752"/>
                  <a:pt x="1187" y="5713"/>
                </a:cubicBezTo>
                <a:cubicBezTo>
                  <a:pt x="-623" y="8734"/>
                  <a:pt x="-339" y="12540"/>
                  <a:pt x="1874" y="15122"/>
                </a:cubicBezTo>
                <a:cubicBezTo>
                  <a:pt x="2359" y="15688"/>
                  <a:pt x="2364" y="15677"/>
                  <a:pt x="2024" y="16455"/>
                </a:cubicBezTo>
                <a:cubicBezTo>
                  <a:pt x="1837" y="16884"/>
                  <a:pt x="1667" y="17641"/>
                  <a:pt x="1659" y="18127"/>
                </a:cubicBezTo>
                <a:cubicBezTo>
                  <a:pt x="1646" y="18936"/>
                  <a:pt x="1743" y="19113"/>
                  <a:pt x="2690" y="20230"/>
                </a:cubicBezTo>
                <a:cubicBezTo>
                  <a:pt x="3258" y="20901"/>
                  <a:pt x="3848" y="21451"/>
                  <a:pt x="3999" y="21451"/>
                </a:cubicBezTo>
                <a:cubicBezTo>
                  <a:pt x="4362" y="21451"/>
                  <a:pt x="4342" y="21107"/>
                  <a:pt x="3956" y="20625"/>
                </a:cubicBezTo>
                <a:cubicBezTo>
                  <a:pt x="3553" y="20122"/>
                  <a:pt x="3644" y="18006"/>
                  <a:pt x="4085" y="17620"/>
                </a:cubicBezTo>
                <a:cubicBezTo>
                  <a:pt x="4343" y="17393"/>
                  <a:pt x="4499" y="17418"/>
                  <a:pt x="5544" y="17864"/>
                </a:cubicBezTo>
                <a:cubicBezTo>
                  <a:pt x="7064" y="18513"/>
                  <a:pt x="8306" y="18759"/>
                  <a:pt x="10117" y="18765"/>
                </a:cubicBezTo>
                <a:cubicBezTo>
                  <a:pt x="14797" y="18782"/>
                  <a:pt x="18750" y="16107"/>
                  <a:pt x="19926" y="12155"/>
                </a:cubicBezTo>
                <a:cubicBezTo>
                  <a:pt x="20977" y="8626"/>
                  <a:pt x="19180" y="4458"/>
                  <a:pt x="15762" y="2539"/>
                </a:cubicBezTo>
                <a:cubicBezTo>
                  <a:pt x="15226" y="2238"/>
                  <a:pt x="14775" y="1956"/>
                  <a:pt x="14775" y="1919"/>
                </a:cubicBezTo>
                <a:cubicBezTo>
                  <a:pt x="14775" y="1883"/>
                  <a:pt x="15095" y="1472"/>
                  <a:pt x="15483" y="999"/>
                </a:cubicBezTo>
                <a:cubicBezTo>
                  <a:pt x="15871" y="527"/>
                  <a:pt x="16142" y="92"/>
                  <a:pt x="16084" y="41"/>
                </a:cubicBezTo>
                <a:close/>
              </a:path>
            </a:pathLst>
          </a:custGeom>
          <a:ln w="3175">
            <a:miter lim="400000"/>
          </a:ln>
        </p:spPr>
      </p:pic>
      <p:pic>
        <p:nvPicPr>
          <p:cNvPr id="318" name="Image" descr="Image"/>
          <p:cNvPicPr>
            <a:picLocks noChangeAspect="1"/>
          </p:cNvPicPr>
          <p:nvPr/>
        </p:nvPicPr>
        <p:blipFill>
          <a:blip r:embed="rId6">
            <a:extLst/>
          </a:blip>
          <a:srcRect l="14023" t="4653" r="12699" b="7440"/>
          <a:stretch>
            <a:fillRect/>
          </a:stretch>
        </p:blipFill>
        <p:spPr>
          <a:xfrm>
            <a:off x="2775105" y="2607623"/>
            <a:ext cx="395697" cy="474693"/>
          </a:xfrm>
          <a:custGeom>
            <a:avLst/>
            <a:gdLst/>
            <a:ahLst/>
            <a:cxnLst>
              <a:cxn ang="0">
                <a:pos x="wd2" y="hd2"/>
              </a:cxn>
              <a:cxn ang="5400000">
                <a:pos x="wd2" y="hd2"/>
              </a:cxn>
              <a:cxn ang="10800000">
                <a:pos x="wd2" y="hd2"/>
              </a:cxn>
              <a:cxn ang="16200000">
                <a:pos x="wd2" y="hd2"/>
              </a:cxn>
            </a:cxnLst>
            <a:rect l="0" t="0" r="r" b="b"/>
            <a:pathLst>
              <a:path w="20675" h="21372" fill="norm" stroke="1" extrusionOk="0">
                <a:moveTo>
                  <a:pt x="19905" y="37"/>
                </a:moveTo>
                <a:cubicBezTo>
                  <a:pt x="19831" y="122"/>
                  <a:pt x="19786" y="348"/>
                  <a:pt x="19802" y="698"/>
                </a:cubicBezTo>
                <a:cubicBezTo>
                  <a:pt x="19847" y="1714"/>
                  <a:pt x="19129" y="2591"/>
                  <a:pt x="17769" y="3164"/>
                </a:cubicBezTo>
                <a:cubicBezTo>
                  <a:pt x="16901" y="3530"/>
                  <a:pt x="16378" y="3638"/>
                  <a:pt x="14887" y="3700"/>
                </a:cubicBezTo>
                <a:cubicBezTo>
                  <a:pt x="13853" y="3743"/>
                  <a:pt x="12739" y="3694"/>
                  <a:pt x="12316" y="3593"/>
                </a:cubicBezTo>
                <a:cubicBezTo>
                  <a:pt x="11667" y="3438"/>
                  <a:pt x="11530" y="3447"/>
                  <a:pt x="11196" y="3718"/>
                </a:cubicBezTo>
                <a:cubicBezTo>
                  <a:pt x="10964" y="3905"/>
                  <a:pt x="10305" y="4112"/>
                  <a:pt x="9537" y="4218"/>
                </a:cubicBezTo>
                <a:cubicBezTo>
                  <a:pt x="6095" y="4692"/>
                  <a:pt x="3655" y="6208"/>
                  <a:pt x="2154" y="8828"/>
                </a:cubicBezTo>
                <a:cubicBezTo>
                  <a:pt x="260" y="12137"/>
                  <a:pt x="998" y="15926"/>
                  <a:pt x="4083" y="18584"/>
                </a:cubicBezTo>
                <a:cubicBezTo>
                  <a:pt x="4737" y="19148"/>
                  <a:pt x="5224" y="19693"/>
                  <a:pt x="5161" y="19781"/>
                </a:cubicBezTo>
                <a:cubicBezTo>
                  <a:pt x="4940" y="20090"/>
                  <a:pt x="2978" y="20469"/>
                  <a:pt x="2009" y="20389"/>
                </a:cubicBezTo>
                <a:cubicBezTo>
                  <a:pt x="1286" y="20329"/>
                  <a:pt x="944" y="20195"/>
                  <a:pt x="620" y="19871"/>
                </a:cubicBezTo>
                <a:cubicBezTo>
                  <a:pt x="386" y="19636"/>
                  <a:pt x="158" y="19460"/>
                  <a:pt x="101" y="19460"/>
                </a:cubicBezTo>
                <a:cubicBezTo>
                  <a:pt x="-55" y="19460"/>
                  <a:pt x="-21" y="20649"/>
                  <a:pt x="143" y="20871"/>
                </a:cubicBezTo>
                <a:cubicBezTo>
                  <a:pt x="222" y="20978"/>
                  <a:pt x="489" y="21135"/>
                  <a:pt x="744" y="21228"/>
                </a:cubicBezTo>
                <a:cubicBezTo>
                  <a:pt x="1630" y="21552"/>
                  <a:pt x="3338" y="21313"/>
                  <a:pt x="4912" y="20639"/>
                </a:cubicBezTo>
                <a:lnTo>
                  <a:pt x="6385" y="20013"/>
                </a:lnTo>
                <a:lnTo>
                  <a:pt x="7028" y="20299"/>
                </a:lnTo>
                <a:cubicBezTo>
                  <a:pt x="7385" y="20457"/>
                  <a:pt x="8384" y="20688"/>
                  <a:pt x="9246" y="20818"/>
                </a:cubicBezTo>
                <a:cubicBezTo>
                  <a:pt x="12478" y="21303"/>
                  <a:pt x="15545" y="20465"/>
                  <a:pt x="17852" y="18477"/>
                </a:cubicBezTo>
                <a:cubicBezTo>
                  <a:pt x="20884" y="15864"/>
                  <a:pt x="21545" y="11861"/>
                  <a:pt x="19491" y="8506"/>
                </a:cubicBezTo>
                <a:cubicBezTo>
                  <a:pt x="18897" y="7537"/>
                  <a:pt x="17517" y="6192"/>
                  <a:pt x="16463" y="5558"/>
                </a:cubicBezTo>
                <a:lnTo>
                  <a:pt x="15903" y="5219"/>
                </a:lnTo>
                <a:lnTo>
                  <a:pt x="16898" y="4790"/>
                </a:lnTo>
                <a:cubicBezTo>
                  <a:pt x="19278" y="3751"/>
                  <a:pt x="20812" y="1635"/>
                  <a:pt x="20196" y="251"/>
                </a:cubicBezTo>
                <a:cubicBezTo>
                  <a:pt x="20087" y="8"/>
                  <a:pt x="19980" y="-48"/>
                  <a:pt x="19905" y="37"/>
                </a:cubicBezTo>
                <a:close/>
              </a:path>
            </a:pathLst>
          </a:custGeom>
          <a:ln w="3175">
            <a:miter lim="400000"/>
          </a:ln>
        </p:spPr>
      </p:pic>
      <p:pic>
        <p:nvPicPr>
          <p:cNvPr id="319" name="Image" descr="Image"/>
          <p:cNvPicPr>
            <a:picLocks noChangeAspect="1"/>
          </p:cNvPicPr>
          <p:nvPr/>
        </p:nvPicPr>
        <p:blipFill>
          <a:blip r:embed="rId7">
            <a:extLst/>
          </a:blip>
          <a:srcRect l="14756" t="14023" r="16008" b="13641"/>
          <a:stretch>
            <a:fillRect/>
          </a:stretch>
        </p:blipFill>
        <p:spPr>
          <a:xfrm>
            <a:off x="3709992" y="4807774"/>
            <a:ext cx="373867" cy="390608"/>
          </a:xfrm>
          <a:custGeom>
            <a:avLst/>
            <a:gdLst/>
            <a:ahLst/>
            <a:cxnLst>
              <a:cxn ang="0">
                <a:pos x="wd2" y="hd2"/>
              </a:cxn>
              <a:cxn ang="5400000">
                <a:pos x="wd2" y="hd2"/>
              </a:cxn>
              <a:cxn ang="10800000">
                <a:pos x="wd2" y="hd2"/>
              </a:cxn>
              <a:cxn ang="16200000">
                <a:pos x="wd2" y="hd2"/>
              </a:cxn>
            </a:cxnLst>
            <a:rect l="0" t="0" r="r" b="b"/>
            <a:pathLst>
              <a:path w="21566" h="21122" fill="norm" stroke="1" extrusionOk="0">
                <a:moveTo>
                  <a:pt x="19872" y="39"/>
                </a:moveTo>
                <a:cubicBezTo>
                  <a:pt x="19565" y="136"/>
                  <a:pt x="19263" y="408"/>
                  <a:pt x="18911" y="876"/>
                </a:cubicBezTo>
                <a:cubicBezTo>
                  <a:pt x="18546" y="1361"/>
                  <a:pt x="18097" y="1802"/>
                  <a:pt x="17927" y="1863"/>
                </a:cubicBezTo>
                <a:cubicBezTo>
                  <a:pt x="17756" y="1924"/>
                  <a:pt x="16671" y="1791"/>
                  <a:pt x="15500" y="1563"/>
                </a:cubicBezTo>
                <a:cubicBezTo>
                  <a:pt x="9362" y="366"/>
                  <a:pt x="9365" y="379"/>
                  <a:pt x="6251" y="1799"/>
                </a:cubicBezTo>
                <a:cubicBezTo>
                  <a:pt x="3145" y="3215"/>
                  <a:pt x="1151" y="5513"/>
                  <a:pt x="299" y="8645"/>
                </a:cubicBezTo>
                <a:cubicBezTo>
                  <a:pt x="112" y="9329"/>
                  <a:pt x="8" y="10066"/>
                  <a:pt x="1" y="10812"/>
                </a:cubicBezTo>
                <a:cubicBezTo>
                  <a:pt x="-21" y="13051"/>
                  <a:pt x="734" y="15416"/>
                  <a:pt x="2061" y="16971"/>
                </a:cubicBezTo>
                <a:cubicBezTo>
                  <a:pt x="2586" y="17586"/>
                  <a:pt x="2679" y="17848"/>
                  <a:pt x="2679" y="18838"/>
                </a:cubicBezTo>
                <a:cubicBezTo>
                  <a:pt x="2679" y="19659"/>
                  <a:pt x="2783" y="20123"/>
                  <a:pt x="3046" y="20427"/>
                </a:cubicBezTo>
                <a:cubicBezTo>
                  <a:pt x="3415" y="20854"/>
                  <a:pt x="3425" y="20857"/>
                  <a:pt x="4557" y="20512"/>
                </a:cubicBezTo>
                <a:cubicBezTo>
                  <a:pt x="5181" y="20322"/>
                  <a:pt x="5780" y="20029"/>
                  <a:pt x="5907" y="19869"/>
                </a:cubicBezTo>
                <a:cubicBezTo>
                  <a:pt x="6108" y="19617"/>
                  <a:pt x="6187" y="19645"/>
                  <a:pt x="6388" y="19997"/>
                </a:cubicBezTo>
                <a:cubicBezTo>
                  <a:pt x="6647" y="20451"/>
                  <a:pt x="7403" y="20736"/>
                  <a:pt x="9113" y="21006"/>
                </a:cubicBezTo>
                <a:cubicBezTo>
                  <a:pt x="12509" y="21542"/>
                  <a:pt x="16594" y="20181"/>
                  <a:pt x="18842" y="17787"/>
                </a:cubicBezTo>
                <a:cubicBezTo>
                  <a:pt x="20674" y="15836"/>
                  <a:pt x="21579" y="13434"/>
                  <a:pt x="21567" y="11005"/>
                </a:cubicBezTo>
                <a:cubicBezTo>
                  <a:pt x="21554" y="8577"/>
                  <a:pt x="20625" y="6122"/>
                  <a:pt x="18774" y="4138"/>
                </a:cubicBezTo>
                <a:lnTo>
                  <a:pt x="17858" y="3151"/>
                </a:lnTo>
                <a:lnTo>
                  <a:pt x="18316" y="2764"/>
                </a:lnTo>
                <a:cubicBezTo>
                  <a:pt x="18568" y="2552"/>
                  <a:pt x="19192" y="2127"/>
                  <a:pt x="19712" y="1799"/>
                </a:cubicBezTo>
                <a:cubicBezTo>
                  <a:pt x="20233" y="1471"/>
                  <a:pt x="20788" y="1036"/>
                  <a:pt x="20948" y="854"/>
                </a:cubicBezTo>
                <a:cubicBezTo>
                  <a:pt x="21203" y="567"/>
                  <a:pt x="21202" y="511"/>
                  <a:pt x="20857" y="275"/>
                </a:cubicBezTo>
                <a:cubicBezTo>
                  <a:pt x="20500" y="31"/>
                  <a:pt x="20180" y="-58"/>
                  <a:pt x="19872" y="39"/>
                </a:cubicBezTo>
                <a:close/>
              </a:path>
            </a:pathLst>
          </a:custGeom>
          <a:ln w="3175">
            <a:miter lim="400000"/>
          </a:ln>
        </p:spPr>
      </p:pic>
      <p:pic>
        <p:nvPicPr>
          <p:cNvPr id="320" name="Image" descr="Image"/>
          <p:cNvPicPr>
            <a:picLocks noChangeAspect="1"/>
          </p:cNvPicPr>
          <p:nvPr/>
        </p:nvPicPr>
        <p:blipFill>
          <a:blip r:embed="rId8">
            <a:extLst/>
          </a:blip>
          <a:srcRect l="13408" t="15374" r="17312" b="12708"/>
          <a:stretch>
            <a:fillRect/>
          </a:stretch>
        </p:blipFill>
        <p:spPr>
          <a:xfrm>
            <a:off x="5499280" y="4840251"/>
            <a:ext cx="374105" cy="388352"/>
          </a:xfrm>
          <a:custGeom>
            <a:avLst/>
            <a:gdLst/>
            <a:ahLst/>
            <a:cxnLst>
              <a:cxn ang="0">
                <a:pos x="wd2" y="hd2"/>
              </a:cxn>
              <a:cxn ang="5400000">
                <a:pos x="wd2" y="hd2"/>
              </a:cxn>
              <a:cxn ang="10800000">
                <a:pos x="wd2" y="hd2"/>
              </a:cxn>
              <a:cxn ang="16200000">
                <a:pos x="wd2" y="hd2"/>
              </a:cxn>
            </a:cxnLst>
            <a:rect l="0" t="0" r="r" b="b"/>
            <a:pathLst>
              <a:path w="21422" h="21552" fill="norm" stroke="1" extrusionOk="0">
                <a:moveTo>
                  <a:pt x="14458" y="47"/>
                </a:moveTo>
                <a:cubicBezTo>
                  <a:pt x="13937" y="114"/>
                  <a:pt x="13391" y="252"/>
                  <a:pt x="12867" y="465"/>
                </a:cubicBezTo>
                <a:cubicBezTo>
                  <a:pt x="12413" y="650"/>
                  <a:pt x="11309" y="823"/>
                  <a:pt x="10390" y="862"/>
                </a:cubicBezTo>
                <a:cubicBezTo>
                  <a:pt x="7148" y="996"/>
                  <a:pt x="4051" y="2557"/>
                  <a:pt x="2232" y="4958"/>
                </a:cubicBezTo>
                <a:cubicBezTo>
                  <a:pt x="1033" y="6540"/>
                  <a:pt x="449" y="7967"/>
                  <a:pt x="141" y="10002"/>
                </a:cubicBezTo>
                <a:cubicBezTo>
                  <a:pt x="42" y="10654"/>
                  <a:pt x="-17" y="11087"/>
                  <a:pt x="5" y="11544"/>
                </a:cubicBezTo>
                <a:cubicBezTo>
                  <a:pt x="26" y="12000"/>
                  <a:pt x="114" y="12477"/>
                  <a:pt x="277" y="13195"/>
                </a:cubicBezTo>
                <a:cubicBezTo>
                  <a:pt x="487" y="14117"/>
                  <a:pt x="642" y="15478"/>
                  <a:pt x="618" y="16213"/>
                </a:cubicBezTo>
                <a:cubicBezTo>
                  <a:pt x="564" y="17915"/>
                  <a:pt x="937" y="18788"/>
                  <a:pt x="2004" y="19473"/>
                </a:cubicBezTo>
                <a:cubicBezTo>
                  <a:pt x="2618" y="19866"/>
                  <a:pt x="3156" y="20022"/>
                  <a:pt x="4073" y="20067"/>
                </a:cubicBezTo>
                <a:cubicBezTo>
                  <a:pt x="4751" y="20101"/>
                  <a:pt x="5568" y="20282"/>
                  <a:pt x="5891" y="20464"/>
                </a:cubicBezTo>
                <a:cubicBezTo>
                  <a:pt x="6213" y="20646"/>
                  <a:pt x="7028" y="20942"/>
                  <a:pt x="7709" y="21146"/>
                </a:cubicBezTo>
                <a:cubicBezTo>
                  <a:pt x="8409" y="21357"/>
                  <a:pt x="9467" y="21507"/>
                  <a:pt x="10527" y="21543"/>
                </a:cubicBezTo>
                <a:cubicBezTo>
                  <a:pt x="11586" y="21579"/>
                  <a:pt x="12641" y="21507"/>
                  <a:pt x="13367" y="21345"/>
                </a:cubicBezTo>
                <a:cubicBezTo>
                  <a:pt x="16767" y="20585"/>
                  <a:pt x="19749" y="17915"/>
                  <a:pt x="20912" y="14583"/>
                </a:cubicBezTo>
                <a:cubicBezTo>
                  <a:pt x="21471" y="12981"/>
                  <a:pt x="21583" y="10465"/>
                  <a:pt x="21185" y="8790"/>
                </a:cubicBezTo>
                <a:cubicBezTo>
                  <a:pt x="20809" y="7207"/>
                  <a:pt x="19756" y="5344"/>
                  <a:pt x="18503" y="4077"/>
                </a:cubicBezTo>
                <a:cubicBezTo>
                  <a:pt x="17478" y="3041"/>
                  <a:pt x="17299" y="2750"/>
                  <a:pt x="17299" y="2117"/>
                </a:cubicBezTo>
                <a:cubicBezTo>
                  <a:pt x="17299" y="972"/>
                  <a:pt x="16801" y="226"/>
                  <a:pt x="15935" y="69"/>
                </a:cubicBezTo>
                <a:cubicBezTo>
                  <a:pt x="15471" y="-16"/>
                  <a:pt x="14979" y="-21"/>
                  <a:pt x="14458" y="47"/>
                </a:cubicBezTo>
                <a:close/>
                <a:moveTo>
                  <a:pt x="14595" y="1104"/>
                </a:moveTo>
                <a:cubicBezTo>
                  <a:pt x="14702" y="1039"/>
                  <a:pt x="14846" y="1066"/>
                  <a:pt x="14913" y="1170"/>
                </a:cubicBezTo>
                <a:cubicBezTo>
                  <a:pt x="14979" y="1274"/>
                  <a:pt x="14952" y="1414"/>
                  <a:pt x="14844" y="1478"/>
                </a:cubicBezTo>
                <a:cubicBezTo>
                  <a:pt x="14737" y="1543"/>
                  <a:pt x="14593" y="1516"/>
                  <a:pt x="14526" y="1412"/>
                </a:cubicBezTo>
                <a:cubicBezTo>
                  <a:pt x="14460" y="1308"/>
                  <a:pt x="14487" y="1168"/>
                  <a:pt x="14595" y="1104"/>
                </a:cubicBezTo>
                <a:close/>
              </a:path>
            </a:pathLst>
          </a:custGeom>
          <a:ln w="3175">
            <a:miter lim="400000"/>
          </a:ln>
        </p:spPr>
      </p:pic>
      <p:sp>
        <p:nvSpPr>
          <p:cNvPr id="321" name="Philosophie"/>
          <p:cNvSpPr/>
          <p:nvPr/>
        </p:nvSpPr>
        <p:spPr>
          <a:xfrm>
            <a:off x="8080275" y="4864783"/>
            <a:ext cx="126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Philosophie</a:t>
            </a:r>
          </a:p>
        </p:txBody>
      </p:sp>
      <p:sp>
        <p:nvSpPr>
          <p:cNvPr id="322" name="Religions"/>
          <p:cNvSpPr/>
          <p:nvPr/>
        </p:nvSpPr>
        <p:spPr>
          <a:xfrm>
            <a:off x="8080275" y="5761311"/>
            <a:ext cx="126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Religions</a:t>
            </a:r>
          </a:p>
        </p:txBody>
      </p:sp>
      <p:sp>
        <p:nvSpPr>
          <p:cNvPr id="323" name="Spiritualité"/>
          <p:cNvSpPr/>
          <p:nvPr/>
        </p:nvSpPr>
        <p:spPr>
          <a:xfrm>
            <a:off x="8075042" y="5309928"/>
            <a:ext cx="1260001"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Spiritualité</a:t>
            </a:r>
          </a:p>
        </p:txBody>
      </p:sp>
      <p:sp>
        <p:nvSpPr>
          <p:cNvPr id="324" name="Anthropologie"/>
          <p:cNvSpPr/>
          <p:nvPr/>
        </p:nvSpPr>
        <p:spPr>
          <a:xfrm>
            <a:off x="9397030" y="5098553"/>
            <a:ext cx="144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Anthropologie</a:t>
            </a:r>
          </a:p>
        </p:txBody>
      </p:sp>
      <p:sp>
        <p:nvSpPr>
          <p:cNvPr id="325" name="Cosmologie"/>
          <p:cNvSpPr/>
          <p:nvPr/>
        </p:nvSpPr>
        <p:spPr>
          <a:xfrm>
            <a:off x="9397030" y="5521304"/>
            <a:ext cx="1440001" cy="352790"/>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sz="1800">
                <a:solidFill>
                  <a:schemeClr val="accent5">
                    <a:hueOff val="106375"/>
                    <a:satOff val="9554"/>
                    <a:lumOff val="-13516"/>
                  </a:schemeClr>
                </a:solidFill>
                <a:latin typeface="DreamOrphans-Regular"/>
                <a:ea typeface="DreamOrphans-Regular"/>
                <a:cs typeface="DreamOrphans-Regular"/>
                <a:sym typeface="DreamOrphans-Regular"/>
              </a:defRPr>
            </a:lvl1pPr>
          </a:lstStyle>
          <a:p>
            <a:pPr/>
            <a:r>
              <a:t>Cosmologie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8" presetID="22" grpId="1" fill="hold">
                                  <p:stCondLst>
                                    <p:cond delay="0"/>
                                  </p:stCondLst>
                                  <p:iterate type="el" backwards="0">
                                    <p:tmAbs val="0"/>
                                  </p:iterate>
                                  <p:childTnLst>
                                    <p:set>
                                      <p:cBhvr>
                                        <p:cTn id="6" fill="hold"/>
                                        <p:tgtEl>
                                          <p:spTgt spid="294"/>
                                        </p:tgtEl>
                                        <p:attrNameLst>
                                          <p:attrName>style.visibility</p:attrName>
                                        </p:attrNameLst>
                                      </p:cBhvr>
                                      <p:to>
                                        <p:strVal val="visible"/>
                                      </p:to>
                                    </p:set>
                                    <p:animEffect filter="wipe(left)" transition="in">
                                      <p:cBhvr>
                                        <p:cTn id="7" dur="1000"/>
                                        <p:tgtEl>
                                          <p:spTgt spid="29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94" grpId="1"/>
    </p:bldLst>
  </p:timing>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7" name="Aspects du discernent éth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3000">
                <a:solidFill>
                  <a:schemeClr val="accent4">
                    <a:hueOff val="468000"/>
                    <a:satOff val="-4761"/>
                    <a:lumOff val="10196"/>
                  </a:schemeClr>
                </a:solidFill>
                <a:latin typeface="Optima"/>
                <a:ea typeface="Optima"/>
                <a:cs typeface="Optima"/>
                <a:sym typeface="Optima"/>
              </a:defRPr>
            </a:pPr>
            <a:r>
              <a:t>Aspects du discernent éthique</a:t>
            </a:r>
          </a:p>
          <a:p>
            <a:pPr marL="519569" indent="-519569" algn="just"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just" defTabSz="238620">
              <a:buClr>
                <a:srgbClr val="000000"/>
              </a:buClr>
              <a:buFont typeface="Gill Sans"/>
              <a:tabLst>
                <a:tab pos="3505200" algn="r"/>
                <a:tab pos="3683000" algn="l"/>
              </a:tabLst>
              <a:defRPr sz="2600">
                <a:solidFill>
                  <a:srgbClr val="FFFDB2"/>
                </a:solidFill>
                <a:latin typeface="Optima"/>
                <a:ea typeface="Optima"/>
                <a:cs typeface="Optima"/>
                <a:sym typeface="Optima"/>
              </a:defRPr>
            </a:pPr>
            <a:r>
              <a:t>		7. 	Le contexte culturel : aspects de l’éthos contemporain</a:t>
            </a:r>
          </a:p>
          <a:p>
            <a:pPr marL="519569" indent="-519569" algn="just" defTabSz="238620">
              <a:buClr>
                <a:srgbClr val="000000"/>
              </a:buClr>
              <a:buFont typeface="Gill Sans"/>
              <a:tabLst>
                <a:tab pos="3505200" algn="r"/>
                <a:tab pos="3683000" algn="l"/>
              </a:tabLst>
              <a:defRPr sz="2600">
                <a:solidFill>
                  <a:srgbClr val="FFFDB2"/>
                </a:solidFill>
                <a:latin typeface="Optima"/>
                <a:ea typeface="Optima"/>
                <a:cs typeface="Optima"/>
                <a:sym typeface="Optima"/>
              </a:defRPr>
            </a:pPr>
            <a:r>
              <a:t>		8. 	Ce que l’on appelle la « conscience morale »</a:t>
            </a:r>
          </a:p>
          <a:p>
            <a:pPr marL="519569" indent="-519569" algn="just" defTabSz="238620">
              <a:buClr>
                <a:srgbClr val="000000"/>
              </a:buClr>
              <a:buFont typeface="Gill Sans"/>
              <a:tabLst>
                <a:tab pos="3505200" algn="r"/>
                <a:tab pos="3683000" algn="l"/>
              </a:tabLst>
              <a:defRPr sz="2600">
                <a:solidFill>
                  <a:srgbClr val="FFFDB2"/>
                </a:solidFill>
                <a:latin typeface="Optima"/>
                <a:ea typeface="Optima"/>
                <a:cs typeface="Optima"/>
                <a:sym typeface="Optima"/>
              </a:defRPr>
            </a:pPr>
            <a:r>
              <a:t>		9. 	Les références quant aux fondements de la réflexion éthique</a:t>
            </a:r>
          </a:p>
          <a:p>
            <a:pPr marL="519569" indent="-519569" algn="just"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just"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r>
              <a:t>	</a:t>
            </a:r>
          </a:p>
        </p:txBody>
      </p:sp>
      <p:pic>
        <p:nvPicPr>
          <p:cNvPr id="328" name="Image" descr="Image"/>
          <p:cNvPicPr>
            <a:picLocks noChangeAspect="1"/>
          </p:cNvPicPr>
          <p:nvPr/>
        </p:nvPicPr>
        <p:blipFill>
          <a:blip r:embed="rId2">
            <a:extLst/>
          </a:blip>
          <a:stretch>
            <a:fillRect/>
          </a:stretch>
        </p:blipFill>
        <p:spPr>
          <a:xfrm>
            <a:off x="1013168" y="3715199"/>
            <a:ext cx="1800001" cy="1800001"/>
          </a:xfrm>
          <a:prstGeom prst="rect">
            <a:avLst/>
          </a:prstGeom>
          <a:ln w="3175">
            <a:miter lim="400000"/>
          </a:ln>
        </p:spPr>
      </p:pic>
      <p:sp>
        <p:nvSpPr>
          <p:cNvPr id="32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30" name="Ligne Ligne" descr="Ligne Ligne"/>
          <p:cNvPicPr>
            <a:picLocks noChangeAspect="0"/>
          </p:cNvPicPr>
          <p:nvPr/>
        </p:nvPicPr>
        <p:blipFill>
          <a:blip r:embed="rId3">
            <a:extLst/>
          </a:blip>
          <a:stretch>
            <a:fillRect/>
          </a:stretch>
        </p:blipFill>
        <p:spPr>
          <a:xfrm>
            <a:off x="1451650" y="9362045"/>
            <a:ext cx="10812700" cy="12701"/>
          </a:xfrm>
          <a:prstGeom prst="rect">
            <a:avLst/>
          </a:prstGeom>
        </p:spPr>
      </p:pic>
      <p:sp>
        <p:nvSpPr>
          <p:cNvPr id="33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333" name="pasted-image.tiff" descr="pasted-image.tiff"/>
          <p:cNvPicPr>
            <a:picLocks noChangeAspect="1"/>
          </p:cNvPicPr>
          <p:nvPr/>
        </p:nvPicPr>
        <p:blipFill>
          <a:blip r:embed="rId4">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5" name="[Contextes-…"/>
          <p:cNvSpPr/>
          <p:nvPr/>
        </p:nvSpPr>
        <p:spPr>
          <a:xfrm>
            <a:off x="3894328" y="5082516"/>
            <a:ext cx="1182325" cy="750352"/>
          </a:xfrm>
          <a:prstGeom prst="roundRect">
            <a:avLst>
              <a:gd name="adj" fmla="val 25388"/>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p>
            <a:pPr>
              <a:lnSpc>
                <a:spcPct val="80000"/>
              </a:lnSpc>
              <a:defRPr b="0" sz="1800">
                <a:latin typeface="Avenir Next Condensed Medium"/>
                <a:ea typeface="Avenir Next Condensed Medium"/>
                <a:cs typeface="Avenir Next Condensed Medium"/>
                <a:sym typeface="Avenir Next Condensed Medium"/>
              </a:defRPr>
            </a:pPr>
            <a:r>
              <a:t>[Contextes-</a:t>
            </a:r>
          </a:p>
          <a:p>
            <a:pPr>
              <a:lnSpc>
                <a:spcPct val="80000"/>
              </a:lnSpc>
              <a:defRPr b="0" sz="1800">
                <a:latin typeface="Avenir Next Condensed Medium"/>
                <a:ea typeface="Avenir Next Condensed Medium"/>
                <a:cs typeface="Avenir Next Condensed Medium"/>
                <a:sym typeface="Avenir Next Condensed Medium"/>
              </a:defRPr>
            </a:pPr>
            <a:r>
              <a:t>modalités]</a:t>
            </a:r>
          </a:p>
        </p:txBody>
      </p:sp>
      <p:sp>
        <p:nvSpPr>
          <p:cNvPr id="336" name="Rectangle"/>
          <p:cNvSpPr/>
          <p:nvPr/>
        </p:nvSpPr>
        <p:spPr>
          <a:xfrm>
            <a:off x="12170348"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37" name="Numéro de diapositive"/>
          <p:cNvSpPr txBox="1"/>
          <p:nvPr>
            <p:ph type="sldNum" sz="quarter" idx="2"/>
          </p:nvPr>
        </p:nvSpPr>
        <p:spPr>
          <a:xfrm>
            <a:off x="13002367" y="9079335"/>
            <a:ext cx="175460"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
        <p:nvSpPr>
          <p:cNvPr id="33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3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41" name="Le parcours"/>
          <p:cNvSpPr/>
          <p:nvPr/>
        </p:nvSpPr>
        <p:spPr>
          <a:xfrm>
            <a:off x="11542215" y="309690"/>
            <a:ext cx="1753772"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Le parcours </a:t>
            </a:r>
          </a:p>
        </p:txBody>
      </p:sp>
      <p:pic>
        <p:nvPicPr>
          <p:cNvPr id="34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43" name="AGIR"/>
          <p:cNvSpPr/>
          <p:nvPr/>
        </p:nvSpPr>
        <p:spPr>
          <a:xfrm>
            <a:off x="1015335" y="5060873"/>
            <a:ext cx="1138877" cy="850901"/>
          </a:xfrm>
          <a:prstGeom prst="ellipse">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sz="2800">
                <a:solidFill>
                  <a:schemeClr val="accent5">
                    <a:hueOff val="106375"/>
                    <a:satOff val="9554"/>
                    <a:lumOff val="-13516"/>
                  </a:schemeClr>
                </a:solidFill>
                <a:latin typeface="DreamOrphans-Bold"/>
                <a:ea typeface="DreamOrphans-Bold"/>
                <a:cs typeface="DreamOrphans-Bold"/>
                <a:sym typeface="DreamOrphans-Bold"/>
              </a:defRPr>
            </a:lvl1pPr>
          </a:lstStyle>
          <a:p>
            <a:pPr/>
            <a:r>
              <a:t>AGIR</a:t>
            </a:r>
          </a:p>
        </p:txBody>
      </p:sp>
      <p:sp>
        <p:nvSpPr>
          <p:cNvPr id="344" name="Description"/>
          <p:cNvSpPr/>
          <p:nvPr/>
        </p:nvSpPr>
        <p:spPr>
          <a:xfrm>
            <a:off x="1407715" y="7609520"/>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Description</a:t>
            </a:r>
          </a:p>
        </p:txBody>
      </p:sp>
      <p:sp>
        <p:nvSpPr>
          <p:cNvPr id="345" name="Évaluation"/>
          <p:cNvSpPr/>
          <p:nvPr/>
        </p:nvSpPr>
        <p:spPr>
          <a:xfrm>
            <a:off x="1407715" y="3090044"/>
            <a:ext cx="1440001" cy="475201"/>
          </a:xfrm>
          <a:prstGeom prst="rect">
            <a:avLst/>
          </a:prstGeom>
          <a:gradFill>
            <a:gsLst>
              <a:gs pos="0">
                <a:srgbClr val="FFFFF2"/>
              </a:gs>
              <a:gs pos="100000">
                <a:srgbClr val="FFF86E"/>
              </a:gs>
            </a:gsLst>
            <a:lin ang="2700000"/>
          </a:gradFill>
          <a:ln w="3175">
            <a:miter lim="400000"/>
          </a:ln>
          <a:extLst>
            <a:ext uri="{C572A759-6A51-4108-AA02-DFA0A04FC94B}">
              <ma14:wrappingTextBoxFlag xmlns:ma14="http://schemas.microsoft.com/office/mac/drawingml/2011/main" val="1"/>
            </a:ext>
          </a:extLst>
        </p:spPr>
        <p:txBody>
          <a:bodyPr lIns="26513" tIns="26513" rIns="26513" bIns="26513" anchor="ctr"/>
          <a:lstStyle>
            <a:lvl1pPr>
              <a:defRPr b="0" cap="small" sz="2400">
                <a:solidFill>
                  <a:schemeClr val="accent5">
                    <a:hueOff val="106375"/>
                    <a:satOff val="9554"/>
                    <a:lumOff val="-13516"/>
                  </a:schemeClr>
                </a:solidFill>
                <a:latin typeface="DreamOrphans-Bold"/>
                <a:ea typeface="DreamOrphans-Bold"/>
                <a:cs typeface="DreamOrphans-Bold"/>
                <a:sym typeface="DreamOrphans-Bold"/>
              </a:defRPr>
            </a:lvl1pPr>
          </a:lstStyle>
          <a:p>
            <a:pPr/>
            <a:r>
              <a:t>Évaluation</a:t>
            </a:r>
          </a:p>
        </p:txBody>
      </p:sp>
      <p:sp>
        <p:nvSpPr>
          <p:cNvPr id="346" name="Éthique &amp;…"/>
          <p:cNvSpPr/>
          <p:nvPr/>
        </p:nvSpPr>
        <p:spPr>
          <a:xfrm>
            <a:off x="2341757" y="5098553"/>
            <a:ext cx="1169625" cy="73765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26513" tIns="26513" rIns="26513" bIns="26513" anchor="ctr"/>
          <a:lstStyle/>
          <a:p>
            <a:pPr>
              <a:defRPr b="0">
                <a:solidFill>
                  <a:schemeClr val="accent5">
                    <a:hueOff val="106375"/>
                    <a:satOff val="9554"/>
                    <a:lumOff val="-13516"/>
                  </a:schemeClr>
                </a:solidFill>
                <a:latin typeface="DreamOrphans-Bold"/>
                <a:ea typeface="DreamOrphans-Bold"/>
                <a:cs typeface="DreamOrphans-Bold"/>
                <a:sym typeface="DreamOrphans-Bold"/>
              </a:defRPr>
            </a:pPr>
            <a:r>
              <a:t>Éthique &amp;</a:t>
            </a:r>
          </a:p>
          <a:p>
            <a:pPr>
              <a:defRPr b="0">
                <a:solidFill>
                  <a:schemeClr val="accent5">
                    <a:hueOff val="106375"/>
                    <a:satOff val="9554"/>
                    <a:lumOff val="-13516"/>
                  </a:schemeClr>
                </a:solidFill>
                <a:latin typeface="DreamOrphans-Bold"/>
                <a:ea typeface="DreamOrphans-Bold"/>
                <a:cs typeface="DreamOrphans-Bold"/>
                <a:sym typeface="DreamOrphans-Bold"/>
              </a:defRPr>
            </a:pPr>
            <a:r>
              <a:t>Morale</a:t>
            </a:r>
          </a:p>
        </p:txBody>
      </p:sp>
      <p:sp>
        <p:nvSpPr>
          <p:cNvPr id="347" name="Ligne"/>
          <p:cNvSpPr/>
          <p:nvPr/>
        </p:nvSpPr>
        <p:spPr>
          <a:xfrm flipV="1">
            <a:off x="1860347" y="3760321"/>
            <a:ext cx="246198"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348" name="Ligne"/>
          <p:cNvSpPr/>
          <p:nvPr/>
        </p:nvSpPr>
        <p:spPr>
          <a:xfrm>
            <a:off x="1860346" y="6174972"/>
            <a:ext cx="246199" cy="1175255"/>
          </a:xfrm>
          <a:prstGeom prst="line">
            <a:avLst/>
          </a:prstGeom>
          <a:ln w="38100">
            <a:solidFill>
              <a:srgbClr val="FFFDB2"/>
            </a:solidFill>
            <a:miter lim="400000"/>
            <a:tailEnd type="triangle"/>
          </a:ln>
        </p:spPr>
        <p:txBody>
          <a:bodyPr lIns="26513" tIns="26513" rIns="26513" bIns="26513" anchor="ctr"/>
          <a:lstStyle/>
          <a:p>
            <a:pPr>
              <a:defRPr b="0">
                <a:latin typeface="Helvetica Neue Medium"/>
                <a:ea typeface="Helvetica Neue Medium"/>
                <a:cs typeface="Helvetica Neue Medium"/>
                <a:sym typeface="Helvetica Neue Medium"/>
              </a:defRPr>
            </a:pPr>
          </a:p>
        </p:txBody>
      </p:sp>
      <p:sp>
        <p:nvSpPr>
          <p:cNvPr id="349" name="[Objet]"/>
          <p:cNvSpPr/>
          <p:nvPr/>
        </p:nvSpPr>
        <p:spPr>
          <a:xfrm>
            <a:off x="133931" y="5156633"/>
            <a:ext cx="822626" cy="659380"/>
          </a:xfrm>
          <a:prstGeom prst="roundRect">
            <a:avLst>
              <a:gd name="adj" fmla="val 28891"/>
            </a:avLst>
          </a:prstGeom>
          <a:gradFill>
            <a:gsLst>
              <a:gs pos="0">
                <a:schemeClr val="accent1">
                  <a:lumOff val="13529"/>
                </a:schemeClr>
              </a:gs>
              <a:gs pos="100000">
                <a:schemeClr val="accent1">
                  <a:hueOff val="118245"/>
                  <a:lumOff val="-11372"/>
                </a:schemeClr>
              </a:gs>
            </a:gsLst>
            <a:lin ang="2700000"/>
          </a:gradFill>
          <a:ln w="3175">
            <a:miter lim="400000"/>
          </a:ln>
          <a:extLst>
            <a:ext uri="{C572A759-6A51-4108-AA02-DFA0A04FC94B}">
              <ma14:wrappingTextBoxFlag xmlns:ma14="http://schemas.microsoft.com/office/mac/drawingml/2011/main" val="1"/>
            </a:ext>
          </a:extLst>
        </p:spPr>
        <p:txBody>
          <a:bodyPr lIns="0" tIns="0" rIns="0" bIns="0" anchor="ctr"/>
          <a:lstStyle>
            <a:lvl1pPr>
              <a:lnSpc>
                <a:spcPct val="80000"/>
              </a:lnSpc>
              <a:defRPr b="0" sz="1800">
                <a:latin typeface="Avenir Next Condensed Medium"/>
                <a:ea typeface="Avenir Next Condensed Medium"/>
                <a:cs typeface="Avenir Next Condensed Medium"/>
                <a:sym typeface="Avenir Next Condensed Medium"/>
              </a:defRPr>
            </a:lvl1pPr>
          </a:lstStyle>
          <a:p>
            <a:pPr/>
            <a:r>
              <a:t>[Objet]</a:t>
            </a:r>
          </a:p>
        </p:txBody>
      </p:sp>
      <p:sp>
        <p:nvSpPr>
          <p:cNvPr id="350" name="Éthos"/>
          <p:cNvSpPr/>
          <p:nvPr/>
        </p:nvSpPr>
        <p:spPr>
          <a:xfrm>
            <a:off x="5161696" y="5309928"/>
            <a:ext cx="658348" cy="352791"/>
          </a:xfrm>
          <a:prstGeom prst="rect">
            <a:avLst/>
          </a:prstGeom>
          <a:gradFill>
            <a:gsLst>
              <a:gs pos="0">
                <a:srgbClr val="FFFFF2"/>
              </a:gs>
              <a:gs pos="100000">
                <a:srgbClr val="FFF86E"/>
              </a:gs>
            </a:gsLst>
            <a:lin ang="2700000"/>
          </a:gradFill>
          <a:ln w="12700">
            <a:solidFill>
              <a:srgbClr val="FFFFFF"/>
            </a:solidFill>
            <a:miter lim="400000"/>
          </a:ln>
          <a:extLst>
            <a:ext uri="{C572A759-6A51-4108-AA02-DFA0A04FC94B}">
              <ma14:wrappingTextBoxFlag xmlns:ma14="http://schemas.microsoft.com/office/mac/drawingml/2011/main" val="1"/>
            </a:ext>
          </a:extLst>
        </p:spPr>
        <p:txBody>
          <a:bodyPr lIns="0" tIns="0" rIns="0" bIns="0" anchor="ctr"/>
          <a:lstStyle>
            <a:lvl1pPr>
              <a:defRPr b="0" i="1" sz="1800">
                <a:solidFill>
                  <a:schemeClr val="accent5">
                    <a:hueOff val="106375"/>
                    <a:satOff val="9554"/>
                    <a:lumOff val="-13516"/>
                  </a:schemeClr>
                </a:solidFill>
                <a:latin typeface="DreamOrphans-Bold"/>
                <a:ea typeface="DreamOrphans-Bold"/>
                <a:cs typeface="DreamOrphans-Bold"/>
                <a:sym typeface="DreamOrphans-Bold"/>
              </a:defRPr>
            </a:lvl1pPr>
          </a:lstStyle>
          <a:p>
            <a:pPr/>
            <a:r>
              <a:t>Éthos</a:t>
            </a:r>
          </a:p>
        </p:txBody>
      </p:sp>
      <p:pic>
        <p:nvPicPr>
          <p:cNvPr id="351" name="Image" descr="Image"/>
          <p:cNvPicPr>
            <a:picLocks noChangeAspect="1"/>
          </p:cNvPicPr>
          <p:nvPr/>
        </p:nvPicPr>
        <p:blipFill>
          <a:blip r:embed="rId4">
            <a:extLst/>
          </a:blip>
          <a:srcRect l="17395" t="10072" r="13355" b="5981"/>
          <a:stretch>
            <a:fillRect/>
          </a:stretch>
        </p:blipFill>
        <p:spPr>
          <a:xfrm>
            <a:off x="133931" y="4807774"/>
            <a:ext cx="373950" cy="453306"/>
          </a:xfrm>
          <a:custGeom>
            <a:avLst/>
            <a:gdLst/>
            <a:ahLst/>
            <a:cxnLst>
              <a:cxn ang="0">
                <a:pos x="wd2" y="hd2"/>
              </a:cxn>
              <a:cxn ang="5400000">
                <a:pos x="wd2" y="hd2"/>
              </a:cxn>
              <a:cxn ang="10800000">
                <a:pos x="wd2" y="hd2"/>
              </a:cxn>
              <a:cxn ang="16200000">
                <a:pos x="wd2" y="hd2"/>
              </a:cxn>
            </a:cxnLst>
            <a:rect l="0" t="0" r="r" b="b"/>
            <a:pathLst>
              <a:path w="20226" h="21451" fill="norm" stroke="1" extrusionOk="0">
                <a:moveTo>
                  <a:pt x="16084" y="41"/>
                </a:moveTo>
                <a:cubicBezTo>
                  <a:pt x="15866" y="-149"/>
                  <a:pt x="13676" y="362"/>
                  <a:pt x="12950" y="774"/>
                </a:cubicBezTo>
                <a:cubicBezTo>
                  <a:pt x="12270" y="1160"/>
                  <a:pt x="12079" y="1195"/>
                  <a:pt x="10911" y="1093"/>
                </a:cubicBezTo>
                <a:cubicBezTo>
                  <a:pt x="7141" y="765"/>
                  <a:pt x="2961" y="2752"/>
                  <a:pt x="1187" y="5713"/>
                </a:cubicBezTo>
                <a:cubicBezTo>
                  <a:pt x="-623" y="8734"/>
                  <a:pt x="-339" y="12540"/>
                  <a:pt x="1874" y="15122"/>
                </a:cubicBezTo>
                <a:cubicBezTo>
                  <a:pt x="2359" y="15688"/>
                  <a:pt x="2364" y="15677"/>
                  <a:pt x="2024" y="16455"/>
                </a:cubicBezTo>
                <a:cubicBezTo>
                  <a:pt x="1837" y="16884"/>
                  <a:pt x="1667" y="17641"/>
                  <a:pt x="1659" y="18127"/>
                </a:cubicBezTo>
                <a:cubicBezTo>
                  <a:pt x="1646" y="18936"/>
                  <a:pt x="1743" y="19113"/>
                  <a:pt x="2690" y="20230"/>
                </a:cubicBezTo>
                <a:cubicBezTo>
                  <a:pt x="3258" y="20901"/>
                  <a:pt x="3848" y="21451"/>
                  <a:pt x="3999" y="21451"/>
                </a:cubicBezTo>
                <a:cubicBezTo>
                  <a:pt x="4362" y="21451"/>
                  <a:pt x="4342" y="21107"/>
                  <a:pt x="3956" y="20625"/>
                </a:cubicBezTo>
                <a:cubicBezTo>
                  <a:pt x="3553" y="20122"/>
                  <a:pt x="3644" y="18006"/>
                  <a:pt x="4085" y="17620"/>
                </a:cubicBezTo>
                <a:cubicBezTo>
                  <a:pt x="4343" y="17393"/>
                  <a:pt x="4499" y="17418"/>
                  <a:pt x="5544" y="17864"/>
                </a:cubicBezTo>
                <a:cubicBezTo>
                  <a:pt x="7064" y="18513"/>
                  <a:pt x="8306" y="18759"/>
                  <a:pt x="10117" y="18765"/>
                </a:cubicBezTo>
                <a:cubicBezTo>
                  <a:pt x="14797" y="18782"/>
                  <a:pt x="18750" y="16107"/>
                  <a:pt x="19926" y="12155"/>
                </a:cubicBezTo>
                <a:cubicBezTo>
                  <a:pt x="20977" y="8626"/>
                  <a:pt x="19180" y="4458"/>
                  <a:pt x="15762" y="2539"/>
                </a:cubicBezTo>
                <a:cubicBezTo>
                  <a:pt x="15226" y="2238"/>
                  <a:pt x="14775" y="1956"/>
                  <a:pt x="14775" y="1919"/>
                </a:cubicBezTo>
                <a:cubicBezTo>
                  <a:pt x="14775" y="1883"/>
                  <a:pt x="15095" y="1472"/>
                  <a:pt x="15483" y="999"/>
                </a:cubicBezTo>
                <a:cubicBezTo>
                  <a:pt x="15871" y="527"/>
                  <a:pt x="16142" y="92"/>
                  <a:pt x="16084" y="41"/>
                </a:cubicBezTo>
                <a:close/>
              </a:path>
            </a:pathLst>
          </a:custGeom>
          <a:ln w="3175">
            <a:miter lim="400000"/>
          </a:ln>
        </p:spPr>
      </p:pic>
      <p:pic>
        <p:nvPicPr>
          <p:cNvPr id="352" name="Image" descr="Image"/>
          <p:cNvPicPr>
            <a:picLocks noChangeAspect="1"/>
          </p:cNvPicPr>
          <p:nvPr/>
        </p:nvPicPr>
        <p:blipFill>
          <a:blip r:embed="rId5">
            <a:extLst/>
          </a:blip>
          <a:srcRect l="14023" t="4653" r="12699" b="7440"/>
          <a:stretch>
            <a:fillRect/>
          </a:stretch>
        </p:blipFill>
        <p:spPr>
          <a:xfrm>
            <a:off x="2775105" y="2607623"/>
            <a:ext cx="395697" cy="474693"/>
          </a:xfrm>
          <a:custGeom>
            <a:avLst/>
            <a:gdLst/>
            <a:ahLst/>
            <a:cxnLst>
              <a:cxn ang="0">
                <a:pos x="wd2" y="hd2"/>
              </a:cxn>
              <a:cxn ang="5400000">
                <a:pos x="wd2" y="hd2"/>
              </a:cxn>
              <a:cxn ang="10800000">
                <a:pos x="wd2" y="hd2"/>
              </a:cxn>
              <a:cxn ang="16200000">
                <a:pos x="wd2" y="hd2"/>
              </a:cxn>
            </a:cxnLst>
            <a:rect l="0" t="0" r="r" b="b"/>
            <a:pathLst>
              <a:path w="20675" h="21372" fill="norm" stroke="1" extrusionOk="0">
                <a:moveTo>
                  <a:pt x="19905" y="37"/>
                </a:moveTo>
                <a:cubicBezTo>
                  <a:pt x="19831" y="122"/>
                  <a:pt x="19786" y="348"/>
                  <a:pt x="19802" y="698"/>
                </a:cubicBezTo>
                <a:cubicBezTo>
                  <a:pt x="19847" y="1714"/>
                  <a:pt x="19129" y="2591"/>
                  <a:pt x="17769" y="3164"/>
                </a:cubicBezTo>
                <a:cubicBezTo>
                  <a:pt x="16901" y="3530"/>
                  <a:pt x="16378" y="3638"/>
                  <a:pt x="14887" y="3700"/>
                </a:cubicBezTo>
                <a:cubicBezTo>
                  <a:pt x="13853" y="3743"/>
                  <a:pt x="12739" y="3694"/>
                  <a:pt x="12316" y="3593"/>
                </a:cubicBezTo>
                <a:cubicBezTo>
                  <a:pt x="11667" y="3438"/>
                  <a:pt x="11530" y="3447"/>
                  <a:pt x="11196" y="3718"/>
                </a:cubicBezTo>
                <a:cubicBezTo>
                  <a:pt x="10964" y="3905"/>
                  <a:pt x="10305" y="4112"/>
                  <a:pt x="9537" y="4218"/>
                </a:cubicBezTo>
                <a:cubicBezTo>
                  <a:pt x="6095" y="4692"/>
                  <a:pt x="3655" y="6208"/>
                  <a:pt x="2154" y="8828"/>
                </a:cubicBezTo>
                <a:cubicBezTo>
                  <a:pt x="260" y="12137"/>
                  <a:pt x="998" y="15926"/>
                  <a:pt x="4083" y="18584"/>
                </a:cubicBezTo>
                <a:cubicBezTo>
                  <a:pt x="4737" y="19148"/>
                  <a:pt x="5224" y="19693"/>
                  <a:pt x="5161" y="19781"/>
                </a:cubicBezTo>
                <a:cubicBezTo>
                  <a:pt x="4940" y="20090"/>
                  <a:pt x="2978" y="20469"/>
                  <a:pt x="2009" y="20389"/>
                </a:cubicBezTo>
                <a:cubicBezTo>
                  <a:pt x="1286" y="20329"/>
                  <a:pt x="944" y="20195"/>
                  <a:pt x="620" y="19871"/>
                </a:cubicBezTo>
                <a:cubicBezTo>
                  <a:pt x="386" y="19636"/>
                  <a:pt x="158" y="19460"/>
                  <a:pt x="101" y="19460"/>
                </a:cubicBezTo>
                <a:cubicBezTo>
                  <a:pt x="-55" y="19460"/>
                  <a:pt x="-21" y="20649"/>
                  <a:pt x="143" y="20871"/>
                </a:cubicBezTo>
                <a:cubicBezTo>
                  <a:pt x="222" y="20978"/>
                  <a:pt x="489" y="21135"/>
                  <a:pt x="744" y="21228"/>
                </a:cubicBezTo>
                <a:cubicBezTo>
                  <a:pt x="1630" y="21552"/>
                  <a:pt x="3338" y="21313"/>
                  <a:pt x="4912" y="20639"/>
                </a:cubicBezTo>
                <a:lnTo>
                  <a:pt x="6385" y="20013"/>
                </a:lnTo>
                <a:lnTo>
                  <a:pt x="7028" y="20299"/>
                </a:lnTo>
                <a:cubicBezTo>
                  <a:pt x="7385" y="20457"/>
                  <a:pt x="8384" y="20688"/>
                  <a:pt x="9246" y="20818"/>
                </a:cubicBezTo>
                <a:cubicBezTo>
                  <a:pt x="12478" y="21303"/>
                  <a:pt x="15545" y="20465"/>
                  <a:pt x="17852" y="18477"/>
                </a:cubicBezTo>
                <a:cubicBezTo>
                  <a:pt x="20884" y="15864"/>
                  <a:pt x="21545" y="11861"/>
                  <a:pt x="19491" y="8506"/>
                </a:cubicBezTo>
                <a:cubicBezTo>
                  <a:pt x="18897" y="7537"/>
                  <a:pt x="17517" y="6192"/>
                  <a:pt x="16463" y="5558"/>
                </a:cubicBezTo>
                <a:lnTo>
                  <a:pt x="15903" y="5219"/>
                </a:lnTo>
                <a:lnTo>
                  <a:pt x="16898" y="4790"/>
                </a:lnTo>
                <a:cubicBezTo>
                  <a:pt x="19278" y="3751"/>
                  <a:pt x="20812" y="1635"/>
                  <a:pt x="20196" y="251"/>
                </a:cubicBezTo>
                <a:cubicBezTo>
                  <a:pt x="20087" y="8"/>
                  <a:pt x="19980" y="-48"/>
                  <a:pt x="19905" y="37"/>
                </a:cubicBezTo>
                <a:close/>
              </a:path>
            </a:pathLst>
          </a:custGeom>
          <a:ln w="3175">
            <a:miter lim="400000"/>
          </a:ln>
        </p:spPr>
      </p:pic>
      <p:pic>
        <p:nvPicPr>
          <p:cNvPr id="353" name="Image" descr="Image"/>
          <p:cNvPicPr>
            <a:picLocks noChangeAspect="1"/>
          </p:cNvPicPr>
          <p:nvPr/>
        </p:nvPicPr>
        <p:blipFill>
          <a:blip r:embed="rId6">
            <a:extLst/>
          </a:blip>
          <a:srcRect l="14756" t="14023" r="16008" b="13641"/>
          <a:stretch>
            <a:fillRect/>
          </a:stretch>
        </p:blipFill>
        <p:spPr>
          <a:xfrm>
            <a:off x="3709992" y="4807774"/>
            <a:ext cx="373867" cy="390608"/>
          </a:xfrm>
          <a:custGeom>
            <a:avLst/>
            <a:gdLst/>
            <a:ahLst/>
            <a:cxnLst>
              <a:cxn ang="0">
                <a:pos x="wd2" y="hd2"/>
              </a:cxn>
              <a:cxn ang="5400000">
                <a:pos x="wd2" y="hd2"/>
              </a:cxn>
              <a:cxn ang="10800000">
                <a:pos x="wd2" y="hd2"/>
              </a:cxn>
              <a:cxn ang="16200000">
                <a:pos x="wd2" y="hd2"/>
              </a:cxn>
            </a:cxnLst>
            <a:rect l="0" t="0" r="r" b="b"/>
            <a:pathLst>
              <a:path w="21566" h="21122" fill="norm" stroke="1" extrusionOk="0">
                <a:moveTo>
                  <a:pt x="19872" y="39"/>
                </a:moveTo>
                <a:cubicBezTo>
                  <a:pt x="19565" y="136"/>
                  <a:pt x="19263" y="408"/>
                  <a:pt x="18911" y="876"/>
                </a:cubicBezTo>
                <a:cubicBezTo>
                  <a:pt x="18546" y="1361"/>
                  <a:pt x="18097" y="1802"/>
                  <a:pt x="17927" y="1863"/>
                </a:cubicBezTo>
                <a:cubicBezTo>
                  <a:pt x="17756" y="1924"/>
                  <a:pt x="16671" y="1791"/>
                  <a:pt x="15500" y="1563"/>
                </a:cubicBezTo>
                <a:cubicBezTo>
                  <a:pt x="9362" y="366"/>
                  <a:pt x="9365" y="379"/>
                  <a:pt x="6251" y="1799"/>
                </a:cubicBezTo>
                <a:cubicBezTo>
                  <a:pt x="3145" y="3215"/>
                  <a:pt x="1151" y="5513"/>
                  <a:pt x="299" y="8645"/>
                </a:cubicBezTo>
                <a:cubicBezTo>
                  <a:pt x="112" y="9329"/>
                  <a:pt x="8" y="10066"/>
                  <a:pt x="1" y="10812"/>
                </a:cubicBezTo>
                <a:cubicBezTo>
                  <a:pt x="-21" y="13051"/>
                  <a:pt x="734" y="15416"/>
                  <a:pt x="2061" y="16971"/>
                </a:cubicBezTo>
                <a:cubicBezTo>
                  <a:pt x="2586" y="17586"/>
                  <a:pt x="2679" y="17848"/>
                  <a:pt x="2679" y="18838"/>
                </a:cubicBezTo>
                <a:cubicBezTo>
                  <a:pt x="2679" y="19659"/>
                  <a:pt x="2783" y="20123"/>
                  <a:pt x="3046" y="20427"/>
                </a:cubicBezTo>
                <a:cubicBezTo>
                  <a:pt x="3415" y="20854"/>
                  <a:pt x="3425" y="20857"/>
                  <a:pt x="4557" y="20512"/>
                </a:cubicBezTo>
                <a:cubicBezTo>
                  <a:pt x="5181" y="20322"/>
                  <a:pt x="5780" y="20029"/>
                  <a:pt x="5907" y="19869"/>
                </a:cubicBezTo>
                <a:cubicBezTo>
                  <a:pt x="6108" y="19617"/>
                  <a:pt x="6187" y="19645"/>
                  <a:pt x="6388" y="19997"/>
                </a:cubicBezTo>
                <a:cubicBezTo>
                  <a:pt x="6647" y="20451"/>
                  <a:pt x="7403" y="20736"/>
                  <a:pt x="9113" y="21006"/>
                </a:cubicBezTo>
                <a:cubicBezTo>
                  <a:pt x="12509" y="21542"/>
                  <a:pt x="16594" y="20181"/>
                  <a:pt x="18842" y="17787"/>
                </a:cubicBezTo>
                <a:cubicBezTo>
                  <a:pt x="20674" y="15836"/>
                  <a:pt x="21579" y="13434"/>
                  <a:pt x="21567" y="11005"/>
                </a:cubicBezTo>
                <a:cubicBezTo>
                  <a:pt x="21554" y="8577"/>
                  <a:pt x="20625" y="6122"/>
                  <a:pt x="18774" y="4138"/>
                </a:cubicBezTo>
                <a:lnTo>
                  <a:pt x="17858" y="3151"/>
                </a:lnTo>
                <a:lnTo>
                  <a:pt x="18316" y="2764"/>
                </a:lnTo>
                <a:cubicBezTo>
                  <a:pt x="18568" y="2552"/>
                  <a:pt x="19192" y="2127"/>
                  <a:pt x="19712" y="1799"/>
                </a:cubicBezTo>
                <a:cubicBezTo>
                  <a:pt x="20233" y="1471"/>
                  <a:pt x="20788" y="1036"/>
                  <a:pt x="20948" y="854"/>
                </a:cubicBezTo>
                <a:cubicBezTo>
                  <a:pt x="21203" y="567"/>
                  <a:pt x="21202" y="511"/>
                  <a:pt x="20857" y="275"/>
                </a:cubicBezTo>
                <a:cubicBezTo>
                  <a:pt x="20500" y="31"/>
                  <a:pt x="20180" y="-58"/>
                  <a:pt x="19872" y="39"/>
                </a:cubicBezTo>
                <a:close/>
              </a:path>
            </a:pathLst>
          </a:custGeom>
          <a:ln w="3175">
            <a:miter lim="400000"/>
          </a:ln>
        </p:spPr>
      </p:pic>
      <p:sp>
        <p:nvSpPr>
          <p:cNvPr id="354" name="- bien que durant l’ensemble du cours des références soient faites aux « mentalités » contemporaines à l’occasion de la définition de concepts divers cette partie met le doigt sur certains aspects particuliers avec la pensée de Ruwen Ogien, estimée emblé"/>
          <p:cNvSpPr txBox="1"/>
          <p:nvPr/>
        </p:nvSpPr>
        <p:spPr>
          <a:xfrm>
            <a:off x="5490869" y="1800000"/>
            <a:ext cx="7805118"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r>
              <a:t>	- bien que durant l’ensemble du cours des références soient faites aux « mentalités » contemporaines à l’occasion de la définition de concepts divers cette partie met le doigt sur certains aspects particuliers avec la pensée de Ruwen </a:t>
            </a:r>
            <a:r>
              <a:rPr cap="small"/>
              <a:t>Ogien, </a:t>
            </a:r>
            <a:r>
              <a:t>estimée emblématique</a:t>
            </a: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r>
              <a:t>	- elle pose ensuite la question d’un fondement anthropologique à la réflexion éthique en la cherchant dans la philosophie du sujet de Edmond </a:t>
            </a:r>
            <a:r>
              <a:rPr cap="small"/>
              <a:t>Husserl</a:t>
            </a:r>
            <a:r>
              <a:t>, avec le concept de « Soi transcendantal »</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6" name="Le contexte culturel : aspects d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5486400" algn="r"/>
                <a:tab pos="5664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r>
              <a:t>Le contexte culturel : aspects de</a:t>
            </a: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r>
              <a:t>l’</a:t>
            </a:r>
            <a:r>
              <a:rPr i="1"/>
              <a:t>éthos</a:t>
            </a:r>
            <a:r>
              <a:t> contemporain</a:t>
            </a:r>
          </a:p>
          <a:p>
            <a:pPr marL="519569" indent="-519569" defTabSz="238620">
              <a:buClr>
                <a:srgbClr val="000000"/>
              </a:buClr>
              <a:buFont typeface="Gill Sans"/>
              <a:tabLst>
                <a:tab pos="5486400" algn="r"/>
                <a:tab pos="5664200" algn="l"/>
              </a:tabLst>
              <a:defRPr sz="2600">
                <a:solidFill>
                  <a:schemeClr val="accent4">
                    <a:hueOff val="468000"/>
                    <a:satOff val="-4761"/>
                    <a:lumOff val="10196"/>
                  </a:schemeClr>
                </a:solidFill>
                <a:latin typeface="Optima"/>
                <a:ea typeface="Optima"/>
                <a:cs typeface="Optima"/>
                <a:sym typeface="Optima"/>
              </a:defRPr>
            </a:pPr>
          </a:p>
          <a:p>
            <a:pPr marL="519569" indent="-519569" defTabSz="238620">
              <a:buClr>
                <a:srgbClr val="000000"/>
              </a:buClr>
              <a:buFont typeface="Gill Sans"/>
              <a:tabLst>
                <a:tab pos="5486400" algn="r"/>
                <a:tab pos="5664200" algn="l"/>
              </a:tabLst>
              <a:defRPr sz="2600">
                <a:solidFill>
                  <a:srgbClr val="00C4FF"/>
                </a:solidFill>
                <a:latin typeface="Optima"/>
                <a:ea typeface="Optima"/>
                <a:cs typeface="Optima"/>
                <a:sym typeface="Optima"/>
              </a:defRPr>
            </a:pPr>
            <a:r>
              <a:t>[C. Aspects du discernement éthique]</a:t>
            </a:r>
          </a:p>
          <a:p>
            <a:pPr marL="519569" indent="-519569" algn="just" defTabSz="238620">
              <a:buClr>
                <a:srgbClr val="000000"/>
              </a:buClr>
              <a:buFont typeface="Gill Sans"/>
              <a:tabLst>
                <a:tab pos="4762500" algn="r"/>
                <a:tab pos="4953000" algn="l"/>
              </a:tabLst>
              <a:defRPr sz="2600">
                <a:solidFill>
                  <a:srgbClr val="FFFDB2"/>
                </a:solidFill>
                <a:latin typeface="Optima"/>
                <a:ea typeface="Optima"/>
                <a:cs typeface="Optima"/>
                <a:sym typeface="Optima"/>
              </a:defRPr>
            </a:pPr>
          </a:p>
          <a:p>
            <a:pPr marL="519569" indent="-519569" algn="just" defTabSz="238620">
              <a:buClr>
                <a:srgbClr val="000000"/>
              </a:buClr>
              <a:buFont typeface="Gill Sans"/>
              <a:tabLst>
                <a:tab pos="3505200" algn="r"/>
                <a:tab pos="3683000" algn="l"/>
              </a:tabLst>
              <a:defRPr sz="2600">
                <a:solidFill>
                  <a:srgbClr val="FFFDB2"/>
                </a:solidFill>
                <a:latin typeface="Optima"/>
                <a:ea typeface="Optima"/>
                <a:cs typeface="Optima"/>
                <a:sym typeface="Optima"/>
              </a:defRPr>
            </a:pPr>
            <a:r>
              <a:t>		a) 	La pensée emblématique de Ruwen Ogien (1947-2017)</a:t>
            </a:r>
          </a:p>
          <a:p>
            <a:pPr marL="519569" indent="-519569" algn="just" defTabSz="238620">
              <a:buClr>
                <a:srgbClr val="000000"/>
              </a:buClr>
              <a:buFont typeface="Gill Sans"/>
              <a:tabLst>
                <a:tab pos="3505200" algn="r"/>
                <a:tab pos="3683000" algn="l"/>
              </a:tabLst>
              <a:defRPr sz="2600">
                <a:solidFill>
                  <a:srgbClr val="FFFDB2"/>
                </a:solidFill>
                <a:latin typeface="Optima"/>
                <a:ea typeface="Optima"/>
                <a:cs typeface="Optima"/>
                <a:sym typeface="Optima"/>
              </a:defRPr>
            </a:pPr>
            <a:r>
              <a:t>		b) 	Jalons de philosophie du sujet pour une fondation de l’éthique</a:t>
            </a:r>
          </a:p>
        </p:txBody>
      </p:sp>
      <p:sp>
        <p:nvSpPr>
          <p:cNvPr id="35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5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6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36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pic>
        <p:nvPicPr>
          <p:cNvPr id="362" name="Image" descr="Image"/>
          <p:cNvPicPr>
            <a:picLocks noChangeAspect="1"/>
          </p:cNvPicPr>
          <p:nvPr/>
        </p:nvPicPr>
        <p:blipFill>
          <a:blip r:embed="rId4">
            <a:extLst/>
          </a:blip>
          <a:stretch>
            <a:fillRect/>
          </a:stretch>
        </p:blipFill>
        <p:spPr>
          <a:xfrm>
            <a:off x="1800000" y="3600000"/>
            <a:ext cx="1905001" cy="19050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6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6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66" name="- on peut considérer que la pensée de Ruwen Ogien (1947-2017) est emblématique de l’éthos contemporai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r>
              <a:t>	- on peut considérer que la pensée de Ruwen Ogien (1947-2017) est emblématique de l’</a:t>
            </a:r>
            <a:r>
              <a:rPr i="1"/>
              <a:t>éthos</a:t>
            </a:r>
            <a:r>
              <a:t> contemporain</a:t>
            </a:r>
          </a:p>
          <a:p>
            <a:pPr marL="1595606" indent="-1595606" algn="l" defTabSz="238620">
              <a:spcBef>
                <a:spcPts val="400"/>
              </a:spcBef>
              <a:tabLst>
                <a:tab pos="647700" algn="l"/>
                <a:tab pos="1219200" algn="l"/>
                <a:tab pos="2781300" algn="l"/>
                <a:tab pos="4229100" algn="l"/>
              </a:tabLst>
              <a:defRPr sz="2200">
                <a:solidFill>
                  <a:srgbClr val="FFFDB2"/>
                </a:solidFill>
              </a:defRPr>
            </a:pPr>
          </a:p>
          <a:p>
            <a:pPr lvl="1" marL="1595606" indent="-1595606" algn="l" defTabSz="238620">
              <a:spcBef>
                <a:spcPts val="400"/>
              </a:spcBef>
              <a:tabLst>
                <a:tab pos="647700" algn="l"/>
                <a:tab pos="1219200" algn="l"/>
                <a:tab pos="2781300" algn="l"/>
                <a:tab pos="4229100" algn="l"/>
              </a:tabLst>
              <a:defRPr sz="2200">
                <a:solidFill>
                  <a:srgbClr val="FFFDB2"/>
                </a:solidFill>
              </a:defRPr>
            </a:pPr>
            <a:r>
              <a:t>	- il s’inscrit dans un courant de pensée libéral, autour d’un </a:t>
            </a:r>
            <a:r>
              <a:rPr i="1"/>
              <a:t>minimalisme moral</a:t>
            </a:r>
            <a:r>
              <a:t> (avec Michael Walzer) qu’il rattache directement à John Stuart Mill (</a:t>
            </a:r>
            <a:r>
              <a:rPr i="1"/>
              <a:t>De la liberté</a:t>
            </a:r>
            <a:r>
              <a:t>), </a:t>
            </a:r>
          </a:p>
          <a:p>
            <a:pPr lvl="1" marL="1595606" indent="-1595606" algn="l" defTabSz="238620">
              <a:spcBef>
                <a:spcPts val="400"/>
              </a:spcBef>
              <a:tabLst>
                <a:tab pos="647700" algn="l"/>
                <a:tab pos="1219200" algn="l"/>
                <a:tab pos="2781300" algn="l"/>
                <a:tab pos="4229100" algn="l"/>
              </a:tabLst>
              <a:defRPr sz="2200">
                <a:solidFill>
                  <a:srgbClr val="FFFDB2"/>
                </a:solidFill>
              </a:defRPr>
            </a:pPr>
            <a:r>
              <a:t>		- considérant que la morale doit se préoccuper d’un strict minimum de réglementation, pour laisser à chaque personne la plus grande marge d’initiative possible </a:t>
            </a:r>
          </a:p>
        </p:txBody>
      </p:sp>
      <p:sp>
        <p:nvSpPr>
          <p:cNvPr id="36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6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37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71" name="Numéro de diapositive"/>
          <p:cNvSpPr txBox="1"/>
          <p:nvPr>
            <p:ph type="sldNum" sz="quarter" idx="2"/>
          </p:nvPr>
        </p:nvSpPr>
        <p:spPr>
          <a:xfrm>
            <a:off x="12959999" y="9079335"/>
            <a:ext cx="175460" cy="285186"/>
          </a:xfrm>
          <a:prstGeom prst="rect">
            <a:avLst/>
          </a:prstGeom>
          <a:extLst>
            <a:ext uri="{C572A759-6A51-4108-AA02-DFA0A04FC94B}">
              <ma14:wrappingTextBoxFlag xmlns:ma14="http://schemas.microsoft.com/office/mac/drawingml/2011/main" val="1"/>
            </a:ext>
          </a:extLst>
        </p:spPr>
        <p:txBody>
          <a:bodyPr/>
          <a:lstStyle>
            <a:lvl1pPr defTabSz="582436">
              <a:defRPr sz="1600">
                <a:solidFill>
                  <a:schemeClr val="accent4">
                    <a:hueOff val="468000"/>
                    <a:satOff val="-4761"/>
                    <a:lumOff val="10196"/>
                  </a:schemeClr>
                </a:solidFill>
              </a:defRPr>
            </a:lvl1pPr>
          </a:lstStyle>
          <a:p>
            <a:pPr/>
            <a:fld id="{86CB4B4D-7CA3-9044-876B-883B54F8677D}" type="slidenum"/>
          </a:p>
        </p:txBody>
      </p:sp>
      <p:sp>
        <p:nvSpPr>
          <p:cNvPr id="372" name="Aspects de l’éthos contemporain…"/>
          <p:cNvSpPr txBox="1"/>
          <p:nvPr/>
        </p:nvSpPr>
        <p:spPr>
          <a:xfrm>
            <a:off x="10179310" y="309690"/>
            <a:ext cx="3067248" cy="135866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 pos="584200" algn="l"/>
              </a:tabLst>
              <a:defRPr sz="600">
                <a:solidFill>
                  <a:schemeClr val="accent4">
                    <a:hueOff val="468000"/>
                    <a:satOff val="-4761"/>
                    <a:lumOff val="10196"/>
                  </a:schemeClr>
                </a:solidFill>
                <a:latin typeface="+mj-lt"/>
                <a:ea typeface="+mj-ea"/>
                <a:cs typeface="+mj-cs"/>
                <a:sym typeface="Arial Narrow"/>
              </a:defRPr>
            </a:pP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Aspects de l’éthos contemporain</a:t>
            </a:r>
          </a:p>
          <a:p>
            <a:pPr marL="775637" indent="-751561" algn="l" defTabSz="238620">
              <a:tabLst>
                <a:tab pos="330200" algn="r"/>
                <a:tab pos="508000" algn="l"/>
                <a:tab pos="584200" algn="l"/>
              </a:tabLst>
              <a:defRPr sz="1600">
                <a:solidFill>
                  <a:schemeClr val="accent4">
                    <a:hueOff val="-624705"/>
                    <a:lumOff val="1372"/>
                  </a:schemeClr>
                </a:solidFill>
                <a:latin typeface="+mj-lt"/>
                <a:ea typeface="+mj-ea"/>
                <a:cs typeface="+mj-cs"/>
                <a:sym typeface="Arial Narrow"/>
              </a:defRPr>
            </a:pPr>
            <a:r>
              <a:t>a) Ruwen Ogien</a:t>
            </a:r>
          </a:p>
          <a:p>
            <a:pPr marL="775637" indent="-751561" algn="l" defTabSz="238620">
              <a:tabLst>
                <a:tab pos="330200" algn="r"/>
                <a:tab pos="508000" algn="l"/>
                <a:tab pos="584200" algn="l"/>
              </a:tabLst>
              <a:defRPr sz="1600">
                <a:solidFill>
                  <a:schemeClr val="accent4">
                    <a:hueOff val="468000"/>
                    <a:satOff val="-4761"/>
                    <a:lumOff val="10196"/>
                  </a:schemeClr>
                </a:solidFill>
                <a:latin typeface="+mj-lt"/>
                <a:ea typeface="+mj-ea"/>
                <a:cs typeface="+mj-cs"/>
                <a:sym typeface="Arial Narrow"/>
              </a:defRPr>
            </a:pPr>
            <a:r>
              <a:t>b) Jalons de philosophie du sujet</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