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png"/><Relationship Id="rId8" Type="http://schemas.openxmlformats.org/officeDocument/2006/relationships/image" Target="../media/image9.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10.png"/><Relationship Id="rId8" Type="http://schemas.openxmlformats.org/officeDocument/2006/relationships/image" Target="../media/image8.png"/><Relationship Id="rId9" Type="http://schemas.openxmlformats.org/officeDocument/2006/relationships/image" Target="../media/image9.png"/><Relationship Id="rId10" Type="http://schemas.openxmlformats.org/officeDocument/2006/relationships/image" Target="../media/image11.png"/><Relationship Id="rId11" Type="http://schemas.openxmlformats.org/officeDocument/2006/relationships/image" Target="../media/image12.png"/><Relationship Id="rId12" Type="http://schemas.openxmlformats.org/officeDocument/2006/relationships/image" Target="../media/image13.png"/><Relationship Id="rId13" Type="http://schemas.openxmlformats.org/officeDocument/2006/relationships/image" Target="../media/image14.png"/></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9.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9.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9.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s://cnrtl.fr/definition/conscience" TargetMode="External"/><Relationship Id="rId3" Type="http://schemas.openxmlformats.org/officeDocument/2006/relationships/image" Target="../media/image1.png"/><Relationship Id="rId4"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s://cnrtl.fr/definition/conscience" TargetMode="External"/><Relationship Id="rId3" Type="http://schemas.openxmlformats.org/officeDocument/2006/relationships/image" Target="../media/image1.png"/><Relationship Id="rId4"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29" name="[Le point de départ]…"/>
          <p:cNvSpPr txBox="1"/>
          <p:nvPr>
            <p:ph type="title"/>
          </p:nvPr>
        </p:nvSpPr>
        <p:spPr>
          <a:xfrm>
            <a:off x="420014" y="1215276"/>
            <a:ext cx="12875973" cy="8015124"/>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[Le point de départ]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1.</a:t>
            </a:r>
            <a:r>
              <a:t> l’objet du cours : l’agir selon deux points de vue</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[L’approche descriptive]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2.</a:t>
            </a:r>
            <a:r>
              <a:t> Ce qu’est un « acte »</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3. </a:t>
            </a:r>
            <a:r>
              <a:t>Aspects de la complexité de l’agir humain</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4.</a:t>
            </a:r>
            <a:r>
              <a:t> Aspects de la complexité des situations humaines</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[L’approche par l’évaluation des actes (axiologique)]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5.</a:t>
            </a:r>
            <a:r>
              <a:t> Les catégories de l’éthique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6. </a:t>
            </a:r>
            <a:r>
              <a:t>La « moralité » des actes</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[Aspects du discernement éthique]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7.</a:t>
            </a:r>
            <a:r>
              <a:t> Le contexte culturel : aspects de l’</a:t>
            </a:r>
            <a:r>
              <a:rPr i="1"/>
              <a:t>éthos</a:t>
            </a:r>
            <a:r>
              <a:t> contemporain</a:t>
            </a:r>
          </a:p>
          <a:p>
            <a:pPr lvl="3" marL="1595606" indent="-909806" algn="l">
              <a:spcBef>
                <a:spcPts val="400"/>
              </a:spcBef>
              <a:tabLst>
                <a:tab pos="647700" algn="l"/>
                <a:tab pos="1219200" algn="l"/>
                <a:tab pos="2781300" algn="l"/>
                <a:tab pos="4229100" algn="l"/>
              </a:tabLst>
              <a:defRPr sz="2200">
                <a:solidFill>
                  <a:schemeClr val="accent4">
                    <a:hueOff val="-624705"/>
                    <a:lumOff val="1372"/>
                  </a:schemeClr>
                </a:solidFill>
                <a:latin typeface="+mn-lt"/>
                <a:ea typeface="+mn-ea"/>
                <a:cs typeface="+mn-cs"/>
                <a:sym typeface="Helvetica Neue"/>
              </a:defRPr>
            </a:pPr>
            <a:r>
              <a:t>			➢ 8. La centralité de la conscience morale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- 9. Les références quant aux fondements de la réflexion éthique</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[Un point d’aboutissement du cours]</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- 10. Une proposition de définitions de l’éthique, de la morale et de la sagesse pratique</a:t>
            </a:r>
          </a:p>
        </p:txBody>
      </p:sp>
      <p:sp>
        <p:nvSpPr>
          <p:cNvPr id="1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3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5" name="Numéro de diapositive"/>
          <p:cNvSpPr txBox="1"/>
          <p:nvPr>
            <p:ph type="sldNum" sz="quarter" idx="2"/>
          </p:nvPr>
        </p:nvSpPr>
        <p:spPr>
          <a:xfrm>
            <a:off x="13016489" y="9079335"/>
            <a:ext cx="175459"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pic>
        <p:nvPicPr>
          <p:cNvPr id="136" name="Image" descr="Image"/>
          <p:cNvPicPr>
            <a:picLocks noChangeAspect="1"/>
          </p:cNvPicPr>
          <p:nvPr/>
        </p:nvPicPr>
        <p:blipFill>
          <a:blip r:embed="rId4">
            <a:extLst/>
          </a:blip>
          <a:stretch>
            <a:fillRect/>
          </a:stretch>
        </p:blipFill>
        <p:spPr>
          <a:xfrm>
            <a:off x="1028358" y="3197391"/>
            <a:ext cx="936001" cy="832001"/>
          </a:xfrm>
          <a:prstGeom prst="rect">
            <a:avLst/>
          </a:prstGeom>
          <a:ln w="3175">
            <a:miter lim="400000"/>
          </a:ln>
        </p:spPr>
      </p:pic>
      <p:pic>
        <p:nvPicPr>
          <p:cNvPr id="137" name="Image" descr="Image"/>
          <p:cNvPicPr>
            <a:picLocks noChangeAspect="1"/>
          </p:cNvPicPr>
          <p:nvPr/>
        </p:nvPicPr>
        <p:blipFill>
          <a:blip r:embed="rId5">
            <a:extLst/>
          </a:blip>
          <a:stretch>
            <a:fillRect/>
          </a:stretch>
        </p:blipFill>
        <p:spPr>
          <a:xfrm>
            <a:off x="1084608" y="4838700"/>
            <a:ext cx="918001" cy="918000"/>
          </a:xfrm>
          <a:prstGeom prst="rect">
            <a:avLst/>
          </a:prstGeom>
          <a:ln w="3175">
            <a:miter lim="400000"/>
          </a:ln>
        </p:spPr>
      </p:pic>
      <p:pic>
        <p:nvPicPr>
          <p:cNvPr id="138" name="Image" descr="Image"/>
          <p:cNvPicPr>
            <a:picLocks noChangeAspect="1"/>
          </p:cNvPicPr>
          <p:nvPr/>
        </p:nvPicPr>
        <p:blipFill>
          <a:blip r:embed="rId6">
            <a:extLst/>
          </a:blip>
          <a:stretch>
            <a:fillRect/>
          </a:stretch>
        </p:blipFill>
        <p:spPr>
          <a:xfrm>
            <a:off x="1046358" y="6434232"/>
            <a:ext cx="900001" cy="900001"/>
          </a:xfrm>
          <a:prstGeom prst="rect">
            <a:avLst/>
          </a:prstGeom>
          <a:ln w="3175">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6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6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6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68" name="2. La conscience réfléch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2. La conscience réfléchie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conscience réfléchie fait référence à la philosophie du sujet, moderne, et souvent à René Descartes, dont la pensée repose sur la capacité de </a:t>
            </a:r>
            <a:r>
              <a:rPr i="1"/>
              <a:t>se penser soi-même, d’être l’objet de sa propre pensée</a:t>
            </a:r>
            <a:r>
              <a:t>, donc comme un sujet pensant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c’est ce que désigne le </a:t>
            </a:r>
            <a:r>
              <a:rPr i="1"/>
              <a:t>cogito </a:t>
            </a:r>
            <a:r>
              <a:t>de Descartes, au sens courant de sa réception : « je pense, je suis » : je perçois ma propre existence parce que fais l’expérience de penser ; je me perçois comme quelqu’un ou, comme un </a:t>
            </a:r>
            <a:r>
              <a:rPr i="1"/>
              <a:t>Soi</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si la conscience morale n’est pas la perception de soi-même comme un sujet, elle suppose cependant cette conscience d’être un sujet</a:t>
            </a:r>
          </a:p>
        </p:txBody>
      </p:sp>
      <p:sp>
        <p:nvSpPr>
          <p:cNvPr id="26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Autour du mot « conscience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7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78" name="3) La conscience morale…"/>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3) La conscience morale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conscience morale, proprement dite, désigne la capacité de juger de la valeur d’un acte</a:t>
            </a:r>
            <a:r>
              <a:t>, de sa moralité</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t>
            </a:r>
            <a:r>
              <a:t>- elle est donc une activité de la raison, un type de raisonnement qui évalue un acte passé ou futur</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on parle du « jugement de conscience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p:txBody>
      </p:sp>
      <p:sp>
        <p:nvSpPr>
          <p:cNvPr id="27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Autour du mot « conscience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8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88" name="b) L’héritage antique et médiéval*…"/>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b) L’héritage antique et médiéval*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chez Démocrite apparait pour la première fois le mot συνειδησις/</a:t>
            </a:r>
            <a:r>
              <a:rPr i="1"/>
              <a:t>syneidèsis</a:t>
            </a:r>
            <a:r>
              <a:t> traduit plus tard en latin par </a:t>
            </a:r>
            <a:r>
              <a:rPr i="1"/>
              <a:t>conscientia</a:t>
            </a:r>
            <a:endParaRPr i="1"/>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(étymologie : du grec συν-δεω/</a:t>
            </a:r>
            <a:r>
              <a:rPr i="1">
                <a:latin typeface="Helvetica"/>
                <a:ea typeface="Helvetica"/>
                <a:cs typeface="Helvetica"/>
                <a:sym typeface="Helvetica"/>
              </a:rPr>
              <a:t>sun-deô</a:t>
            </a:r>
            <a:r>
              <a:t> : lier-ensemble)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il désigne par là, la conscience d’avoir commis un acte mauvais, d’où la crainte d’un châtiment dans l’au-delà</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chez lui et chez Aristote, on trouve le mot συνεσις/</a:t>
            </a:r>
            <a:r>
              <a:rPr i="1"/>
              <a:t>synesis</a:t>
            </a:r>
            <a:r>
              <a:t>, qui désigne de manière plus neutre l’« intelligence pratique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dans le Nouveau Testament, et les lettres de Paul le mot συνειδησις/</a:t>
            </a:r>
            <a:r>
              <a:rPr i="1"/>
              <a:t>syneidèsis</a:t>
            </a:r>
            <a:r>
              <a:t> semble allier les deux notions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1800">
                <a:latin typeface="+mn-lt"/>
                <a:ea typeface="+mn-ea"/>
                <a:cs typeface="+mn-cs"/>
                <a:sym typeface="Helvetica Neue"/>
              </a:defRPr>
            </a:pPr>
            <a:r>
              <a:t>	* Source : Bertrand </a:t>
            </a:r>
            <a:r>
              <a:rPr cap="small"/>
              <a:t>Bærtschi</a:t>
            </a:r>
            <a:r>
              <a:t>, </a:t>
            </a:r>
            <a:r>
              <a:rPr i="1"/>
              <a:t>Sens moral. Sens moral et conscience morale</a:t>
            </a:r>
            <a:r>
              <a:t>, in Monique Canto-Sperber (dir), Dictionnaire d’éthique et de philosophie morale, Paris, PUF, 2001, 1371-1379.</a:t>
            </a:r>
          </a:p>
        </p:txBody>
      </p:sp>
      <p:sp>
        <p:nvSpPr>
          <p:cNvPr id="28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9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98" name="b) L’héritage antique et médiéval…"/>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b) L’héritage antique et médiéval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chez Jérôme (traducteur de la Bible en latin) on trouve le mot συντερησις/</a:t>
            </a:r>
            <a:r>
              <a:rPr i="1"/>
              <a:t>synterèsis</a:t>
            </a:r>
            <a:r>
              <a:t> que l’on trouvera plus tard transcrit par le mot </a:t>
            </a:r>
            <a:r>
              <a:rPr i="1"/>
              <a:t>syndérèse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il désigne par là, la capacité de s’observer soi-même, mais il désigne la « conscience morale » par le mot </a:t>
            </a:r>
            <a:r>
              <a:rPr i="1"/>
              <a:t>syndérèse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en 1235, Philippe le Chancelier (1160-1236) (</a:t>
            </a:r>
            <a:r>
              <a:rPr i="1"/>
              <a:t>Summa de bono</a:t>
            </a:r>
            <a:r>
              <a:t>/Somme sur le bien) définit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 syndérèse comme la capacité de connaître le bien et le mal au sens le plus général et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 conscience comme l’application des règles générales aux situations particulières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cette distinction reste en vigueur dans toute l’éthique théologique médiévale et moderne</a:t>
            </a:r>
          </a:p>
        </p:txBody>
      </p:sp>
      <p:sp>
        <p:nvSpPr>
          <p:cNvPr id="29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0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08" name="b) L’héritage antique et médiéval…"/>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b) L’héritage antique et médiéval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Bernard </a:t>
            </a:r>
            <a:r>
              <a:rPr cap="small"/>
              <a:t>Bærtschi</a:t>
            </a:r>
            <a:r>
              <a:t> signale des débats autour de la notion pour savoir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si la conscience est une faculté distincte de l’intelligence et de la volonté</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les médiévaux (Thomas d’Aquin notamment) sont d’avis qu’il s’agit d’une des activités de ces facultés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si la conscience est une activité de l’intelligence ou de la volonté</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pour Thomas d’Aquin, elle est une activité de l’intelligence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pour Bonaventure, elle est une activité de la volonté</a:t>
            </a:r>
          </a:p>
        </p:txBody>
      </p:sp>
      <p:sp>
        <p:nvSpPr>
          <p:cNvPr id="30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1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18" name="b) L’héritage antique et médiéval…"/>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b) L’héritage antique et médiéval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pensée de Thomas d’Aquin s’est imposée et a été développée par les scolastiques, si bien qu’on peut résumer cette pensée en considérant 4 « niveaux » de généralité de la conscience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la </a:t>
            </a:r>
            <a:r>
              <a:rPr i="1"/>
              <a:t>syndérèse</a:t>
            </a:r>
            <a:r>
              <a:t> </a:t>
            </a:r>
          </a:p>
          <a:p>
            <a:pPr marL="1595606" indent="-1595606" algn="l" defTabSz="238620">
              <a:spcBef>
                <a:spcPts val="400"/>
              </a:spcBef>
              <a:tabLst>
                <a:tab pos="647700" algn="l"/>
                <a:tab pos="1219200" algn="l"/>
              </a:tabLst>
              <a:defRPr sz="2200">
                <a:latin typeface="+mn-lt"/>
                <a:ea typeface="+mn-ea"/>
                <a:cs typeface="+mn-cs"/>
                <a:sym typeface="Helvetica Neue"/>
              </a:defRPr>
            </a:pPr>
            <a:r>
              <a:t>	- elle est le niveau le plus « profond » et le plus général de la conscience</a:t>
            </a:r>
          </a:p>
          <a:p>
            <a:pPr marL="1595606" indent="-1595606" algn="l" defTabSz="238620">
              <a:spcBef>
                <a:spcPts val="400"/>
              </a:spcBef>
              <a:tabLst>
                <a:tab pos="647700" algn="l"/>
                <a:tab pos="1219200" algn="l"/>
              </a:tabLst>
              <a:defRPr sz="2200">
                <a:latin typeface="+mn-lt"/>
                <a:ea typeface="+mn-ea"/>
                <a:cs typeface="+mn-cs"/>
                <a:sym typeface="Helvetica Neue"/>
              </a:defRPr>
            </a:pPr>
            <a:r>
              <a:t>	- elle est l’inclination naturelle (cf. Thomas d’Aquin) – le mouvement le plus spontané de la nature humaine – vers le bien, </a:t>
            </a:r>
          </a:p>
          <a:p>
            <a:pPr marL="1595606" indent="-1595606" algn="l" defTabSz="238620">
              <a:spcBef>
                <a:spcPts val="400"/>
              </a:spcBef>
              <a:tabLst>
                <a:tab pos="647700" algn="l"/>
                <a:tab pos="1219200" algn="l"/>
              </a:tabLst>
              <a:defRPr sz="2200">
                <a:latin typeface="+mn-lt"/>
                <a:ea typeface="+mn-ea"/>
                <a:cs typeface="+mn-cs"/>
                <a:sym typeface="Helvetica Neue"/>
              </a:defRPr>
            </a:pPr>
            <a:r>
              <a:t>	- elle peut s’exprimer sous forme d’injonction : « il faut faire le bien et éviter le mal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elle se situe au niveau le plus universel, au sens où ce qui est bon et ce qui est mauvais n’est pas précisé</a:t>
            </a:r>
          </a:p>
        </p:txBody>
      </p:sp>
      <p:sp>
        <p:nvSpPr>
          <p:cNvPr id="31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2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28" name="b) L’héritage antique et médiéval…"/>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b) L’héritage antique et médiéval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pensée de Thomas d’Aquin s’est imposée et a été développée par les scolastiques, si bien qu’on peut résumer cette pensée en considérant 4 « niveaux » de généralité de la conscience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rPr>
                <a:solidFill>
                  <a:schemeClr val="accent4">
                    <a:hueOff val="468000"/>
                    <a:satOff val="-4761"/>
                    <a:lumOff val="10196"/>
                  </a:schemeClr>
                </a:solidFill>
              </a:rPr>
              <a:t>•</a:t>
            </a:r>
            <a:r>
              <a:t> </a:t>
            </a:r>
            <a:r>
              <a:rPr>
                <a:solidFill>
                  <a:schemeClr val="accent4">
                    <a:hueOff val="468000"/>
                    <a:satOff val="-4761"/>
                    <a:lumOff val="10196"/>
                  </a:schemeClr>
                </a:solidFill>
              </a:rPr>
              <a:t>le</a:t>
            </a:r>
            <a:r>
              <a:t> </a:t>
            </a:r>
            <a:r>
              <a:rPr>
                <a:solidFill>
                  <a:schemeClr val="accent4">
                    <a:hueOff val="468000"/>
                    <a:satOff val="-4761"/>
                    <a:lumOff val="10196"/>
                  </a:schemeClr>
                </a:solidFill>
              </a:rPr>
              <a:t>jugement de « formation éthique »</a:t>
            </a:r>
          </a:p>
          <a:p>
            <a:pPr marL="1595606" indent="-1595606" algn="l" defTabSz="238620">
              <a:spcBef>
                <a:spcPts val="400"/>
              </a:spcBef>
              <a:tabLst>
                <a:tab pos="647700" algn="l"/>
                <a:tab pos="1219200" algn="l"/>
              </a:tabLst>
              <a:defRPr sz="2200">
                <a:latin typeface="+mn-lt"/>
                <a:ea typeface="+mn-ea"/>
                <a:cs typeface="+mn-cs"/>
                <a:sym typeface="Helvetica Neue"/>
              </a:defRPr>
            </a:pPr>
            <a:r>
              <a:t>	- la réflexion éthique vise à définir et préciser ce qu'est le bien et le mal</a:t>
            </a:r>
          </a:p>
          <a:p>
            <a:pPr marL="1595606" indent="-1595606" algn="l" defTabSz="238620">
              <a:spcBef>
                <a:spcPts val="400"/>
              </a:spcBef>
              <a:tabLst>
                <a:tab pos="647700" algn="l"/>
                <a:tab pos="1219200" algn="l"/>
              </a:tabLst>
              <a:defRPr sz="2200">
                <a:latin typeface="+mn-lt"/>
                <a:ea typeface="+mn-ea"/>
                <a:cs typeface="+mn-cs"/>
                <a:sym typeface="Helvetica Neue"/>
              </a:defRPr>
            </a:pPr>
            <a:r>
              <a:t>		- elle thématise et particularise les notions de bien et de mal en les formulant sous forme de normes morales ou des enseignements de sagesse, des valeurs ou des vertus</a:t>
            </a:r>
          </a:p>
          <a:p>
            <a:pPr marL="1595606" indent="-1595606" algn="l" defTabSz="238620">
              <a:spcBef>
                <a:spcPts val="400"/>
              </a:spcBef>
              <a:tabLst>
                <a:tab pos="647700" algn="l"/>
                <a:tab pos="1219200" algn="l"/>
              </a:tabLst>
              <a:defRPr sz="2200">
                <a:latin typeface="+mn-lt"/>
                <a:ea typeface="+mn-ea"/>
                <a:cs typeface="+mn-cs"/>
                <a:sym typeface="Helvetica Neue"/>
              </a:defRPr>
            </a:pPr>
            <a:r>
              <a:t>	- l’éducation et l’expérience du sujet vont l’amener à des convictions sur ce qui est bon au mauvais : c’est sa formation éthique</a:t>
            </a:r>
          </a:p>
          <a:p>
            <a:pPr marL="1595606" indent="-1595606" algn="l" defTabSz="238620">
              <a:spcBef>
                <a:spcPts val="400"/>
              </a:spcBef>
              <a:tabLst>
                <a:tab pos="647700" algn="l"/>
                <a:tab pos="1219200" algn="l"/>
              </a:tabLst>
              <a:defRPr sz="2200">
                <a:latin typeface="+mn-lt"/>
                <a:ea typeface="+mn-ea"/>
                <a:cs typeface="+mn-cs"/>
                <a:sym typeface="Helvetica Neue"/>
              </a:defRPr>
            </a:pPr>
            <a:r>
              <a:t>		- en vertu de laquelle il porte des jugements sur les actes </a:t>
            </a:r>
          </a:p>
          <a:p>
            <a:pPr marL="1595606" indent="-1595606" algn="l" defTabSz="238620">
              <a:spcBef>
                <a:spcPts val="400"/>
              </a:spcBef>
              <a:tabLst>
                <a:tab pos="647700" algn="l"/>
                <a:tab pos="1219200" algn="l"/>
              </a:tabLst>
              <a:defRPr sz="2200">
                <a:latin typeface="+mn-lt"/>
                <a:ea typeface="+mn-ea"/>
                <a:cs typeface="+mn-cs"/>
                <a:sym typeface="Helvetica Neue"/>
              </a:defRPr>
            </a:pPr>
            <a:r>
              <a:t>		- sachant on fait toujours la distinction entre les personnes et leurs actes</a:t>
            </a:r>
          </a:p>
        </p:txBody>
      </p:sp>
      <p:sp>
        <p:nvSpPr>
          <p:cNvPr id="32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3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38" name="b) L’héritage antique et médiéval…"/>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b) L’héritage antique et médiéval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pensée de Thomas d’Aquin s’est imposée et a été développée par les scolastiques, si bien qu’on peut résumer cette pensée en considérant 4 « niveaux » de généralité de la conscience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le jugement de conscience </a:t>
            </a:r>
          </a:p>
          <a:p>
            <a:pPr marL="1595606" indent="-1595606" algn="l" defTabSz="238620">
              <a:spcBef>
                <a:spcPts val="400"/>
              </a:spcBef>
              <a:tabLst>
                <a:tab pos="647700" algn="l"/>
                <a:tab pos="1219200" algn="l"/>
              </a:tabLst>
              <a:defRPr sz="2200">
                <a:latin typeface="+mn-lt"/>
                <a:ea typeface="+mn-ea"/>
                <a:cs typeface="+mn-cs"/>
                <a:sym typeface="Helvetica Neue"/>
              </a:defRPr>
            </a:pPr>
            <a:r>
              <a:t>	- est ce que l'on appelle la conscience morale à strictement parler</a:t>
            </a:r>
          </a:p>
          <a:p>
            <a:pPr marL="1595606" indent="-1595606" algn="l" defTabSz="238620">
              <a:spcBef>
                <a:spcPts val="400"/>
              </a:spcBef>
              <a:tabLst>
                <a:tab pos="647700" algn="l"/>
                <a:tab pos="1219200" algn="l"/>
              </a:tabLst>
              <a:defRPr sz="2200">
                <a:latin typeface="+mn-lt"/>
                <a:ea typeface="+mn-ea"/>
                <a:cs typeface="+mn-cs"/>
                <a:sym typeface="Helvetica Neue"/>
              </a:defRPr>
            </a:pPr>
            <a:r>
              <a:t>	- elle assure le passage du niveau impersonnel et abstrait au niveau personnel et « situationnel », circonstancié</a:t>
            </a:r>
          </a:p>
          <a:p>
            <a:pPr marL="1595606" indent="-1595606" algn="l" defTabSz="238620">
              <a:spcBef>
                <a:spcPts val="400"/>
              </a:spcBef>
              <a:tabLst>
                <a:tab pos="647700" algn="l"/>
                <a:tab pos="1219200" algn="l"/>
              </a:tabLst>
              <a:defRPr sz="2200">
                <a:latin typeface="+mn-lt"/>
                <a:ea typeface="+mn-ea"/>
                <a:cs typeface="+mn-cs"/>
                <a:sym typeface="Helvetica Neue"/>
              </a:defRPr>
            </a:pPr>
            <a:r>
              <a:t>	- le lieu propre de la conscience morale est donc le « moi, ici et maintenant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conscience est donc cette activité de la raison lorsqu'elle mène le travail de délibération et de détermination des possibles dans une situation où il faut décider</a:t>
            </a:r>
          </a:p>
          <a:p>
            <a:pPr marL="1595606" indent="-1595606" algn="l" defTabSz="238620">
              <a:spcBef>
                <a:spcPts val="400"/>
              </a:spcBef>
              <a:tabLst>
                <a:tab pos="647700" algn="l"/>
                <a:tab pos="1219200" algn="l"/>
              </a:tabLst>
              <a:defRPr sz="2200">
                <a:latin typeface="+mn-lt"/>
                <a:ea typeface="+mn-ea"/>
                <a:cs typeface="+mn-cs"/>
                <a:sym typeface="Helvetica Neue"/>
              </a:defRPr>
            </a:pPr>
            <a:r>
              <a:t>	- elle évalue ces possibles en termes de possibilités ouvertes (que l'on appelle aussi jugement de </a:t>
            </a:r>
            <a:r>
              <a:rPr i="1"/>
              <a:t>licéité</a:t>
            </a:r>
            <a:r>
              <a:t>), d’obligations, d’autorisation, de responsabilité, de préconisation… ou d'interdits </a:t>
            </a:r>
          </a:p>
        </p:txBody>
      </p:sp>
      <p:sp>
        <p:nvSpPr>
          <p:cNvPr id="33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4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48" name="b) L’héritage antique et médiéval…"/>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b) L’héritage antique et médiéval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pensée de Thomas d’Aquin s’est imposée et a été développée par les scolastiques, si bien qu’on peut résumer cette pensée en considérant 4 « niveaux » de généralité de la conscience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le « jugement prudentiel » ou « jugement en situation » ou « jugement de sagesse pratique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jugement prudentiel est celui par lequel on détermine en dernier recours la décision que l'on prendra</a:t>
            </a:r>
          </a:p>
          <a:p>
            <a:pPr marL="1595606" indent="-1595606" algn="l" defTabSz="238620">
              <a:spcBef>
                <a:spcPts val="400"/>
              </a:spcBef>
              <a:tabLst>
                <a:tab pos="647700" algn="l"/>
                <a:tab pos="1219200" algn="l"/>
              </a:tabLst>
              <a:defRPr sz="2200">
                <a:latin typeface="+mn-lt"/>
                <a:ea typeface="+mn-ea"/>
                <a:cs typeface="+mn-cs"/>
                <a:sym typeface="Helvetica Neue"/>
              </a:defRPr>
            </a:pPr>
            <a:r>
              <a:t>	- on entend ici « prudentiel » au sens aristotélicien, c'est-à-dire au sens de « sagesse pratique » adéquate à la situation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différence entre ce « moments » et le précédent tient dans le fait qu’il y a une possibilité de percevoir une responsabilité incompressible, ou une obligation, et cependant ne pas s’y conformer, </a:t>
            </a:r>
          </a:p>
          <a:p>
            <a:pPr marL="1595606" indent="-1595606" algn="l" defTabSz="238620">
              <a:spcBef>
                <a:spcPts val="400"/>
              </a:spcBef>
              <a:tabLst>
                <a:tab pos="647700" algn="l"/>
                <a:tab pos="1219200" algn="l"/>
              </a:tabLst>
              <a:defRPr sz="2200">
                <a:latin typeface="+mn-lt"/>
                <a:ea typeface="+mn-ea"/>
                <a:cs typeface="+mn-cs"/>
                <a:sym typeface="Helvetica Neue"/>
              </a:defRPr>
            </a:pPr>
            <a:r>
              <a:t>		- ou de percevoir que tel acte est mauvais et cependant le poser</a:t>
            </a:r>
          </a:p>
        </p:txBody>
      </p:sp>
      <p:sp>
        <p:nvSpPr>
          <p:cNvPr id="34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5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58" name="- une norme fondamentale traverse toute cette tradition : une personne doit toujours suivre sa conscience car il y va de la cohérence de son existence et de la construction de sa vie…"/>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une norme fondamentale traverse toute cette tradition : une personne doit toujours suivre sa conscience car il y va de la cohérence de son existence et de la construction de sa vie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mais il faut se souvenir que ceci est dit dans un contexte de chrétienté ou d’homogénéité culturelle (relative) si bien que l’on part du principe que le bien et le mal sont des notions objectives et objectivables, et que la conscience peut être formée dans la vérité du bien et du mal</a:t>
            </a:r>
          </a:p>
        </p:txBody>
      </p:sp>
      <p:sp>
        <p:nvSpPr>
          <p:cNvPr id="35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0" name="Figure"/>
          <p:cNvSpPr/>
          <p:nvPr/>
        </p:nvSpPr>
        <p:spPr>
          <a:xfrm rot="16200000">
            <a:off x="6240755" y="1681992"/>
            <a:ext cx="2308378" cy="752589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72" y="0"/>
                </a:moveTo>
                <a:lnTo>
                  <a:pt x="0" y="21600"/>
                </a:lnTo>
                <a:lnTo>
                  <a:pt x="21600" y="21600"/>
                </a:lnTo>
                <a:lnTo>
                  <a:pt x="18627" y="0"/>
                </a:lnTo>
                <a:lnTo>
                  <a:pt x="2972" y="0"/>
                </a:lnTo>
                <a:close/>
              </a:path>
            </a:pathLst>
          </a:custGeom>
          <a:gradFill>
            <a:gsLst>
              <a:gs pos="0">
                <a:srgbClr val="FFFFFF"/>
              </a:gs>
              <a:gs pos="100000">
                <a:srgbClr val="6C6C6C"/>
              </a:gs>
            </a:gsLst>
            <a:lin ang="5400000"/>
          </a:gra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41"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142"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43"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14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47"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14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49"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150"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151"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152"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153"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grpSp>
        <p:nvGrpSpPr>
          <p:cNvPr id="157" name="Grouper"/>
          <p:cNvGrpSpPr/>
          <p:nvPr/>
        </p:nvGrpSpPr>
        <p:grpSpPr>
          <a:xfrm>
            <a:off x="5942056" y="4046323"/>
            <a:ext cx="584010" cy="2880001"/>
            <a:chOff x="0" y="0"/>
            <a:chExt cx="584008" cy="2880000"/>
          </a:xfrm>
        </p:grpSpPr>
        <p:sp>
          <p:nvSpPr>
            <p:cNvPr id="154" name="Rectangle"/>
            <p:cNvSpPr/>
            <p:nvPr/>
          </p:nvSpPr>
          <p:spPr>
            <a:xfrm>
              <a:off x="0" y="0"/>
              <a:ext cx="584009" cy="2880001"/>
            </a:xfrm>
            <a:prstGeom prst="rect">
              <a:avLst/>
            </a:prstGeom>
            <a:gradFill flip="none" rotWithShape="1">
              <a:gsLst>
                <a:gs pos="0">
                  <a:srgbClr val="FFFFF2"/>
                </a:gs>
                <a:gs pos="100000">
                  <a:srgbClr val="FFF86E"/>
                </a:gs>
              </a:gsLst>
              <a:lin ang="2700000" scaled="0"/>
            </a:gradFill>
            <a:ln w="12700" cap="flat">
              <a:solidFill>
                <a:srgbClr val="FFFFFF"/>
              </a:solidFill>
              <a:prstDash val="solid"/>
              <a:miter lim="400000"/>
            </a:ln>
            <a:effectLst/>
          </p:spPr>
          <p:txBody>
            <a:bodyPr wrap="square" lIns="0" tIns="0" rIns="0" bIns="0" numCol="1" anchor="ctr">
              <a:noAutofit/>
            </a:bodyPr>
            <a:lstStyle/>
            <a:p>
              <a:pPr>
                <a:defRPr sz="1800">
                  <a:solidFill>
                    <a:schemeClr val="accent5">
                      <a:hueOff val="106375"/>
                      <a:satOff val="9554"/>
                      <a:lumOff val="-13516"/>
                    </a:schemeClr>
                  </a:solidFill>
                  <a:latin typeface="+mj-lt"/>
                  <a:ea typeface="+mj-ea"/>
                  <a:cs typeface="+mj-cs"/>
                  <a:sym typeface="Arial Narrow"/>
                </a:defRPr>
              </a:pPr>
            </a:p>
          </p:txBody>
        </p:sp>
        <p:sp>
          <p:nvSpPr>
            <p:cNvPr id="155" name="Conscience"/>
            <p:cNvSpPr/>
            <p:nvPr/>
          </p:nvSpPr>
          <p:spPr>
            <a:xfrm>
              <a:off x="87032"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Conscience </a:t>
              </a:r>
            </a:p>
          </p:txBody>
        </p:sp>
        <p:sp>
          <p:nvSpPr>
            <p:cNvPr id="156" name="morale"/>
            <p:cNvSpPr/>
            <p:nvPr/>
          </p:nvSpPr>
          <p:spPr>
            <a:xfrm>
              <a:off x="348339"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grpSp>
      <p:sp>
        <p:nvSpPr>
          <p:cNvPr id="158" name="Éthique"/>
          <p:cNvSpPr/>
          <p:nvPr/>
        </p:nvSpPr>
        <p:spPr>
          <a:xfrm>
            <a:off x="12150049" y="4285270"/>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Éthique</a:t>
            </a:r>
          </a:p>
        </p:txBody>
      </p:sp>
      <p:sp>
        <p:nvSpPr>
          <p:cNvPr id="159" name="Morale"/>
          <p:cNvSpPr/>
          <p:nvPr/>
        </p:nvSpPr>
        <p:spPr>
          <a:xfrm>
            <a:off x="12150049" y="5148793"/>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sp>
        <p:nvSpPr>
          <p:cNvPr id="160" name="Sagesse…"/>
          <p:cNvSpPr/>
          <p:nvPr/>
        </p:nvSpPr>
        <p:spPr>
          <a:xfrm>
            <a:off x="12150049" y="6018114"/>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p>
            <a:pPr>
              <a:defRPr b="0" cap="small">
                <a:solidFill>
                  <a:schemeClr val="accent5">
                    <a:hueOff val="106375"/>
                    <a:satOff val="9554"/>
                    <a:lumOff val="-13516"/>
                  </a:schemeClr>
                </a:solidFill>
                <a:latin typeface="DreamOrphans-Bold"/>
                <a:ea typeface="DreamOrphans-Bold"/>
                <a:cs typeface="DreamOrphans-Bold"/>
                <a:sym typeface="DreamOrphans-Bold"/>
              </a:defRPr>
            </a:pPr>
            <a:r>
              <a:t>Sagesse</a:t>
            </a:r>
          </a:p>
          <a:p>
            <a:pPr>
              <a:defRPr b="0" cap="small">
                <a:solidFill>
                  <a:schemeClr val="accent5">
                    <a:hueOff val="106375"/>
                    <a:satOff val="9554"/>
                    <a:lumOff val="-13516"/>
                  </a:schemeClr>
                </a:solidFill>
                <a:latin typeface="DreamOrphans-Bold"/>
                <a:ea typeface="DreamOrphans-Bold"/>
                <a:cs typeface="DreamOrphans-Bold"/>
                <a:sym typeface="DreamOrphans-Bold"/>
              </a:defRPr>
            </a:pPr>
            <a:r>
              <a:t>pratique</a:t>
            </a:r>
          </a:p>
        </p:txBody>
      </p:sp>
      <p:sp>
        <p:nvSpPr>
          <p:cNvPr id="161"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62" name="[Références]"/>
          <p:cNvSpPr/>
          <p:nvPr/>
        </p:nvSpPr>
        <p:spPr>
          <a:xfrm>
            <a:off x="6601534" y="5195244"/>
            <a:ext cx="1440001" cy="582159"/>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[Références]</a:t>
            </a:r>
          </a:p>
        </p:txBody>
      </p:sp>
      <p:sp>
        <p:nvSpPr>
          <p:cNvPr id="163" name="[Défini-tions]"/>
          <p:cNvSpPr/>
          <p:nvPr/>
        </p:nvSpPr>
        <p:spPr>
          <a:xfrm>
            <a:off x="11280106" y="5183174"/>
            <a:ext cx="822625"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[Défini-tions]</a:t>
            </a:r>
          </a:p>
        </p:txBody>
      </p:sp>
      <p:sp>
        <p:nvSpPr>
          <p:cNvPr id="164"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grpSp>
        <p:nvGrpSpPr>
          <p:cNvPr id="167" name="Grouper"/>
          <p:cNvGrpSpPr/>
          <p:nvPr/>
        </p:nvGrpSpPr>
        <p:grpSpPr>
          <a:xfrm>
            <a:off x="11238888" y="3612533"/>
            <a:ext cx="82436" cy="3782745"/>
            <a:chOff x="0" y="0"/>
            <a:chExt cx="82435" cy="3782744"/>
          </a:xfrm>
        </p:grpSpPr>
        <p:sp>
          <p:nvSpPr>
            <p:cNvPr id="165" name="Ligne"/>
            <p:cNvSpPr/>
            <p:nvPr/>
          </p:nvSpPr>
          <p:spPr>
            <a:xfrm flipV="1">
              <a:off x="82435" y="182744"/>
              <a:ext cx="1"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sp>
          <p:nvSpPr>
            <p:cNvPr id="166" name="Ligne"/>
            <p:cNvSpPr/>
            <p:nvPr/>
          </p:nvSpPr>
          <p:spPr>
            <a:xfrm flipV="1">
              <a:off x="-1" y="0"/>
              <a:ext cx="2"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grpSp>
      <p:sp>
        <p:nvSpPr>
          <p:cNvPr id="168"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169" name="Image" descr="Image"/>
          <p:cNvPicPr>
            <a:picLocks noChangeAspect="1"/>
          </p:cNvPicPr>
          <p:nvPr/>
        </p:nvPicPr>
        <p:blipFill>
          <a:blip r:embed="rId4">
            <a:extLst/>
          </a:blip>
          <a:srcRect l="8579" t="14332" r="7440" b="14122"/>
          <a:stretch>
            <a:fillRect/>
          </a:stretch>
        </p:blipFill>
        <p:spPr>
          <a:xfrm>
            <a:off x="11351522" y="4838699"/>
            <a:ext cx="453493" cy="386347"/>
          </a:xfrm>
          <a:custGeom>
            <a:avLst/>
            <a:gdLst/>
            <a:ahLst/>
            <a:cxnLst>
              <a:cxn ang="0">
                <a:pos x="wd2" y="hd2"/>
              </a:cxn>
              <a:cxn ang="5400000">
                <a:pos x="wd2" y="hd2"/>
              </a:cxn>
              <a:cxn ang="10800000">
                <a:pos x="wd2" y="hd2"/>
              </a:cxn>
              <a:cxn ang="16200000">
                <a:pos x="wd2" y="hd2"/>
              </a:cxn>
            </a:cxnLst>
            <a:rect l="0" t="0" r="r" b="b"/>
            <a:pathLst>
              <a:path w="21227" h="21541" fill="norm" stroke="1" extrusionOk="0">
                <a:moveTo>
                  <a:pt x="19209" y="31"/>
                </a:moveTo>
                <a:cubicBezTo>
                  <a:pt x="18918" y="109"/>
                  <a:pt x="18468" y="350"/>
                  <a:pt x="17612" y="805"/>
                </a:cubicBezTo>
                <a:lnTo>
                  <a:pt x="15866" y="1735"/>
                </a:lnTo>
                <a:lnTo>
                  <a:pt x="14732" y="1292"/>
                </a:lnTo>
                <a:cubicBezTo>
                  <a:pt x="14037" y="1015"/>
                  <a:pt x="12961" y="787"/>
                  <a:pt x="11983" y="717"/>
                </a:cubicBezTo>
                <a:cubicBezTo>
                  <a:pt x="10866" y="637"/>
                  <a:pt x="10385" y="516"/>
                  <a:pt x="10385" y="340"/>
                </a:cubicBezTo>
                <a:cubicBezTo>
                  <a:pt x="10385" y="45"/>
                  <a:pt x="10279" y="39"/>
                  <a:pt x="9382" y="208"/>
                </a:cubicBezTo>
                <a:cubicBezTo>
                  <a:pt x="9011" y="277"/>
                  <a:pt x="8276" y="651"/>
                  <a:pt x="7766" y="1049"/>
                </a:cubicBezTo>
                <a:cubicBezTo>
                  <a:pt x="6125" y="2329"/>
                  <a:pt x="2502" y="4905"/>
                  <a:pt x="1246" y="5673"/>
                </a:cubicBezTo>
                <a:cubicBezTo>
                  <a:pt x="278" y="6265"/>
                  <a:pt x="20" y="6511"/>
                  <a:pt x="19" y="6868"/>
                </a:cubicBezTo>
                <a:cubicBezTo>
                  <a:pt x="19" y="7117"/>
                  <a:pt x="116" y="7333"/>
                  <a:pt x="224" y="7333"/>
                </a:cubicBezTo>
                <a:cubicBezTo>
                  <a:pt x="331" y="7333"/>
                  <a:pt x="1390" y="6605"/>
                  <a:pt x="2583" y="5718"/>
                </a:cubicBezTo>
                <a:cubicBezTo>
                  <a:pt x="3776" y="4830"/>
                  <a:pt x="4828" y="4164"/>
                  <a:pt x="4924" y="4235"/>
                </a:cubicBezTo>
                <a:cubicBezTo>
                  <a:pt x="5037" y="4319"/>
                  <a:pt x="5008" y="4462"/>
                  <a:pt x="4849" y="4678"/>
                </a:cubicBezTo>
                <a:cubicBezTo>
                  <a:pt x="4281" y="5449"/>
                  <a:pt x="3563" y="7342"/>
                  <a:pt x="3233" y="8926"/>
                </a:cubicBezTo>
                <a:cubicBezTo>
                  <a:pt x="2980" y="10141"/>
                  <a:pt x="2616" y="11161"/>
                  <a:pt x="1951" y="12489"/>
                </a:cubicBezTo>
                <a:cubicBezTo>
                  <a:pt x="572" y="15243"/>
                  <a:pt x="-18" y="16868"/>
                  <a:pt x="1" y="18021"/>
                </a:cubicBezTo>
                <a:cubicBezTo>
                  <a:pt x="7" y="18405"/>
                  <a:pt x="88" y="18734"/>
                  <a:pt x="224" y="19039"/>
                </a:cubicBezTo>
                <a:cubicBezTo>
                  <a:pt x="514" y="19692"/>
                  <a:pt x="1558" y="21185"/>
                  <a:pt x="1729" y="21185"/>
                </a:cubicBezTo>
                <a:cubicBezTo>
                  <a:pt x="1966" y="21185"/>
                  <a:pt x="1898" y="20600"/>
                  <a:pt x="1598" y="20057"/>
                </a:cubicBezTo>
                <a:cubicBezTo>
                  <a:pt x="1201" y="19335"/>
                  <a:pt x="1388" y="17898"/>
                  <a:pt x="2100" y="16229"/>
                </a:cubicBezTo>
                <a:cubicBezTo>
                  <a:pt x="2422" y="15473"/>
                  <a:pt x="2805" y="14689"/>
                  <a:pt x="2936" y="14480"/>
                </a:cubicBezTo>
                <a:cubicBezTo>
                  <a:pt x="3162" y="14123"/>
                  <a:pt x="3202" y="14147"/>
                  <a:pt x="3679" y="14989"/>
                </a:cubicBezTo>
                <a:cubicBezTo>
                  <a:pt x="3957" y="15480"/>
                  <a:pt x="4260" y="16175"/>
                  <a:pt x="4366" y="16538"/>
                </a:cubicBezTo>
                <a:cubicBezTo>
                  <a:pt x="4758" y="17876"/>
                  <a:pt x="6570" y="19818"/>
                  <a:pt x="8268" y="20721"/>
                </a:cubicBezTo>
                <a:cubicBezTo>
                  <a:pt x="8779" y="20992"/>
                  <a:pt x="9745" y="21272"/>
                  <a:pt x="10460" y="21362"/>
                </a:cubicBezTo>
                <a:cubicBezTo>
                  <a:pt x="11419" y="21484"/>
                  <a:pt x="11973" y="21552"/>
                  <a:pt x="12429" y="21539"/>
                </a:cubicBezTo>
                <a:cubicBezTo>
                  <a:pt x="12884" y="21527"/>
                  <a:pt x="13236" y="21438"/>
                  <a:pt x="13822" y="21274"/>
                </a:cubicBezTo>
                <a:cubicBezTo>
                  <a:pt x="15805" y="20717"/>
                  <a:pt x="17818" y="19109"/>
                  <a:pt x="18894" y="17246"/>
                </a:cubicBezTo>
                <a:cubicBezTo>
                  <a:pt x="19169" y="16769"/>
                  <a:pt x="19638" y="15642"/>
                  <a:pt x="19934" y="14724"/>
                </a:cubicBezTo>
                <a:cubicBezTo>
                  <a:pt x="20414" y="13232"/>
                  <a:pt x="20481" y="12802"/>
                  <a:pt x="20510" y="10741"/>
                </a:cubicBezTo>
                <a:cubicBezTo>
                  <a:pt x="20533" y="9086"/>
                  <a:pt x="20648" y="7950"/>
                  <a:pt x="20918" y="6736"/>
                </a:cubicBezTo>
                <a:cubicBezTo>
                  <a:pt x="21582" y="3760"/>
                  <a:pt x="21147" y="956"/>
                  <a:pt x="19897" y="186"/>
                </a:cubicBezTo>
                <a:cubicBezTo>
                  <a:pt x="19644" y="30"/>
                  <a:pt x="19501" y="-48"/>
                  <a:pt x="19209" y="31"/>
                </a:cubicBezTo>
                <a:close/>
                <a:moveTo>
                  <a:pt x="17705" y="1646"/>
                </a:moveTo>
                <a:cubicBezTo>
                  <a:pt x="18673" y="1600"/>
                  <a:pt x="19157" y="2250"/>
                  <a:pt x="19321" y="3815"/>
                </a:cubicBezTo>
                <a:cubicBezTo>
                  <a:pt x="19476" y="5294"/>
                  <a:pt x="19250" y="5562"/>
                  <a:pt x="18671" y="4567"/>
                </a:cubicBezTo>
                <a:cubicBezTo>
                  <a:pt x="18425" y="4145"/>
                  <a:pt x="17841" y="3445"/>
                  <a:pt x="17370" y="3018"/>
                </a:cubicBezTo>
                <a:cubicBezTo>
                  <a:pt x="16640" y="2354"/>
                  <a:pt x="16557" y="2217"/>
                  <a:pt x="16757" y="1978"/>
                </a:cubicBezTo>
                <a:cubicBezTo>
                  <a:pt x="16886" y="1824"/>
                  <a:pt x="17308" y="1665"/>
                  <a:pt x="17705" y="1646"/>
                </a:cubicBezTo>
                <a:close/>
              </a:path>
            </a:pathLst>
          </a:custGeom>
          <a:ln w="3175">
            <a:miter lim="400000"/>
          </a:ln>
        </p:spPr>
      </p:pic>
      <p:pic>
        <p:nvPicPr>
          <p:cNvPr id="170" name="Image" descr="Image"/>
          <p:cNvPicPr>
            <a:picLocks noChangeAspect="1"/>
          </p:cNvPicPr>
          <p:nvPr/>
        </p:nvPicPr>
        <p:blipFill>
          <a:blip r:embed="rId5">
            <a:extLst/>
          </a:blip>
          <a:srcRect l="15524" t="14667" r="14993" b="12675"/>
          <a:stretch>
            <a:fillRect/>
          </a:stretch>
        </p:blipFill>
        <p:spPr>
          <a:xfrm>
            <a:off x="6652842" y="4838252"/>
            <a:ext cx="375202" cy="392349"/>
          </a:xfrm>
          <a:custGeom>
            <a:avLst/>
            <a:gdLst/>
            <a:ahLst/>
            <a:cxnLst>
              <a:cxn ang="0">
                <a:pos x="wd2" y="hd2"/>
              </a:cxn>
              <a:cxn ang="5400000">
                <a:pos x="wd2" y="hd2"/>
              </a:cxn>
              <a:cxn ang="10800000">
                <a:pos x="wd2" y="hd2"/>
              </a:cxn>
              <a:cxn ang="16200000">
                <a:pos x="wd2" y="hd2"/>
              </a:cxn>
            </a:cxnLst>
            <a:rect l="0" t="0" r="r" b="b"/>
            <a:pathLst>
              <a:path w="19183" h="20484" fill="norm" stroke="1" extrusionOk="0">
                <a:moveTo>
                  <a:pt x="15618" y="0"/>
                </a:moveTo>
                <a:cubicBezTo>
                  <a:pt x="14451" y="0"/>
                  <a:pt x="14028" y="102"/>
                  <a:pt x="13081" y="560"/>
                </a:cubicBezTo>
                <a:cubicBezTo>
                  <a:pt x="12007" y="1079"/>
                  <a:pt x="11841" y="1093"/>
                  <a:pt x="10220" y="995"/>
                </a:cubicBezTo>
                <a:cubicBezTo>
                  <a:pt x="8968" y="919"/>
                  <a:pt x="8196" y="982"/>
                  <a:pt x="7359" y="1202"/>
                </a:cubicBezTo>
                <a:cubicBezTo>
                  <a:pt x="439" y="3018"/>
                  <a:pt x="-2276" y="11254"/>
                  <a:pt x="2165" y="16950"/>
                </a:cubicBezTo>
                <a:cubicBezTo>
                  <a:pt x="2631" y="17547"/>
                  <a:pt x="2840" y="17979"/>
                  <a:pt x="2733" y="18089"/>
                </a:cubicBezTo>
                <a:cubicBezTo>
                  <a:pt x="2510" y="18317"/>
                  <a:pt x="1425" y="17961"/>
                  <a:pt x="785" y="17447"/>
                </a:cubicBezTo>
                <a:cubicBezTo>
                  <a:pt x="199" y="16977"/>
                  <a:pt x="42" y="17072"/>
                  <a:pt x="338" y="17737"/>
                </a:cubicBezTo>
                <a:cubicBezTo>
                  <a:pt x="732" y="18618"/>
                  <a:pt x="1650" y="19045"/>
                  <a:pt x="3240" y="19063"/>
                </a:cubicBezTo>
                <a:cubicBezTo>
                  <a:pt x="4249" y="19075"/>
                  <a:pt x="4798" y="19161"/>
                  <a:pt x="5147" y="19395"/>
                </a:cubicBezTo>
                <a:cubicBezTo>
                  <a:pt x="5416" y="19574"/>
                  <a:pt x="6204" y="19899"/>
                  <a:pt x="6893" y="20099"/>
                </a:cubicBezTo>
                <a:cubicBezTo>
                  <a:pt x="12047" y="21600"/>
                  <a:pt x="17345" y="18584"/>
                  <a:pt x="18783" y="13344"/>
                </a:cubicBezTo>
                <a:cubicBezTo>
                  <a:pt x="18964" y="12686"/>
                  <a:pt x="19079" y="11339"/>
                  <a:pt x="19108" y="9635"/>
                </a:cubicBezTo>
                <a:cubicBezTo>
                  <a:pt x="19151" y="7084"/>
                  <a:pt x="19135" y="6931"/>
                  <a:pt x="18722" y="6361"/>
                </a:cubicBezTo>
                <a:lnTo>
                  <a:pt x="18296" y="5761"/>
                </a:lnTo>
                <a:lnTo>
                  <a:pt x="18722" y="5429"/>
                </a:lnTo>
                <a:cubicBezTo>
                  <a:pt x="18952" y="5239"/>
                  <a:pt x="19059" y="5077"/>
                  <a:pt x="18966" y="5077"/>
                </a:cubicBezTo>
                <a:cubicBezTo>
                  <a:pt x="18873" y="5077"/>
                  <a:pt x="18643" y="4965"/>
                  <a:pt x="18459" y="4828"/>
                </a:cubicBezTo>
                <a:cubicBezTo>
                  <a:pt x="18181" y="4621"/>
                  <a:pt x="18160" y="4503"/>
                  <a:pt x="18337" y="4165"/>
                </a:cubicBezTo>
                <a:cubicBezTo>
                  <a:pt x="18454" y="3941"/>
                  <a:pt x="18666" y="3751"/>
                  <a:pt x="18804" y="3751"/>
                </a:cubicBezTo>
                <a:cubicBezTo>
                  <a:pt x="19231" y="3751"/>
                  <a:pt x="19324" y="3134"/>
                  <a:pt x="18946" y="2818"/>
                </a:cubicBezTo>
                <a:cubicBezTo>
                  <a:pt x="18755" y="2659"/>
                  <a:pt x="18452" y="2127"/>
                  <a:pt x="18276" y="1637"/>
                </a:cubicBezTo>
                <a:cubicBezTo>
                  <a:pt x="17793" y="296"/>
                  <a:pt x="17304" y="0"/>
                  <a:pt x="15618" y="0"/>
                </a:cubicBezTo>
                <a:close/>
                <a:moveTo>
                  <a:pt x="15597" y="684"/>
                </a:moveTo>
                <a:cubicBezTo>
                  <a:pt x="16208" y="903"/>
                  <a:pt x="16577" y="1744"/>
                  <a:pt x="16429" y="2549"/>
                </a:cubicBezTo>
                <a:cubicBezTo>
                  <a:pt x="16272" y="3405"/>
                  <a:pt x="16128" y="3462"/>
                  <a:pt x="15395" y="2901"/>
                </a:cubicBezTo>
                <a:cubicBezTo>
                  <a:pt x="15050" y="2638"/>
                  <a:pt x="14353" y="2190"/>
                  <a:pt x="13852" y="1927"/>
                </a:cubicBezTo>
                <a:cubicBezTo>
                  <a:pt x="12996" y="1479"/>
                  <a:pt x="12973" y="1450"/>
                  <a:pt x="13305" y="1202"/>
                </a:cubicBezTo>
                <a:cubicBezTo>
                  <a:pt x="13871" y="779"/>
                  <a:pt x="15083" y="499"/>
                  <a:pt x="15597" y="684"/>
                </a:cubicBezTo>
                <a:close/>
              </a:path>
            </a:pathLst>
          </a:custGeom>
          <a:ln w="3175">
            <a:miter lim="400000"/>
          </a:ln>
        </p:spPr>
      </p:pic>
      <p:pic>
        <p:nvPicPr>
          <p:cNvPr id="171" name="Image" descr="Image"/>
          <p:cNvPicPr>
            <a:picLocks noChangeAspect="1"/>
          </p:cNvPicPr>
          <p:nvPr/>
        </p:nvPicPr>
        <p:blipFill>
          <a:blip r:embed="rId6">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172" name="Image" descr="Image"/>
          <p:cNvPicPr>
            <a:picLocks noChangeAspect="1"/>
          </p:cNvPicPr>
          <p:nvPr/>
        </p:nvPicPr>
        <p:blipFill>
          <a:blip r:embed="rId7">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pic>
        <p:nvPicPr>
          <p:cNvPr id="173" name="Image" descr="Image"/>
          <p:cNvPicPr>
            <a:picLocks noChangeAspect="1"/>
          </p:cNvPicPr>
          <p:nvPr/>
        </p:nvPicPr>
        <p:blipFill>
          <a:blip r:embed="rId8">
            <a:extLst/>
          </a:blip>
          <a:srcRect l="13408" t="15374" r="17312" b="12708"/>
          <a:stretch>
            <a:fillRect/>
          </a:stretch>
        </p:blipFill>
        <p:spPr>
          <a:xfrm>
            <a:off x="5499280" y="4840251"/>
            <a:ext cx="374105" cy="388352"/>
          </a:xfrm>
          <a:custGeom>
            <a:avLst/>
            <a:gdLst/>
            <a:ahLst/>
            <a:cxnLst>
              <a:cxn ang="0">
                <a:pos x="wd2" y="hd2"/>
              </a:cxn>
              <a:cxn ang="5400000">
                <a:pos x="wd2" y="hd2"/>
              </a:cxn>
              <a:cxn ang="10800000">
                <a:pos x="wd2" y="hd2"/>
              </a:cxn>
              <a:cxn ang="16200000">
                <a:pos x="wd2" y="hd2"/>
              </a:cxn>
            </a:cxnLst>
            <a:rect l="0" t="0" r="r" b="b"/>
            <a:pathLst>
              <a:path w="21422" h="21552" fill="norm" stroke="1" extrusionOk="0">
                <a:moveTo>
                  <a:pt x="14458" y="47"/>
                </a:moveTo>
                <a:cubicBezTo>
                  <a:pt x="13937" y="114"/>
                  <a:pt x="13391" y="252"/>
                  <a:pt x="12867" y="465"/>
                </a:cubicBezTo>
                <a:cubicBezTo>
                  <a:pt x="12413" y="650"/>
                  <a:pt x="11309" y="823"/>
                  <a:pt x="10390" y="862"/>
                </a:cubicBezTo>
                <a:cubicBezTo>
                  <a:pt x="7148" y="996"/>
                  <a:pt x="4051" y="2557"/>
                  <a:pt x="2232" y="4958"/>
                </a:cubicBezTo>
                <a:cubicBezTo>
                  <a:pt x="1033" y="6540"/>
                  <a:pt x="449" y="7967"/>
                  <a:pt x="141" y="10002"/>
                </a:cubicBezTo>
                <a:cubicBezTo>
                  <a:pt x="42" y="10654"/>
                  <a:pt x="-17" y="11087"/>
                  <a:pt x="5" y="11544"/>
                </a:cubicBezTo>
                <a:cubicBezTo>
                  <a:pt x="26" y="12000"/>
                  <a:pt x="114" y="12477"/>
                  <a:pt x="277" y="13195"/>
                </a:cubicBezTo>
                <a:cubicBezTo>
                  <a:pt x="487" y="14117"/>
                  <a:pt x="642" y="15478"/>
                  <a:pt x="618" y="16213"/>
                </a:cubicBezTo>
                <a:cubicBezTo>
                  <a:pt x="564" y="17915"/>
                  <a:pt x="937" y="18788"/>
                  <a:pt x="2004" y="19473"/>
                </a:cubicBezTo>
                <a:cubicBezTo>
                  <a:pt x="2618" y="19866"/>
                  <a:pt x="3156" y="20022"/>
                  <a:pt x="4073" y="20067"/>
                </a:cubicBezTo>
                <a:cubicBezTo>
                  <a:pt x="4751" y="20101"/>
                  <a:pt x="5568" y="20282"/>
                  <a:pt x="5891" y="20464"/>
                </a:cubicBezTo>
                <a:cubicBezTo>
                  <a:pt x="6213" y="20646"/>
                  <a:pt x="7028" y="20942"/>
                  <a:pt x="7709" y="21146"/>
                </a:cubicBezTo>
                <a:cubicBezTo>
                  <a:pt x="8409" y="21357"/>
                  <a:pt x="9467" y="21507"/>
                  <a:pt x="10527" y="21543"/>
                </a:cubicBezTo>
                <a:cubicBezTo>
                  <a:pt x="11586" y="21579"/>
                  <a:pt x="12641" y="21507"/>
                  <a:pt x="13367" y="21345"/>
                </a:cubicBezTo>
                <a:cubicBezTo>
                  <a:pt x="16767" y="20585"/>
                  <a:pt x="19749" y="17915"/>
                  <a:pt x="20912" y="14583"/>
                </a:cubicBezTo>
                <a:cubicBezTo>
                  <a:pt x="21471" y="12981"/>
                  <a:pt x="21583" y="10465"/>
                  <a:pt x="21185" y="8790"/>
                </a:cubicBezTo>
                <a:cubicBezTo>
                  <a:pt x="20809" y="7207"/>
                  <a:pt x="19756" y="5344"/>
                  <a:pt x="18503" y="4077"/>
                </a:cubicBezTo>
                <a:cubicBezTo>
                  <a:pt x="17478" y="3041"/>
                  <a:pt x="17299" y="2750"/>
                  <a:pt x="17299" y="2117"/>
                </a:cubicBezTo>
                <a:cubicBezTo>
                  <a:pt x="17299" y="972"/>
                  <a:pt x="16801" y="226"/>
                  <a:pt x="15935" y="69"/>
                </a:cubicBezTo>
                <a:cubicBezTo>
                  <a:pt x="15471" y="-16"/>
                  <a:pt x="14979" y="-21"/>
                  <a:pt x="14458" y="47"/>
                </a:cubicBezTo>
                <a:close/>
                <a:moveTo>
                  <a:pt x="14595" y="1104"/>
                </a:moveTo>
                <a:cubicBezTo>
                  <a:pt x="14702" y="1039"/>
                  <a:pt x="14846" y="1066"/>
                  <a:pt x="14913" y="1170"/>
                </a:cubicBezTo>
                <a:cubicBezTo>
                  <a:pt x="14979" y="1274"/>
                  <a:pt x="14952" y="1414"/>
                  <a:pt x="14844" y="1478"/>
                </a:cubicBezTo>
                <a:cubicBezTo>
                  <a:pt x="14737" y="1543"/>
                  <a:pt x="14593" y="1516"/>
                  <a:pt x="14526" y="1412"/>
                </a:cubicBezTo>
                <a:cubicBezTo>
                  <a:pt x="14460" y="1308"/>
                  <a:pt x="14487" y="1168"/>
                  <a:pt x="14595" y="1104"/>
                </a:cubicBezTo>
                <a:close/>
              </a:path>
            </a:pathLst>
          </a:custGeom>
          <a:ln w="3175">
            <a:miter lim="400000"/>
          </a:ln>
        </p:spPr>
      </p:pic>
      <p:sp>
        <p:nvSpPr>
          <p:cNvPr id="174" name="Philosophie"/>
          <p:cNvSpPr/>
          <p:nvPr/>
        </p:nvSpPr>
        <p:spPr>
          <a:xfrm>
            <a:off x="8080275" y="4864783"/>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Philosophie</a:t>
            </a:r>
          </a:p>
        </p:txBody>
      </p:sp>
      <p:sp>
        <p:nvSpPr>
          <p:cNvPr id="175" name="Religions"/>
          <p:cNvSpPr/>
          <p:nvPr/>
        </p:nvSpPr>
        <p:spPr>
          <a:xfrm>
            <a:off x="8080275" y="5761311"/>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Religions</a:t>
            </a:r>
          </a:p>
        </p:txBody>
      </p:sp>
      <p:sp>
        <p:nvSpPr>
          <p:cNvPr id="176" name="Spiritualité"/>
          <p:cNvSpPr/>
          <p:nvPr/>
        </p:nvSpPr>
        <p:spPr>
          <a:xfrm>
            <a:off x="8075042" y="530992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Spiritualité</a:t>
            </a:r>
          </a:p>
        </p:txBody>
      </p:sp>
      <p:sp>
        <p:nvSpPr>
          <p:cNvPr id="177" name="Anthropologie"/>
          <p:cNvSpPr/>
          <p:nvPr/>
        </p:nvSpPr>
        <p:spPr>
          <a:xfrm>
            <a:off x="9397030" y="5098553"/>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Anthropologie</a:t>
            </a:r>
          </a:p>
        </p:txBody>
      </p:sp>
      <p:sp>
        <p:nvSpPr>
          <p:cNvPr id="178" name="Cosmologie"/>
          <p:cNvSpPr/>
          <p:nvPr/>
        </p:nvSpPr>
        <p:spPr>
          <a:xfrm>
            <a:off x="9397030" y="5521304"/>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8" presetID="22" grpId="1" fill="hold">
                                  <p:stCondLst>
                                    <p:cond delay="0"/>
                                  </p:stCondLst>
                                  <p:iterate type="el" backwards="0">
                                    <p:tmAbs val="0"/>
                                  </p:iterate>
                                  <p:childTnLst>
                                    <p:set>
                                      <p:cBhvr>
                                        <p:cTn id="6" fill="hold"/>
                                        <p:tgtEl>
                                          <p:spTgt spid="140"/>
                                        </p:tgtEl>
                                        <p:attrNameLst>
                                          <p:attrName>style.visibility</p:attrName>
                                        </p:attrNameLst>
                                      </p:cBhvr>
                                      <p:to>
                                        <p:strVal val="visible"/>
                                      </p:to>
                                    </p:set>
                                    <p:animEffect filter="wipe(left)" transition="in">
                                      <p:cBhvr>
                                        <p:cTn id="7" dur="1000"/>
                                        <p:tgtEl>
                                          <p:spTgt spid="1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40" grpId="1"/>
    </p:bldLst>
  </p:timing>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6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68" name="c) Conscience morale et sens moral…"/>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c) Conscience morale et sens moral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lvl="1" marL="1595606" indent="-1595606" algn="l">
              <a:spcBef>
                <a:spcPts val="400"/>
              </a:spcBef>
              <a:tabLst>
                <a:tab pos="647700" algn="l"/>
                <a:tab pos="1219200" algn="l"/>
              </a:tabLst>
              <a:defRPr sz="2200">
                <a:latin typeface="+mn-lt"/>
                <a:ea typeface="+mn-ea"/>
                <a:cs typeface="+mn-cs"/>
                <a:sym typeface="Helvetica Neue"/>
              </a:defRPr>
            </a:pPr>
            <a:r>
              <a:t>- tout comme on a pu observer une évolution dans un sens « psychologique » de la notion de bien dans la pensée des utilitaristes anglais</a:t>
            </a:r>
          </a:p>
          <a:p>
            <a:pPr lvl="2" marL="1595606" indent="-1595606" algn="l">
              <a:spcBef>
                <a:spcPts val="400"/>
              </a:spcBef>
              <a:tabLst>
                <a:tab pos="647700" algn="l"/>
                <a:tab pos="1219200" algn="l"/>
              </a:tabLst>
              <a:defRPr sz="2200">
                <a:latin typeface="+mn-lt"/>
                <a:ea typeface="+mn-ea"/>
                <a:cs typeface="+mn-cs"/>
                <a:sym typeface="Helvetica Neue"/>
              </a:defRPr>
            </a:pPr>
            <a:r>
              <a:t>	- la notion de conscience morale a évolué dans le même sens au cours de la Modernité</a:t>
            </a:r>
          </a:p>
          <a:p>
            <a:pPr lvl="2" marL="1595606" indent="-1595606" algn="l">
              <a:spcBef>
                <a:spcPts val="400"/>
              </a:spcBef>
              <a:tabLst>
                <a:tab pos="647700" algn="l"/>
                <a:tab pos="1219200" algn="l"/>
              </a:tabLst>
              <a:defRPr sz="2200">
                <a:latin typeface="+mn-lt"/>
                <a:ea typeface="+mn-ea"/>
                <a:cs typeface="+mn-cs"/>
                <a:sym typeface="Helvetica Neue"/>
              </a:defRPr>
            </a:pPr>
            <a:r>
              <a:t>	- cette évolution est figurée dans le mot « sens moral » qui a été un thème de recherche pour les mêmes utilitaristes anglais</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Bernard </a:t>
            </a:r>
            <a:r>
              <a:rPr cap="small"/>
              <a:t>Bærtschi</a:t>
            </a:r>
            <a:r>
              <a:t> (art. cit.) signale :</a:t>
            </a:r>
          </a:p>
          <a:p>
            <a:pPr lvl="2" marL="1595606" indent="-1595606" algn="l">
              <a:spcBef>
                <a:spcPts val="400"/>
              </a:spcBef>
              <a:tabLst>
                <a:tab pos="647700" algn="l"/>
                <a:tab pos="1219200" algn="l"/>
              </a:tabLst>
              <a:defRPr sz="2200">
                <a:latin typeface="+mn-lt"/>
                <a:ea typeface="+mn-ea"/>
                <a:cs typeface="+mn-cs"/>
                <a:sym typeface="Helvetica Neue"/>
              </a:defRPr>
            </a:pPr>
            <a:r>
              <a:t>	- l’introduction de cette notion par Lord </a:t>
            </a:r>
            <a:r>
              <a:rPr cap="small"/>
              <a:t>Shaftesbury</a:t>
            </a:r>
            <a:r>
              <a:t> (Anthony </a:t>
            </a:r>
            <a:r>
              <a:rPr cap="small"/>
              <a:t>Ashley-Cooper</a:t>
            </a:r>
            <a:r>
              <a:t>, 1671-1713), </a:t>
            </a:r>
          </a:p>
          <a:p>
            <a:pPr lvl="2" marL="1595606" indent="-1595606" algn="l">
              <a:spcBef>
                <a:spcPts val="400"/>
              </a:spcBef>
              <a:tabLst>
                <a:tab pos="647700" algn="l"/>
                <a:tab pos="1219200" algn="l"/>
              </a:tabLst>
              <a:defRPr sz="2200">
                <a:latin typeface="+mn-lt"/>
                <a:ea typeface="+mn-ea"/>
                <a:cs typeface="+mn-cs"/>
                <a:sym typeface="Helvetica Neue"/>
              </a:defRPr>
            </a:pPr>
            <a:r>
              <a:t>	- sur la base du mot « sens » chez John </a:t>
            </a:r>
            <a:r>
              <a:rPr cap="small"/>
              <a:t>Locke</a:t>
            </a:r>
            <a:r>
              <a:t> (1632-1704), conçu comme la capacité de percevoir des sensations simples de plaisir et de douleur </a:t>
            </a:r>
          </a:p>
          <a:p>
            <a:pPr lvl="2" marL="1595606" indent="-1595606" algn="l">
              <a:spcBef>
                <a:spcPts val="400"/>
              </a:spcBef>
              <a:tabLst>
                <a:tab pos="647700" algn="l"/>
                <a:tab pos="1219200" algn="l"/>
              </a:tabLst>
              <a:defRPr sz="2200">
                <a:latin typeface="+mn-lt"/>
                <a:ea typeface="+mn-ea"/>
                <a:cs typeface="+mn-cs"/>
                <a:sym typeface="Helvetica Neue"/>
              </a:defRPr>
            </a:pPr>
            <a:r>
              <a:t>	- la notion a été développée par Francis </a:t>
            </a:r>
            <a:r>
              <a:rPr cap="small"/>
              <a:t>Hutcheson</a:t>
            </a:r>
            <a:r>
              <a:t> (1694-1746) comme d’un « sens interne » qui s’accompagne d’approbation ou de condamnation </a:t>
            </a:r>
          </a:p>
          <a:p>
            <a:pPr lvl="2" marL="1595606" indent="-1595606" algn="l">
              <a:spcBef>
                <a:spcPts val="400"/>
              </a:spcBef>
              <a:tabLst>
                <a:tab pos="647700" algn="l"/>
                <a:tab pos="1219200" algn="l"/>
              </a:tabLst>
              <a:defRPr sz="2200">
                <a:latin typeface="+mn-lt"/>
                <a:ea typeface="+mn-ea"/>
                <a:cs typeface="+mn-cs"/>
                <a:sym typeface="Helvetica Neue"/>
              </a:defRPr>
            </a:pPr>
            <a:r>
              <a:t>	- David </a:t>
            </a:r>
            <a:r>
              <a:rPr cap="small"/>
              <a:t>Hume</a:t>
            </a:r>
            <a:r>
              <a:t> (1711-1776) parle de « sentiment » au lieu de « sens » et relie l’appréciation positive d’un acte, au « sentiment d’humanité » (évoqué plus haut au moment de parler du bien)</a:t>
            </a:r>
          </a:p>
        </p:txBody>
      </p:sp>
      <p:sp>
        <p:nvSpPr>
          <p:cNvPr id="36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L’héritage antique et médiéval</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7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78" name="- on peut signaler deux auteurs qui cherchent à fonder sur une certaine objectivité l’évaluation des actes :…"/>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on peut signaler deux auteurs qui cherchent à fonder sur une certaine objectivité l’évaluation des actes : </a:t>
            </a:r>
          </a:p>
          <a:p>
            <a:pPr lvl="2" marL="1595606" indent="-1595606" algn="l">
              <a:spcBef>
                <a:spcPts val="400"/>
              </a:spcBef>
              <a:tabLst>
                <a:tab pos="647700" algn="l"/>
                <a:tab pos="1219200" algn="l"/>
              </a:tabLst>
              <a:defRPr sz="2200">
                <a:latin typeface="+mn-lt"/>
                <a:ea typeface="+mn-ea"/>
                <a:cs typeface="+mn-cs"/>
                <a:sym typeface="Helvetica Neue"/>
              </a:defRPr>
            </a:pPr>
          </a:p>
          <a:p>
            <a:pPr lvl="3" marL="1595606" indent="-1595606" algn="l">
              <a:spcBef>
                <a:spcPts val="400"/>
              </a:spcBef>
              <a:tabLst>
                <a:tab pos="647700" algn="l"/>
                <a:tab pos="1219200" algn="l"/>
              </a:tabLst>
              <a:defRPr sz="2200">
                <a:latin typeface="+mn-lt"/>
                <a:ea typeface="+mn-ea"/>
                <a:cs typeface="+mn-cs"/>
                <a:sym typeface="Helvetica Neue"/>
              </a:defRPr>
            </a:pPr>
            <a:r>
              <a:t>	- Thomas </a:t>
            </a:r>
            <a:r>
              <a:rPr cap="small"/>
              <a:t>Reid</a:t>
            </a:r>
            <a:r>
              <a:t> (1710-1796) entend revenir à une forme de rationalisme en renouant avec la pensée médiévale : le sens moral est une faculté de percevoir ce qui est bien ou mal indépendamment de l’émotion agréable ou désagréable qu’ils suscitent</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Adam </a:t>
            </a:r>
            <a:r>
              <a:rPr cap="small"/>
              <a:t>Smith</a:t>
            </a:r>
            <a:r>
              <a:t> (1723-1790) élabore la figure du « spectateur impartial » qui serait un observateur extérieur du comportement humain, non-investi dans les réactions affectives, et qui prononcerait des jugements en toute autonomie</a:t>
            </a:r>
          </a:p>
          <a:p>
            <a:pPr lvl="2" marL="1595606" indent="-1595606" algn="l">
              <a:spcBef>
                <a:spcPts val="400"/>
              </a:spcBef>
              <a:tabLst>
                <a:tab pos="647700" algn="l"/>
                <a:tab pos="1219200" algn="l"/>
              </a:tabLst>
              <a:defRPr sz="2200">
                <a:latin typeface="+mn-lt"/>
                <a:ea typeface="+mn-ea"/>
                <a:cs typeface="+mn-cs"/>
                <a:sym typeface="Helvetica Neue"/>
              </a:defRPr>
            </a:pPr>
            <a:r>
              <a:t>		- la conscience morale est pour lui ce spectateur impartial </a:t>
            </a:r>
          </a:p>
          <a:p>
            <a:pPr lvl="2" marL="1595606" indent="-1595606" algn="l">
              <a:spcBef>
                <a:spcPts val="400"/>
              </a:spcBef>
              <a:tabLst>
                <a:tab pos="647700" algn="l"/>
                <a:tab pos="1219200" algn="l"/>
              </a:tabLst>
              <a:defRPr sz="2200">
                <a:latin typeface="+mn-lt"/>
                <a:ea typeface="+mn-ea"/>
                <a:cs typeface="+mn-cs"/>
                <a:sym typeface="Helvetica Neue"/>
              </a:defRPr>
            </a:pPr>
          </a:p>
        </p:txBody>
      </p:sp>
      <p:sp>
        <p:nvSpPr>
          <p:cNvPr id="37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L’héritage antique et médiéval</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8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88" name="- Bernard Bærtschi fait référence en matière de conscience présentée comme un « sens intérieur » à la profession de foi du vicaire savoyard de Jean-Jacques Rousseau (1712-1778) :…"/>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Bernard Bærtschi fait référence en matière de conscience présentée comme un « sens intérieur » à la profession de foi du vicaire savoyard de Jean-Jacques Rousseau (1712-1778) : </a:t>
            </a:r>
          </a:p>
          <a:p>
            <a:pPr lvl="2" marL="1595606" indent="-1595606" algn="l">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La conscience est la voix de l'âme, les passions sont la voix du corps. Est-il étonnant que souvent ces deux</a:t>
            </a:r>
          </a:p>
          <a:p>
            <a:pPr marL="1439999" indent="0" algn="just" defTabSz="238620">
              <a:tabLst/>
              <a:defRPr sz="2100">
                <a:solidFill>
                  <a:srgbClr val="9DE8EB"/>
                </a:solidFill>
                <a:latin typeface="+mj-lt"/>
                <a:ea typeface="+mj-ea"/>
                <a:cs typeface="+mj-cs"/>
                <a:sym typeface="Arial Narrow"/>
              </a:defRPr>
            </a:pPr>
            <a:r>
              <a:t>langages se contredisent, et alors lequel faut-il écouter ? Trop souvent la raison nous trompe, nous n'avons que trop acquis le droit de la récuser, mais la conscience ne trompe jamais ; elle est le vrai guide de homme elle est à l’âme ce que l’instinct est au corps ; qui la suit obéit à la nature et ne craint point de s’égarer. </a:t>
            </a:r>
          </a:p>
          <a:p>
            <a:pPr marL="1439999" indent="0" algn="r" defTabSz="238620">
              <a:tabLst/>
              <a:defRPr sz="2100">
                <a:solidFill>
                  <a:srgbClr val="9DE8EB"/>
                </a:solidFill>
                <a:latin typeface="+mj-lt"/>
                <a:ea typeface="+mj-ea"/>
                <a:cs typeface="+mj-cs"/>
                <a:sym typeface="Arial Narrow"/>
              </a:defRPr>
            </a:pPr>
            <a:r>
              <a:t>Jean-Jacques </a:t>
            </a:r>
            <a:r>
              <a:rPr cap="small"/>
              <a:t>Rousseau</a:t>
            </a:r>
            <a:r>
              <a:t>, </a:t>
            </a:r>
            <a:r>
              <a:rPr i="1"/>
              <a:t>La Profession de foi du vicaire savoyard</a:t>
            </a:r>
            <a:r>
              <a:t>, Paris, éd. Sallior, p. 96-97</a:t>
            </a:r>
          </a:p>
          <a:p>
            <a:pPr marL="1439999" indent="0" algn="r" defTabSz="238620">
              <a:tabLst/>
              <a:defRPr sz="2100">
                <a:solidFill>
                  <a:srgbClr val="9DE8EB"/>
                </a:solidFill>
                <a:latin typeface="+mj-lt"/>
                <a:ea typeface="+mj-ea"/>
                <a:cs typeface="+mj-cs"/>
                <a:sym typeface="Arial Narrow"/>
              </a:defRPr>
            </a:pPr>
            <a:r>
              <a:t>https://ia801608.us.archive.org/2/items/professiondefoid00rous/professiondefoid00rous.pdf, consulté le 26.11.2026</a:t>
            </a:r>
          </a:p>
          <a:p>
            <a:pPr lvl="2" marL="1439999" indent="0" algn="just">
              <a:tabLst/>
              <a:defRPr sz="2100">
                <a:solidFill>
                  <a:srgbClr val="9DE8EB"/>
                </a:solidFill>
                <a:latin typeface="+mj-lt"/>
                <a:ea typeface="+mj-ea"/>
                <a:cs typeface="+mj-cs"/>
                <a:sym typeface="Arial Narrow"/>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p:txBody>
      </p:sp>
      <p:sp>
        <p:nvSpPr>
          <p:cNvPr id="38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L’héritage antique et médiéval</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9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98" name="- cette conception de la conscience a été reprise dans l’Église catholiques, notamment dans la catéchèse donnée aux enfants pendant longtemps et dans le document Gaudium et spes de Vatican II (1965), en termes de « voix intérieure »…"/>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cette conception de la conscience a été reprise dans l’Église catholiques, notamment dans la catéchèse donnée aux enfants pendant longtemps et dans le document </a:t>
            </a:r>
            <a:r>
              <a:rPr i="1"/>
              <a:t>Gaudium et spes</a:t>
            </a:r>
            <a:r>
              <a:t> de Vatican II (1965), en termes de « voix intérieure »</a:t>
            </a:r>
          </a:p>
          <a:p>
            <a:pPr lvl="2" marL="1595606" indent="-1595606" algn="l">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Dignité de la conscience morale</a:t>
            </a:r>
          </a:p>
          <a:p>
            <a:pPr marL="1439999" indent="0" algn="just" defTabSz="238620">
              <a:tabLst/>
              <a:defRPr sz="2100">
                <a:solidFill>
                  <a:srgbClr val="9DE8EB"/>
                </a:solidFill>
                <a:latin typeface="+mj-lt"/>
                <a:ea typeface="+mj-ea"/>
                <a:cs typeface="+mj-cs"/>
                <a:sym typeface="Arial Narrow"/>
              </a:defRPr>
            </a:pPr>
            <a:r>
              <a:t>Au fond de sa conscience, l'homme découvre la présence d'une loi qu'il ne s'est pas donnée lui-même, mais à laquelle il est tenu d'obéir. Cette voix, qui ne cesse de le presser d'aimer et d'accomplir le bien et d'éviter le mal, au moment opportun résonne dans l'intimité de son cœur : « Fais ceci, évite cela ». Car c'est une loi inscrite par Dieu au cœur de l'homme ; sa dignité est de lui obéir, et c'est elle qui le jugera (cf. Rm 2, 14-16). La conscience est le centre le plus secret de l'homme, le sanctuaire où il est seul avec Dieu et où sa voix se fait entendre*. C'est d'une manière admirable que se découvre à la conscience cette loi qui s'accomplit dans l'amour de Dieu et du prochain (cf. Mt 22, 37-40 ; Gal 5, 14). </a:t>
            </a:r>
          </a:p>
          <a:p>
            <a:pPr marL="1439999" indent="0" algn="r" defTabSz="238620">
              <a:tabLst/>
              <a:defRPr sz="2100">
                <a:solidFill>
                  <a:srgbClr val="9DE8EB"/>
                </a:solidFill>
                <a:latin typeface="+mj-lt"/>
                <a:ea typeface="+mj-ea"/>
                <a:cs typeface="+mj-cs"/>
                <a:sym typeface="Arial Narrow"/>
              </a:defRPr>
            </a:pPr>
            <a:r>
              <a:t>(Gaudium &amp; Spes, 16)</a:t>
            </a:r>
          </a:p>
          <a:p>
            <a:pPr marL="1439999" indent="0" algn="just" defTabSz="238620">
              <a:spcBef>
                <a:spcPts val="400"/>
              </a:spcBef>
              <a:tabLst/>
              <a:defRPr sz="1800">
                <a:solidFill>
                  <a:srgbClr val="9DE8EB"/>
                </a:solidFill>
                <a:latin typeface="+mj-lt"/>
                <a:ea typeface="+mj-ea"/>
                <a:cs typeface="+mj-cs"/>
                <a:sym typeface="Arial Narrow"/>
              </a:defRPr>
            </a:pPr>
          </a:p>
          <a:p>
            <a:pPr marL="1439999" indent="0" algn="just" defTabSz="238620">
              <a:spcBef>
                <a:spcPts val="400"/>
              </a:spcBef>
              <a:tabLst/>
              <a:defRPr sz="1800">
                <a:solidFill>
                  <a:srgbClr val="9DE8EB"/>
                </a:solidFill>
                <a:latin typeface="+mj-lt"/>
                <a:ea typeface="+mj-ea"/>
                <a:cs typeface="+mj-cs"/>
                <a:sym typeface="Arial Narrow"/>
              </a:defRPr>
            </a:pPr>
          </a:p>
          <a:p>
            <a:pPr marL="1439999" indent="0" algn="just" defTabSz="238620">
              <a:spcBef>
                <a:spcPts val="400"/>
              </a:spcBef>
              <a:tabLst/>
              <a:defRPr sz="1800">
                <a:solidFill>
                  <a:srgbClr val="9DE8EB"/>
                </a:solidFill>
                <a:latin typeface="+mj-lt"/>
                <a:ea typeface="+mj-ea"/>
                <a:cs typeface="+mj-cs"/>
                <a:sym typeface="Arial Narrow"/>
              </a:defRPr>
            </a:pPr>
          </a:p>
          <a:p>
            <a:pPr marL="1439999" indent="0" algn="just" defTabSz="238620">
              <a:spcBef>
                <a:spcPts val="400"/>
              </a:spcBef>
              <a:tabLst/>
              <a:defRPr sz="1800">
                <a:solidFill>
                  <a:srgbClr val="9DE8EB"/>
                </a:solidFill>
                <a:latin typeface="+mj-lt"/>
                <a:ea typeface="+mj-ea"/>
                <a:cs typeface="+mj-cs"/>
                <a:sym typeface="Arial Narrow"/>
              </a:defRPr>
            </a:pPr>
            <a:r>
              <a:t>* Cf. Pie XII, nuntius radioph. </a:t>
            </a:r>
            <a:r>
              <a:rPr i="1"/>
              <a:t>de conscientia christiana</a:t>
            </a:r>
            <a:r>
              <a:t> in </a:t>
            </a:r>
            <a:r>
              <a:rPr i="1"/>
              <a:t>iuvenibus recte efformanda</a:t>
            </a:r>
            <a:r>
              <a:t>, 23 03 1952 : AAS 44, p. 271</a:t>
            </a:r>
          </a:p>
        </p:txBody>
      </p:sp>
      <p:sp>
        <p:nvSpPr>
          <p:cNvPr id="39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L’héritage antique et médiéval</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0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08" name="Conclusion…"/>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Lst>
              <a:defRPr sz="2200">
                <a:latin typeface="+mn-lt"/>
                <a:ea typeface="+mn-ea"/>
                <a:cs typeface="+mn-cs"/>
                <a:sym typeface="Helvetica Neue"/>
              </a:defRPr>
            </a:pPr>
            <a:r>
              <a:t>Conclusion</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comme catégorie anthropologique, cette notion de la conscience est une manière de figurer la responsabilité radicale et fondamentale qu’exerce toute personne à l’égard de sa propre existence </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selon que l’on est croyant, cette responsabilité se mesure dans la relation à Dieu et la perspective d’un salut</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durant des siècles ce thème était traité dans un contexte social et culturel de chrétienté - relativement homogène - si bien que l’on a pu penser que les repères éthiques et moraux étaient objectifs et universels</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le contexte culturel éminemment pluriel de notre époque pose à nouveau frais la question du bien et du mal</a:t>
            </a:r>
          </a:p>
          <a:p>
            <a:pPr lvl="2" marL="1595606" indent="-1595606" algn="l">
              <a:spcBef>
                <a:spcPts val="400"/>
              </a:spcBef>
              <a:tabLst>
                <a:tab pos="647700" algn="l"/>
                <a:tab pos="1219200" algn="l"/>
              </a:tabLst>
              <a:defRPr sz="2200">
                <a:latin typeface="+mn-lt"/>
                <a:ea typeface="+mn-ea"/>
                <a:cs typeface="+mn-cs"/>
                <a:sym typeface="Helvetica Neue"/>
              </a:defRPr>
            </a:pPr>
            <a:r>
              <a:t>	- celle-ci demande à être pensée en fonction d’une anthropologie et d’une cosmologie dans lesquelles les sujets inscrivent leur existence par leurs décisions</a:t>
            </a:r>
          </a:p>
        </p:txBody>
      </p:sp>
      <p:sp>
        <p:nvSpPr>
          <p:cNvPr id="40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L’héritage antique et médiéval</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c)</a:t>
            </a:r>
            <a:r>
              <a:t>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1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6"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1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18" name="- la conscience morale s’exerce…"/>
          <p:cNvSpPr txBox="1"/>
          <p:nvPr>
            <p:ph type="title"/>
          </p:nvPr>
        </p:nvSpPr>
        <p:spPr>
          <a:xfrm>
            <a:off x="420014" y="1800000"/>
            <a:ext cx="12875973" cy="7430400"/>
          </a:xfrm>
          <a:prstGeom prst="rect">
            <a:avLst/>
          </a:prstGeom>
        </p:spPr>
        <p:txBody>
          <a:bodyPr anchor="t">
            <a:noAutofit/>
          </a:bodyPr>
          <a:lstStyle/>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la conscience morale s’exerce </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aussi bien dans l’adhésion à des valeurs énoncées de façon abstraites</a:t>
            </a:r>
          </a:p>
          <a:p>
            <a:pPr lvl="2" marL="1595606" indent="-1595606" algn="l">
              <a:spcBef>
                <a:spcPts val="400"/>
              </a:spcBef>
              <a:tabLst>
                <a:tab pos="647700" algn="l"/>
                <a:tab pos="1219200" algn="l"/>
              </a:tabLst>
              <a:defRPr sz="2200">
                <a:latin typeface="+mn-lt"/>
                <a:ea typeface="+mn-ea"/>
                <a:cs typeface="+mn-cs"/>
                <a:sym typeface="Helvetica Neue"/>
              </a:defRPr>
            </a:pPr>
            <a:r>
              <a:t>		- que dans les situations concrètes de prise de décision</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elle est le lieu où convergent </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les convictions personnelles</a:t>
            </a:r>
          </a:p>
          <a:p>
            <a:pPr lvl="2" marL="1595606" indent="-1595606" algn="l">
              <a:spcBef>
                <a:spcPts val="400"/>
              </a:spcBef>
              <a:tabLst>
                <a:tab pos="647700" algn="l"/>
                <a:tab pos="1219200" algn="l"/>
              </a:tabLst>
              <a:defRPr sz="2200">
                <a:latin typeface="+mn-lt"/>
                <a:ea typeface="+mn-ea"/>
                <a:cs typeface="+mn-cs"/>
                <a:sym typeface="Helvetica Neue"/>
              </a:defRPr>
            </a:pPr>
            <a:r>
              <a:t>		- le désir d’accomplissement</a:t>
            </a:r>
          </a:p>
          <a:p>
            <a:pPr lvl="2" marL="1595606" indent="-1595606" algn="l">
              <a:spcBef>
                <a:spcPts val="400"/>
              </a:spcBef>
              <a:tabLst>
                <a:tab pos="647700" algn="l"/>
                <a:tab pos="1219200" algn="l"/>
              </a:tabLst>
              <a:defRPr sz="2200">
                <a:latin typeface="+mn-lt"/>
                <a:ea typeface="+mn-ea"/>
                <a:cs typeface="+mn-cs"/>
                <a:sym typeface="Helvetica Neue"/>
              </a:defRPr>
            </a:pPr>
            <a:r>
              <a:t>		- les responsabilités que l’on porte</a:t>
            </a:r>
          </a:p>
          <a:p>
            <a:pPr lvl="2" marL="1595606" indent="-1595606" algn="l">
              <a:spcBef>
                <a:spcPts val="400"/>
              </a:spcBef>
              <a:tabLst>
                <a:tab pos="647700" algn="l"/>
                <a:tab pos="1219200" algn="l"/>
              </a:tabLst>
              <a:defRPr sz="2200">
                <a:latin typeface="+mn-lt"/>
                <a:ea typeface="+mn-ea"/>
                <a:cs typeface="+mn-cs"/>
                <a:sym typeface="Helvetica Neue"/>
              </a:defRPr>
            </a:pPr>
            <a:r>
              <a:t>		- la complexité des sujet et des situations humaines </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elle est la réflexion par laquelle des décisions en situation sont élaborées</a:t>
            </a:r>
          </a:p>
        </p:txBody>
      </p:sp>
      <p:sp>
        <p:nvSpPr>
          <p:cNvPr id="41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t>
            </a:r>
            <a:r>
              <a:rPr>
                <a:solidFill>
                  <a:schemeClr val="accent4">
                    <a:hueOff val="468000"/>
                    <a:satOff val="-4761"/>
                    <a:lumOff val="10196"/>
                  </a:schemeClr>
                </a:solidFill>
              </a:rPr>
              <a:t>Autour du mot « conscience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a:t>
            </a:r>
            <a:r>
              <a:rPr>
                <a:solidFill>
                  <a:schemeClr val="accent4">
                    <a:hueOff val="468000"/>
                    <a:satOff val="-4761"/>
                    <a:lumOff val="10196"/>
                  </a:schemeClr>
                </a:solidFill>
              </a:rPr>
              <a:t>L’héritage antique et médiéval</a:t>
            </a:r>
            <a:endParaRPr>
              <a:solidFill>
                <a:schemeClr val="accent4">
                  <a:hueOff val="468000"/>
                  <a:satOff val="-4761"/>
                  <a:lumOff val="10196"/>
                </a:schemeClr>
              </a:solidFill>
            </a:endParaR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c)</a:t>
            </a:r>
            <a:r>
              <a:t>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1" name="Figure"/>
          <p:cNvSpPr/>
          <p:nvPr/>
        </p:nvSpPr>
        <p:spPr>
          <a:xfrm rot="16200000">
            <a:off x="6240755" y="1681992"/>
            <a:ext cx="2308378" cy="752589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72" y="0"/>
                </a:moveTo>
                <a:lnTo>
                  <a:pt x="0" y="21600"/>
                </a:lnTo>
                <a:lnTo>
                  <a:pt x="21600" y="21600"/>
                </a:lnTo>
                <a:lnTo>
                  <a:pt x="18627" y="0"/>
                </a:lnTo>
                <a:lnTo>
                  <a:pt x="2972" y="0"/>
                </a:lnTo>
                <a:close/>
              </a:path>
            </a:pathLst>
          </a:custGeom>
          <a:gradFill>
            <a:gsLst>
              <a:gs pos="0">
                <a:srgbClr val="FFFFFF"/>
              </a:gs>
              <a:gs pos="100000">
                <a:srgbClr val="6C6C6C"/>
              </a:gs>
            </a:gsLst>
            <a:lin ang="5400000"/>
          </a:gra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22" name="[Complexité des situations]"/>
          <p:cNvSpPr/>
          <p:nvPr/>
        </p:nvSpPr>
        <p:spPr>
          <a:xfrm>
            <a:off x="6864339"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[Complexité des situations]</a:t>
            </a:r>
          </a:p>
        </p:txBody>
      </p:sp>
      <p:sp>
        <p:nvSpPr>
          <p:cNvPr id="423" name="[Complexité…"/>
          <p:cNvSpPr/>
          <p:nvPr/>
        </p:nvSpPr>
        <p:spPr>
          <a:xfrm>
            <a:off x="5309728"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Regular"/>
                <a:ea typeface="Avenir Next Condensed Regular"/>
                <a:cs typeface="Avenir Next Condensed Regular"/>
                <a:sym typeface="Avenir Next Condensed Regular"/>
              </a:defRPr>
            </a:pPr>
            <a:r>
              <a:t>[Complexité </a:t>
            </a:r>
          </a:p>
          <a:p>
            <a:pPr>
              <a:lnSpc>
                <a:spcPct val="80000"/>
              </a:lnSpc>
              <a:defRPr b="0" sz="1800">
                <a:latin typeface="Avenir Next Condensed Regular"/>
                <a:ea typeface="Avenir Next Condensed Regular"/>
                <a:cs typeface="Avenir Next Condensed Regular"/>
                <a:sym typeface="Avenir Next Condensed Regular"/>
              </a:defRPr>
            </a:pPr>
            <a:r>
              <a:t>de l’agir]</a:t>
            </a:r>
          </a:p>
        </p:txBody>
      </p:sp>
      <p:sp>
        <p:nvSpPr>
          <p:cNvPr id="424"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425"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26" name="Numéro de diapositive"/>
          <p:cNvSpPr txBox="1"/>
          <p:nvPr>
            <p:ph type="sldNum" sz="quarter" idx="2"/>
          </p:nvPr>
        </p:nvSpPr>
        <p:spPr>
          <a:xfrm>
            <a:off x="12945878"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42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30"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43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32"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433"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434"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435"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436" name="Élaboration"/>
          <p:cNvSpPr/>
          <p:nvPr/>
        </p:nvSpPr>
        <p:spPr>
          <a:xfrm>
            <a:off x="3689053" y="7190711"/>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Élaboration</a:t>
            </a:r>
          </a:p>
        </p:txBody>
      </p:sp>
      <p:sp>
        <p:nvSpPr>
          <p:cNvPr id="437" name="Exécution"/>
          <p:cNvSpPr/>
          <p:nvPr/>
        </p:nvSpPr>
        <p:spPr>
          <a:xfrm>
            <a:off x="3691266" y="8150738"/>
            <a:ext cx="12708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Exécution</a:t>
            </a:r>
          </a:p>
        </p:txBody>
      </p:sp>
      <p:sp>
        <p:nvSpPr>
          <p:cNvPr id="438" name="Décision"/>
          <p:cNvSpPr/>
          <p:nvPr/>
        </p:nvSpPr>
        <p:spPr>
          <a:xfrm>
            <a:off x="3898338" y="7670725"/>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Décision</a:t>
            </a:r>
          </a:p>
        </p:txBody>
      </p:sp>
      <p:sp>
        <p:nvSpPr>
          <p:cNvPr id="439"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40" name="Personnelle"/>
          <p:cNvSpPr/>
          <p:nvPr/>
        </p:nvSpPr>
        <p:spPr>
          <a:xfrm>
            <a:off x="9891538" y="7190711"/>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Personnelle</a:t>
            </a:r>
          </a:p>
        </p:txBody>
      </p:sp>
      <p:sp>
        <p:nvSpPr>
          <p:cNvPr id="441" name="Sociétale"/>
          <p:cNvSpPr/>
          <p:nvPr/>
        </p:nvSpPr>
        <p:spPr>
          <a:xfrm>
            <a:off x="9891538" y="815073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Sociétale</a:t>
            </a:r>
          </a:p>
        </p:txBody>
      </p:sp>
      <p:sp>
        <p:nvSpPr>
          <p:cNvPr id="442" name="Intersubj."/>
          <p:cNvSpPr/>
          <p:nvPr/>
        </p:nvSpPr>
        <p:spPr>
          <a:xfrm>
            <a:off x="9891538" y="7670725"/>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Intersubj.</a:t>
            </a:r>
          </a:p>
        </p:txBody>
      </p:sp>
      <p:sp>
        <p:nvSpPr>
          <p:cNvPr id="443" name="Vertus"/>
          <p:cNvSpPr/>
          <p:nvPr/>
        </p:nvSpPr>
        <p:spPr>
          <a:xfrm>
            <a:off x="4432619" y="2431228"/>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Vertus</a:t>
            </a:r>
          </a:p>
        </p:txBody>
      </p:sp>
      <p:sp>
        <p:nvSpPr>
          <p:cNvPr id="444" name="Normes"/>
          <p:cNvSpPr/>
          <p:nvPr/>
        </p:nvSpPr>
        <p:spPr>
          <a:xfrm>
            <a:off x="4432619" y="3391256"/>
            <a:ext cx="109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Normes</a:t>
            </a:r>
          </a:p>
        </p:txBody>
      </p:sp>
      <p:sp>
        <p:nvSpPr>
          <p:cNvPr id="445" name="Valeurs"/>
          <p:cNvSpPr/>
          <p:nvPr/>
        </p:nvSpPr>
        <p:spPr>
          <a:xfrm>
            <a:off x="4432619" y="2911242"/>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Valeurs</a:t>
            </a:r>
          </a:p>
        </p:txBody>
      </p:sp>
      <p:sp>
        <p:nvSpPr>
          <p:cNvPr id="446" name="Principes"/>
          <p:cNvSpPr/>
          <p:nvPr/>
        </p:nvSpPr>
        <p:spPr>
          <a:xfrm>
            <a:off x="4432619" y="3871271"/>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Principes</a:t>
            </a:r>
          </a:p>
        </p:txBody>
      </p:sp>
      <p:grpSp>
        <p:nvGrpSpPr>
          <p:cNvPr id="450" name="Grouper"/>
          <p:cNvGrpSpPr/>
          <p:nvPr/>
        </p:nvGrpSpPr>
        <p:grpSpPr>
          <a:xfrm>
            <a:off x="5942056" y="4046323"/>
            <a:ext cx="584010" cy="2880001"/>
            <a:chOff x="0" y="0"/>
            <a:chExt cx="584008" cy="2880000"/>
          </a:xfrm>
        </p:grpSpPr>
        <p:sp>
          <p:nvSpPr>
            <p:cNvPr id="447" name="Rectangle"/>
            <p:cNvSpPr/>
            <p:nvPr/>
          </p:nvSpPr>
          <p:spPr>
            <a:xfrm>
              <a:off x="0" y="0"/>
              <a:ext cx="584009" cy="2880001"/>
            </a:xfrm>
            <a:prstGeom prst="rect">
              <a:avLst/>
            </a:prstGeom>
            <a:gradFill flip="none" rotWithShape="1">
              <a:gsLst>
                <a:gs pos="0">
                  <a:srgbClr val="FFFFF2"/>
                </a:gs>
                <a:gs pos="100000">
                  <a:srgbClr val="FFF86E"/>
                </a:gs>
              </a:gsLst>
              <a:lin ang="2700000" scaled="0"/>
            </a:gradFill>
            <a:ln w="12700" cap="flat">
              <a:solidFill>
                <a:srgbClr val="FFFFFF"/>
              </a:solidFill>
              <a:prstDash val="solid"/>
              <a:miter lim="400000"/>
            </a:ln>
            <a:effectLst/>
          </p:spPr>
          <p:txBody>
            <a:bodyPr wrap="square" lIns="0" tIns="0" rIns="0" bIns="0" numCol="1" anchor="ctr">
              <a:noAutofit/>
            </a:bodyPr>
            <a:lstStyle/>
            <a:p>
              <a:pPr>
                <a:defRPr sz="1800">
                  <a:solidFill>
                    <a:schemeClr val="accent5">
                      <a:hueOff val="106375"/>
                      <a:satOff val="9554"/>
                      <a:lumOff val="-13516"/>
                    </a:schemeClr>
                  </a:solidFill>
                  <a:latin typeface="+mj-lt"/>
                  <a:ea typeface="+mj-ea"/>
                  <a:cs typeface="+mj-cs"/>
                  <a:sym typeface="Arial Narrow"/>
                </a:defRPr>
              </a:pPr>
            </a:p>
          </p:txBody>
        </p:sp>
        <p:sp>
          <p:nvSpPr>
            <p:cNvPr id="448" name="Conscience"/>
            <p:cNvSpPr/>
            <p:nvPr/>
          </p:nvSpPr>
          <p:spPr>
            <a:xfrm>
              <a:off x="87032"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Conscience </a:t>
              </a:r>
            </a:p>
          </p:txBody>
        </p:sp>
        <p:sp>
          <p:nvSpPr>
            <p:cNvPr id="449" name="morale"/>
            <p:cNvSpPr/>
            <p:nvPr/>
          </p:nvSpPr>
          <p:spPr>
            <a:xfrm>
              <a:off x="348339"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grpSp>
      <p:sp>
        <p:nvSpPr>
          <p:cNvPr id="451" name="Éthique"/>
          <p:cNvSpPr/>
          <p:nvPr/>
        </p:nvSpPr>
        <p:spPr>
          <a:xfrm>
            <a:off x="12150049" y="4285270"/>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Éthique</a:t>
            </a:r>
          </a:p>
        </p:txBody>
      </p:sp>
      <p:sp>
        <p:nvSpPr>
          <p:cNvPr id="452" name="Morale"/>
          <p:cNvSpPr/>
          <p:nvPr/>
        </p:nvSpPr>
        <p:spPr>
          <a:xfrm>
            <a:off x="12150049" y="5148793"/>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sp>
        <p:nvSpPr>
          <p:cNvPr id="453" name="Sagesse…"/>
          <p:cNvSpPr/>
          <p:nvPr/>
        </p:nvSpPr>
        <p:spPr>
          <a:xfrm>
            <a:off x="12150049" y="6018114"/>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p>
            <a:pPr>
              <a:defRPr b="0" cap="small">
                <a:solidFill>
                  <a:schemeClr val="accent5">
                    <a:hueOff val="106375"/>
                    <a:satOff val="9554"/>
                    <a:lumOff val="-13516"/>
                  </a:schemeClr>
                </a:solidFill>
                <a:latin typeface="DreamOrphans-Bold"/>
                <a:ea typeface="DreamOrphans-Bold"/>
                <a:cs typeface="DreamOrphans-Bold"/>
                <a:sym typeface="DreamOrphans-Bold"/>
              </a:defRPr>
            </a:pPr>
            <a:r>
              <a:t>Sagesse</a:t>
            </a:r>
          </a:p>
          <a:p>
            <a:pPr>
              <a:defRPr b="0" cap="small">
                <a:solidFill>
                  <a:schemeClr val="accent5">
                    <a:hueOff val="106375"/>
                    <a:satOff val="9554"/>
                    <a:lumOff val="-13516"/>
                  </a:schemeClr>
                </a:solidFill>
                <a:latin typeface="DreamOrphans-Bold"/>
                <a:ea typeface="DreamOrphans-Bold"/>
                <a:cs typeface="DreamOrphans-Bold"/>
                <a:sym typeface="DreamOrphans-Bold"/>
              </a:defRPr>
            </a:pPr>
            <a:r>
              <a:t>pratique</a:t>
            </a:r>
          </a:p>
        </p:txBody>
      </p:sp>
      <p:sp>
        <p:nvSpPr>
          <p:cNvPr id="454"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55" name="[Catégories]"/>
          <p:cNvSpPr/>
          <p:nvPr/>
        </p:nvSpPr>
        <p:spPr>
          <a:xfrm>
            <a:off x="3043992" y="3030374"/>
            <a:ext cx="1332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[Catégories]</a:t>
            </a:r>
          </a:p>
        </p:txBody>
      </p:sp>
      <p:sp>
        <p:nvSpPr>
          <p:cNvPr id="456" name="[Références]"/>
          <p:cNvSpPr/>
          <p:nvPr/>
        </p:nvSpPr>
        <p:spPr>
          <a:xfrm>
            <a:off x="6601534" y="5195244"/>
            <a:ext cx="1440001" cy="582159"/>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[Références]</a:t>
            </a:r>
          </a:p>
        </p:txBody>
      </p:sp>
      <p:sp>
        <p:nvSpPr>
          <p:cNvPr id="457" name="[Perspectives]"/>
          <p:cNvSpPr/>
          <p:nvPr/>
        </p:nvSpPr>
        <p:spPr>
          <a:xfrm>
            <a:off x="8403344" y="7562230"/>
            <a:ext cx="1368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[Perspectives]</a:t>
            </a:r>
          </a:p>
        </p:txBody>
      </p:sp>
      <p:sp>
        <p:nvSpPr>
          <p:cNvPr id="458" name="[Acte]"/>
          <p:cNvSpPr/>
          <p:nvPr/>
        </p:nvSpPr>
        <p:spPr>
          <a:xfrm>
            <a:off x="2986071" y="7562230"/>
            <a:ext cx="72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[Acte]</a:t>
            </a:r>
          </a:p>
        </p:txBody>
      </p:sp>
      <p:sp>
        <p:nvSpPr>
          <p:cNvPr id="459" name="[Défini-tions]"/>
          <p:cNvSpPr/>
          <p:nvPr/>
        </p:nvSpPr>
        <p:spPr>
          <a:xfrm>
            <a:off x="11280106" y="5183174"/>
            <a:ext cx="822625"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[Défini-tions]</a:t>
            </a:r>
          </a:p>
        </p:txBody>
      </p:sp>
      <p:sp>
        <p:nvSpPr>
          <p:cNvPr id="460"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grpSp>
        <p:nvGrpSpPr>
          <p:cNvPr id="463" name="Grouper"/>
          <p:cNvGrpSpPr/>
          <p:nvPr/>
        </p:nvGrpSpPr>
        <p:grpSpPr>
          <a:xfrm>
            <a:off x="11238888" y="3612533"/>
            <a:ext cx="82436" cy="3782745"/>
            <a:chOff x="0" y="0"/>
            <a:chExt cx="82435" cy="3782744"/>
          </a:xfrm>
        </p:grpSpPr>
        <p:sp>
          <p:nvSpPr>
            <p:cNvPr id="461" name="Ligne"/>
            <p:cNvSpPr/>
            <p:nvPr/>
          </p:nvSpPr>
          <p:spPr>
            <a:xfrm flipV="1">
              <a:off x="82435" y="182744"/>
              <a:ext cx="1"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sp>
          <p:nvSpPr>
            <p:cNvPr id="462" name="Ligne"/>
            <p:cNvSpPr/>
            <p:nvPr/>
          </p:nvSpPr>
          <p:spPr>
            <a:xfrm flipV="1">
              <a:off x="-1" y="0"/>
              <a:ext cx="2"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grpSp>
      <p:sp>
        <p:nvSpPr>
          <p:cNvPr id="464"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465" name="Image" descr="Image"/>
          <p:cNvPicPr>
            <a:picLocks noChangeAspect="1"/>
          </p:cNvPicPr>
          <p:nvPr/>
        </p:nvPicPr>
        <p:blipFill>
          <a:blip r:embed="rId4">
            <a:extLst/>
          </a:blip>
          <a:srcRect l="8579" t="14332" r="7440" b="14122"/>
          <a:stretch>
            <a:fillRect/>
          </a:stretch>
        </p:blipFill>
        <p:spPr>
          <a:xfrm>
            <a:off x="11351522" y="4838699"/>
            <a:ext cx="453493" cy="386347"/>
          </a:xfrm>
          <a:custGeom>
            <a:avLst/>
            <a:gdLst/>
            <a:ahLst/>
            <a:cxnLst>
              <a:cxn ang="0">
                <a:pos x="wd2" y="hd2"/>
              </a:cxn>
              <a:cxn ang="5400000">
                <a:pos x="wd2" y="hd2"/>
              </a:cxn>
              <a:cxn ang="10800000">
                <a:pos x="wd2" y="hd2"/>
              </a:cxn>
              <a:cxn ang="16200000">
                <a:pos x="wd2" y="hd2"/>
              </a:cxn>
            </a:cxnLst>
            <a:rect l="0" t="0" r="r" b="b"/>
            <a:pathLst>
              <a:path w="21227" h="21541" fill="norm" stroke="1" extrusionOk="0">
                <a:moveTo>
                  <a:pt x="19209" y="31"/>
                </a:moveTo>
                <a:cubicBezTo>
                  <a:pt x="18918" y="109"/>
                  <a:pt x="18468" y="350"/>
                  <a:pt x="17612" y="805"/>
                </a:cubicBezTo>
                <a:lnTo>
                  <a:pt x="15866" y="1735"/>
                </a:lnTo>
                <a:lnTo>
                  <a:pt x="14732" y="1292"/>
                </a:lnTo>
                <a:cubicBezTo>
                  <a:pt x="14037" y="1015"/>
                  <a:pt x="12961" y="787"/>
                  <a:pt x="11983" y="717"/>
                </a:cubicBezTo>
                <a:cubicBezTo>
                  <a:pt x="10866" y="637"/>
                  <a:pt x="10385" y="516"/>
                  <a:pt x="10385" y="340"/>
                </a:cubicBezTo>
                <a:cubicBezTo>
                  <a:pt x="10385" y="45"/>
                  <a:pt x="10279" y="39"/>
                  <a:pt x="9382" y="208"/>
                </a:cubicBezTo>
                <a:cubicBezTo>
                  <a:pt x="9011" y="277"/>
                  <a:pt x="8276" y="651"/>
                  <a:pt x="7766" y="1049"/>
                </a:cubicBezTo>
                <a:cubicBezTo>
                  <a:pt x="6125" y="2329"/>
                  <a:pt x="2502" y="4905"/>
                  <a:pt x="1246" y="5673"/>
                </a:cubicBezTo>
                <a:cubicBezTo>
                  <a:pt x="278" y="6265"/>
                  <a:pt x="20" y="6511"/>
                  <a:pt x="19" y="6868"/>
                </a:cubicBezTo>
                <a:cubicBezTo>
                  <a:pt x="19" y="7117"/>
                  <a:pt x="116" y="7333"/>
                  <a:pt x="224" y="7333"/>
                </a:cubicBezTo>
                <a:cubicBezTo>
                  <a:pt x="331" y="7333"/>
                  <a:pt x="1390" y="6605"/>
                  <a:pt x="2583" y="5718"/>
                </a:cubicBezTo>
                <a:cubicBezTo>
                  <a:pt x="3776" y="4830"/>
                  <a:pt x="4828" y="4164"/>
                  <a:pt x="4924" y="4235"/>
                </a:cubicBezTo>
                <a:cubicBezTo>
                  <a:pt x="5037" y="4319"/>
                  <a:pt x="5008" y="4462"/>
                  <a:pt x="4849" y="4678"/>
                </a:cubicBezTo>
                <a:cubicBezTo>
                  <a:pt x="4281" y="5449"/>
                  <a:pt x="3563" y="7342"/>
                  <a:pt x="3233" y="8926"/>
                </a:cubicBezTo>
                <a:cubicBezTo>
                  <a:pt x="2980" y="10141"/>
                  <a:pt x="2616" y="11161"/>
                  <a:pt x="1951" y="12489"/>
                </a:cubicBezTo>
                <a:cubicBezTo>
                  <a:pt x="572" y="15243"/>
                  <a:pt x="-18" y="16868"/>
                  <a:pt x="1" y="18021"/>
                </a:cubicBezTo>
                <a:cubicBezTo>
                  <a:pt x="7" y="18405"/>
                  <a:pt x="88" y="18734"/>
                  <a:pt x="224" y="19039"/>
                </a:cubicBezTo>
                <a:cubicBezTo>
                  <a:pt x="514" y="19692"/>
                  <a:pt x="1558" y="21185"/>
                  <a:pt x="1729" y="21185"/>
                </a:cubicBezTo>
                <a:cubicBezTo>
                  <a:pt x="1966" y="21185"/>
                  <a:pt x="1898" y="20600"/>
                  <a:pt x="1598" y="20057"/>
                </a:cubicBezTo>
                <a:cubicBezTo>
                  <a:pt x="1201" y="19335"/>
                  <a:pt x="1388" y="17898"/>
                  <a:pt x="2100" y="16229"/>
                </a:cubicBezTo>
                <a:cubicBezTo>
                  <a:pt x="2422" y="15473"/>
                  <a:pt x="2805" y="14689"/>
                  <a:pt x="2936" y="14480"/>
                </a:cubicBezTo>
                <a:cubicBezTo>
                  <a:pt x="3162" y="14123"/>
                  <a:pt x="3202" y="14147"/>
                  <a:pt x="3679" y="14989"/>
                </a:cubicBezTo>
                <a:cubicBezTo>
                  <a:pt x="3957" y="15480"/>
                  <a:pt x="4260" y="16175"/>
                  <a:pt x="4366" y="16538"/>
                </a:cubicBezTo>
                <a:cubicBezTo>
                  <a:pt x="4758" y="17876"/>
                  <a:pt x="6570" y="19818"/>
                  <a:pt x="8268" y="20721"/>
                </a:cubicBezTo>
                <a:cubicBezTo>
                  <a:pt x="8779" y="20992"/>
                  <a:pt x="9745" y="21272"/>
                  <a:pt x="10460" y="21362"/>
                </a:cubicBezTo>
                <a:cubicBezTo>
                  <a:pt x="11419" y="21484"/>
                  <a:pt x="11973" y="21552"/>
                  <a:pt x="12429" y="21539"/>
                </a:cubicBezTo>
                <a:cubicBezTo>
                  <a:pt x="12884" y="21527"/>
                  <a:pt x="13236" y="21438"/>
                  <a:pt x="13822" y="21274"/>
                </a:cubicBezTo>
                <a:cubicBezTo>
                  <a:pt x="15805" y="20717"/>
                  <a:pt x="17818" y="19109"/>
                  <a:pt x="18894" y="17246"/>
                </a:cubicBezTo>
                <a:cubicBezTo>
                  <a:pt x="19169" y="16769"/>
                  <a:pt x="19638" y="15642"/>
                  <a:pt x="19934" y="14724"/>
                </a:cubicBezTo>
                <a:cubicBezTo>
                  <a:pt x="20414" y="13232"/>
                  <a:pt x="20481" y="12802"/>
                  <a:pt x="20510" y="10741"/>
                </a:cubicBezTo>
                <a:cubicBezTo>
                  <a:pt x="20533" y="9086"/>
                  <a:pt x="20648" y="7950"/>
                  <a:pt x="20918" y="6736"/>
                </a:cubicBezTo>
                <a:cubicBezTo>
                  <a:pt x="21582" y="3760"/>
                  <a:pt x="21147" y="956"/>
                  <a:pt x="19897" y="186"/>
                </a:cubicBezTo>
                <a:cubicBezTo>
                  <a:pt x="19644" y="30"/>
                  <a:pt x="19501" y="-48"/>
                  <a:pt x="19209" y="31"/>
                </a:cubicBezTo>
                <a:close/>
                <a:moveTo>
                  <a:pt x="17705" y="1646"/>
                </a:moveTo>
                <a:cubicBezTo>
                  <a:pt x="18673" y="1600"/>
                  <a:pt x="19157" y="2250"/>
                  <a:pt x="19321" y="3815"/>
                </a:cubicBezTo>
                <a:cubicBezTo>
                  <a:pt x="19476" y="5294"/>
                  <a:pt x="19250" y="5562"/>
                  <a:pt x="18671" y="4567"/>
                </a:cubicBezTo>
                <a:cubicBezTo>
                  <a:pt x="18425" y="4145"/>
                  <a:pt x="17841" y="3445"/>
                  <a:pt x="17370" y="3018"/>
                </a:cubicBezTo>
                <a:cubicBezTo>
                  <a:pt x="16640" y="2354"/>
                  <a:pt x="16557" y="2217"/>
                  <a:pt x="16757" y="1978"/>
                </a:cubicBezTo>
                <a:cubicBezTo>
                  <a:pt x="16886" y="1824"/>
                  <a:pt x="17308" y="1665"/>
                  <a:pt x="17705" y="1646"/>
                </a:cubicBezTo>
                <a:close/>
              </a:path>
            </a:pathLst>
          </a:custGeom>
          <a:ln w="3175">
            <a:miter lim="400000"/>
          </a:ln>
        </p:spPr>
      </p:pic>
      <p:pic>
        <p:nvPicPr>
          <p:cNvPr id="466" name="Image" descr="Image"/>
          <p:cNvPicPr>
            <a:picLocks noChangeAspect="1"/>
          </p:cNvPicPr>
          <p:nvPr/>
        </p:nvPicPr>
        <p:blipFill>
          <a:blip r:embed="rId5">
            <a:extLst/>
          </a:blip>
          <a:srcRect l="15524" t="14667" r="14993" b="12675"/>
          <a:stretch>
            <a:fillRect/>
          </a:stretch>
        </p:blipFill>
        <p:spPr>
          <a:xfrm>
            <a:off x="6652842" y="4838252"/>
            <a:ext cx="375202" cy="392349"/>
          </a:xfrm>
          <a:custGeom>
            <a:avLst/>
            <a:gdLst/>
            <a:ahLst/>
            <a:cxnLst>
              <a:cxn ang="0">
                <a:pos x="wd2" y="hd2"/>
              </a:cxn>
              <a:cxn ang="5400000">
                <a:pos x="wd2" y="hd2"/>
              </a:cxn>
              <a:cxn ang="10800000">
                <a:pos x="wd2" y="hd2"/>
              </a:cxn>
              <a:cxn ang="16200000">
                <a:pos x="wd2" y="hd2"/>
              </a:cxn>
            </a:cxnLst>
            <a:rect l="0" t="0" r="r" b="b"/>
            <a:pathLst>
              <a:path w="19183" h="20484" fill="norm" stroke="1" extrusionOk="0">
                <a:moveTo>
                  <a:pt x="15618" y="0"/>
                </a:moveTo>
                <a:cubicBezTo>
                  <a:pt x="14451" y="0"/>
                  <a:pt x="14028" y="102"/>
                  <a:pt x="13081" y="560"/>
                </a:cubicBezTo>
                <a:cubicBezTo>
                  <a:pt x="12007" y="1079"/>
                  <a:pt x="11841" y="1093"/>
                  <a:pt x="10220" y="995"/>
                </a:cubicBezTo>
                <a:cubicBezTo>
                  <a:pt x="8968" y="919"/>
                  <a:pt x="8196" y="982"/>
                  <a:pt x="7359" y="1202"/>
                </a:cubicBezTo>
                <a:cubicBezTo>
                  <a:pt x="439" y="3018"/>
                  <a:pt x="-2276" y="11254"/>
                  <a:pt x="2165" y="16950"/>
                </a:cubicBezTo>
                <a:cubicBezTo>
                  <a:pt x="2631" y="17547"/>
                  <a:pt x="2840" y="17979"/>
                  <a:pt x="2733" y="18089"/>
                </a:cubicBezTo>
                <a:cubicBezTo>
                  <a:pt x="2510" y="18317"/>
                  <a:pt x="1425" y="17961"/>
                  <a:pt x="785" y="17447"/>
                </a:cubicBezTo>
                <a:cubicBezTo>
                  <a:pt x="199" y="16977"/>
                  <a:pt x="42" y="17072"/>
                  <a:pt x="338" y="17737"/>
                </a:cubicBezTo>
                <a:cubicBezTo>
                  <a:pt x="732" y="18618"/>
                  <a:pt x="1650" y="19045"/>
                  <a:pt x="3240" y="19063"/>
                </a:cubicBezTo>
                <a:cubicBezTo>
                  <a:pt x="4249" y="19075"/>
                  <a:pt x="4798" y="19161"/>
                  <a:pt x="5147" y="19395"/>
                </a:cubicBezTo>
                <a:cubicBezTo>
                  <a:pt x="5416" y="19574"/>
                  <a:pt x="6204" y="19899"/>
                  <a:pt x="6893" y="20099"/>
                </a:cubicBezTo>
                <a:cubicBezTo>
                  <a:pt x="12047" y="21600"/>
                  <a:pt x="17345" y="18584"/>
                  <a:pt x="18783" y="13344"/>
                </a:cubicBezTo>
                <a:cubicBezTo>
                  <a:pt x="18964" y="12686"/>
                  <a:pt x="19079" y="11339"/>
                  <a:pt x="19108" y="9635"/>
                </a:cubicBezTo>
                <a:cubicBezTo>
                  <a:pt x="19151" y="7084"/>
                  <a:pt x="19135" y="6931"/>
                  <a:pt x="18722" y="6361"/>
                </a:cubicBezTo>
                <a:lnTo>
                  <a:pt x="18296" y="5761"/>
                </a:lnTo>
                <a:lnTo>
                  <a:pt x="18722" y="5429"/>
                </a:lnTo>
                <a:cubicBezTo>
                  <a:pt x="18952" y="5239"/>
                  <a:pt x="19059" y="5077"/>
                  <a:pt x="18966" y="5077"/>
                </a:cubicBezTo>
                <a:cubicBezTo>
                  <a:pt x="18873" y="5077"/>
                  <a:pt x="18643" y="4965"/>
                  <a:pt x="18459" y="4828"/>
                </a:cubicBezTo>
                <a:cubicBezTo>
                  <a:pt x="18181" y="4621"/>
                  <a:pt x="18160" y="4503"/>
                  <a:pt x="18337" y="4165"/>
                </a:cubicBezTo>
                <a:cubicBezTo>
                  <a:pt x="18454" y="3941"/>
                  <a:pt x="18666" y="3751"/>
                  <a:pt x="18804" y="3751"/>
                </a:cubicBezTo>
                <a:cubicBezTo>
                  <a:pt x="19231" y="3751"/>
                  <a:pt x="19324" y="3134"/>
                  <a:pt x="18946" y="2818"/>
                </a:cubicBezTo>
                <a:cubicBezTo>
                  <a:pt x="18755" y="2659"/>
                  <a:pt x="18452" y="2127"/>
                  <a:pt x="18276" y="1637"/>
                </a:cubicBezTo>
                <a:cubicBezTo>
                  <a:pt x="17793" y="296"/>
                  <a:pt x="17304" y="0"/>
                  <a:pt x="15618" y="0"/>
                </a:cubicBezTo>
                <a:close/>
                <a:moveTo>
                  <a:pt x="15597" y="684"/>
                </a:moveTo>
                <a:cubicBezTo>
                  <a:pt x="16208" y="903"/>
                  <a:pt x="16577" y="1744"/>
                  <a:pt x="16429" y="2549"/>
                </a:cubicBezTo>
                <a:cubicBezTo>
                  <a:pt x="16272" y="3405"/>
                  <a:pt x="16128" y="3462"/>
                  <a:pt x="15395" y="2901"/>
                </a:cubicBezTo>
                <a:cubicBezTo>
                  <a:pt x="15050" y="2638"/>
                  <a:pt x="14353" y="2190"/>
                  <a:pt x="13852" y="1927"/>
                </a:cubicBezTo>
                <a:cubicBezTo>
                  <a:pt x="12996" y="1479"/>
                  <a:pt x="12973" y="1450"/>
                  <a:pt x="13305" y="1202"/>
                </a:cubicBezTo>
                <a:cubicBezTo>
                  <a:pt x="13871" y="779"/>
                  <a:pt x="15083" y="499"/>
                  <a:pt x="15597" y="684"/>
                </a:cubicBezTo>
                <a:close/>
              </a:path>
            </a:pathLst>
          </a:custGeom>
          <a:ln w="3175">
            <a:miter lim="400000"/>
          </a:ln>
        </p:spPr>
      </p:pic>
      <p:pic>
        <p:nvPicPr>
          <p:cNvPr id="467" name="Image" descr="Image"/>
          <p:cNvPicPr>
            <a:picLocks noChangeAspect="1"/>
          </p:cNvPicPr>
          <p:nvPr/>
        </p:nvPicPr>
        <p:blipFill>
          <a:blip r:embed="rId6">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468" name="Image" descr="Image"/>
          <p:cNvPicPr>
            <a:picLocks noChangeAspect="1"/>
          </p:cNvPicPr>
          <p:nvPr/>
        </p:nvPicPr>
        <p:blipFill>
          <a:blip r:embed="rId7">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pic>
        <p:nvPicPr>
          <p:cNvPr id="469" name="Image" descr="Image"/>
          <p:cNvPicPr>
            <a:picLocks noChangeAspect="1"/>
          </p:cNvPicPr>
          <p:nvPr/>
        </p:nvPicPr>
        <p:blipFill>
          <a:blip r:embed="rId8">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pic>
        <p:nvPicPr>
          <p:cNvPr id="470" name="Image" descr="Image"/>
          <p:cNvPicPr>
            <a:picLocks noChangeAspect="1"/>
          </p:cNvPicPr>
          <p:nvPr/>
        </p:nvPicPr>
        <p:blipFill>
          <a:blip r:embed="rId9">
            <a:extLst/>
          </a:blip>
          <a:srcRect l="13408" t="15374" r="17312" b="12708"/>
          <a:stretch>
            <a:fillRect/>
          </a:stretch>
        </p:blipFill>
        <p:spPr>
          <a:xfrm>
            <a:off x="5499280" y="4840251"/>
            <a:ext cx="374105" cy="388352"/>
          </a:xfrm>
          <a:custGeom>
            <a:avLst/>
            <a:gdLst/>
            <a:ahLst/>
            <a:cxnLst>
              <a:cxn ang="0">
                <a:pos x="wd2" y="hd2"/>
              </a:cxn>
              <a:cxn ang="5400000">
                <a:pos x="wd2" y="hd2"/>
              </a:cxn>
              <a:cxn ang="10800000">
                <a:pos x="wd2" y="hd2"/>
              </a:cxn>
              <a:cxn ang="16200000">
                <a:pos x="wd2" y="hd2"/>
              </a:cxn>
            </a:cxnLst>
            <a:rect l="0" t="0" r="r" b="b"/>
            <a:pathLst>
              <a:path w="21422" h="21552" fill="norm" stroke="1" extrusionOk="0">
                <a:moveTo>
                  <a:pt x="14458" y="47"/>
                </a:moveTo>
                <a:cubicBezTo>
                  <a:pt x="13937" y="114"/>
                  <a:pt x="13391" y="252"/>
                  <a:pt x="12867" y="465"/>
                </a:cubicBezTo>
                <a:cubicBezTo>
                  <a:pt x="12413" y="650"/>
                  <a:pt x="11309" y="823"/>
                  <a:pt x="10390" y="862"/>
                </a:cubicBezTo>
                <a:cubicBezTo>
                  <a:pt x="7148" y="996"/>
                  <a:pt x="4051" y="2557"/>
                  <a:pt x="2232" y="4958"/>
                </a:cubicBezTo>
                <a:cubicBezTo>
                  <a:pt x="1033" y="6540"/>
                  <a:pt x="449" y="7967"/>
                  <a:pt x="141" y="10002"/>
                </a:cubicBezTo>
                <a:cubicBezTo>
                  <a:pt x="42" y="10654"/>
                  <a:pt x="-17" y="11087"/>
                  <a:pt x="5" y="11544"/>
                </a:cubicBezTo>
                <a:cubicBezTo>
                  <a:pt x="26" y="12000"/>
                  <a:pt x="114" y="12477"/>
                  <a:pt x="277" y="13195"/>
                </a:cubicBezTo>
                <a:cubicBezTo>
                  <a:pt x="487" y="14117"/>
                  <a:pt x="642" y="15478"/>
                  <a:pt x="618" y="16213"/>
                </a:cubicBezTo>
                <a:cubicBezTo>
                  <a:pt x="564" y="17915"/>
                  <a:pt x="937" y="18788"/>
                  <a:pt x="2004" y="19473"/>
                </a:cubicBezTo>
                <a:cubicBezTo>
                  <a:pt x="2618" y="19866"/>
                  <a:pt x="3156" y="20022"/>
                  <a:pt x="4073" y="20067"/>
                </a:cubicBezTo>
                <a:cubicBezTo>
                  <a:pt x="4751" y="20101"/>
                  <a:pt x="5568" y="20282"/>
                  <a:pt x="5891" y="20464"/>
                </a:cubicBezTo>
                <a:cubicBezTo>
                  <a:pt x="6213" y="20646"/>
                  <a:pt x="7028" y="20942"/>
                  <a:pt x="7709" y="21146"/>
                </a:cubicBezTo>
                <a:cubicBezTo>
                  <a:pt x="8409" y="21357"/>
                  <a:pt x="9467" y="21507"/>
                  <a:pt x="10527" y="21543"/>
                </a:cubicBezTo>
                <a:cubicBezTo>
                  <a:pt x="11586" y="21579"/>
                  <a:pt x="12641" y="21507"/>
                  <a:pt x="13367" y="21345"/>
                </a:cubicBezTo>
                <a:cubicBezTo>
                  <a:pt x="16767" y="20585"/>
                  <a:pt x="19749" y="17915"/>
                  <a:pt x="20912" y="14583"/>
                </a:cubicBezTo>
                <a:cubicBezTo>
                  <a:pt x="21471" y="12981"/>
                  <a:pt x="21583" y="10465"/>
                  <a:pt x="21185" y="8790"/>
                </a:cubicBezTo>
                <a:cubicBezTo>
                  <a:pt x="20809" y="7207"/>
                  <a:pt x="19756" y="5344"/>
                  <a:pt x="18503" y="4077"/>
                </a:cubicBezTo>
                <a:cubicBezTo>
                  <a:pt x="17478" y="3041"/>
                  <a:pt x="17299" y="2750"/>
                  <a:pt x="17299" y="2117"/>
                </a:cubicBezTo>
                <a:cubicBezTo>
                  <a:pt x="17299" y="972"/>
                  <a:pt x="16801" y="226"/>
                  <a:pt x="15935" y="69"/>
                </a:cubicBezTo>
                <a:cubicBezTo>
                  <a:pt x="15471" y="-16"/>
                  <a:pt x="14979" y="-21"/>
                  <a:pt x="14458" y="47"/>
                </a:cubicBezTo>
                <a:close/>
                <a:moveTo>
                  <a:pt x="14595" y="1104"/>
                </a:moveTo>
                <a:cubicBezTo>
                  <a:pt x="14702" y="1039"/>
                  <a:pt x="14846" y="1066"/>
                  <a:pt x="14913" y="1170"/>
                </a:cubicBezTo>
                <a:cubicBezTo>
                  <a:pt x="14979" y="1274"/>
                  <a:pt x="14952" y="1414"/>
                  <a:pt x="14844" y="1478"/>
                </a:cubicBezTo>
                <a:cubicBezTo>
                  <a:pt x="14737" y="1543"/>
                  <a:pt x="14593" y="1516"/>
                  <a:pt x="14526" y="1412"/>
                </a:cubicBezTo>
                <a:cubicBezTo>
                  <a:pt x="14460" y="1308"/>
                  <a:pt x="14487" y="1168"/>
                  <a:pt x="14595" y="1104"/>
                </a:cubicBezTo>
                <a:close/>
              </a:path>
            </a:pathLst>
          </a:custGeom>
          <a:ln w="3175">
            <a:miter lim="400000"/>
          </a:ln>
        </p:spPr>
      </p:pic>
      <p:pic>
        <p:nvPicPr>
          <p:cNvPr id="471" name="Image" descr="Image"/>
          <p:cNvPicPr>
            <a:picLocks noChangeAspect="1"/>
          </p:cNvPicPr>
          <p:nvPr/>
        </p:nvPicPr>
        <p:blipFill>
          <a:blip r:embed="rId10">
            <a:extLst/>
          </a:blip>
          <a:srcRect l="5673" t="8767" r="12670" b="15595"/>
          <a:stretch>
            <a:fillRect/>
          </a:stretch>
        </p:blipFill>
        <p:spPr>
          <a:xfrm>
            <a:off x="2752481" y="8122913"/>
            <a:ext cx="440945" cy="408441"/>
          </a:xfrm>
          <a:custGeom>
            <a:avLst/>
            <a:gdLst/>
            <a:ahLst/>
            <a:cxnLst>
              <a:cxn ang="0">
                <a:pos x="wd2" y="hd2"/>
              </a:cxn>
              <a:cxn ang="5400000">
                <a:pos x="wd2" y="hd2"/>
              </a:cxn>
              <a:cxn ang="10800000">
                <a:pos x="wd2" y="hd2"/>
              </a:cxn>
              <a:cxn ang="16200000">
                <a:pos x="wd2" y="hd2"/>
              </a:cxn>
            </a:cxnLst>
            <a:rect l="0" t="0" r="r" b="b"/>
            <a:pathLst>
              <a:path w="21424" h="21387" fill="norm" stroke="1" extrusionOk="0">
                <a:moveTo>
                  <a:pt x="16622" y="14"/>
                </a:moveTo>
                <a:cubicBezTo>
                  <a:pt x="15300" y="-77"/>
                  <a:pt x="14131" y="276"/>
                  <a:pt x="12631" y="1219"/>
                </a:cubicBezTo>
                <a:cubicBezTo>
                  <a:pt x="12071" y="1571"/>
                  <a:pt x="11463" y="1863"/>
                  <a:pt x="11281" y="1863"/>
                </a:cubicBezTo>
                <a:cubicBezTo>
                  <a:pt x="10628" y="1863"/>
                  <a:pt x="8300" y="2768"/>
                  <a:pt x="7444" y="3360"/>
                </a:cubicBezTo>
                <a:cubicBezTo>
                  <a:pt x="3658" y="5978"/>
                  <a:pt x="2159" y="11753"/>
                  <a:pt x="4185" y="15974"/>
                </a:cubicBezTo>
                <a:cubicBezTo>
                  <a:pt x="4405" y="16433"/>
                  <a:pt x="4418" y="16587"/>
                  <a:pt x="4243" y="16639"/>
                </a:cubicBezTo>
                <a:cubicBezTo>
                  <a:pt x="1757" y="17377"/>
                  <a:pt x="555" y="18089"/>
                  <a:pt x="174" y="19071"/>
                </a:cubicBezTo>
                <a:cubicBezTo>
                  <a:pt x="-176" y="19973"/>
                  <a:pt x="-7" y="20485"/>
                  <a:pt x="752" y="20713"/>
                </a:cubicBezTo>
                <a:cubicBezTo>
                  <a:pt x="1102" y="20817"/>
                  <a:pt x="1657" y="20899"/>
                  <a:pt x="1967" y="20900"/>
                </a:cubicBezTo>
                <a:cubicBezTo>
                  <a:pt x="2596" y="20901"/>
                  <a:pt x="4469" y="20173"/>
                  <a:pt x="5535" y="19528"/>
                </a:cubicBezTo>
                <a:cubicBezTo>
                  <a:pt x="6223" y="19111"/>
                  <a:pt x="6237" y="19112"/>
                  <a:pt x="6788" y="19466"/>
                </a:cubicBezTo>
                <a:cubicBezTo>
                  <a:pt x="8387" y="20492"/>
                  <a:pt x="9225" y="20915"/>
                  <a:pt x="10163" y="21170"/>
                </a:cubicBezTo>
                <a:cubicBezTo>
                  <a:pt x="11465" y="21523"/>
                  <a:pt x="13630" y="21436"/>
                  <a:pt x="15099" y="20983"/>
                </a:cubicBezTo>
                <a:cubicBezTo>
                  <a:pt x="15972" y="20713"/>
                  <a:pt x="16244" y="20536"/>
                  <a:pt x="16449" y="20110"/>
                </a:cubicBezTo>
                <a:cubicBezTo>
                  <a:pt x="16639" y="19714"/>
                  <a:pt x="16843" y="19570"/>
                  <a:pt x="17201" y="19570"/>
                </a:cubicBezTo>
                <a:cubicBezTo>
                  <a:pt x="17842" y="19570"/>
                  <a:pt x="18681" y="18882"/>
                  <a:pt x="19534" y="17658"/>
                </a:cubicBezTo>
                <a:cubicBezTo>
                  <a:pt x="20886" y="15718"/>
                  <a:pt x="21424" y="14017"/>
                  <a:pt x="21424" y="11652"/>
                </a:cubicBezTo>
                <a:cubicBezTo>
                  <a:pt x="21424" y="10275"/>
                  <a:pt x="21095" y="8457"/>
                  <a:pt x="20711" y="7682"/>
                </a:cubicBezTo>
                <a:cubicBezTo>
                  <a:pt x="20543" y="7345"/>
                  <a:pt x="20463" y="7417"/>
                  <a:pt x="19843" y="8451"/>
                </a:cubicBezTo>
                <a:cubicBezTo>
                  <a:pt x="19466" y="9079"/>
                  <a:pt x="19096" y="9594"/>
                  <a:pt x="19014" y="9594"/>
                </a:cubicBezTo>
                <a:cubicBezTo>
                  <a:pt x="18681" y="9594"/>
                  <a:pt x="18667" y="9331"/>
                  <a:pt x="18994" y="8534"/>
                </a:cubicBezTo>
                <a:cubicBezTo>
                  <a:pt x="19254" y="7902"/>
                  <a:pt x="19340" y="7276"/>
                  <a:pt x="19341" y="5957"/>
                </a:cubicBezTo>
                <a:cubicBezTo>
                  <a:pt x="19342" y="4999"/>
                  <a:pt x="19348" y="3676"/>
                  <a:pt x="19361" y="3027"/>
                </a:cubicBezTo>
                <a:cubicBezTo>
                  <a:pt x="19378" y="2115"/>
                  <a:pt x="19303" y="1734"/>
                  <a:pt x="19033" y="1344"/>
                </a:cubicBezTo>
                <a:cubicBezTo>
                  <a:pt x="18381" y="403"/>
                  <a:pt x="17810" y="95"/>
                  <a:pt x="16622" y="14"/>
                </a:cubicBezTo>
                <a:close/>
                <a:moveTo>
                  <a:pt x="4050" y="18073"/>
                </a:moveTo>
                <a:cubicBezTo>
                  <a:pt x="5788" y="18068"/>
                  <a:pt x="6218" y="18372"/>
                  <a:pt x="5303" y="18967"/>
                </a:cubicBezTo>
                <a:cubicBezTo>
                  <a:pt x="4987" y="19172"/>
                  <a:pt x="4444" y="19441"/>
                  <a:pt x="4108" y="19549"/>
                </a:cubicBezTo>
                <a:cubicBezTo>
                  <a:pt x="2575" y="20040"/>
                  <a:pt x="1243" y="19948"/>
                  <a:pt x="887" y="19341"/>
                </a:cubicBezTo>
                <a:cubicBezTo>
                  <a:pt x="445" y="18584"/>
                  <a:pt x="1707" y="18081"/>
                  <a:pt x="4050" y="18073"/>
                </a:cubicBezTo>
                <a:close/>
              </a:path>
            </a:pathLst>
          </a:custGeom>
          <a:ln w="3175">
            <a:miter lim="400000"/>
          </a:ln>
        </p:spPr>
      </p:pic>
      <p:pic>
        <p:nvPicPr>
          <p:cNvPr id="472" name="Image" descr="Image"/>
          <p:cNvPicPr>
            <a:picLocks noChangeAspect="1"/>
          </p:cNvPicPr>
          <p:nvPr/>
        </p:nvPicPr>
        <p:blipFill>
          <a:blip r:embed="rId11">
            <a:extLst/>
          </a:blip>
          <a:srcRect l="8000" t="5333" r="10048" b="11561"/>
          <a:stretch>
            <a:fillRect/>
          </a:stretch>
        </p:blipFill>
        <p:spPr>
          <a:xfrm>
            <a:off x="5155346" y="8082583"/>
            <a:ext cx="442536" cy="448771"/>
          </a:xfrm>
          <a:custGeom>
            <a:avLst/>
            <a:gdLst/>
            <a:ahLst/>
            <a:cxnLst>
              <a:cxn ang="0">
                <a:pos x="wd2" y="hd2"/>
              </a:cxn>
              <a:cxn ang="5400000">
                <a:pos x="wd2" y="hd2"/>
              </a:cxn>
              <a:cxn ang="10800000">
                <a:pos x="wd2" y="hd2"/>
              </a:cxn>
              <a:cxn ang="16200000">
                <a:pos x="wd2" y="hd2"/>
              </a:cxn>
            </a:cxnLst>
            <a:rect l="0" t="0" r="r" b="b"/>
            <a:pathLst>
              <a:path w="21567" h="21585" fill="norm" stroke="1" extrusionOk="0">
                <a:moveTo>
                  <a:pt x="14410" y="0"/>
                </a:moveTo>
                <a:cubicBezTo>
                  <a:pt x="13924" y="0"/>
                  <a:pt x="12738" y="542"/>
                  <a:pt x="12282" y="974"/>
                </a:cubicBezTo>
                <a:cubicBezTo>
                  <a:pt x="12048" y="1195"/>
                  <a:pt x="12048" y="1248"/>
                  <a:pt x="12282" y="1394"/>
                </a:cubicBezTo>
                <a:cubicBezTo>
                  <a:pt x="12427" y="1484"/>
                  <a:pt x="12701" y="1545"/>
                  <a:pt x="12901" y="1546"/>
                </a:cubicBezTo>
                <a:cubicBezTo>
                  <a:pt x="14138" y="1555"/>
                  <a:pt x="16012" y="2580"/>
                  <a:pt x="16518" y="3512"/>
                </a:cubicBezTo>
                <a:cubicBezTo>
                  <a:pt x="16821" y="4072"/>
                  <a:pt x="16464" y="4153"/>
                  <a:pt x="15377" y="3799"/>
                </a:cubicBezTo>
                <a:cubicBezTo>
                  <a:pt x="10241" y="2126"/>
                  <a:pt x="4831" y="5089"/>
                  <a:pt x="3598" y="10251"/>
                </a:cubicBezTo>
                <a:cubicBezTo>
                  <a:pt x="2781" y="13670"/>
                  <a:pt x="3990" y="17147"/>
                  <a:pt x="6750" y="19357"/>
                </a:cubicBezTo>
                <a:cubicBezTo>
                  <a:pt x="7286" y="19785"/>
                  <a:pt x="7471" y="20058"/>
                  <a:pt x="7350" y="20177"/>
                </a:cubicBezTo>
                <a:cubicBezTo>
                  <a:pt x="7250" y="20276"/>
                  <a:pt x="6347" y="20334"/>
                  <a:pt x="5300" y="20330"/>
                </a:cubicBezTo>
                <a:cubicBezTo>
                  <a:pt x="3769" y="20325"/>
                  <a:pt x="3261" y="20267"/>
                  <a:pt x="2592" y="19967"/>
                </a:cubicBezTo>
                <a:cubicBezTo>
                  <a:pt x="1590" y="19518"/>
                  <a:pt x="881" y="18518"/>
                  <a:pt x="754" y="17410"/>
                </a:cubicBezTo>
                <a:cubicBezTo>
                  <a:pt x="705" y="16979"/>
                  <a:pt x="597" y="16627"/>
                  <a:pt x="522" y="16627"/>
                </a:cubicBezTo>
                <a:cubicBezTo>
                  <a:pt x="284" y="16627"/>
                  <a:pt x="0" y="17678"/>
                  <a:pt x="0" y="18574"/>
                </a:cubicBezTo>
                <a:cubicBezTo>
                  <a:pt x="0" y="20050"/>
                  <a:pt x="850" y="21129"/>
                  <a:pt x="2360" y="21533"/>
                </a:cubicBezTo>
                <a:cubicBezTo>
                  <a:pt x="2553" y="21584"/>
                  <a:pt x="3581" y="21600"/>
                  <a:pt x="4642" y="21571"/>
                </a:cubicBezTo>
                <a:cubicBezTo>
                  <a:pt x="6169" y="21529"/>
                  <a:pt x="6822" y="21430"/>
                  <a:pt x="7737" y="21094"/>
                </a:cubicBezTo>
                <a:cubicBezTo>
                  <a:pt x="8809" y="20699"/>
                  <a:pt x="8939" y="20695"/>
                  <a:pt x="9574" y="20922"/>
                </a:cubicBezTo>
                <a:cubicBezTo>
                  <a:pt x="10548" y="21270"/>
                  <a:pt x="13215" y="21381"/>
                  <a:pt x="14429" y="21132"/>
                </a:cubicBezTo>
                <a:cubicBezTo>
                  <a:pt x="16001" y="20810"/>
                  <a:pt x="17813" y="19833"/>
                  <a:pt x="18974" y="18669"/>
                </a:cubicBezTo>
                <a:cubicBezTo>
                  <a:pt x="20745" y="16895"/>
                  <a:pt x="21600" y="14563"/>
                  <a:pt x="21566" y="12236"/>
                </a:cubicBezTo>
                <a:cubicBezTo>
                  <a:pt x="21532" y="9910"/>
                  <a:pt x="20603" y="7583"/>
                  <a:pt x="18781" y="5803"/>
                </a:cubicBezTo>
                <a:lnTo>
                  <a:pt x="17736" y="4791"/>
                </a:lnTo>
                <a:lnTo>
                  <a:pt x="18104" y="4104"/>
                </a:lnTo>
                <a:cubicBezTo>
                  <a:pt x="18932" y="2502"/>
                  <a:pt x="18078" y="978"/>
                  <a:pt x="15996" y="344"/>
                </a:cubicBezTo>
                <a:cubicBezTo>
                  <a:pt x="15380" y="156"/>
                  <a:pt x="14666" y="0"/>
                  <a:pt x="14410" y="0"/>
                </a:cubicBezTo>
                <a:close/>
              </a:path>
            </a:pathLst>
          </a:custGeom>
          <a:ln w="3175">
            <a:miter lim="400000"/>
          </a:ln>
        </p:spPr>
      </p:pic>
      <p:pic>
        <p:nvPicPr>
          <p:cNvPr id="473" name="Image" descr="Image"/>
          <p:cNvPicPr>
            <a:picLocks noChangeAspect="1"/>
          </p:cNvPicPr>
          <p:nvPr/>
        </p:nvPicPr>
        <p:blipFill>
          <a:blip r:embed="rId12">
            <a:extLst/>
          </a:blip>
          <a:srcRect l="11185" t="6883" r="9565" b="12321"/>
          <a:stretch>
            <a:fillRect/>
          </a:stretch>
        </p:blipFill>
        <p:spPr>
          <a:xfrm>
            <a:off x="6786639" y="8095058"/>
            <a:ext cx="427948" cy="436296"/>
          </a:xfrm>
          <a:custGeom>
            <a:avLst/>
            <a:gdLst/>
            <a:ahLst/>
            <a:cxnLst>
              <a:cxn ang="0">
                <a:pos x="wd2" y="hd2"/>
              </a:cxn>
              <a:cxn ang="5400000">
                <a:pos x="wd2" y="hd2"/>
              </a:cxn>
              <a:cxn ang="10800000">
                <a:pos x="wd2" y="hd2"/>
              </a:cxn>
              <a:cxn ang="16200000">
                <a:pos x="wd2" y="hd2"/>
              </a:cxn>
            </a:cxnLst>
            <a:rect l="0" t="0" r="r" b="b"/>
            <a:pathLst>
              <a:path w="20673" h="21463" fill="norm" stroke="1" extrusionOk="0">
                <a:moveTo>
                  <a:pt x="14277" y="0"/>
                </a:moveTo>
                <a:cubicBezTo>
                  <a:pt x="14156" y="5"/>
                  <a:pt x="13993" y="64"/>
                  <a:pt x="13721" y="196"/>
                </a:cubicBezTo>
                <a:cubicBezTo>
                  <a:pt x="12691" y="694"/>
                  <a:pt x="12495" y="1027"/>
                  <a:pt x="12724" y="1894"/>
                </a:cubicBezTo>
                <a:cubicBezTo>
                  <a:pt x="13025" y="3031"/>
                  <a:pt x="12931" y="3122"/>
                  <a:pt x="11478" y="3124"/>
                </a:cubicBezTo>
                <a:cubicBezTo>
                  <a:pt x="9031" y="3128"/>
                  <a:pt x="7025" y="3998"/>
                  <a:pt x="5248" y="5799"/>
                </a:cubicBezTo>
                <a:cubicBezTo>
                  <a:pt x="3870" y="7194"/>
                  <a:pt x="3052" y="8758"/>
                  <a:pt x="2794" y="10504"/>
                </a:cubicBezTo>
                <a:cubicBezTo>
                  <a:pt x="2694" y="11176"/>
                  <a:pt x="2553" y="11842"/>
                  <a:pt x="2487" y="11988"/>
                </a:cubicBezTo>
                <a:cubicBezTo>
                  <a:pt x="2421" y="12134"/>
                  <a:pt x="1858" y="12497"/>
                  <a:pt x="1241" y="12808"/>
                </a:cubicBezTo>
                <a:cubicBezTo>
                  <a:pt x="178" y="13343"/>
                  <a:pt x="127" y="13428"/>
                  <a:pt x="33" y="14116"/>
                </a:cubicBezTo>
                <a:cubicBezTo>
                  <a:pt x="-22" y="14516"/>
                  <a:pt x="-7" y="14867"/>
                  <a:pt x="71" y="14916"/>
                </a:cubicBezTo>
                <a:cubicBezTo>
                  <a:pt x="149" y="14965"/>
                  <a:pt x="658" y="14921"/>
                  <a:pt x="1202" y="14819"/>
                </a:cubicBezTo>
                <a:cubicBezTo>
                  <a:pt x="2556" y="14564"/>
                  <a:pt x="2810" y="14596"/>
                  <a:pt x="2928" y="14956"/>
                </a:cubicBezTo>
                <a:cubicBezTo>
                  <a:pt x="3579" y="16943"/>
                  <a:pt x="5257" y="19172"/>
                  <a:pt x="6762" y="20071"/>
                </a:cubicBezTo>
                <a:cubicBezTo>
                  <a:pt x="7176" y="20318"/>
                  <a:pt x="7667" y="20728"/>
                  <a:pt x="7855" y="20988"/>
                </a:cubicBezTo>
                <a:cubicBezTo>
                  <a:pt x="8133" y="21373"/>
                  <a:pt x="8251" y="21433"/>
                  <a:pt x="8507" y="21281"/>
                </a:cubicBezTo>
                <a:cubicBezTo>
                  <a:pt x="8732" y="21148"/>
                  <a:pt x="9089" y="21142"/>
                  <a:pt x="9772" y="21301"/>
                </a:cubicBezTo>
                <a:cubicBezTo>
                  <a:pt x="11040" y="21596"/>
                  <a:pt x="13077" y="21479"/>
                  <a:pt x="14488" y="21027"/>
                </a:cubicBezTo>
                <a:cubicBezTo>
                  <a:pt x="16175" y="20488"/>
                  <a:pt x="17928" y="19157"/>
                  <a:pt x="18994" y="17611"/>
                </a:cubicBezTo>
                <a:cubicBezTo>
                  <a:pt x="21578" y="13863"/>
                  <a:pt x="21143" y="9006"/>
                  <a:pt x="17939" y="5740"/>
                </a:cubicBezTo>
                <a:lnTo>
                  <a:pt x="16770" y="4549"/>
                </a:lnTo>
                <a:lnTo>
                  <a:pt x="17613" y="3807"/>
                </a:lnTo>
                <a:cubicBezTo>
                  <a:pt x="18072" y="3391"/>
                  <a:pt x="18693" y="2849"/>
                  <a:pt x="18994" y="2616"/>
                </a:cubicBezTo>
                <a:cubicBezTo>
                  <a:pt x="19371" y="2325"/>
                  <a:pt x="19482" y="2138"/>
                  <a:pt x="19358" y="2011"/>
                </a:cubicBezTo>
                <a:cubicBezTo>
                  <a:pt x="19140" y="1789"/>
                  <a:pt x="17088" y="3134"/>
                  <a:pt x="15869" y="4296"/>
                </a:cubicBezTo>
                <a:cubicBezTo>
                  <a:pt x="15422" y="4721"/>
                  <a:pt x="14992" y="5023"/>
                  <a:pt x="14929" y="4959"/>
                </a:cubicBezTo>
                <a:cubicBezTo>
                  <a:pt x="14866" y="4895"/>
                  <a:pt x="14814" y="4601"/>
                  <a:pt x="14814" y="4296"/>
                </a:cubicBezTo>
                <a:cubicBezTo>
                  <a:pt x="14814" y="3990"/>
                  <a:pt x="14739" y="3653"/>
                  <a:pt x="14642" y="3554"/>
                </a:cubicBezTo>
                <a:cubicBezTo>
                  <a:pt x="14520" y="3430"/>
                  <a:pt x="14564" y="3145"/>
                  <a:pt x="14757" y="2675"/>
                </a:cubicBezTo>
                <a:cubicBezTo>
                  <a:pt x="15085" y="1874"/>
                  <a:pt x="15004" y="584"/>
                  <a:pt x="14603" y="176"/>
                </a:cubicBezTo>
                <a:cubicBezTo>
                  <a:pt x="14488" y="58"/>
                  <a:pt x="14399" y="-4"/>
                  <a:pt x="14277" y="0"/>
                </a:cubicBezTo>
                <a:close/>
              </a:path>
            </a:pathLst>
          </a:custGeom>
          <a:ln w="3175">
            <a:miter lim="400000"/>
          </a:ln>
        </p:spPr>
      </p:pic>
      <p:sp>
        <p:nvSpPr>
          <p:cNvPr id="474" name="Accomplissement"/>
          <p:cNvSpPr/>
          <p:nvPr/>
        </p:nvSpPr>
        <p:spPr>
          <a:xfrm>
            <a:off x="7530349" y="2968505"/>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Accomplissement</a:t>
            </a:r>
          </a:p>
        </p:txBody>
      </p:sp>
      <p:sp>
        <p:nvSpPr>
          <p:cNvPr id="475" name="Responsabilité"/>
          <p:cNvSpPr/>
          <p:nvPr/>
        </p:nvSpPr>
        <p:spPr>
          <a:xfrm>
            <a:off x="7530349" y="3448519"/>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Responsabilité</a:t>
            </a:r>
          </a:p>
        </p:txBody>
      </p:sp>
      <p:sp>
        <p:nvSpPr>
          <p:cNvPr id="476" name="[Moralité]"/>
          <p:cNvSpPr/>
          <p:nvPr/>
        </p:nvSpPr>
        <p:spPr>
          <a:xfrm>
            <a:off x="6140420" y="3030374"/>
            <a:ext cx="126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[Moralité]</a:t>
            </a:r>
          </a:p>
        </p:txBody>
      </p:sp>
      <p:sp>
        <p:nvSpPr>
          <p:cNvPr id="477" name="Philosophie"/>
          <p:cNvSpPr/>
          <p:nvPr/>
        </p:nvSpPr>
        <p:spPr>
          <a:xfrm>
            <a:off x="8080275" y="4864783"/>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Philosophie</a:t>
            </a:r>
          </a:p>
        </p:txBody>
      </p:sp>
      <p:sp>
        <p:nvSpPr>
          <p:cNvPr id="478" name="Religions"/>
          <p:cNvSpPr/>
          <p:nvPr/>
        </p:nvSpPr>
        <p:spPr>
          <a:xfrm>
            <a:off x="8080275" y="5761311"/>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Religions</a:t>
            </a:r>
          </a:p>
        </p:txBody>
      </p:sp>
      <p:sp>
        <p:nvSpPr>
          <p:cNvPr id="479" name="Spiritualité"/>
          <p:cNvSpPr/>
          <p:nvPr/>
        </p:nvSpPr>
        <p:spPr>
          <a:xfrm>
            <a:off x="8075042" y="530992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Spiritualité</a:t>
            </a:r>
          </a:p>
        </p:txBody>
      </p:sp>
      <p:sp>
        <p:nvSpPr>
          <p:cNvPr id="480" name="Anthropologie"/>
          <p:cNvSpPr/>
          <p:nvPr/>
        </p:nvSpPr>
        <p:spPr>
          <a:xfrm>
            <a:off x="9397030" y="5098553"/>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Anthropologie</a:t>
            </a:r>
          </a:p>
        </p:txBody>
      </p:sp>
      <p:sp>
        <p:nvSpPr>
          <p:cNvPr id="481" name="Cosmologie"/>
          <p:cNvSpPr/>
          <p:nvPr/>
        </p:nvSpPr>
        <p:spPr>
          <a:xfrm>
            <a:off x="9397030" y="5521304"/>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Cosmologie</a:t>
            </a:r>
          </a:p>
        </p:txBody>
      </p:sp>
      <p:pic>
        <p:nvPicPr>
          <p:cNvPr id="482" name="Image" descr="Image"/>
          <p:cNvPicPr>
            <a:picLocks noChangeAspect="1"/>
          </p:cNvPicPr>
          <p:nvPr/>
        </p:nvPicPr>
        <p:blipFill>
          <a:blip r:embed="rId13">
            <a:extLst/>
          </a:blip>
          <a:srcRect l="16703" t="14159" r="14022" b="13322"/>
          <a:stretch>
            <a:fillRect/>
          </a:stretch>
        </p:blipFill>
        <p:spPr>
          <a:xfrm>
            <a:off x="5942056" y="2698448"/>
            <a:ext cx="374081" cy="391597"/>
          </a:xfrm>
          <a:custGeom>
            <a:avLst/>
            <a:gdLst/>
            <a:ahLst/>
            <a:cxnLst>
              <a:cxn ang="0">
                <a:pos x="wd2" y="hd2"/>
              </a:cxn>
              <a:cxn ang="5400000">
                <a:pos x="wd2" y="hd2"/>
              </a:cxn>
              <a:cxn ang="10800000">
                <a:pos x="wd2" y="hd2"/>
              </a:cxn>
              <a:cxn ang="16200000">
                <a:pos x="wd2" y="hd2"/>
              </a:cxn>
            </a:cxnLst>
            <a:rect l="0" t="0" r="r" b="b"/>
            <a:pathLst>
              <a:path w="21223" h="21412" fill="norm" stroke="1" extrusionOk="0">
                <a:moveTo>
                  <a:pt x="18386" y="3"/>
                </a:moveTo>
                <a:cubicBezTo>
                  <a:pt x="17503" y="-27"/>
                  <a:pt x="16412" y="186"/>
                  <a:pt x="15256" y="632"/>
                </a:cubicBezTo>
                <a:cubicBezTo>
                  <a:pt x="14124" y="1069"/>
                  <a:pt x="13871" y="1105"/>
                  <a:pt x="13162" y="914"/>
                </a:cubicBezTo>
                <a:cubicBezTo>
                  <a:pt x="12716" y="795"/>
                  <a:pt x="11663" y="681"/>
                  <a:pt x="10820" y="676"/>
                </a:cubicBezTo>
                <a:cubicBezTo>
                  <a:pt x="5721" y="646"/>
                  <a:pt x="1614" y="3693"/>
                  <a:pt x="373" y="8423"/>
                </a:cubicBezTo>
                <a:cubicBezTo>
                  <a:pt x="-114" y="10277"/>
                  <a:pt x="-65" y="12370"/>
                  <a:pt x="485" y="13869"/>
                </a:cubicBezTo>
                <a:cubicBezTo>
                  <a:pt x="761" y="14621"/>
                  <a:pt x="754" y="14794"/>
                  <a:pt x="395" y="15931"/>
                </a:cubicBezTo>
                <a:cubicBezTo>
                  <a:pt x="-375" y="18372"/>
                  <a:pt x="13" y="20716"/>
                  <a:pt x="1273" y="21204"/>
                </a:cubicBezTo>
                <a:cubicBezTo>
                  <a:pt x="2225" y="21573"/>
                  <a:pt x="4322" y="21433"/>
                  <a:pt x="5461" y="20922"/>
                </a:cubicBezTo>
                <a:cubicBezTo>
                  <a:pt x="6531" y="20442"/>
                  <a:pt x="6546" y="20429"/>
                  <a:pt x="7803" y="20748"/>
                </a:cubicBezTo>
                <a:cubicBezTo>
                  <a:pt x="8516" y="20930"/>
                  <a:pt x="9845" y="21077"/>
                  <a:pt x="10820" y="21074"/>
                </a:cubicBezTo>
                <a:cubicBezTo>
                  <a:pt x="15575" y="21060"/>
                  <a:pt x="19697" y="17964"/>
                  <a:pt x="20930" y="13501"/>
                </a:cubicBezTo>
                <a:cubicBezTo>
                  <a:pt x="21115" y="12832"/>
                  <a:pt x="21220" y="11869"/>
                  <a:pt x="21223" y="10897"/>
                </a:cubicBezTo>
                <a:cubicBezTo>
                  <a:pt x="21225" y="9924"/>
                  <a:pt x="21134" y="8949"/>
                  <a:pt x="20952" y="8293"/>
                </a:cubicBezTo>
                <a:cubicBezTo>
                  <a:pt x="20317" y="5994"/>
                  <a:pt x="18474" y="3514"/>
                  <a:pt x="16517" y="2303"/>
                </a:cubicBezTo>
                <a:cubicBezTo>
                  <a:pt x="15108" y="1432"/>
                  <a:pt x="15405" y="1131"/>
                  <a:pt x="17598" y="1131"/>
                </a:cubicBezTo>
                <a:cubicBezTo>
                  <a:pt x="19086" y="1131"/>
                  <a:pt x="19254" y="1173"/>
                  <a:pt x="19714" y="1652"/>
                </a:cubicBezTo>
                <a:cubicBezTo>
                  <a:pt x="19990" y="1939"/>
                  <a:pt x="20209" y="2335"/>
                  <a:pt x="20209" y="2542"/>
                </a:cubicBezTo>
                <a:cubicBezTo>
                  <a:pt x="20209" y="2749"/>
                  <a:pt x="20300" y="2869"/>
                  <a:pt x="20412" y="2802"/>
                </a:cubicBezTo>
                <a:cubicBezTo>
                  <a:pt x="20724" y="2617"/>
                  <a:pt x="20645" y="1282"/>
                  <a:pt x="20299" y="806"/>
                </a:cubicBezTo>
                <a:cubicBezTo>
                  <a:pt x="19938" y="308"/>
                  <a:pt x="19268" y="33"/>
                  <a:pt x="18386" y="3"/>
                </a:cubicBezTo>
                <a:close/>
              </a:path>
            </a:pathLst>
          </a:custGeom>
          <a:ln w="3175">
            <a:miter lim="400000"/>
          </a:ln>
        </p:spPr>
      </p:pic>
      <p:sp>
        <p:nvSpPr>
          <p:cNvPr id="483" name="Ligne"/>
          <p:cNvSpPr/>
          <p:nvPr/>
        </p:nvSpPr>
        <p:spPr>
          <a:xfrm>
            <a:off x="3740027" y="3549302"/>
            <a:ext cx="2124614" cy="1082546"/>
          </a:xfrm>
          <a:prstGeom prst="line">
            <a:avLst/>
          </a:prstGeom>
          <a:ln w="50800">
            <a:solidFill>
              <a:schemeClr val="accent5"/>
            </a:solidFill>
            <a:miter lim="400000"/>
            <a:headEnd type="triangle"/>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84" name="Ligne"/>
          <p:cNvSpPr/>
          <p:nvPr/>
        </p:nvSpPr>
        <p:spPr>
          <a:xfrm flipV="1">
            <a:off x="6470615" y="3720572"/>
            <a:ext cx="902228" cy="902228"/>
          </a:xfrm>
          <a:prstGeom prst="line">
            <a:avLst/>
          </a:prstGeom>
          <a:ln w="50800">
            <a:solidFill>
              <a:schemeClr val="accent5"/>
            </a:solidFill>
            <a:miter lim="400000"/>
            <a:headEnd type="triangle"/>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85" name="Ligne"/>
          <p:cNvSpPr/>
          <p:nvPr/>
        </p:nvSpPr>
        <p:spPr>
          <a:xfrm>
            <a:off x="6470615" y="6566479"/>
            <a:ext cx="1051211" cy="1051211"/>
          </a:xfrm>
          <a:prstGeom prst="line">
            <a:avLst/>
          </a:prstGeom>
          <a:ln w="50800">
            <a:solidFill>
              <a:schemeClr val="accent5"/>
            </a:solidFill>
            <a:miter lim="400000"/>
            <a:headEnd type="triangle"/>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86" name="Ligne"/>
          <p:cNvSpPr/>
          <p:nvPr/>
        </p:nvSpPr>
        <p:spPr>
          <a:xfrm flipV="1">
            <a:off x="4085613" y="6277761"/>
            <a:ext cx="1784014" cy="909002"/>
          </a:xfrm>
          <a:prstGeom prst="line">
            <a:avLst/>
          </a:prstGeom>
          <a:ln w="50800">
            <a:solidFill>
              <a:schemeClr val="accent5"/>
            </a:solidFill>
            <a:miter lim="400000"/>
            <a:headEnd type="triangle"/>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87" name="Ligne"/>
          <p:cNvSpPr/>
          <p:nvPr/>
        </p:nvSpPr>
        <p:spPr>
          <a:xfrm flipV="1">
            <a:off x="5917641" y="6809420"/>
            <a:ext cx="164327" cy="850900"/>
          </a:xfrm>
          <a:prstGeom prst="line">
            <a:avLst/>
          </a:prstGeom>
          <a:ln w="50800">
            <a:solidFill>
              <a:schemeClr val="accent5"/>
            </a:solidFill>
            <a:miter lim="400000"/>
            <a:headEnd type="triangle"/>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88" name="Ligne"/>
          <p:cNvSpPr/>
          <p:nvPr/>
        </p:nvSpPr>
        <p:spPr>
          <a:xfrm>
            <a:off x="6500661" y="6358283"/>
            <a:ext cx="2675965" cy="1244292"/>
          </a:xfrm>
          <a:prstGeom prst="line">
            <a:avLst/>
          </a:prstGeom>
          <a:ln w="50800">
            <a:solidFill>
              <a:schemeClr val="accent5"/>
            </a:solidFill>
            <a:miter lim="400000"/>
            <a:headEnd type="triangle"/>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482"/>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8" presetID="22" grpId="2" fill="hold">
                                  <p:stCondLst>
                                    <p:cond delay="0"/>
                                  </p:stCondLst>
                                  <p:iterate type="el" backwards="0">
                                    <p:tmAbs val="0"/>
                                  </p:iterate>
                                  <p:childTnLst>
                                    <p:set>
                                      <p:cBhvr>
                                        <p:cTn id="9" fill="hold"/>
                                        <p:tgtEl>
                                          <p:spTgt spid="421"/>
                                        </p:tgtEl>
                                        <p:attrNameLst>
                                          <p:attrName>style.visibility</p:attrName>
                                        </p:attrNameLst>
                                      </p:cBhvr>
                                      <p:to>
                                        <p:strVal val="visible"/>
                                      </p:to>
                                    </p:set>
                                    <p:animEffect filter="wipe(left)" transition="in">
                                      <p:cBhvr>
                                        <p:cTn id="10" dur="1000"/>
                                        <p:tgtEl>
                                          <p:spTgt spid="4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21" grpId="2"/>
      <p:bldP build="whole" bldLvl="1" animBg="1" rev="0" advAuto="0" spid="482" grpId="1"/>
    </p:bldLst>
  </p:timing>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0" name="Ce que l’on appelle la « conscience moral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Ce que l’on appelle la « conscience morale »</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[C. Aspects du discernement éthique]</a:t>
            </a:r>
          </a:p>
          <a:p>
            <a:pPr marL="519569" indent="-519569" algn="just" defTabSz="238620">
              <a:buClr>
                <a:srgbClr val="000000"/>
              </a:buClr>
              <a:buFont typeface="Gill Sans"/>
              <a:tabLst>
                <a:tab pos="4762500" algn="r"/>
                <a:tab pos="49530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873500" algn="r"/>
                <a:tab pos="40513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a)</a:t>
            </a:r>
            <a:r>
              <a:t> 	Autour du mot « conscience »</a:t>
            </a:r>
          </a:p>
          <a:p>
            <a:pPr marL="519569" indent="-519569" algn="l" defTabSz="238620">
              <a:buClr>
                <a:srgbClr val="000000"/>
              </a:buClr>
              <a:buFont typeface="Gill Sans"/>
              <a:tabLst>
                <a:tab pos="3873500" algn="r"/>
                <a:tab pos="40513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b)</a:t>
            </a:r>
            <a:r>
              <a:t> 	L’héritage antique et médiéval</a:t>
            </a:r>
          </a:p>
          <a:p>
            <a:pPr marL="519569" indent="-519569" algn="l" defTabSz="238620">
              <a:buClr>
                <a:srgbClr val="000000"/>
              </a:buClr>
              <a:buFont typeface="Gill Sans"/>
              <a:tabLst>
                <a:tab pos="3873500" algn="r"/>
                <a:tab pos="40513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c)</a:t>
            </a:r>
            <a:r>
              <a:t> 	Conscience morale et « sens moral »</a:t>
            </a:r>
          </a:p>
        </p:txBody>
      </p:sp>
      <p:sp>
        <p:nvSpPr>
          <p:cNvPr id="49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9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9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9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496" name="Image" descr="Image"/>
          <p:cNvPicPr>
            <a:picLocks noChangeAspect="1"/>
          </p:cNvPicPr>
          <p:nvPr/>
        </p:nvPicPr>
        <p:blipFill>
          <a:blip r:embed="rId4">
            <a:extLst/>
          </a:blip>
          <a:srcRect l="13427" t="15381" r="17301" b="12742"/>
          <a:stretch>
            <a:fillRect/>
          </a:stretch>
        </p:blipFill>
        <p:spPr>
          <a:xfrm>
            <a:off x="1800080" y="3599964"/>
            <a:ext cx="1319613" cy="1369245"/>
          </a:xfrm>
          <a:custGeom>
            <a:avLst/>
            <a:gdLst/>
            <a:ahLst/>
            <a:cxnLst>
              <a:cxn ang="0">
                <a:pos x="wd2" y="hd2"/>
              </a:cxn>
              <a:cxn ang="5400000">
                <a:pos x="wd2" y="hd2"/>
              </a:cxn>
              <a:cxn ang="10800000">
                <a:pos x="wd2" y="hd2"/>
              </a:cxn>
              <a:cxn ang="16200000">
                <a:pos x="wd2" y="hd2"/>
              </a:cxn>
            </a:cxnLst>
            <a:rect l="0" t="0" r="r" b="b"/>
            <a:pathLst>
              <a:path w="21366" h="21459" fill="norm" stroke="1" extrusionOk="0">
                <a:moveTo>
                  <a:pt x="15170" y="0"/>
                </a:moveTo>
                <a:cubicBezTo>
                  <a:pt x="14422" y="-11"/>
                  <a:pt x="13614" y="149"/>
                  <a:pt x="12831" y="467"/>
                </a:cubicBezTo>
                <a:cubicBezTo>
                  <a:pt x="12378" y="651"/>
                  <a:pt x="11280" y="827"/>
                  <a:pt x="10363" y="865"/>
                </a:cubicBezTo>
                <a:cubicBezTo>
                  <a:pt x="7129" y="999"/>
                  <a:pt x="4030" y="2547"/>
                  <a:pt x="2215" y="4939"/>
                </a:cubicBezTo>
                <a:cubicBezTo>
                  <a:pt x="1019" y="6515"/>
                  <a:pt x="434" y="7931"/>
                  <a:pt x="127" y="9958"/>
                </a:cubicBezTo>
                <a:cubicBezTo>
                  <a:pt x="-70" y="11258"/>
                  <a:pt x="-52" y="11712"/>
                  <a:pt x="275" y="13143"/>
                </a:cubicBezTo>
                <a:cubicBezTo>
                  <a:pt x="484" y="14061"/>
                  <a:pt x="638" y="15415"/>
                  <a:pt x="615" y="16147"/>
                </a:cubicBezTo>
                <a:cubicBezTo>
                  <a:pt x="561" y="17843"/>
                  <a:pt x="932" y="18712"/>
                  <a:pt x="1997" y="19394"/>
                </a:cubicBezTo>
                <a:cubicBezTo>
                  <a:pt x="2608" y="19786"/>
                  <a:pt x="3132" y="19939"/>
                  <a:pt x="4047" y="19985"/>
                </a:cubicBezTo>
                <a:cubicBezTo>
                  <a:pt x="4723" y="20018"/>
                  <a:pt x="5544" y="20195"/>
                  <a:pt x="5865" y="20376"/>
                </a:cubicBezTo>
                <a:cubicBezTo>
                  <a:pt x="6186" y="20558"/>
                  <a:pt x="7005" y="20869"/>
                  <a:pt x="7684" y="21073"/>
                </a:cubicBezTo>
                <a:cubicBezTo>
                  <a:pt x="9081" y="21493"/>
                  <a:pt x="11883" y="21589"/>
                  <a:pt x="13332" y="21266"/>
                </a:cubicBezTo>
                <a:cubicBezTo>
                  <a:pt x="16723" y="20510"/>
                  <a:pt x="19690" y="17855"/>
                  <a:pt x="20850" y="14536"/>
                </a:cubicBezTo>
                <a:cubicBezTo>
                  <a:pt x="21408" y="12940"/>
                  <a:pt x="21530" y="10419"/>
                  <a:pt x="21133" y="8752"/>
                </a:cubicBezTo>
                <a:cubicBezTo>
                  <a:pt x="20757" y="7174"/>
                  <a:pt x="19690" y="5311"/>
                  <a:pt x="18441" y="4049"/>
                </a:cubicBezTo>
                <a:cubicBezTo>
                  <a:pt x="17418" y="3017"/>
                  <a:pt x="17245" y="2727"/>
                  <a:pt x="17245" y="2096"/>
                </a:cubicBezTo>
                <a:cubicBezTo>
                  <a:pt x="17245" y="956"/>
                  <a:pt x="16759" y="225"/>
                  <a:pt x="15896" y="69"/>
                </a:cubicBezTo>
                <a:cubicBezTo>
                  <a:pt x="15664" y="27"/>
                  <a:pt x="15419" y="4"/>
                  <a:pt x="15170" y="0"/>
                </a:cubicBezTo>
                <a:close/>
                <a:moveTo>
                  <a:pt x="14726" y="1064"/>
                </a:moveTo>
                <a:cubicBezTo>
                  <a:pt x="14783" y="1077"/>
                  <a:pt x="14835" y="1112"/>
                  <a:pt x="14868" y="1163"/>
                </a:cubicBezTo>
                <a:cubicBezTo>
                  <a:pt x="14934" y="1267"/>
                  <a:pt x="14898" y="1404"/>
                  <a:pt x="14791" y="1468"/>
                </a:cubicBezTo>
                <a:cubicBezTo>
                  <a:pt x="14683" y="1532"/>
                  <a:pt x="14542" y="1497"/>
                  <a:pt x="14476" y="1394"/>
                </a:cubicBezTo>
                <a:cubicBezTo>
                  <a:pt x="14410" y="1290"/>
                  <a:pt x="14446" y="1153"/>
                  <a:pt x="14553" y="1089"/>
                </a:cubicBezTo>
                <a:cubicBezTo>
                  <a:pt x="14606" y="1057"/>
                  <a:pt x="14669" y="1051"/>
                  <a:pt x="14726" y="1064"/>
                </a:cubicBezTo>
                <a:close/>
              </a:path>
            </a:pathLst>
          </a:cu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Ce que l’on appelle la « conscience moral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Ce que l’on appelle la « conscience morale »</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[C. Aspects du discernement éthique]</a:t>
            </a:r>
          </a:p>
        </p:txBody>
      </p:sp>
      <p:sp>
        <p:nvSpPr>
          <p:cNvPr id="18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8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8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186" name="Image" descr="Image"/>
          <p:cNvPicPr>
            <a:picLocks noChangeAspect="1"/>
          </p:cNvPicPr>
          <p:nvPr/>
        </p:nvPicPr>
        <p:blipFill>
          <a:blip r:embed="rId4">
            <a:extLst/>
          </a:blip>
          <a:srcRect l="13427" t="15381" r="17301" b="12742"/>
          <a:stretch>
            <a:fillRect/>
          </a:stretch>
        </p:blipFill>
        <p:spPr>
          <a:xfrm>
            <a:off x="1800080" y="3599964"/>
            <a:ext cx="1319613" cy="1369245"/>
          </a:xfrm>
          <a:custGeom>
            <a:avLst/>
            <a:gdLst/>
            <a:ahLst/>
            <a:cxnLst>
              <a:cxn ang="0">
                <a:pos x="wd2" y="hd2"/>
              </a:cxn>
              <a:cxn ang="5400000">
                <a:pos x="wd2" y="hd2"/>
              </a:cxn>
              <a:cxn ang="10800000">
                <a:pos x="wd2" y="hd2"/>
              </a:cxn>
              <a:cxn ang="16200000">
                <a:pos x="wd2" y="hd2"/>
              </a:cxn>
            </a:cxnLst>
            <a:rect l="0" t="0" r="r" b="b"/>
            <a:pathLst>
              <a:path w="21366" h="21459" fill="norm" stroke="1" extrusionOk="0">
                <a:moveTo>
                  <a:pt x="15170" y="0"/>
                </a:moveTo>
                <a:cubicBezTo>
                  <a:pt x="14422" y="-11"/>
                  <a:pt x="13614" y="149"/>
                  <a:pt x="12831" y="467"/>
                </a:cubicBezTo>
                <a:cubicBezTo>
                  <a:pt x="12378" y="651"/>
                  <a:pt x="11280" y="827"/>
                  <a:pt x="10363" y="865"/>
                </a:cubicBezTo>
                <a:cubicBezTo>
                  <a:pt x="7129" y="999"/>
                  <a:pt x="4030" y="2547"/>
                  <a:pt x="2215" y="4939"/>
                </a:cubicBezTo>
                <a:cubicBezTo>
                  <a:pt x="1019" y="6515"/>
                  <a:pt x="434" y="7931"/>
                  <a:pt x="127" y="9958"/>
                </a:cubicBezTo>
                <a:cubicBezTo>
                  <a:pt x="-70" y="11258"/>
                  <a:pt x="-52" y="11712"/>
                  <a:pt x="275" y="13143"/>
                </a:cubicBezTo>
                <a:cubicBezTo>
                  <a:pt x="484" y="14061"/>
                  <a:pt x="638" y="15415"/>
                  <a:pt x="615" y="16147"/>
                </a:cubicBezTo>
                <a:cubicBezTo>
                  <a:pt x="561" y="17843"/>
                  <a:pt x="932" y="18712"/>
                  <a:pt x="1997" y="19394"/>
                </a:cubicBezTo>
                <a:cubicBezTo>
                  <a:pt x="2608" y="19786"/>
                  <a:pt x="3132" y="19939"/>
                  <a:pt x="4047" y="19985"/>
                </a:cubicBezTo>
                <a:cubicBezTo>
                  <a:pt x="4723" y="20018"/>
                  <a:pt x="5544" y="20195"/>
                  <a:pt x="5865" y="20376"/>
                </a:cubicBezTo>
                <a:cubicBezTo>
                  <a:pt x="6186" y="20558"/>
                  <a:pt x="7005" y="20869"/>
                  <a:pt x="7684" y="21073"/>
                </a:cubicBezTo>
                <a:cubicBezTo>
                  <a:pt x="9081" y="21493"/>
                  <a:pt x="11883" y="21589"/>
                  <a:pt x="13332" y="21266"/>
                </a:cubicBezTo>
                <a:cubicBezTo>
                  <a:pt x="16723" y="20510"/>
                  <a:pt x="19690" y="17855"/>
                  <a:pt x="20850" y="14536"/>
                </a:cubicBezTo>
                <a:cubicBezTo>
                  <a:pt x="21408" y="12940"/>
                  <a:pt x="21530" y="10419"/>
                  <a:pt x="21133" y="8752"/>
                </a:cubicBezTo>
                <a:cubicBezTo>
                  <a:pt x="20757" y="7174"/>
                  <a:pt x="19690" y="5311"/>
                  <a:pt x="18441" y="4049"/>
                </a:cubicBezTo>
                <a:cubicBezTo>
                  <a:pt x="17418" y="3017"/>
                  <a:pt x="17245" y="2727"/>
                  <a:pt x="17245" y="2096"/>
                </a:cubicBezTo>
                <a:cubicBezTo>
                  <a:pt x="17245" y="956"/>
                  <a:pt x="16759" y="225"/>
                  <a:pt x="15896" y="69"/>
                </a:cubicBezTo>
                <a:cubicBezTo>
                  <a:pt x="15664" y="27"/>
                  <a:pt x="15419" y="4"/>
                  <a:pt x="15170" y="0"/>
                </a:cubicBezTo>
                <a:close/>
                <a:moveTo>
                  <a:pt x="14726" y="1064"/>
                </a:moveTo>
                <a:cubicBezTo>
                  <a:pt x="14783" y="1077"/>
                  <a:pt x="14835" y="1112"/>
                  <a:pt x="14868" y="1163"/>
                </a:cubicBezTo>
                <a:cubicBezTo>
                  <a:pt x="14934" y="1267"/>
                  <a:pt x="14898" y="1404"/>
                  <a:pt x="14791" y="1468"/>
                </a:cubicBezTo>
                <a:cubicBezTo>
                  <a:pt x="14683" y="1532"/>
                  <a:pt x="14542" y="1497"/>
                  <a:pt x="14476" y="1394"/>
                </a:cubicBezTo>
                <a:cubicBezTo>
                  <a:pt x="14410" y="1290"/>
                  <a:pt x="14446" y="1153"/>
                  <a:pt x="14553" y="1089"/>
                </a:cubicBezTo>
                <a:cubicBezTo>
                  <a:pt x="14606" y="1057"/>
                  <a:pt x="14669" y="1051"/>
                  <a:pt x="14726" y="1064"/>
                </a:cubicBezTo>
                <a:close/>
              </a:path>
            </a:pathLst>
          </a:cu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189"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0"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19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4"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19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96"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197"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198"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199"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200"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grpSp>
        <p:nvGrpSpPr>
          <p:cNvPr id="204" name="Grouper"/>
          <p:cNvGrpSpPr/>
          <p:nvPr/>
        </p:nvGrpSpPr>
        <p:grpSpPr>
          <a:xfrm>
            <a:off x="5942056" y="4046323"/>
            <a:ext cx="584010" cy="2880001"/>
            <a:chOff x="0" y="0"/>
            <a:chExt cx="584008" cy="2880000"/>
          </a:xfrm>
        </p:grpSpPr>
        <p:sp>
          <p:nvSpPr>
            <p:cNvPr id="201" name="Rectangle"/>
            <p:cNvSpPr/>
            <p:nvPr/>
          </p:nvSpPr>
          <p:spPr>
            <a:xfrm>
              <a:off x="0" y="0"/>
              <a:ext cx="584009" cy="2880001"/>
            </a:xfrm>
            <a:prstGeom prst="rect">
              <a:avLst/>
            </a:prstGeom>
            <a:gradFill flip="none" rotWithShape="1">
              <a:gsLst>
                <a:gs pos="0">
                  <a:srgbClr val="FFFFF2"/>
                </a:gs>
                <a:gs pos="100000">
                  <a:srgbClr val="FFF86E"/>
                </a:gs>
              </a:gsLst>
              <a:lin ang="2700000" scaled="0"/>
            </a:gradFill>
            <a:ln w="12700" cap="flat">
              <a:solidFill>
                <a:srgbClr val="FFFFFF"/>
              </a:solidFill>
              <a:prstDash val="solid"/>
              <a:miter lim="400000"/>
            </a:ln>
            <a:effectLst/>
          </p:spPr>
          <p:txBody>
            <a:bodyPr wrap="square" lIns="0" tIns="0" rIns="0" bIns="0" numCol="1" anchor="ctr">
              <a:noAutofit/>
            </a:bodyPr>
            <a:lstStyle/>
            <a:p>
              <a:pPr>
                <a:defRPr sz="1800">
                  <a:solidFill>
                    <a:schemeClr val="accent5">
                      <a:hueOff val="106375"/>
                      <a:satOff val="9554"/>
                      <a:lumOff val="-13516"/>
                    </a:schemeClr>
                  </a:solidFill>
                  <a:latin typeface="+mj-lt"/>
                  <a:ea typeface="+mj-ea"/>
                  <a:cs typeface="+mj-cs"/>
                  <a:sym typeface="Arial Narrow"/>
                </a:defRPr>
              </a:pPr>
            </a:p>
          </p:txBody>
        </p:sp>
        <p:sp>
          <p:nvSpPr>
            <p:cNvPr id="202" name="Conscience"/>
            <p:cNvSpPr/>
            <p:nvPr/>
          </p:nvSpPr>
          <p:spPr>
            <a:xfrm>
              <a:off x="87032"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Conscience </a:t>
              </a:r>
            </a:p>
          </p:txBody>
        </p:sp>
        <p:sp>
          <p:nvSpPr>
            <p:cNvPr id="203" name="morale"/>
            <p:cNvSpPr/>
            <p:nvPr/>
          </p:nvSpPr>
          <p:spPr>
            <a:xfrm>
              <a:off x="348339"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grpSp>
      <p:sp>
        <p:nvSpPr>
          <p:cNvPr id="205"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206"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sp>
        <p:nvSpPr>
          <p:cNvPr id="207"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208" name="Image" descr="Image"/>
          <p:cNvPicPr>
            <a:picLocks noChangeAspect="1"/>
          </p:cNvPicPr>
          <p:nvPr/>
        </p:nvPicPr>
        <p:blipFill>
          <a:blip r:embed="rId4">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209" name="Image" descr="Image"/>
          <p:cNvPicPr>
            <a:picLocks noChangeAspect="1"/>
          </p:cNvPicPr>
          <p:nvPr/>
        </p:nvPicPr>
        <p:blipFill>
          <a:blip r:embed="rId5">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pic>
        <p:nvPicPr>
          <p:cNvPr id="210" name="Image" descr="Image"/>
          <p:cNvPicPr>
            <a:picLocks noChangeAspect="1"/>
          </p:cNvPicPr>
          <p:nvPr/>
        </p:nvPicPr>
        <p:blipFill>
          <a:blip r:embed="rId6">
            <a:extLst/>
          </a:blip>
          <a:srcRect l="13408" t="15374" r="17312" b="12708"/>
          <a:stretch>
            <a:fillRect/>
          </a:stretch>
        </p:blipFill>
        <p:spPr>
          <a:xfrm>
            <a:off x="5499280" y="4840251"/>
            <a:ext cx="374105" cy="388352"/>
          </a:xfrm>
          <a:custGeom>
            <a:avLst/>
            <a:gdLst/>
            <a:ahLst/>
            <a:cxnLst>
              <a:cxn ang="0">
                <a:pos x="wd2" y="hd2"/>
              </a:cxn>
              <a:cxn ang="5400000">
                <a:pos x="wd2" y="hd2"/>
              </a:cxn>
              <a:cxn ang="10800000">
                <a:pos x="wd2" y="hd2"/>
              </a:cxn>
              <a:cxn ang="16200000">
                <a:pos x="wd2" y="hd2"/>
              </a:cxn>
            </a:cxnLst>
            <a:rect l="0" t="0" r="r" b="b"/>
            <a:pathLst>
              <a:path w="21422" h="21552" fill="norm" stroke="1" extrusionOk="0">
                <a:moveTo>
                  <a:pt x="14458" y="47"/>
                </a:moveTo>
                <a:cubicBezTo>
                  <a:pt x="13937" y="114"/>
                  <a:pt x="13391" y="252"/>
                  <a:pt x="12867" y="465"/>
                </a:cubicBezTo>
                <a:cubicBezTo>
                  <a:pt x="12413" y="650"/>
                  <a:pt x="11309" y="823"/>
                  <a:pt x="10390" y="862"/>
                </a:cubicBezTo>
                <a:cubicBezTo>
                  <a:pt x="7148" y="996"/>
                  <a:pt x="4051" y="2557"/>
                  <a:pt x="2232" y="4958"/>
                </a:cubicBezTo>
                <a:cubicBezTo>
                  <a:pt x="1033" y="6540"/>
                  <a:pt x="449" y="7967"/>
                  <a:pt x="141" y="10002"/>
                </a:cubicBezTo>
                <a:cubicBezTo>
                  <a:pt x="42" y="10654"/>
                  <a:pt x="-17" y="11087"/>
                  <a:pt x="5" y="11544"/>
                </a:cubicBezTo>
                <a:cubicBezTo>
                  <a:pt x="26" y="12000"/>
                  <a:pt x="114" y="12477"/>
                  <a:pt x="277" y="13195"/>
                </a:cubicBezTo>
                <a:cubicBezTo>
                  <a:pt x="487" y="14117"/>
                  <a:pt x="642" y="15478"/>
                  <a:pt x="618" y="16213"/>
                </a:cubicBezTo>
                <a:cubicBezTo>
                  <a:pt x="564" y="17915"/>
                  <a:pt x="937" y="18788"/>
                  <a:pt x="2004" y="19473"/>
                </a:cubicBezTo>
                <a:cubicBezTo>
                  <a:pt x="2618" y="19866"/>
                  <a:pt x="3156" y="20022"/>
                  <a:pt x="4073" y="20067"/>
                </a:cubicBezTo>
                <a:cubicBezTo>
                  <a:pt x="4751" y="20101"/>
                  <a:pt x="5568" y="20282"/>
                  <a:pt x="5891" y="20464"/>
                </a:cubicBezTo>
                <a:cubicBezTo>
                  <a:pt x="6213" y="20646"/>
                  <a:pt x="7028" y="20942"/>
                  <a:pt x="7709" y="21146"/>
                </a:cubicBezTo>
                <a:cubicBezTo>
                  <a:pt x="8409" y="21357"/>
                  <a:pt x="9467" y="21507"/>
                  <a:pt x="10527" y="21543"/>
                </a:cubicBezTo>
                <a:cubicBezTo>
                  <a:pt x="11586" y="21579"/>
                  <a:pt x="12641" y="21507"/>
                  <a:pt x="13367" y="21345"/>
                </a:cubicBezTo>
                <a:cubicBezTo>
                  <a:pt x="16767" y="20585"/>
                  <a:pt x="19749" y="17915"/>
                  <a:pt x="20912" y="14583"/>
                </a:cubicBezTo>
                <a:cubicBezTo>
                  <a:pt x="21471" y="12981"/>
                  <a:pt x="21583" y="10465"/>
                  <a:pt x="21185" y="8790"/>
                </a:cubicBezTo>
                <a:cubicBezTo>
                  <a:pt x="20809" y="7207"/>
                  <a:pt x="19756" y="5344"/>
                  <a:pt x="18503" y="4077"/>
                </a:cubicBezTo>
                <a:cubicBezTo>
                  <a:pt x="17478" y="3041"/>
                  <a:pt x="17299" y="2750"/>
                  <a:pt x="17299" y="2117"/>
                </a:cubicBezTo>
                <a:cubicBezTo>
                  <a:pt x="17299" y="972"/>
                  <a:pt x="16801" y="226"/>
                  <a:pt x="15935" y="69"/>
                </a:cubicBezTo>
                <a:cubicBezTo>
                  <a:pt x="15471" y="-16"/>
                  <a:pt x="14979" y="-21"/>
                  <a:pt x="14458" y="47"/>
                </a:cubicBezTo>
                <a:close/>
                <a:moveTo>
                  <a:pt x="14595" y="1104"/>
                </a:moveTo>
                <a:cubicBezTo>
                  <a:pt x="14702" y="1039"/>
                  <a:pt x="14846" y="1066"/>
                  <a:pt x="14913" y="1170"/>
                </a:cubicBezTo>
                <a:cubicBezTo>
                  <a:pt x="14979" y="1274"/>
                  <a:pt x="14952" y="1414"/>
                  <a:pt x="14844" y="1478"/>
                </a:cubicBezTo>
                <a:cubicBezTo>
                  <a:pt x="14737" y="1543"/>
                  <a:pt x="14593" y="1516"/>
                  <a:pt x="14526" y="1412"/>
                </a:cubicBezTo>
                <a:cubicBezTo>
                  <a:pt x="14460" y="1308"/>
                  <a:pt x="14487" y="1168"/>
                  <a:pt x="14595" y="1104"/>
                </a:cubicBezTo>
                <a:close/>
              </a:path>
            </a:pathLst>
          </a:custGeom>
          <a:ln w="3175">
            <a:miter lim="400000"/>
          </a:ln>
        </p:spPr>
      </p:pic>
      <p:sp>
        <p:nvSpPr>
          <p:cNvPr id="211" name="- le thème de la conscience morale est traditionnellement un des thèmes centraux de l’éthique - et en particulier dans la tradition chrétienne occidentale…"/>
          <p:cNvSpPr txBox="1"/>
          <p:nvPr/>
        </p:nvSpPr>
        <p:spPr>
          <a:xfrm>
            <a:off x="6064854" y="1800000"/>
            <a:ext cx="723113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le thème de la conscience morale est traditionnellement un des thèmes centraux de l’éthique - et en particulier dans la tradition chrétienne occidentale</a:t>
            </a: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il se situe au plan de la décision et de l’agir personnel d’un sujet moral et pose la question de son articulation avec une réflexion « objectivante » et normative sur l’agir</a:t>
            </a: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dans cette partie, on définit la notion de conscience morale (a) on en résume l’histoire antique et médiévale (b) pour ensuite faire référence à la notion de « sens moral » (c)</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Ce que l’on appelle la « conscience morale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Ce que l’on appelle la « conscience morale »</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[C. Aspects du discernement éthique]</a:t>
            </a:r>
          </a:p>
          <a:p>
            <a:pPr marL="519569" indent="-519569" algn="just" defTabSz="238620">
              <a:buClr>
                <a:srgbClr val="000000"/>
              </a:buClr>
              <a:buFont typeface="Gill Sans"/>
              <a:tabLst>
                <a:tab pos="4762500" algn="r"/>
                <a:tab pos="49530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873500" algn="r"/>
                <a:tab pos="4051300" algn="l"/>
              </a:tabLst>
              <a:defRPr sz="2600">
                <a:solidFill>
                  <a:srgbClr val="FFFDB2"/>
                </a:solidFill>
                <a:latin typeface="Optima"/>
                <a:ea typeface="Optima"/>
                <a:cs typeface="Optima"/>
                <a:sym typeface="Optima"/>
              </a:defRPr>
            </a:pPr>
            <a:r>
              <a:t>		a) 	Autour du mot « conscience »</a:t>
            </a:r>
          </a:p>
          <a:p>
            <a:pPr marL="519569" indent="-519569" algn="l" defTabSz="238620">
              <a:buClr>
                <a:srgbClr val="000000"/>
              </a:buClr>
              <a:buFont typeface="Gill Sans"/>
              <a:tabLst>
                <a:tab pos="3873500" algn="r"/>
                <a:tab pos="4051300" algn="l"/>
              </a:tabLst>
              <a:defRPr sz="2600">
                <a:solidFill>
                  <a:srgbClr val="FFFDB2"/>
                </a:solidFill>
                <a:latin typeface="Optima"/>
                <a:ea typeface="Optima"/>
                <a:cs typeface="Optima"/>
                <a:sym typeface="Optima"/>
              </a:defRPr>
            </a:pPr>
            <a:r>
              <a:t>		b) 	L’héritage antique et médiéval</a:t>
            </a:r>
          </a:p>
          <a:p>
            <a:pPr marL="519569" indent="-519569" algn="l" defTabSz="238620">
              <a:buClr>
                <a:srgbClr val="000000"/>
              </a:buClr>
              <a:buFont typeface="Gill Sans"/>
              <a:tabLst>
                <a:tab pos="3873500" algn="r"/>
                <a:tab pos="4051300" algn="l"/>
              </a:tabLst>
              <a:defRPr sz="2600">
                <a:solidFill>
                  <a:srgbClr val="FFFDB2"/>
                </a:solidFill>
                <a:latin typeface="Optima"/>
                <a:ea typeface="Optima"/>
                <a:cs typeface="Optima"/>
                <a:sym typeface="Optima"/>
              </a:defRPr>
            </a:pPr>
            <a:r>
              <a:t>		c) 	Conscience morale et « sens moral »</a:t>
            </a:r>
          </a:p>
        </p:txBody>
      </p:sp>
      <p:sp>
        <p:nvSpPr>
          <p:cNvPr id="21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1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219" name="Image" descr="Image"/>
          <p:cNvPicPr>
            <a:picLocks noChangeAspect="1"/>
          </p:cNvPicPr>
          <p:nvPr/>
        </p:nvPicPr>
        <p:blipFill>
          <a:blip r:embed="rId4">
            <a:extLst/>
          </a:blip>
          <a:srcRect l="13427" t="15381" r="17301" b="12742"/>
          <a:stretch>
            <a:fillRect/>
          </a:stretch>
        </p:blipFill>
        <p:spPr>
          <a:xfrm>
            <a:off x="1800080" y="3599964"/>
            <a:ext cx="1319613" cy="1369245"/>
          </a:xfrm>
          <a:custGeom>
            <a:avLst/>
            <a:gdLst/>
            <a:ahLst/>
            <a:cxnLst>
              <a:cxn ang="0">
                <a:pos x="wd2" y="hd2"/>
              </a:cxn>
              <a:cxn ang="5400000">
                <a:pos x="wd2" y="hd2"/>
              </a:cxn>
              <a:cxn ang="10800000">
                <a:pos x="wd2" y="hd2"/>
              </a:cxn>
              <a:cxn ang="16200000">
                <a:pos x="wd2" y="hd2"/>
              </a:cxn>
            </a:cxnLst>
            <a:rect l="0" t="0" r="r" b="b"/>
            <a:pathLst>
              <a:path w="21366" h="21459" fill="norm" stroke="1" extrusionOk="0">
                <a:moveTo>
                  <a:pt x="15170" y="0"/>
                </a:moveTo>
                <a:cubicBezTo>
                  <a:pt x="14422" y="-11"/>
                  <a:pt x="13614" y="149"/>
                  <a:pt x="12831" y="467"/>
                </a:cubicBezTo>
                <a:cubicBezTo>
                  <a:pt x="12378" y="651"/>
                  <a:pt x="11280" y="827"/>
                  <a:pt x="10363" y="865"/>
                </a:cubicBezTo>
                <a:cubicBezTo>
                  <a:pt x="7129" y="999"/>
                  <a:pt x="4030" y="2547"/>
                  <a:pt x="2215" y="4939"/>
                </a:cubicBezTo>
                <a:cubicBezTo>
                  <a:pt x="1019" y="6515"/>
                  <a:pt x="434" y="7931"/>
                  <a:pt x="127" y="9958"/>
                </a:cubicBezTo>
                <a:cubicBezTo>
                  <a:pt x="-70" y="11258"/>
                  <a:pt x="-52" y="11712"/>
                  <a:pt x="275" y="13143"/>
                </a:cubicBezTo>
                <a:cubicBezTo>
                  <a:pt x="484" y="14061"/>
                  <a:pt x="638" y="15415"/>
                  <a:pt x="615" y="16147"/>
                </a:cubicBezTo>
                <a:cubicBezTo>
                  <a:pt x="561" y="17843"/>
                  <a:pt x="932" y="18712"/>
                  <a:pt x="1997" y="19394"/>
                </a:cubicBezTo>
                <a:cubicBezTo>
                  <a:pt x="2608" y="19786"/>
                  <a:pt x="3132" y="19939"/>
                  <a:pt x="4047" y="19985"/>
                </a:cubicBezTo>
                <a:cubicBezTo>
                  <a:pt x="4723" y="20018"/>
                  <a:pt x="5544" y="20195"/>
                  <a:pt x="5865" y="20376"/>
                </a:cubicBezTo>
                <a:cubicBezTo>
                  <a:pt x="6186" y="20558"/>
                  <a:pt x="7005" y="20869"/>
                  <a:pt x="7684" y="21073"/>
                </a:cubicBezTo>
                <a:cubicBezTo>
                  <a:pt x="9081" y="21493"/>
                  <a:pt x="11883" y="21589"/>
                  <a:pt x="13332" y="21266"/>
                </a:cubicBezTo>
                <a:cubicBezTo>
                  <a:pt x="16723" y="20510"/>
                  <a:pt x="19690" y="17855"/>
                  <a:pt x="20850" y="14536"/>
                </a:cubicBezTo>
                <a:cubicBezTo>
                  <a:pt x="21408" y="12940"/>
                  <a:pt x="21530" y="10419"/>
                  <a:pt x="21133" y="8752"/>
                </a:cubicBezTo>
                <a:cubicBezTo>
                  <a:pt x="20757" y="7174"/>
                  <a:pt x="19690" y="5311"/>
                  <a:pt x="18441" y="4049"/>
                </a:cubicBezTo>
                <a:cubicBezTo>
                  <a:pt x="17418" y="3017"/>
                  <a:pt x="17245" y="2727"/>
                  <a:pt x="17245" y="2096"/>
                </a:cubicBezTo>
                <a:cubicBezTo>
                  <a:pt x="17245" y="956"/>
                  <a:pt x="16759" y="225"/>
                  <a:pt x="15896" y="69"/>
                </a:cubicBezTo>
                <a:cubicBezTo>
                  <a:pt x="15664" y="27"/>
                  <a:pt x="15419" y="4"/>
                  <a:pt x="15170" y="0"/>
                </a:cubicBezTo>
                <a:close/>
                <a:moveTo>
                  <a:pt x="14726" y="1064"/>
                </a:moveTo>
                <a:cubicBezTo>
                  <a:pt x="14783" y="1077"/>
                  <a:pt x="14835" y="1112"/>
                  <a:pt x="14868" y="1163"/>
                </a:cubicBezTo>
                <a:cubicBezTo>
                  <a:pt x="14934" y="1267"/>
                  <a:pt x="14898" y="1404"/>
                  <a:pt x="14791" y="1468"/>
                </a:cubicBezTo>
                <a:cubicBezTo>
                  <a:pt x="14683" y="1532"/>
                  <a:pt x="14542" y="1497"/>
                  <a:pt x="14476" y="1394"/>
                </a:cubicBezTo>
                <a:cubicBezTo>
                  <a:pt x="14410" y="1290"/>
                  <a:pt x="14446" y="1153"/>
                  <a:pt x="14553" y="1089"/>
                </a:cubicBezTo>
                <a:cubicBezTo>
                  <a:pt x="14606" y="1057"/>
                  <a:pt x="14669" y="1051"/>
                  <a:pt x="14726" y="1064"/>
                </a:cubicBezTo>
                <a:close/>
              </a:path>
            </a:pathLst>
          </a:cu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2" name="a) Autour du mot « conscience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a) Autour du mot « conscience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le mot « conscience » fait l’objet d’un long article dans CNRTL :</a:t>
            </a:r>
          </a:p>
          <a:p>
            <a:pPr marL="1595606" indent="-1595606" algn="r" defTabSz="238620">
              <a:spcBef>
                <a:spcPts val="400"/>
              </a:spcBef>
              <a:tabLst>
                <a:tab pos="647700" algn="l"/>
                <a:tab pos="1219200" algn="l"/>
                <a:tab pos="2781300" algn="l"/>
                <a:tab pos="4229100" algn="l"/>
              </a:tabLst>
              <a:defRPr sz="2200">
                <a:latin typeface="+mn-lt"/>
                <a:ea typeface="+mn-ea"/>
                <a:cs typeface="+mn-cs"/>
                <a:sym typeface="Helvetica Neue"/>
              </a:defRPr>
            </a:pPr>
            <a:r>
              <a:rPr u="sng">
                <a:hlinkClick r:id="rId2" invalidUrl="" action="" tgtFrame="" tooltip="" history="1" highlightClick="0" endSnd="0"/>
              </a:rPr>
              <a:t>https://cnrtl.fr/definition/conscience</a:t>
            </a:r>
            <a:r>
              <a: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[extraits]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[Chez l'homme, à la différence des autres êtres animés] Organisation de son psychisme qui, en lui permettant d'avoir connaissance de ses états, de ses actes et de leur valeur morale, lui permet de se sentir exister, d'être présent à lui-même ; p. méton., connaissance qu'a l'homme de ses états, de ses actes et de leur valeur morale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rPr i="1"/>
              <a:t>État de conscience</a:t>
            </a:r>
            <a:r>
              <a:t>. Ensemble des phénomènes existant simultanément dans la conscience à un instant donné et dont la succession représente l'activité cérébrale du sujet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rPr i="1"/>
              <a:t>Conscience (psychologique</a:t>
            </a:r>
            <a:r>
              <a:t>). Intuition par laquelle l'homme prend à tout instant une connaissance immédiate et directe, plus ou moins complète et claire, de son existence, de ses états et de ses actes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rPr i="1"/>
              <a:t>Conscience réfléchie</a:t>
            </a:r>
            <a:r>
              <a:t>. Connaissance claire indirecte, accompagnée d'effort, la conscience effectuant un retour réflexif sur elle-même pour analyser et caractériser avec exactitude le fait conscient ou l'objet de la conscience.</a:t>
            </a:r>
          </a:p>
        </p:txBody>
      </p:sp>
      <p:sp>
        <p:nvSpPr>
          <p:cNvPr id="2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4"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2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27"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228"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Autour du mot « conscience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pic>
        <p:nvPicPr>
          <p:cNvPr id="229" name="pasted-image.tiff" descr="pasted-image.tiff"/>
          <p:cNvPicPr>
            <a:picLocks noChangeAspect="1"/>
          </p:cNvPicPr>
          <p:nvPr/>
        </p:nvPicPr>
        <p:blipFill>
          <a:blip r:embed="rId4">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32" name="- le mot « conscience » fait l’objet d’un long article dans CNRTL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le mot « conscience » fait l’objet d’un long article dans CNRTL :</a:t>
            </a:r>
          </a:p>
          <a:p>
            <a:pPr marL="1595606" indent="-1595606" algn="r" defTabSz="238620">
              <a:spcBef>
                <a:spcPts val="400"/>
              </a:spcBef>
              <a:tabLst>
                <a:tab pos="647700" algn="l"/>
                <a:tab pos="1219200" algn="l"/>
                <a:tab pos="2781300" algn="l"/>
                <a:tab pos="4229100" algn="l"/>
              </a:tabLst>
              <a:defRPr sz="2200">
                <a:latin typeface="+mn-lt"/>
                <a:ea typeface="+mn-ea"/>
                <a:cs typeface="+mn-cs"/>
                <a:sym typeface="Helvetica Neue"/>
              </a:defRPr>
            </a:pPr>
            <a:r>
              <a:rPr u="sng">
                <a:hlinkClick r:id="rId2" invalidUrl="" action="" tgtFrame="" tooltip="" history="1" highlightClick="0" endSnd="0"/>
              </a:rPr>
              <a:t>https://cnrtl.fr/definition/conscience</a:t>
            </a:r>
            <a:r>
              <a: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[extraits]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rPr i="1"/>
              <a:t>Conscience (morale)</a:t>
            </a:r>
            <a:r>
              <a:t>. Propriété particulière de la conscience humaine (supra I) qui permet à l'homme de porter des jugements normatifs immédiats, fondés sur la distinction du bien et du mal, sur la valeur morale de ses actes ; connaissance intuitive, sentiment intime de cette valeur.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rPr i="1"/>
              <a:t>Voix de la conscience</a:t>
            </a:r>
            <a:r>
              <a:t>. Injonction de la conscience relative à un acte futur. Être attentif à la voix de sa conscience, étouffer la voix de sa conscience.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rPr i="1"/>
              <a:t>Affaire de conscience</a:t>
            </a:r>
            <a:r>
              <a:t>. Problème mettant en jeu la conscience morale parce qu'il implique, pour que soit préservée la paix de la conscience, le besoin et la nécessité, malgré certaines difficultés, de se conformer à une obligation morale.</a:t>
            </a:r>
          </a:p>
        </p:txBody>
      </p:sp>
      <p:sp>
        <p:nvSpPr>
          <p:cNvPr id="23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4"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2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7"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38" name="pasted-image.tiff" descr="pasted-image.tiff"/>
          <p:cNvPicPr>
            <a:picLocks noChangeAspect="1"/>
          </p:cNvPicPr>
          <p:nvPr/>
        </p:nvPicPr>
        <p:blipFill>
          <a:blip r:embed="rId4">
            <a:extLst/>
          </a:blip>
          <a:stretch>
            <a:fillRect/>
          </a:stretch>
        </p:blipFill>
        <p:spPr>
          <a:xfrm>
            <a:off x="672608" y="317351"/>
            <a:ext cx="2140561" cy="475201"/>
          </a:xfrm>
          <a:prstGeom prst="rect">
            <a:avLst/>
          </a:prstGeom>
          <a:ln w="3175">
            <a:miter lim="400000"/>
          </a:ln>
        </p:spPr>
      </p:pic>
      <p:sp>
        <p:nvSpPr>
          <p:cNvPr id="23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Autour du mot « conscience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2" name="- en résumé, on peut entendre le mot conscience sur 3 registres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en résumé, on peut entendre le mot conscience sur 3 registres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1) la conscience « psychologique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2) la conscience « réfléchie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3) la conscience « morale »</a:t>
            </a:r>
          </a:p>
        </p:txBody>
      </p:sp>
      <p:sp>
        <p:nvSpPr>
          <p:cNvPr id="24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47"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4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4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Autour du mot « conscience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1"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6"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5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58" name="1) La conscience psychologique…"/>
          <p:cNvSpPr txBox="1"/>
          <p:nvPr>
            <p:ph type="title"/>
          </p:nvPr>
        </p:nvSpPr>
        <p:spPr>
          <a:xfrm>
            <a:off x="420014" y="1800000"/>
            <a:ext cx="12875973" cy="7430400"/>
          </a:xfrm>
          <a:prstGeom prst="rect">
            <a:avLst/>
          </a:prstGeom>
          <a:effectLst>
            <a:reflection blurRad="0" stA="50000" stPos="0" endA="0" endPos="40000" dist="0" dir="5400000" fadeDir="5400000" sx="100000" sy="-100000" kx="0" ky="0" algn="bl" rotWithShape="0"/>
          </a:effectLst>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1) La conscience psychologique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conscience psychologique désigne la capacité d’un sujet à mettre en mot ses propres ressentis, son univers intérieur, sa façon d’expérimenter sa propre humanité et ses expériences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une capacité d’« être conscient de » quelque chose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en ce sens elle s’oppose à l’</a:t>
            </a:r>
            <a:r>
              <a:rPr i="1"/>
              <a:t>inconscient</a:t>
            </a:r>
            <a:r>
              <a:t> (ce dont on n’est pas conscient)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elle se réfère à une lucidité ou une clairvoyance sur soi que l’on peut être plus ou moins disposé à faire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conscience morale ne s’identifie pas à ce sens du mot conscience, même si elle nécessite une lucidité sur soi</a:t>
            </a:r>
          </a:p>
        </p:txBody>
      </p:sp>
      <p:sp>
        <p:nvSpPr>
          <p:cNvPr id="259" name="La « conscience morale »…"/>
          <p:cNvSpPr txBox="1"/>
          <p:nvPr/>
        </p:nvSpPr>
        <p:spPr>
          <a:xfrm>
            <a:off x="9983314" y="309690"/>
            <a:ext cx="3311990"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conscience morale »</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Autour du mot « conscience »</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L’héritage antique et médiéval</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c) Conscience morale et « sens moral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