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29" name="[Le point de départ]…"/>
          <p:cNvSpPr txBox="1"/>
          <p:nvPr>
            <p:ph type="title"/>
          </p:nvPr>
        </p:nvSpPr>
        <p:spPr>
          <a:xfrm>
            <a:off x="420014" y="1215276"/>
            <a:ext cx="12875973" cy="8015124"/>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[Le point de départ]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1.</a:t>
            </a:r>
            <a:r>
              <a:t> l’objet du cours : l’agir selon deux points de vue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descriptive]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2.</a:t>
            </a:r>
            <a:r>
              <a:t> Ce qu’est un « acte »</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3. </a:t>
            </a:r>
            <a:r>
              <a:t>Aspects de la complexité de l’agir humain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4.</a:t>
            </a:r>
            <a:r>
              <a:t> Aspects de la complexité des situations humaines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par l’évaluation des actes (axiologique)]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5.</a:t>
            </a:r>
            <a:r>
              <a:t> Les catégories de l’éthique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6. </a:t>
            </a:r>
            <a:r>
              <a:t>La « moralité » des actes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[Aspects du discernement 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7.</a:t>
            </a:r>
            <a:r>
              <a:t> Le contexte culturel : aspects de l’</a:t>
            </a:r>
            <a:r>
              <a:rPr i="1"/>
              <a:t>éthos</a:t>
            </a:r>
            <a:r>
              <a:t> contemporain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8.</a:t>
            </a:r>
            <a:r>
              <a:t> La centralité de la conscience morale</a:t>
            </a:r>
          </a:p>
          <a:p>
            <a:pPr lvl="3" marL="1595606" indent="-909806" algn="l">
              <a:spcBef>
                <a:spcPts val="400"/>
              </a:spcBef>
              <a:tabLst>
                <a:tab pos="647700" algn="l"/>
                <a:tab pos="1219200" algn="l"/>
                <a:tab pos="2781300" algn="l"/>
                <a:tab pos="4229100" algn="l"/>
              </a:tabLst>
              <a:defRPr sz="2200">
                <a:solidFill>
                  <a:schemeClr val="accent4">
                    <a:hueOff val="-624705"/>
                    <a:lumOff val="1372"/>
                  </a:schemeClr>
                </a:solidFill>
                <a:latin typeface="+mn-lt"/>
                <a:ea typeface="+mn-ea"/>
                <a:cs typeface="+mn-cs"/>
                <a:sym typeface="Helvetica Neue"/>
              </a:defRPr>
            </a:pPr>
            <a:r>
              <a:t>			➢ 9. Les références quant aux fondements de la réflexion éthique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[Un point d’aboutissement du cours]</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- 10. Une proposition de définitions de l’éthique, de la morale et de la sagesse pratique</a:t>
            </a:r>
          </a:p>
        </p:txBody>
      </p:sp>
      <p:sp>
        <p:nvSpPr>
          <p:cNvPr id="1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5" name="Numéro de diapositive"/>
          <p:cNvSpPr txBox="1"/>
          <p:nvPr>
            <p:ph type="sldNum" sz="quarter" idx="2"/>
          </p:nvPr>
        </p:nvSpPr>
        <p:spPr>
          <a:xfrm>
            <a:off x="13016489" y="9079335"/>
            <a:ext cx="175459"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pic>
        <p:nvPicPr>
          <p:cNvPr id="136" name="Image" descr="Image"/>
          <p:cNvPicPr>
            <a:picLocks noChangeAspect="1"/>
          </p:cNvPicPr>
          <p:nvPr/>
        </p:nvPicPr>
        <p:blipFill>
          <a:blip r:embed="rId4">
            <a:extLst/>
          </a:blip>
          <a:stretch>
            <a:fillRect/>
          </a:stretch>
        </p:blipFill>
        <p:spPr>
          <a:xfrm>
            <a:off x="1028358" y="3197391"/>
            <a:ext cx="936001" cy="832001"/>
          </a:xfrm>
          <a:prstGeom prst="rect">
            <a:avLst/>
          </a:prstGeom>
          <a:ln w="3175">
            <a:miter lim="400000"/>
          </a:ln>
        </p:spPr>
      </p:pic>
      <p:pic>
        <p:nvPicPr>
          <p:cNvPr id="137" name="Image" descr="Image"/>
          <p:cNvPicPr>
            <a:picLocks noChangeAspect="1"/>
          </p:cNvPicPr>
          <p:nvPr/>
        </p:nvPicPr>
        <p:blipFill>
          <a:blip r:embed="rId5">
            <a:extLst/>
          </a:blip>
          <a:stretch>
            <a:fillRect/>
          </a:stretch>
        </p:blipFill>
        <p:spPr>
          <a:xfrm>
            <a:off x="1084608" y="4838700"/>
            <a:ext cx="918001" cy="918000"/>
          </a:xfrm>
          <a:prstGeom prst="rect">
            <a:avLst/>
          </a:prstGeom>
          <a:ln w="3175">
            <a:miter lim="400000"/>
          </a:ln>
        </p:spPr>
      </p:pic>
      <p:pic>
        <p:nvPicPr>
          <p:cNvPr id="138" name="Image" descr="Image"/>
          <p:cNvPicPr>
            <a:picLocks noChangeAspect="1"/>
          </p:cNvPicPr>
          <p:nvPr/>
        </p:nvPicPr>
        <p:blipFill>
          <a:blip r:embed="rId6">
            <a:extLst/>
          </a:blip>
          <a:stretch>
            <a:fillRect/>
          </a:stretch>
        </p:blipFill>
        <p:spPr>
          <a:xfrm>
            <a:off x="1046358" y="6434232"/>
            <a:ext cx="900001" cy="900001"/>
          </a:xfrm>
          <a:prstGeom prst="rect">
            <a:avLst/>
          </a:prstGeom>
          <a:ln w="3175">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47" name="- peu ou prou, les « spiritualités philosophiques » contemporaines consistent en une recherche et une pratique du sens global du monde, pris comme un tout…"/>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peu ou prou, les « spiritualités philosophiques » contemporaines consistent en une recherche et une pratique du sens global du monde, pris comme un tout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elles reposent sur le constat d’une insuffisance sinon d’une inadéquation entre les propositions de sens de la culture contemporaine et les aspirations profonde qui les animent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ceci produisant une frustration sinon un malaise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dispersion dans un activisme qui s’oppose à un sentiment d’unité de soi</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recours à la spiritualité est donc un motivé par un désir de plus grande cohérence de la vie, un sentiment d’ « harmonie » relationnelle avec soi, les autres, le monde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 qui suppose une façon de prendre de la distance à l’égard de ce monde décevant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se mette à l’écoute de personnes capables d’un « discours unifiant »</a:t>
            </a:r>
          </a:p>
        </p:txBody>
      </p:sp>
      <p:sp>
        <p:nvSpPr>
          <p:cNvPr id="24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5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7" name="- on appelle donc « spiritualité », un ensemble d’enseignements de sagesse sur :…"/>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appelle donc « spiritualité », un ensemble d’</a:t>
            </a:r>
            <a:r>
              <a:rPr i="1"/>
              <a:t>enseignements de sagesse</a:t>
            </a:r>
            <a:r>
              <a:t> sur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a:t>
            </a:r>
            <a:r>
              <a:rPr i="1"/>
              <a:t>philo-sophia</a:t>
            </a:r>
            <a:r>
              <a:t> étant l’</a:t>
            </a:r>
            <a:r>
              <a:rPr i="1"/>
              <a:t>amour de la sagesse</a:t>
            </a:r>
            <a:r>
              <a: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cohérence globale du monde,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sens de l’existence humaine dans cet ensemble,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sur la juste place que l’on est appelé à tenir dans le monde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cela veut dire que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cohérence du monde est un postulat de départ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que cette cohérence est cachée : elle doit être cherchée et/ou révélée pour donner lieu à une pratique spirituelle</a:t>
            </a:r>
          </a:p>
        </p:txBody>
      </p:sp>
      <p:sp>
        <p:nvSpPr>
          <p:cNvPr id="25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6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67" name="- en parlant d’« enseignements », on entend une série de considérations sur le monde, sa cohérence, le sens de l’existence, toutes les grandes questions humaines…"/>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parlant d’« enseignements », on entend une série de considérations sur le monde, sa cohérence, le sens de l’existence, toutes les grandes questions humaines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qui sont délivrées à la « voie affirmative », c'est-à-dire comme des considérations à accueillir comme telles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pour des raisons qui procèdent de l’argument d’autorité (ce sont des sagesses très anciennes, et/ou données par un maître exceptionnel…)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ces enseignements font donc l’objet d’une adhésion et s’accompagnent de pratiques destinées à mener le sujet à sa juste place dans le monde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ces pratiques peuvent être la méditation (souvent telle qu’enseignée dans le </a:t>
            </a:r>
            <a:r>
              <a:rPr i="1"/>
              <a:t>zazen</a:t>
            </a:r>
            <a:r>
              <a:t>) et/ou s’accompagner d’un changement d’alimentation ou d’autres pratiques concrètes</a:t>
            </a:r>
          </a:p>
        </p:txBody>
      </p:sp>
      <p:sp>
        <p:nvSpPr>
          <p:cNvPr id="26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7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7" name="- elles visent à ce qu’individuellement les sujets s’éprouvent plus cohérents ou plus « en harmonie » avec eux-mêmes, les autres et le monde…"/>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elles visent à ce qu’individuellement les sujets s’éprouvent plus cohérents ou plus « en harmonie » avec eux-mêmes, les autres et le monde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par un côté, demander un itinéraire pour sortir d’un malaise existentiel et expérimenter davantage d’unité personnelle et d’harmonie relationnelle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dans une certaine mesure, le désir qui les sous-tend est celui d’un itinéraire ou d’une démarche « thérapeutique » (notion envisagée sans jugement de valeur)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dans une société marquée par la culture de l’efficacité technicienne, ce « mieux-être » doit pouvoir être vérifiable empiriquement par le fait que réellement on se sent « aller mieux »</a:t>
            </a:r>
          </a:p>
        </p:txBody>
      </p:sp>
      <p:sp>
        <p:nvSpPr>
          <p:cNvPr id="27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8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7" name="- on peut écouter la manière dont les représentants de ces spiritualités s’expriment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on peut écouter la manière dont les représentants de ces spiritualités s’expriment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André </a:t>
            </a:r>
            <a:r>
              <a:rPr cap="small"/>
              <a:t>Compte-Sponville (*1952),</a:t>
            </a:r>
            <a:r>
              <a:t> le cœur de la spiritualité est une expérience d’unité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Voici la définition que j’en propose : la spiritualité, c’est la vie de l’esprit, mais en particulier dans son rapport à l’infini, à l’éternité, à l’absolu. Cela me semble conforme et à l’usage et à la tradition. Notre vie spirituelle, c’est notre rapport fini à l’infini, notre rapport temporel à l’éternité, notre rapport relatif à l’absolu. Ainsi définie, la spiritualité, en sa pointe extrême, culmine dans ce qu’on appelle la mystique.</a:t>
            </a:r>
          </a:p>
          <a:p>
            <a:pPr marL="1439999" indent="0" algn="r" defTabSz="238620">
              <a:tabLst/>
              <a:defRPr sz="2100">
                <a:solidFill>
                  <a:srgbClr val="9DE8EB"/>
                </a:solidFill>
                <a:latin typeface="+mj-lt"/>
                <a:ea typeface="+mj-ea"/>
                <a:cs typeface="+mj-cs"/>
                <a:sym typeface="Arial Narrow"/>
              </a:defRPr>
            </a:pPr>
            <a:r>
              <a:t>André </a:t>
            </a:r>
            <a:r>
              <a:rPr cap="small"/>
              <a:t>Comte-Sponville</a:t>
            </a:r>
            <a:r>
              <a:t>, </a:t>
            </a:r>
            <a:r>
              <a:rPr i="1"/>
              <a:t>Existe-t-il une spiritualité athée ?</a:t>
            </a:r>
            <a:r>
              <a:t> </a:t>
            </a:r>
          </a:p>
          <a:p>
            <a:pPr marL="1439999" indent="0" algn="r" defTabSz="238620">
              <a:tabLst/>
              <a:defRPr sz="2100">
                <a:solidFill>
                  <a:srgbClr val="9DE8EB"/>
                </a:solidFill>
                <a:latin typeface="+mj-lt"/>
                <a:ea typeface="+mj-ea"/>
                <a:cs typeface="+mj-cs"/>
                <a:sym typeface="Arial Narrow"/>
              </a:defRPr>
            </a:pPr>
            <a:r>
              <a:t>Commentaire SA 2017/4 N. 160, p. 731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Unité, simplicité, silence, acceptation... Prendre le temps de respirer. Se contenter, pour une fois, de vivre. Habiter, autant qu’on le peut, l’éternel présent, l’éternel devenir, l’éternelle impermanence. C’est un premier pas, qui en permettra d’autres. Être un avec son corps, avec ce qu’on fait, avec ce qu’on sent ou ressent : vivre, simplement, au lieu de faire semblant. Le corps est un meilleur maître que les gourous. </a:t>
            </a:r>
          </a:p>
          <a:p>
            <a:pPr marL="1439999" indent="0" algn="r" defTabSz="238620">
              <a:tabLst/>
              <a:defRPr sz="2100">
                <a:solidFill>
                  <a:srgbClr val="9DE8EB"/>
                </a:solidFill>
                <a:latin typeface="+mj-lt"/>
                <a:ea typeface="+mj-ea"/>
                <a:cs typeface="+mj-cs"/>
                <a:sym typeface="Arial Narrow"/>
              </a:defRPr>
            </a:pPr>
            <a:r>
              <a:t>Id, p. 734</a:t>
            </a:r>
            <a:r>
              <a:rPr sz="1200">
                <a:latin typeface="Times Roman"/>
                <a:ea typeface="Times Roman"/>
                <a:cs typeface="Times Roman"/>
                <a:sym typeface="Times Roman"/>
              </a:rPr>
              <a:t> </a:t>
            </a:r>
          </a:p>
        </p:txBody>
      </p:sp>
      <p:sp>
        <p:nvSpPr>
          <p:cNvPr id="28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9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7" name="- pour André Compte-Sponville (*1952), le cœur de la spiritualité est une expérience d’unité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André </a:t>
            </a:r>
            <a:r>
              <a:rPr cap="small"/>
              <a:t>Compte-Sponville (*1952),</a:t>
            </a:r>
            <a:r>
              <a:t> le cœur de la spiritualité est une expérience d’unité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Mes angoisses, je ne m’en vante pas, sont presque toutes égoïstes, en tout cas égocentrées : je n’ai peur que pour moi ou pour ceux que j’aime – que pour moi et mes proches. C’est pourquoi le lointain me fait du bien : il met mes angoisses à distance. La contemplation de l’immensité, qui rend l’ego dérisoire, rend l’égocentrisme en moi, donc aussi l’anxiété, un peu moins forts, un peu moins oppressants, au point, parfois, de sembler les annuler quelques instants. Quel calme, soudain, lorsque l’ego se retire ! Il n’y a plus que tout (avec le corps dedans, merveilleusement dedans, comme rendu au monde et à lui-même) ; il n’y a plus que l’immense il y a de l’être, de la nature, de l’univers, et plus personne en nous pour avoir peur, ni même pour être rassuré, ou du moins plus personne, en cet instant-là, en ce corps-là, pour se soucier de la peur ou de la sécurité, de l’angoisse ou du danger… C’est ce que les Grecs appelaient </a:t>
            </a:r>
            <a:r>
              <a:rPr i="1"/>
              <a:t>ataraxia</a:t>
            </a:r>
            <a:r>
              <a:t> (l’absence de troubles), ce que les Latins on traduit par </a:t>
            </a:r>
            <a:r>
              <a:rPr i="1"/>
              <a:t>pax</a:t>
            </a:r>
            <a:r>
              <a:t> (la paix, la sérénité).</a:t>
            </a:r>
          </a:p>
          <a:p>
            <a:pPr marL="1439999" indent="0" algn="r" defTabSz="238620">
              <a:tabLst/>
              <a:defRPr sz="2100">
                <a:solidFill>
                  <a:srgbClr val="9DE8EB"/>
                </a:solidFill>
                <a:latin typeface="+mj-lt"/>
                <a:ea typeface="+mj-ea"/>
                <a:cs typeface="+mj-cs"/>
                <a:sym typeface="Arial Narrow"/>
              </a:defRPr>
            </a:pPr>
            <a:r>
              <a:t>André </a:t>
            </a:r>
            <a:r>
              <a:rPr cap="small"/>
              <a:t>Comte-Sponville</a:t>
            </a:r>
            <a:r>
              <a:t>, </a:t>
            </a:r>
            <a:r>
              <a:rPr i="1"/>
              <a:t>L’esprit de l’athéisme. Introduction à une spiritualité sans Dieu</a:t>
            </a:r>
            <a:r>
              <a:t>, </a:t>
            </a:r>
          </a:p>
          <a:p>
            <a:pPr marL="1439999" indent="0" algn="r" defTabSz="238620">
              <a:tabLst/>
              <a:defRPr sz="2100">
                <a:solidFill>
                  <a:srgbClr val="9DE8EB"/>
                </a:solidFill>
                <a:latin typeface="+mj-lt"/>
                <a:ea typeface="+mj-ea"/>
                <a:cs typeface="+mj-cs"/>
                <a:sym typeface="Arial Narrow"/>
              </a:defRPr>
            </a:pPr>
            <a:r>
              <a:t>Albin Michel, Paris 2006, p. 160.</a:t>
            </a:r>
          </a:p>
        </p:txBody>
      </p:sp>
      <p:sp>
        <p:nvSpPr>
          <p:cNvPr id="29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0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7" name="- pour André Compte-Sponville (*1952), le cœur de la spiritualité est une expérience d’unité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André </a:t>
            </a:r>
            <a:r>
              <a:rPr cap="small"/>
              <a:t>Compte-Sponville (*1952),</a:t>
            </a:r>
            <a:r>
              <a:t> le cœur de la spiritualité est une expérience d’unité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Au fond, c’est ce que Freud, reprenant une expression de Romain Rolland, appelle le « sentiment océanique ». Il le décrit comme « un sentiment d’union indissoluble avec le grand Tout, et d’appartenance à l’universel ». Ainsi la vague ou la goutte d’eau dans l’océan… Le plus souvent ce n’est qu’un sentiment, en effet. Mais il arrive que ce soit une expérience, et bouleversante, ce que les psychologues américains appellent aujourd’hui un </a:t>
            </a:r>
            <a:r>
              <a:rPr i="1"/>
              <a:t>altered state of consciousness</a:t>
            </a:r>
            <a:r>
              <a:t>, un état modifié de conscience. Expérience de quoi ? Expérience de l’unité, comme dit Svâmi Prajnânpad : s’est s’éprouver un avec tout.</a:t>
            </a:r>
          </a:p>
          <a:p>
            <a:pPr marL="1439999" indent="0" algn="just" defTabSz="238620">
              <a:tabLst/>
              <a:defRPr sz="2100">
                <a:solidFill>
                  <a:srgbClr val="9DE8EB"/>
                </a:solidFill>
                <a:latin typeface="+mj-lt"/>
                <a:ea typeface="+mj-ea"/>
                <a:cs typeface="+mj-cs"/>
                <a:sym typeface="Arial Narrow"/>
              </a:defRPr>
            </a:pPr>
            <a:r>
              <a:t>Ce sentiment « océanique » n’a rien, en lui-même de proprement religieux. J’ai même, pour ce que j’en ai vécu, l’impression inverse : celui qui se sent « un avec le Tout » n’a pas besoin d’autre chose. Un Dieu ? Pour quoi faire ? L’univers suffit. Une Église ? Inutile. Le monde suffit. Une foi ? À quoi bon ? L’expérience suffit.</a:t>
            </a:r>
          </a:p>
          <a:p>
            <a:pPr marL="1439999" indent="0" algn="r" defTabSz="238620">
              <a:tabLst/>
              <a:defRPr sz="2100">
                <a:solidFill>
                  <a:srgbClr val="9DE8EB"/>
                </a:solidFill>
                <a:latin typeface="+mj-lt"/>
                <a:ea typeface="+mj-ea"/>
                <a:cs typeface="+mj-cs"/>
                <a:sym typeface="Arial Narrow"/>
              </a:defRPr>
            </a:pPr>
            <a:r>
              <a:t>Id, p. 161.</a:t>
            </a:r>
          </a:p>
        </p:txBody>
      </p:sp>
      <p:sp>
        <p:nvSpPr>
          <p:cNvPr id="30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1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7" name="- pour Frédéric Lenoir (*1962), spiritualité et philosophie procèdent d’une recherche de bonheur, identifié à une sagesse, ou à une « vie intérieur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Frédéric </a:t>
            </a:r>
            <a:r>
              <a:rPr cap="small"/>
              <a:t>Lenoir (*1962)</a:t>
            </a:r>
            <a:r>
              <a:t>, spiritualité et philosophie procèdent d’une recherche de bonheur, identifié à une sagesse, ou à une « vie intérieure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 comment être en paix avec soi-même et avec les autres ? Comment réagir face à la souffrance ? Comment nous connaître nous-mêmes et résoudre nos propres contradictions ? Comment acquérir une vraie liberté intérieure ? Comment aimer ? Comment finalement accéder à un bonheur vrai et durable, qui relève sans doute davantage de la qualité de relation à soi-même et aux autres que de la réussite sociale et de l'acquisition de biens matériels ? </a:t>
            </a:r>
          </a:p>
          <a:p>
            <a:pPr marL="1439999" indent="0" algn="just" defTabSz="238620">
              <a:tabLst/>
              <a:defRPr sz="2100">
                <a:solidFill>
                  <a:srgbClr val="9DE8EB"/>
                </a:solidFill>
                <a:latin typeface="+mj-lt"/>
                <a:ea typeface="+mj-ea"/>
                <a:cs typeface="+mj-cs"/>
                <a:sym typeface="Arial Narrow"/>
              </a:defRPr>
            </a:pPr>
            <a:r>
              <a:t>Pendant des millénaires, la religion a rempli ce rôle d’éducation de la vie intérieure. Force est de constater qu’elle le remplit de moins en moins. Non seulement parce qu'elle a, au moins en Europe, beaucoup moins d'influence sur les consciences, mais aussi parce qu'elle s’est rigidifiée. Elle offre le plus souvent du dogme et de la norme quand les individus sont en quête de sens. Elle édicte des </a:t>
            </a:r>
            <a:r>
              <a:rPr i="1"/>
              <a:t>credo</a:t>
            </a:r>
            <a:r>
              <a:t> et des règles qui ne parlent plus qu’à une minorité de fidèles et elle ne parvient pas à renouveler son regard, son langage, ses méthodes, pour toucher l’âme de nos contemporains, qui continuent pourtant de s'interroger sur l’énigme de leur existence et sur la manière de mener une vie bonne. Pris en tenaille entre une idéologie consumériste déshumanisante et une religion dogmatique étouffante, nous nous tournons vers la philosophie et les grands courants de sagesse de l’humanité.</a:t>
            </a:r>
          </a:p>
          <a:p>
            <a:pPr marL="1439999" indent="0" algn="r" defTabSz="238620">
              <a:tabLst/>
              <a:defRPr sz="2100">
                <a:solidFill>
                  <a:srgbClr val="9DE8EB"/>
                </a:solidFill>
                <a:latin typeface="+mj-lt"/>
                <a:ea typeface="+mj-ea"/>
                <a:cs typeface="+mj-cs"/>
                <a:sym typeface="Arial Narrow"/>
              </a:defRPr>
            </a:pPr>
            <a:r>
              <a:t>Frédéric </a:t>
            </a:r>
            <a:r>
              <a:rPr cap="small"/>
              <a:t>Lenoir</a:t>
            </a:r>
            <a:r>
              <a:t>, </a:t>
            </a:r>
            <a:r>
              <a:rPr i="1"/>
              <a:t>Petit traité de vie intérieure</a:t>
            </a:r>
            <a:r>
              <a:t>, Paris, Pocket, Plon, 2010, p.10.</a:t>
            </a:r>
          </a:p>
        </p:txBody>
      </p:sp>
      <p:sp>
        <p:nvSpPr>
          <p:cNvPr id="31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7" name="- pour Frédéric Lenoir (*1962), spiritualité et philosophie procèdent d’une recherche de bonheur, identifié à une sagesse, ou à une « vie intérieur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Frédéric </a:t>
            </a:r>
            <a:r>
              <a:rPr cap="small"/>
              <a:t>Lenoir (*1962)</a:t>
            </a:r>
            <a:r>
              <a:t>, spiritualité et philosophie procèdent d’une recherche de bonheur, identifié à une sagesse, ou à une « vie intérieure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Car les sages du monde entier - de Confucius à Spinoza en passant par Épicure, Plotin ou Montaigne - nous ont légué des clés permettant de nourrir et de développer notre vie intérieure : accepter la vie comme elle est, se connaître et apprendre à discerner, vivre dans l’« ici et maintenant », se maîtriser, faire le silence en soi, savoir choisir et pardonner. Ces clés de sagesse universelle n’ont rien perdu de leur pertinence. Elles nous aident toujours à vivre, car si notre monde a bien changé, le cœur de l’être humain est toujours le même. (…). </a:t>
            </a:r>
          </a:p>
          <a:p>
            <a:pPr marL="1439999" indent="0" algn="r" defTabSz="238620">
              <a:tabLst/>
              <a:defRPr sz="2100">
                <a:solidFill>
                  <a:srgbClr val="9DE8EB"/>
                </a:solidFill>
                <a:latin typeface="+mj-lt"/>
                <a:ea typeface="+mj-ea"/>
                <a:cs typeface="+mj-cs"/>
                <a:sym typeface="Arial Narrow"/>
              </a:defRPr>
            </a:pPr>
            <a:r>
              <a:t>Id, p. 10</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Ce petit traité est donc le fruit d’une réflexion personnelle élaborée à partir des courants de sagesse philosophiques, d’Orient et d’Occident, de la spiritualité chrétienne libérée de sa gangue normative et de la psychologie des profondeurs. Je n’ai pas d’autre ambition que d’offrir ce qui m’a aidé à vivre et à me construire.</a:t>
            </a:r>
          </a:p>
          <a:p>
            <a:pPr marL="1439999" indent="0" algn="just" defTabSz="238620">
              <a:tabLst/>
              <a:defRPr sz="2100">
                <a:solidFill>
                  <a:srgbClr val="9DE8EB"/>
                </a:solidFill>
                <a:latin typeface="+mj-lt"/>
                <a:ea typeface="+mj-ea"/>
                <a:cs typeface="+mj-cs"/>
                <a:sym typeface="Arial Narrow"/>
              </a:defRPr>
            </a:pPr>
            <a:r>
              <a:t>Qu’il soit clair cependant que je ne me considère en rien comme un modèle : je conserve des parts d’ombre et je ne parviens pas toujours à mettre en pratique les enseignements que j’évoque ici. Ce qui est certain, c’est que je suis aujourd’hui beaucoup plus lucide, apaisé et, tout compte fait, plus heureux que je ne l’ai été dans le passé. Puisse ce petit livre aider d’autres âmes en peine et en quête de lumière à comprendre que l’amour est proche, que la liberté intérieure peut advenir, que la joie est là. Il suffit d’ouvrir les yeux de l’intelligence et du cœur pour les découvrir. </a:t>
            </a:r>
          </a:p>
          <a:p>
            <a:pPr marL="1439999" indent="0" algn="r" defTabSz="238620">
              <a:tabLst/>
              <a:defRPr sz="2100">
                <a:solidFill>
                  <a:srgbClr val="9DE8EB"/>
                </a:solidFill>
                <a:latin typeface="+mj-lt"/>
                <a:ea typeface="+mj-ea"/>
                <a:cs typeface="+mj-cs"/>
                <a:sym typeface="Arial Narrow"/>
              </a:defRPr>
            </a:pPr>
            <a:r>
              <a:t>Id, p. 11-12</a:t>
            </a:r>
          </a:p>
        </p:txBody>
      </p:sp>
      <p:sp>
        <p:nvSpPr>
          <p:cNvPr id="32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37" name="- Robert Misrahi (1926-2023) n’est pas spontanément cité parmi les philosophes élaborant une « spiritualité » mais sa pensée en a toutes les caractérist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Robert </a:t>
            </a:r>
            <a:r>
              <a:rPr cap="small"/>
              <a:t>Misrahi</a:t>
            </a:r>
            <a:r>
              <a:t> (1926-2023) n’est pas spontanément cité parmi les philosophes élaborant une « spiritualité » mais sa pensée en a toutes les caractéristiques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reprend la pensée de Baruch </a:t>
            </a:r>
            <a:r>
              <a:rPr cap="small"/>
              <a:t>Spinoza</a:t>
            </a:r>
            <a:r>
              <a:t> (1632-1677)</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au point de départ se trouve une philosophie du sujet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sujet se définit par le Désir, qui est désir d’accomplissement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caractéristique essentielle de cet accomplissement est la joie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monde tel qu’il est, est foncièrement décevant car il immerge le sujet dans l’« empiricité », générateur d’angoisse, de souffrance, de dispersion, de violence…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s’agit donc de réfléchir sur les n’attentes profondes des sujets (qu’il appelle « surréflexion »), sur sa structure désirante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d’entreprendre un cheminement vers un </a:t>
            </a:r>
            <a:r>
              <a:rPr i="1"/>
              <a:t>télos</a:t>
            </a:r>
            <a:r>
              <a:t>, qui est la joie, définie comme « jouissance d’être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 cheminement suppose une « conversion » à ce qui est « Préférable », c'est-à-dire la reconnaissance que le sujet est Désir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de cette façon le sujet est « causa sui »</a:t>
            </a:r>
          </a:p>
        </p:txBody>
      </p:sp>
      <p:sp>
        <p:nvSpPr>
          <p:cNvPr id="33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14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2"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6"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14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48"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49"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50"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51"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52"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grpSp>
        <p:nvGrpSpPr>
          <p:cNvPr id="156" name="Grouper"/>
          <p:cNvGrpSpPr/>
          <p:nvPr/>
        </p:nvGrpSpPr>
        <p:grpSpPr>
          <a:xfrm>
            <a:off x="5942056" y="4046323"/>
            <a:ext cx="584010" cy="2880001"/>
            <a:chOff x="0" y="0"/>
            <a:chExt cx="584008" cy="2880000"/>
          </a:xfrm>
        </p:grpSpPr>
        <p:sp>
          <p:nvSpPr>
            <p:cNvPr id="153"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154"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155"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157"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58"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159"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160"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161" name="Image" descr="Image"/>
          <p:cNvPicPr>
            <a:picLocks noChangeAspect="1"/>
          </p:cNvPicPr>
          <p:nvPr/>
        </p:nvPicPr>
        <p:blipFill>
          <a:blip r:embed="rId4">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162" name="Image" descr="Image"/>
          <p:cNvPicPr>
            <a:picLocks noChangeAspect="1"/>
          </p:cNvPicPr>
          <p:nvPr/>
        </p:nvPicPr>
        <p:blipFill>
          <a:blip r:embed="rId5">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163" name="Image" descr="Image"/>
          <p:cNvPicPr>
            <a:picLocks noChangeAspect="1"/>
          </p:cNvPicPr>
          <p:nvPr/>
        </p:nvPicPr>
        <p:blipFill>
          <a:blip r:embed="rId6">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164" name="Image" descr="Image"/>
          <p:cNvPicPr>
            <a:picLocks noChangeAspect="1"/>
          </p:cNvPicPr>
          <p:nvPr/>
        </p:nvPicPr>
        <p:blipFill>
          <a:blip r:embed="rId7">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sp>
        <p:nvSpPr>
          <p:cNvPr id="165"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166"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167"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168"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169"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sp>
        <p:nvSpPr>
          <p:cNvPr id="170" name="- cette partie aborde les références fondamentales de la conscience morale en matière de discernement éthique…"/>
          <p:cNvSpPr txBox="1"/>
          <p:nvPr/>
        </p:nvSpPr>
        <p:spPr>
          <a:xfrm>
            <a:off x="6064854" y="1800000"/>
            <a:ext cx="723113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995095" indent="-995095" algn="l" defTabSz="238620">
              <a:spcBef>
                <a:spcPts val="400"/>
              </a:spcBef>
              <a:tabLst>
                <a:tab pos="647700" algn="l"/>
                <a:tab pos="2781300" algn="l"/>
                <a:tab pos="4229100" algn="l"/>
              </a:tabLst>
              <a:defRPr sz="2200">
                <a:solidFill>
                  <a:srgbClr val="FFFDB2"/>
                </a:solidFill>
              </a:defRPr>
            </a:pPr>
            <a:r>
              <a:t>	- cette partie aborde les références fondamentales de la conscience morale en matière de discernement éthique</a:t>
            </a: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r>
              <a:t>	- elles peuvent être d’ordre philosophique, spirituel ou religieux</a:t>
            </a: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1" marL="995095" indent="-995095" algn="l" defTabSz="238620">
              <a:spcBef>
                <a:spcPts val="400"/>
              </a:spcBef>
              <a:tabLst>
                <a:tab pos="647700" algn="l"/>
                <a:tab pos="2781300" algn="l"/>
                <a:tab pos="4229100" algn="l"/>
              </a:tabLst>
              <a:defRPr sz="2200">
                <a:solidFill>
                  <a:srgbClr val="FFFDB2"/>
                </a:solidFill>
              </a:defRPr>
            </a:pPr>
          </a:p>
          <a:p>
            <a:pPr lvl="2" marL="995095" indent="-995095" algn="l" defTabSz="238620">
              <a:spcBef>
                <a:spcPts val="400"/>
              </a:spcBef>
              <a:tabLst>
                <a:tab pos="647700" algn="l"/>
                <a:tab pos="2781300" algn="l"/>
                <a:tab pos="4229100" algn="l"/>
              </a:tabLst>
              <a:defRPr sz="2200">
                <a:solidFill>
                  <a:srgbClr val="FFFDB2"/>
                </a:solidFill>
              </a:defRPr>
            </a:pPr>
            <a:r>
              <a:t>	- ces références ne peuvent pas ne pas véhiculer, explicitement ou implicitement, une certaine conception de l’être humain (anthropologie) et une conception de l’ensemble du monde et de la place de l’être humain dans le monde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7" name="- Robert Misrahi (1926-2023)…"/>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Robert Misrahi (1926-2023)</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désir définissant le sujet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joie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Nous allons comprendre alors puisque nous savons maintenant que le désir est au centre du sujet et que le sujet humain n’est pas un sujet en plus d’un désir mais un désir-sujet, alors nous savons que la vocation d’un sujet humain en tant que désir-sujet, c’est la joie. Le désir est la recherche de la joie, soit par l’accès à l’obtention d’un objet, soit à l’obtention d’une nouvelle situation, d’une nouvelle relation à autrui, et au monde. Notre vocation est le bonheur et la joie. Ce n’est pas une conviction, celle qu’exprimerait quelqu’un qui aurait un caractère optimiste (…) </a:t>
            </a:r>
          </a:p>
          <a:p>
            <a:pPr marL="1439999" indent="0" algn="just" defTabSz="238620">
              <a:tabLst/>
              <a:defRPr sz="2100">
                <a:solidFill>
                  <a:srgbClr val="9DE8EB"/>
                </a:solidFill>
                <a:latin typeface="+mj-lt"/>
                <a:ea typeface="+mj-ea"/>
                <a:cs typeface="+mj-cs"/>
                <a:sym typeface="Arial Narrow"/>
              </a:defRPr>
            </a:pPr>
            <a:r>
              <a:t>L’être humain est désir et le désir est poursuite de la joie et dans la plupart des cas le désir produit la souffrance. Et nous pouvons nous demander pourquoi et trouver une solution, réorienter notre existence par la réflexion et</a:t>
            </a:r>
            <a:r>
              <a:rPr>
                <a:solidFill>
                  <a:schemeClr val="accent5"/>
                </a:solidFill>
              </a:rPr>
              <a:t> [ne pas] </a:t>
            </a:r>
            <a:r>
              <a:t>nous consacrer à la construction de la puissance, ni à celle de l’exaltation de la souffrance.</a:t>
            </a:r>
          </a:p>
          <a:p>
            <a:pPr marL="1439999" indent="0" algn="r" defTabSz="238620">
              <a:tabLst/>
              <a:defRPr sz="2100">
                <a:solidFill>
                  <a:srgbClr val="9DE8EB"/>
                </a:solidFill>
                <a:latin typeface="+mj-lt"/>
                <a:ea typeface="+mj-ea"/>
                <a:cs typeface="+mj-cs"/>
                <a:sym typeface="Arial Narrow"/>
              </a:defRPr>
            </a:pPr>
            <a:r>
              <a:t> Robert </a:t>
            </a:r>
            <a:r>
              <a:rPr cap="small"/>
              <a:t>Misrahi</a:t>
            </a:r>
            <a:r>
              <a:t>, </a:t>
            </a:r>
            <a:r>
              <a:rPr i="1"/>
              <a:t>Le sujet et son désir</a:t>
            </a:r>
            <a:r>
              <a:t>, Nantes, Lundis Philo, </a:t>
            </a:r>
          </a:p>
          <a:p>
            <a:pPr marL="1439999" indent="0" algn="r" defTabSz="238620">
              <a:tabLst/>
              <a:defRPr sz="2100">
                <a:solidFill>
                  <a:srgbClr val="9DE8EB"/>
                </a:solidFill>
                <a:latin typeface="+mj-lt"/>
                <a:ea typeface="+mj-ea"/>
                <a:cs typeface="+mj-cs"/>
                <a:sym typeface="Arial Narrow"/>
              </a:defRPr>
            </a:pPr>
            <a:r>
              <a:t>Pleins Feux, 2003, p.</a:t>
            </a:r>
            <a:r>
              <a:rPr sz="1200">
                <a:latin typeface="Times Roman"/>
                <a:ea typeface="Times Roman"/>
                <a:cs typeface="Times Roman"/>
                <a:sym typeface="Times Roman"/>
              </a:rPr>
              <a:t> </a:t>
            </a:r>
            <a:r>
              <a:t>26-27</a:t>
            </a:r>
          </a:p>
        </p:txBody>
      </p:sp>
      <p:sp>
        <p:nvSpPr>
          <p:cNvPr id="34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5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7" name="- Robert Misrahi (1926-2023)…"/>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Robert Misrahi (1926-2023)</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désir définissant le sujet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joie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Ce à quoi nous accédons c’est à la jouissance d’être, à la joie d’exister et à ce moment nous faisons l’expérience d’être. Cette expérience d’être est paradoxale par ce qu’il est clair que nous ne sommes pas des choses comme disent avec raison les existentialistes, nous sommes des existences. Mais cette existence – et cela les existentialistes ne l’ont pas vu, ni Kierkegaard, ni Sartre – peut arriver à se sentir comme densité, plénitude, comme ayant la densité et la plénitude d’un être, comme si nous étions devenus une substance quasiment permanente : à un certain moment nous ne pensons plus ni au temps ni à l’âge, nous ne pensons plus ni à la mort ni à la naissance, nous vivons notre présent absolu comme jouissance de vivre. Alors nous avons atteint ce que j’appelle le Préférable. Ce qui est Préférable à tout autre chose est la jouissance de vivre. Elle ne peut naturellement se déployer, sauf exception philosophique, dans la solitude et hors de la société. Elle ne peut se déployer qu’avec ces conversions aisément réalisables dans les relations interindividuelles, plus difficile en société avec les éléments que je vous ai indiqués.</a:t>
            </a:r>
          </a:p>
          <a:p>
            <a:pPr marL="1439999" indent="0" algn="r" defTabSz="238620">
              <a:tabLst/>
              <a:defRPr sz="2100">
                <a:solidFill>
                  <a:srgbClr val="9DE8EB"/>
                </a:solidFill>
                <a:latin typeface="+mj-lt"/>
                <a:ea typeface="+mj-ea"/>
                <a:cs typeface="+mj-cs"/>
                <a:sym typeface="Arial Narrow"/>
              </a:defRPr>
            </a:pPr>
            <a:r>
              <a:t> Robert </a:t>
            </a:r>
            <a:r>
              <a:rPr cap="small"/>
              <a:t>Misrahi</a:t>
            </a:r>
            <a:r>
              <a:t>, </a:t>
            </a:r>
            <a:r>
              <a:rPr i="1"/>
              <a:t>Le sujet et son désir</a:t>
            </a:r>
            <a:r>
              <a:t>, Nantes, Lundis Philo, </a:t>
            </a:r>
          </a:p>
          <a:p>
            <a:pPr marL="1439999" indent="0" algn="r" defTabSz="238620">
              <a:tabLst/>
              <a:defRPr sz="2100">
                <a:solidFill>
                  <a:srgbClr val="9DE8EB"/>
                </a:solidFill>
                <a:latin typeface="+mj-lt"/>
                <a:ea typeface="+mj-ea"/>
                <a:cs typeface="+mj-cs"/>
                <a:sym typeface="Arial Narrow"/>
              </a:defRPr>
            </a:pPr>
            <a:r>
              <a:t>Pleins Feux, 2003, p.</a:t>
            </a:r>
            <a:r>
              <a:rPr sz="1200">
                <a:latin typeface="Times Roman"/>
                <a:ea typeface="Times Roman"/>
                <a:cs typeface="Times Roman"/>
                <a:sym typeface="Times Roman"/>
              </a:rPr>
              <a:t> </a:t>
            </a:r>
            <a:r>
              <a:t>29</a:t>
            </a:r>
          </a:p>
        </p:txBody>
      </p:sp>
      <p:sp>
        <p:nvSpPr>
          <p:cNvPr id="35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6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67" name="Pierre Hadot, Qu’est-ce que la philosophie, Paris, Folio-essais 280, Gallimard, 1995…"/>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Pierre </a:t>
            </a:r>
            <a:r>
              <a:rPr cap="small"/>
              <a:t>Hadot</a:t>
            </a:r>
            <a:r>
              <a:t>, </a:t>
            </a:r>
            <a:r>
              <a:rPr i="1"/>
              <a:t>Qu’est-ce que la philosophie</a:t>
            </a:r>
            <a:r>
              <a:t>, Paris, Folio-essais 280, Gallimard, 1995</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André </a:t>
            </a:r>
            <a:r>
              <a:rPr cap="small"/>
              <a:t>Comte-Sponville</a:t>
            </a:r>
            <a:r>
              <a:t>, </a:t>
            </a:r>
            <a:r>
              <a:rPr i="1"/>
              <a:t>L’esprit de l’athéisme. Introduction à une spiritualité sans Dieu</a:t>
            </a:r>
            <a:r>
              <a:t>, Paris, Albin Michel, 2006</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t>
            </a:r>
            <a:r>
              <a:rPr i="1"/>
              <a:t>Existe-t-il une spiritualité athée ?</a:t>
            </a:r>
            <a:r>
              <a:t> Commentaire SA 2017/4 N. 160, 725-736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Luc </a:t>
            </a:r>
            <a:r>
              <a:rPr cap="small"/>
              <a:t>Ferry</a:t>
            </a:r>
            <a:r>
              <a:t>, </a:t>
            </a:r>
            <a:r>
              <a:rPr i="1"/>
              <a:t>Sagesse d’hier et d’aujourd’hui,</a:t>
            </a:r>
            <a:r>
              <a:t> Paris, Flammarion, 2019</a:t>
            </a:r>
            <a:r>
              <a:rPr sz="1200">
                <a:latin typeface="Times Roman"/>
                <a:ea typeface="Times Roman"/>
                <a:cs typeface="Times Roman"/>
                <a:sym typeface="Times Roman"/>
              </a:rP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Frédéric </a:t>
            </a:r>
            <a:r>
              <a:rPr cap="small"/>
              <a:t>Lenoir</a:t>
            </a:r>
            <a:r>
              <a:t>, </a:t>
            </a:r>
            <a:r>
              <a:rPr i="1"/>
              <a:t>La rencontre du bouddhisme et de l’Occident</a:t>
            </a:r>
            <a:r>
              <a:t>, Paris, Fayard, 1999</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t>
            </a:r>
            <a:r>
              <a:rPr i="1"/>
              <a:t>Les métamorphoses de Dieu</a:t>
            </a:r>
            <a:r>
              <a:t>, Paris, Plan, 2003</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t>
            </a:r>
            <a:r>
              <a:rPr i="1"/>
              <a:t>Petit traité de vie intérieure</a:t>
            </a:r>
            <a:r>
              <a:t>, Paris, Plon, 2010</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Fabrice </a:t>
            </a:r>
            <a:r>
              <a:rPr cap="small"/>
              <a:t>Midal,</a:t>
            </a:r>
            <a:r>
              <a:t> </a:t>
            </a:r>
            <a:r>
              <a:rPr i="1"/>
              <a:t>La méditation</a:t>
            </a:r>
            <a:r>
              <a:t>, Paris, PUF, 2021</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Robert </a:t>
            </a:r>
            <a:r>
              <a:rPr cap="small"/>
              <a:t>Misrahi</a:t>
            </a:r>
            <a:r>
              <a:t>, </a:t>
            </a:r>
            <a:r>
              <a:rPr i="1"/>
              <a:t>La problématique du sujet aujourd’hu</a:t>
            </a:r>
            <a:r>
              <a:t>i, La Versanne, Encre Marine, (1991</a:t>
            </a:r>
            <a:r>
              <a:rPr baseline="31999"/>
              <a:t>1</a:t>
            </a:r>
            <a:r>
              <a:t>) 2002</a:t>
            </a:r>
            <a:r>
              <a:rPr baseline="31999"/>
              <a:t>2</a:t>
            </a: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t>
            </a:r>
            <a:r>
              <a:rPr i="1"/>
              <a:t>La jouissance d’être. Le sujet et son désir</a:t>
            </a:r>
            <a:r>
              <a:t>, Paris, Encre marine, (1996</a:t>
            </a:r>
            <a:r>
              <a:rPr baseline="31999"/>
              <a:t>1</a:t>
            </a:r>
            <a:r>
              <a:t>) Les Belles lettres, 2009</a:t>
            </a:r>
            <a:r>
              <a:rPr baseline="31999"/>
              <a:t>2</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t>
            </a:r>
            <a:r>
              <a:rPr i="1"/>
              <a:t>Les actes de la joie. Fonder, aimer, rêver, agir</a:t>
            </a:r>
            <a:r>
              <a:t>, Paris, PUF 1996</a:t>
            </a:r>
            <a:r>
              <a:rPr baseline="31999"/>
              <a:t>1</a:t>
            </a:r>
            <a:r>
              <a:t>, Les Belles lettres, 2010</a:t>
            </a:r>
            <a:r>
              <a:rPr baseline="31999"/>
              <a:t>2</a:t>
            </a:r>
            <a:r>
              <a:t> </a:t>
            </a:r>
          </a:p>
        </p:txBody>
      </p:sp>
      <p:sp>
        <p:nvSpPr>
          <p:cNvPr id="36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7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7" name="c) Agir selon une relig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c) Agir selon une religion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question fondamentale des religions est évidemment la question de Dieu</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non seulement la question théorique de son existence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mais surtout la question très pratique de la relation à lui - des modalités de cette relation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cette relation est « médiatisée » par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des rites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des discours, des paroles ayant un statut particulier (prières, récits, textes, livres…)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organisation institutionnelle (groupes et fonctions spécifiques accomplies par certains : responsables, garants de la tradition, enseignants-prédicateurs, prêtres, préposés aux rites, chamanes…)</a:t>
            </a:r>
          </a:p>
        </p:txBody>
      </p:sp>
      <p:sp>
        <p:nvSpPr>
          <p:cNvPr id="37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8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7" name="- de ce point de vue, une religion peut être véc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de ce point de vue, une religion peut être vécue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d’une manière purement « extérieure » : dans une conformité apparente à ses normes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ou avec conviction, en adhérant personnellement aux contenus et modalités pratiques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une religion est aussi une question d’« adhésion » - d’où l’usage du mot « croyance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supposant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dit la vérité sur l’existence du monde, de l’humanité, du sens de l’existence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se concrétise par une mise en pratique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dans ce cas, une religion est vécue aussi comme une spiritualité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avec un investissement personnel et communautaire du sujet croyant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 qui pose la question du cheminement proposé aux croyants et de ses effets sur eux</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comment l’existence d’un croyant est-elle transformée par une pratique religieuse sincère ? </a:t>
            </a:r>
          </a:p>
        </p:txBody>
      </p:sp>
      <p:sp>
        <p:nvSpPr>
          <p:cNvPr id="38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9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7" name="- de ce point de vue, une religion peut être véc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de ce point de vue, une religion peut être vécue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d’une manière purement « extérieure » : dans une conformité apparente à ses normes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ou avec conviction, en adhérant personnellement aux contenus et modalités pratiques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une religion est aussi une question d’« adhésion » - d’où l’usage du mot « croyance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supposant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dit la vérité sur l’existence du monde, de l’humanité, du sens de l’existence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se concrétise par une mise en pratique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d’où une question fondamentale : pourquoi croit-on ?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peut-on mettre en mots les raisons fondamentales et déterminantes pour lesquelles on est croyant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quelle part tiennent les arguments d’autorité (traditions…) et les convictions personnelles ?</a:t>
            </a:r>
          </a:p>
        </p:txBody>
      </p:sp>
      <p:sp>
        <p:nvSpPr>
          <p:cNvPr id="39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0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7" name="- pour une personne investie par conviction dans une croyance religieuse,  celle-ci est vécue aussi comme une spirituali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pour une personne investie par conviction dans une croyance religieuse,  celle-ci est vécue aussi comme une spiritualité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avec un engagement personnel et communautaire du sujet croyant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 qui pose la question du cheminement proposé aux croyants et de ses effets sur eux</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existe-t-il une « grammaire relationnelle » avec Dieu, formellement enseignée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comment l’existence d’un croyant est-elle transformée par une pratique religieuse sincère ?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quelle présentation de cet itinéraire est-elle faite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comment l’institution accompagne-t-elle les cheminements personnels ?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[Note : un point particulier issu des traditions spirituelles chrétiennes : l’approfondissement de la relation à Dieu passe par des périodes de sentiment d’absence de Dieu dont l’objet est de faire prendre conscience aux croyants de la transcendance de Dieu</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la question de tels vécus, de leur sens et de leur accompagnement est renvoyée aussi bien vers les autres traditions religieuses que vers les spiritualités philosophiques]</a:t>
            </a:r>
          </a:p>
        </p:txBody>
      </p:sp>
      <p:sp>
        <p:nvSpPr>
          <p:cNvPr id="40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1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7" name="- dans la compréhension qu’une religion véhicule de sa propre cohérence, comment est présentée la relation à l’autorité et la conscience personnell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dans la compréhension qu’une religion véhicule de sa propre cohérence, comment est présentée la relation à l’autorité et la conscience personnelle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(l’autorité de Dieu, celle des personnes exerçant des fonctions d’autorité, la réflexion théologique et éthique…)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au plan personnel, un sujet peut avoir du mal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à adhérer à tel ou tel point du contenu d’une religion</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à s’estimer tenu de mettre en pratique telle ou telle norme morale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comment cela est-il géré par l’institution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en entendant par là aussi bien les autorités que les groupes d’appartenance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au plan théorique et au plan pratique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a:t>
            </a:r>
          </a:p>
        </p:txBody>
      </p:sp>
      <p:sp>
        <p:nvSpPr>
          <p:cNvPr id="41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27" name="- ce sont là autant de questions qui se posent aux religions dans la société contemporaine marquée par une culture très individualiste qui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ce sont là autant de questions qui se posent aux religions dans la société contemporaine marquée par une culture très individualiste qui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d’un côté, a du mal à penser une pratique (quelle qu’elle soit) sans adhésion personnelle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d’un autre côté, peut aussi bien générer des démissions individuelles quant à la réflexion critique pour accepter des pratiques par pur souci de conformité, sans recul</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p:txBody>
      </p:sp>
      <p:sp>
        <p:nvSpPr>
          <p:cNvPr id="42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37" name="d) Anthropologie et cosm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d) Anthropologie et cosmologie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dans la pensée moderne, on pouvait constater comme un réflexe intellectuel pour se rapporter à propos de tout auteur ou système de pensée, avec la question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est l’anthropologie sous-jacente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d’une part cette question semble ne plus être un réflexe, la pensée post-moderne ne se voulant plus nécessairement anthropocentrique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d’autre part, si références anthropologiques il y a, la pensée contemporaine semble se caractériser par une non-dissociation d’une réflexion anthropologique et d’une réflexion cosmologique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l’être humain n’est plus pensé indépendamment de son insertion dans le monde pris comme un tout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cette double question garde tout de même sa pertinence face à tout système de pensée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est l’anthropologie inhérente à telle pensée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quelle est la cosmologie inhérente à telle pensée ?</a:t>
            </a:r>
          </a:p>
        </p:txBody>
      </p:sp>
      <p:sp>
        <p:nvSpPr>
          <p:cNvPr id="43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b)</a:t>
            </a:r>
            <a:r>
              <a:t> Agir selon une spiritualité</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a:t>
            </a:r>
            <a:r>
              <a:rPr>
                <a:solidFill>
                  <a:schemeClr val="accent4">
                    <a:hueOff val="468000"/>
                    <a:satOff val="-4761"/>
                    <a:lumOff val="10196"/>
                  </a:schemeClr>
                </a:solidFill>
              </a:rPr>
              <a:t>Agir selon une religion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Les références quant aux fondement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Les références quant aux fondements </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de la réflexion éthique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a) 	Agir selon une philosophie</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b) 	Agir selon une spiritualité</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c) 	Agir selon une religion</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d) 	Anthropologie et cosmologie</a:t>
            </a:r>
          </a:p>
        </p:txBody>
      </p:sp>
      <p:sp>
        <p:nvSpPr>
          <p:cNvPr id="1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178"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5"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47" name="- la référence à ces 3 domaines et le questionnement qu’ils suscitent veut éviter des assimilations hâtives sous forme de lieux communs et d’aprioris non déclarés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la référence à ces 3 domaines et le questionnement qu’ils suscitent veut éviter des assimilations hâtives sous forme de lieux communs et d’</a:t>
            </a:r>
            <a:r>
              <a:rPr i="1"/>
              <a:t>aprioris</a:t>
            </a:r>
            <a:r>
              <a:t> non déclarés :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dans une approche philosophique et spirituelle il n’y aurait pas à « subir » l’autorité et le « dogmatisme » d’une institution religieuse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(du moment que des fonctions se différencient au sein d’un groupe et que certain.e.s exercent une autorité, on est inséré dans un institution)</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une approche philosophique serait rationnelle, et les approches spirituelles et religieuses se fondraient uniquement sur une adhésion « non-rationnelle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(en philosophie, on adhère aussi à un système de pensée)</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seules les spiritualités non-religieuses proposeraient aux sujets un cheminement de transformation et de mieux-être </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(quantité de spiritualités religieuses sont d’authentiques recherches et processus de transformation des personnes - qui plus est dans un sens pacifiant personnellement et relationnellement)</a:t>
            </a:r>
          </a:p>
        </p:txBody>
      </p:sp>
      <p:sp>
        <p:nvSpPr>
          <p:cNvPr id="44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0" name="Les références quant aux fondement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Les références quant aux fondements </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de la réflexion éthique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a)</a:t>
            </a:r>
            <a:r>
              <a:t> 	Agir selon une philosophie</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b)</a:t>
            </a:r>
            <a:r>
              <a:t> 	Agir selon une spiritualité</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c)</a:t>
            </a:r>
            <a:r>
              <a:t> 	Agir selon une religion</a:t>
            </a:r>
          </a:p>
          <a:p>
            <a:pPr marL="519569" indent="-519569" algn="l" defTabSz="238620">
              <a:buClr>
                <a:srgbClr val="000000"/>
              </a:buClr>
              <a:buFont typeface="Gill Sans"/>
              <a:tabLst>
                <a:tab pos="5308600" algn="r"/>
                <a:tab pos="54864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d)</a:t>
            </a:r>
            <a:r>
              <a:t> 	Anthropologie et cosmologie</a:t>
            </a:r>
          </a:p>
        </p:txBody>
      </p:sp>
      <p:sp>
        <p:nvSpPr>
          <p:cNvPr id="4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456"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18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87" name="- une remarque préliminaire, valable pour les 3 approches :…"/>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une remarque préliminaire, valable pour les 3 approches :</a:t>
            </a:r>
          </a:p>
          <a:p>
            <a:pPr lvl="2" marL="1595606" indent="-1595606" algn="l">
              <a:spcBef>
                <a:spcPts val="400"/>
              </a:spcBef>
              <a:tabLst>
                <a:tab pos="647700" algn="l"/>
                <a:tab pos="1219200" algn="l"/>
              </a:tabLst>
              <a:defRPr sz="2200">
                <a:latin typeface="+mn-lt"/>
                <a:ea typeface="+mn-ea"/>
                <a:cs typeface="+mn-cs"/>
                <a:sym typeface="Helvetica Neue"/>
              </a:defRPr>
            </a:pPr>
          </a:p>
          <a:p>
            <a:pPr lvl="3" marL="1595606" indent="-1595606" algn="l">
              <a:spcBef>
                <a:spcPts val="400"/>
              </a:spcBef>
              <a:tabLst>
                <a:tab pos="647700" algn="l"/>
                <a:tab pos="1219200" algn="l"/>
              </a:tabLst>
              <a:defRPr sz="2200">
                <a:latin typeface="+mn-lt"/>
                <a:ea typeface="+mn-ea"/>
                <a:cs typeface="+mn-cs"/>
                <a:sym typeface="Helvetica Neue"/>
              </a:defRPr>
            </a:pPr>
            <a:r>
              <a:t>	- une des plus grandes tentations de la pensée contemporaine est la construction de « pensées bricolées »</a:t>
            </a:r>
          </a:p>
          <a:p>
            <a:pPr lvl="3" marL="1595606" indent="-1595606" algn="l">
              <a:spcBef>
                <a:spcPts val="400"/>
              </a:spcBef>
              <a:tabLst>
                <a:tab pos="647700" algn="l"/>
                <a:tab pos="1219200" algn="l"/>
              </a:tabLst>
              <a:defRPr sz="2200">
                <a:latin typeface="+mn-lt"/>
                <a:ea typeface="+mn-ea"/>
                <a:cs typeface="+mn-cs"/>
                <a:sym typeface="Helvetica Neue"/>
              </a:defRPr>
            </a:pPr>
            <a:r>
              <a:t>	- c'est-à-dire le fait d’associer des idées provenant de domaines différents en fonction d’affinités affectives qu’elles suscitent</a:t>
            </a:r>
          </a:p>
          <a:p>
            <a:pPr lvl="3" marL="1595606" indent="-1595606" algn="l">
              <a:spcBef>
                <a:spcPts val="400"/>
              </a:spcBef>
              <a:tabLst>
                <a:tab pos="647700" algn="l"/>
                <a:tab pos="1219200" algn="l"/>
              </a:tabLst>
              <a:defRPr sz="2200">
                <a:latin typeface="+mn-lt"/>
                <a:ea typeface="+mn-ea"/>
                <a:cs typeface="+mn-cs"/>
                <a:sym typeface="Helvetica Neue"/>
              </a:defRPr>
            </a:pPr>
            <a:r>
              <a:t>	- sans tenir compte </a:t>
            </a:r>
          </a:p>
          <a:p>
            <a:pPr lvl="3" marL="1595606" indent="-1595606" algn="l">
              <a:spcBef>
                <a:spcPts val="400"/>
              </a:spcBef>
              <a:tabLst>
                <a:tab pos="647700" algn="l"/>
                <a:tab pos="1219200" algn="l"/>
              </a:tabLst>
              <a:defRPr sz="2200">
                <a:latin typeface="+mn-lt"/>
                <a:ea typeface="+mn-ea"/>
                <a:cs typeface="+mn-cs"/>
                <a:sym typeface="Helvetica Neue"/>
              </a:defRPr>
            </a:pPr>
            <a:r>
              <a:t>			- du contexte épistémologique</a:t>
            </a:r>
          </a:p>
          <a:p>
            <a:pPr lvl="3" marL="1595606" indent="-1595606" algn="l">
              <a:spcBef>
                <a:spcPts val="400"/>
              </a:spcBef>
              <a:tabLst>
                <a:tab pos="647700" algn="l"/>
                <a:tab pos="1219200" algn="l"/>
              </a:tabLst>
              <a:defRPr sz="2200">
                <a:latin typeface="+mn-lt"/>
                <a:ea typeface="+mn-ea"/>
                <a:cs typeface="+mn-cs"/>
                <a:sym typeface="Helvetica Neue"/>
              </a:defRPr>
            </a:pPr>
            <a:r>
              <a:t>			- du contexte historique </a:t>
            </a:r>
          </a:p>
          <a:p>
            <a:pPr lvl="3" marL="1595606" indent="-1595606" algn="l">
              <a:spcBef>
                <a:spcPts val="400"/>
              </a:spcBef>
              <a:tabLst>
                <a:tab pos="647700" algn="l"/>
                <a:tab pos="1219200" algn="l"/>
              </a:tabLst>
              <a:defRPr sz="2200">
                <a:latin typeface="+mn-lt"/>
                <a:ea typeface="+mn-ea"/>
                <a:cs typeface="+mn-cs"/>
                <a:sym typeface="Helvetica Neue"/>
              </a:defRPr>
            </a:pPr>
            <a:r>
              <a:t>		- d’où elles proviennent</a:t>
            </a:r>
          </a:p>
          <a:p>
            <a:pPr lvl="3" marL="1595606" indent="-1595606" algn="l">
              <a:spcBef>
                <a:spcPts val="400"/>
              </a:spcBef>
              <a:tabLst>
                <a:tab pos="647700" algn="l"/>
                <a:tab pos="1219200" algn="l"/>
              </a:tabLst>
              <a:defRPr sz="2200">
                <a:latin typeface="+mn-lt"/>
                <a:ea typeface="+mn-ea"/>
                <a:cs typeface="+mn-cs"/>
                <a:sym typeface="Helvetica Neue"/>
              </a:defRPr>
            </a:pPr>
          </a:p>
          <a:p>
            <a:pPr lvl="3" marL="1595606" indent="-1595606" algn="l">
              <a:spcBef>
                <a:spcPts val="400"/>
              </a:spcBef>
              <a:tabLst>
                <a:tab pos="647700" algn="l"/>
                <a:tab pos="1219200" algn="l"/>
              </a:tabLst>
              <a:defRPr sz="2200">
                <a:latin typeface="+mn-lt"/>
                <a:ea typeface="+mn-ea"/>
                <a:cs typeface="+mn-cs"/>
                <a:sym typeface="Helvetica Neue"/>
              </a:defRPr>
            </a:pPr>
            <a:r>
              <a:t>	- autre chose est de se reconnaître dans une approche et une pensée</a:t>
            </a:r>
          </a:p>
          <a:p>
            <a:pPr lvl="3" marL="1595606" indent="-1595606" algn="l">
              <a:spcBef>
                <a:spcPts val="400"/>
              </a:spcBef>
              <a:tabLst>
                <a:tab pos="647700" algn="l"/>
                <a:tab pos="1219200" algn="l"/>
              </a:tabLst>
              <a:defRPr sz="2200">
                <a:latin typeface="+mn-lt"/>
                <a:ea typeface="+mn-ea"/>
                <a:cs typeface="+mn-cs"/>
                <a:sym typeface="Helvetica Neue"/>
              </a:defRPr>
            </a:pPr>
            <a:r>
              <a:t>	- autre chose d’y sélectionner les éléments avec lesquels on se sent en affinité</a:t>
            </a:r>
          </a:p>
          <a:p>
            <a:pPr lvl="3" marL="1595606" indent="-1595606" algn="l">
              <a:spcBef>
                <a:spcPts val="400"/>
              </a:spcBef>
              <a:tabLst>
                <a:tab pos="647700" algn="l"/>
                <a:tab pos="1219200" algn="l"/>
              </a:tabLst>
              <a:defRPr sz="2200">
                <a:latin typeface="+mn-lt"/>
                <a:ea typeface="+mn-ea"/>
                <a:cs typeface="+mn-cs"/>
                <a:sym typeface="Helvetica Neue"/>
              </a:defRPr>
            </a:pPr>
          </a:p>
          <a:p>
            <a:pPr lvl="3" marL="1595606" indent="-1595606" algn="l">
              <a:spcBef>
                <a:spcPts val="400"/>
              </a:spcBef>
              <a:tabLst>
                <a:tab pos="647700" algn="l"/>
                <a:tab pos="1219200" algn="l"/>
              </a:tabLst>
              <a:defRPr sz="2200">
                <a:latin typeface="+mn-lt"/>
                <a:ea typeface="+mn-ea"/>
                <a:cs typeface="+mn-cs"/>
                <a:sym typeface="Helvetica Neue"/>
              </a:defRPr>
            </a:pPr>
            <a:r>
              <a:t>		- l’approfondissement d’une pensée suppose souvent d’affronter des notions et idées a priori contrariantes - souvent parce que dérangeantes</a:t>
            </a:r>
          </a:p>
        </p:txBody>
      </p:sp>
      <p:sp>
        <p:nvSpPr>
          <p:cNvPr id="18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t>
            </a:r>
            <a:r>
              <a:t>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Agir selon une s</a:t>
            </a:r>
            <a:r>
              <a:t>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19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97" name="a) Agir selon une philosophie…"/>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a) Agir selon une philosophie</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l’intérêt pour un auteur, voire l’adoption de sa pensée est motivée :</a:t>
            </a:r>
          </a:p>
          <a:p>
            <a:pPr lvl="2" marL="1595606" indent="-1595606" algn="l">
              <a:spcBef>
                <a:spcPts val="400"/>
              </a:spcBef>
              <a:tabLst>
                <a:tab pos="647700" algn="l"/>
                <a:tab pos="1219200" algn="l"/>
              </a:tabLst>
              <a:defRPr sz="2200">
                <a:latin typeface="+mn-lt"/>
                <a:ea typeface="+mn-ea"/>
                <a:cs typeface="+mn-cs"/>
                <a:sym typeface="Helvetica Neue"/>
              </a:defRPr>
            </a:pPr>
            <a:r>
              <a:t>	- par le fait de se sentir rejoint.e dans sa propre expérience de la condition humaine</a:t>
            </a:r>
          </a:p>
          <a:p>
            <a:pPr lvl="2" marL="1595606" indent="-1595606" algn="l">
              <a:spcBef>
                <a:spcPts val="400"/>
              </a:spcBef>
              <a:tabLst>
                <a:tab pos="647700" algn="l"/>
                <a:tab pos="1219200" algn="l"/>
              </a:tabLst>
              <a:defRPr sz="2200">
                <a:latin typeface="+mn-lt"/>
                <a:ea typeface="+mn-ea"/>
                <a:cs typeface="+mn-cs"/>
                <a:sym typeface="Helvetica Neue"/>
              </a:defRPr>
            </a:pPr>
            <a:r>
              <a:t>	- l’auteur mettant des mots sur des perceptions, des intuitions, des réflexions partielles…</a:t>
            </a:r>
          </a:p>
          <a:p>
            <a:pPr lvl="2" marL="1595606" indent="-1595606" algn="l">
              <a:spcBef>
                <a:spcPts val="400"/>
              </a:spcBef>
              <a:tabLst>
                <a:tab pos="647700" algn="l"/>
                <a:tab pos="1219200" algn="l"/>
              </a:tabLst>
              <a:defRPr sz="2200">
                <a:latin typeface="+mn-lt"/>
                <a:ea typeface="+mn-ea"/>
                <a:cs typeface="+mn-cs"/>
                <a:sym typeface="Helvetica Neue"/>
              </a:defRPr>
            </a:pPr>
            <a:r>
              <a:t>		- en mettant en œuvre un « détour théorique » : une conceptualisation</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un philosophe aborde les « grandes questions » posées par la condition humaine </a:t>
            </a:r>
          </a:p>
          <a:p>
            <a:pPr lvl="2" marL="1595606" indent="-1595606" algn="l">
              <a:spcBef>
                <a:spcPts val="400"/>
              </a:spcBef>
              <a:tabLst>
                <a:tab pos="647700" algn="l"/>
                <a:tab pos="1219200" algn="l"/>
              </a:tabLst>
              <a:defRPr sz="2200">
                <a:latin typeface="+mn-lt"/>
                <a:ea typeface="+mn-ea"/>
                <a:cs typeface="+mn-cs"/>
                <a:sym typeface="Helvetica Neue"/>
              </a:defRPr>
            </a:pPr>
            <a:r>
              <a:t>	- en cherchant à élaborer une pensée cohérente, un « système » </a:t>
            </a:r>
          </a:p>
          <a:p>
            <a:pPr lvl="2" marL="1595606" indent="-1595606" algn="l">
              <a:spcBef>
                <a:spcPts val="400"/>
              </a:spcBef>
              <a:tabLst>
                <a:tab pos="647700" algn="l"/>
                <a:tab pos="1219200" algn="l"/>
              </a:tabLst>
              <a:defRPr sz="2200">
                <a:latin typeface="+mn-lt"/>
                <a:ea typeface="+mn-ea"/>
                <a:cs typeface="+mn-cs"/>
                <a:sym typeface="Helvetica Neue"/>
              </a:defRPr>
            </a:pPr>
            <a:r>
              <a:t>	- à partir duquel il est susceptible de trouver des éclairages pour ces « grandes questions » (la vie, la mort, être un sujet, les relations humaines, le corps, l’altérité, la vie en société, la connaissance, le désir, la violence, la souffrance, le mal, etc.)</a:t>
            </a:r>
          </a:p>
        </p:txBody>
      </p:sp>
      <p:sp>
        <p:nvSpPr>
          <p:cNvPr id="19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Agir selon une s</a:t>
            </a:r>
            <a:r>
              <a:t>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0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07" name="- la réception de la pensée d’un philosophe suppose…"/>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la réception de la pensée d’un philosophe suppose </a:t>
            </a:r>
          </a:p>
          <a:p>
            <a:pPr lvl="2" marL="1595606" indent="-1595606" algn="l">
              <a:spcBef>
                <a:spcPts val="400"/>
              </a:spcBef>
              <a:tabLst>
                <a:tab pos="647700" algn="l"/>
                <a:tab pos="1219200" algn="l"/>
              </a:tabLst>
              <a:defRPr sz="2200">
                <a:latin typeface="+mn-lt"/>
                <a:ea typeface="+mn-ea"/>
                <a:cs typeface="+mn-cs"/>
                <a:sym typeface="Helvetica Neue"/>
              </a:defRPr>
            </a:pPr>
            <a:r>
              <a:t>	- l’effort de saisir la cohérence de sa pensée dans son intégralité</a:t>
            </a:r>
          </a:p>
          <a:p>
            <a:pPr lvl="2" marL="1595606" indent="-1595606" algn="l">
              <a:spcBef>
                <a:spcPts val="400"/>
              </a:spcBef>
              <a:tabLst>
                <a:tab pos="647700" algn="l"/>
                <a:tab pos="1219200" algn="l"/>
              </a:tabLst>
              <a:defRPr sz="2200">
                <a:latin typeface="+mn-lt"/>
                <a:ea typeface="+mn-ea"/>
                <a:cs typeface="+mn-cs"/>
                <a:sym typeface="Helvetica Neue"/>
              </a:defRPr>
            </a:pPr>
            <a:r>
              <a:t>	- non sans exercer un esprit critique (qui peut être nourri par la lecture d’autres auteurs)</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le propre de l’éthique est qu’il s’agit de la mettre en pratique</a:t>
            </a:r>
          </a:p>
          <a:p>
            <a:pPr lvl="2" marL="1595606" indent="-1595606" algn="l">
              <a:spcBef>
                <a:spcPts val="400"/>
              </a:spcBef>
              <a:tabLst>
                <a:tab pos="647700" algn="l"/>
                <a:tab pos="1219200" algn="l"/>
              </a:tabLst>
              <a:defRPr sz="2200">
                <a:latin typeface="+mn-lt"/>
                <a:ea typeface="+mn-ea"/>
                <a:cs typeface="+mn-cs"/>
                <a:sym typeface="Helvetica Neue"/>
              </a:defRPr>
            </a:pPr>
            <a:r>
              <a:t>	- ce qui suppose la mise en mots d’un système de valeurs et de normes de comportement</a:t>
            </a:r>
          </a:p>
          <a:p>
            <a:pPr lvl="2" marL="1595606" indent="-1595606" algn="l">
              <a:spcBef>
                <a:spcPts val="400"/>
              </a:spcBef>
              <a:tabLst>
                <a:tab pos="647700" algn="l"/>
                <a:tab pos="1219200" algn="l"/>
              </a:tabLst>
              <a:defRPr sz="2200">
                <a:latin typeface="+mn-lt"/>
                <a:ea typeface="+mn-ea"/>
                <a:cs typeface="+mn-cs"/>
                <a:sym typeface="Helvetica Neue"/>
              </a:defRPr>
            </a:pPr>
            <a:r>
              <a:t>	- une figuration de ce que peut donner concrètement un agir cohérent avec cette pensée</a:t>
            </a:r>
          </a:p>
          <a:p>
            <a:pPr lvl="2" marL="1595606" indent="-1595606" algn="l">
              <a:spcBef>
                <a:spcPts val="400"/>
              </a:spcBef>
              <a:tabLst>
                <a:tab pos="647700" algn="l"/>
                <a:tab pos="1219200" algn="l"/>
              </a:tabLst>
              <a:defRPr sz="2200">
                <a:latin typeface="+mn-lt"/>
                <a:ea typeface="+mn-ea"/>
                <a:cs typeface="+mn-cs"/>
                <a:sym typeface="Helvetica Neue"/>
              </a:defRPr>
            </a:pPr>
            <a:r>
              <a:t>		- au plan individuel et au plan sociétal</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en matière d’éthique, certaines questions sont plus prégnantes : le mal, les relations interpersonnelles et leur justesse, le devenir de l’être humain, etc.</a:t>
            </a:r>
          </a:p>
        </p:txBody>
      </p:sp>
      <p:sp>
        <p:nvSpPr>
          <p:cNvPr id="20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Agir selon une s</a:t>
            </a:r>
            <a:r>
              <a:t>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1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17" name="- l’adoption d’une pensée philosophique est une « adhésion » - une forme d’« acte de foi »…"/>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l’adoption d’une pensée philosophique est une « adhésion » - une forme d’« acte de foi »</a:t>
            </a:r>
          </a:p>
          <a:p>
            <a:pPr lvl="2" marL="1595606" indent="-1595606" algn="l">
              <a:spcBef>
                <a:spcPts val="400"/>
              </a:spcBef>
              <a:tabLst>
                <a:tab pos="647700" algn="l"/>
                <a:tab pos="1219200" algn="l"/>
              </a:tabLst>
              <a:defRPr sz="2200">
                <a:latin typeface="+mn-lt"/>
                <a:ea typeface="+mn-ea"/>
                <a:cs typeface="+mn-cs"/>
                <a:sym typeface="Helvetica Neue"/>
              </a:defRPr>
            </a:pPr>
            <a:r>
              <a:t>	- une prise de position quant à une manière de concevoir l’existence</a:t>
            </a:r>
          </a:p>
          <a:p>
            <a:pPr lvl="2" marL="1595606" indent="-1595606" algn="l">
              <a:spcBef>
                <a:spcPts val="400"/>
              </a:spcBef>
              <a:tabLst>
                <a:tab pos="647700" algn="l"/>
                <a:tab pos="1219200" algn="l"/>
              </a:tabLst>
              <a:defRPr sz="2200">
                <a:latin typeface="+mn-lt"/>
                <a:ea typeface="+mn-ea"/>
                <a:cs typeface="+mn-cs"/>
                <a:sym typeface="Helvetica Neue"/>
              </a:defRPr>
            </a:pPr>
            <a:r>
              <a:t>	- que l’on reçoit comme vraie - sans qu’elle soit le produit d’une démonstration rationnelle</a:t>
            </a:r>
          </a:p>
          <a:p>
            <a:pPr lvl="2" marL="1595606" indent="-1595606" algn="l">
              <a:spcBef>
                <a:spcPts val="400"/>
              </a:spcBef>
              <a:tabLst>
                <a:tab pos="647700" algn="l"/>
                <a:tab pos="1219200" algn="l"/>
              </a:tabLst>
              <a:defRPr sz="2200">
                <a:latin typeface="+mn-lt"/>
                <a:ea typeface="+mn-ea"/>
                <a:cs typeface="+mn-cs"/>
                <a:sym typeface="Helvetica Neue"/>
              </a:defRPr>
            </a:pPr>
            <a:r>
              <a:t>	- mais parce qu’au point de départ, on perçoit un caractère vraisemblable et plausible, que la fréquentation de l’auteur et de sa pensée tend à confirmer</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si on envisage qu’à la base de toute attitude existentielle se trouve une « prise de position »</a:t>
            </a:r>
          </a:p>
          <a:p>
            <a:pPr lvl="2" marL="1595606" indent="-1595606" algn="l">
              <a:spcBef>
                <a:spcPts val="400"/>
              </a:spcBef>
              <a:tabLst>
                <a:tab pos="647700" algn="l"/>
                <a:tab pos="1219200" algn="l"/>
              </a:tabLst>
              <a:defRPr sz="2200">
                <a:latin typeface="+mn-lt"/>
                <a:ea typeface="+mn-ea"/>
                <a:cs typeface="+mn-cs"/>
                <a:sym typeface="Helvetica Neue"/>
              </a:defRPr>
            </a:pPr>
            <a:r>
              <a:t>		(à l’égard du fait même de penser le sens de l’existence ou non, des relations de réciprocité et leurs exigences, la vie en société…)</a:t>
            </a:r>
          </a:p>
          <a:p>
            <a:pPr lvl="2" marL="1595606" indent="-1595606" algn="l">
              <a:spcBef>
                <a:spcPts val="400"/>
              </a:spcBef>
              <a:tabLst>
                <a:tab pos="647700" algn="l"/>
                <a:tab pos="1219200" algn="l"/>
              </a:tabLst>
              <a:defRPr sz="2200">
                <a:latin typeface="+mn-lt"/>
                <a:ea typeface="+mn-ea"/>
                <a:cs typeface="+mn-cs"/>
                <a:sym typeface="Helvetica Neue"/>
              </a:defRPr>
            </a:pPr>
            <a:r>
              <a:t>	➢ on rejoint l’idée d’E. Lévinas selon laquelle l’éthique est la philosophie première</a:t>
            </a:r>
          </a:p>
          <a:p>
            <a:pPr lvl="2" marL="1595606" indent="-1595606" algn="l">
              <a:spcBef>
                <a:spcPts val="400"/>
              </a:spcBef>
              <a:tabLst>
                <a:tab pos="647700" algn="l"/>
                <a:tab pos="1219200" algn="l"/>
              </a:tabLst>
              <a:defRPr sz="2200">
                <a:latin typeface="+mn-lt"/>
                <a:ea typeface="+mn-ea"/>
                <a:cs typeface="+mn-cs"/>
                <a:sym typeface="Helvetica Neue"/>
              </a:defRPr>
            </a:pPr>
            <a:r>
              <a:t>		- en tant que réflexion critique sur les prises de positions fondamentales qui conditionnent « transversalement » toute la manière de penser et les comportements d’un sujet</a:t>
            </a:r>
          </a:p>
        </p:txBody>
      </p:sp>
      <p:sp>
        <p:nvSpPr>
          <p:cNvPr id="21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Agir selon une philosophie</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Agir selon une s</a:t>
            </a:r>
            <a:r>
              <a:t>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27" name="b) Agir selon une spiritualité…"/>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b) Agir selon une spiritualité </a:t>
            </a: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lorsqu’il est question de spiritualité aujourd’hui on ne peut pas ne pas tenir compte de la manière dont elle est présente, conçue et mise en œuvre dans la culture occidentale contemporaine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indépendamment des croyances religieuses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spiritualité est un domaine de la pensée qui se situe souvent « entre » les religions et la philosophie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elle est souvent portée et développée par des philosophes (André </a:t>
            </a:r>
            <a:r>
              <a:rPr cap="small"/>
              <a:t>Compte-</a:t>
            </a:r>
            <a:r>
              <a:rPr cap="small"/>
              <a:t>Sponville</a:t>
            </a:r>
            <a:r>
              <a:t>, Luc </a:t>
            </a:r>
            <a:r>
              <a:rPr cap="small"/>
              <a:t>Ferry</a:t>
            </a:r>
            <a:r>
              <a:t>, Frédéric </a:t>
            </a:r>
            <a:r>
              <a:rPr cap="small"/>
              <a:t>Lenoir</a:t>
            </a:r>
            <a:r>
              <a: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se présentant comme des « spiritualités sans Dieu » ou « spiritualités laïques », indépendantes des religions </a:t>
            </a:r>
          </a:p>
        </p:txBody>
      </p:sp>
      <p:sp>
        <p:nvSpPr>
          <p:cNvPr id="22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5"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37" name="- ce faisant, ils renouent avec les philosophes grecs de l’Antiquité dont Pierre Hadot* a montré qu’ils considéraient la philosophie comme un mode de vie à adopter et à pratiquer…"/>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2"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ce faisant, ils renouent avec les philosophes grecs de l’Antiquité dont Pierre </a:t>
            </a:r>
            <a:r>
              <a:rPr cap="small"/>
              <a:t>Hadot*</a:t>
            </a:r>
            <a:r>
              <a:t> a montré qu’ils considéraient la philosophie comme un mode de vie à adopter et à pratiquer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sur le modèle des relations entre maîtres et disciples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partageant la vie des maîtres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en pratiquant à leur demande une multiplicité d’« exercices spirituels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de façon à s’insérer pleinement dans le monde dans son ensemble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defTabSz="238620">
              <a:spcBef>
                <a:spcPts val="400"/>
              </a:spcBef>
              <a:tabLst>
                <a:tab pos="647700" algn="l"/>
                <a:tab pos="1219200" algn="l"/>
                <a:tab pos="2781300" algn="l"/>
                <a:tab pos="4229100" algn="l"/>
              </a:tabLst>
              <a:defRPr sz="1800">
                <a:latin typeface="+mn-lt"/>
                <a:ea typeface="+mn-ea"/>
                <a:cs typeface="+mn-cs"/>
                <a:sym typeface="Helvetica Neue"/>
              </a:defRPr>
            </a:pPr>
            <a:r>
              <a:t>* Pierre </a:t>
            </a:r>
            <a:r>
              <a:rPr cap="small"/>
              <a:t>Hadot</a:t>
            </a:r>
            <a:r>
              <a:t>, </a:t>
            </a:r>
            <a:r>
              <a:rPr i="1"/>
              <a:t>Qu’est-ce que la philosophie antique ? </a:t>
            </a:r>
            <a:r>
              <a:t>Paris, Gallimard, Folio-Essais, 280, 1995, p.  107-122.</a:t>
            </a:r>
          </a:p>
        </p:txBody>
      </p:sp>
      <p:sp>
        <p:nvSpPr>
          <p:cNvPr id="238" name="Les références fondamentales…"/>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Les références fondamentales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a)</a:t>
            </a:r>
            <a:r>
              <a:t> </a:t>
            </a:r>
            <a:r>
              <a:t>Agir selon une philosophie</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Agir selon une spiritualité</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Agir selon une religion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d) Anthropologie et 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