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3716000" cy="9677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2286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4572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6858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9144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11430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13716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16002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18288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6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6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6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929292"/>
              </a:solidFill>
              <a:prstDash val="solid"/>
              <a:miter lim="400000"/>
            </a:ln>
          </a:top>
          <a:bottom>
            <a:ln w="3175" cap="flat">
              <a:solidFill>
                <a:srgbClr val="929292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AAAAA"/>
              </a:solidFill>
              <a:prstDash val="solid"/>
              <a:miter lim="400000"/>
            </a:ln>
          </a:left>
          <a:right>
            <a:ln w="3175" cap="flat">
              <a:solidFill>
                <a:srgbClr val="AAAAAA"/>
              </a:solidFill>
              <a:prstDash val="solid"/>
              <a:miter lim="400000"/>
            </a:ln>
          </a:right>
          <a:top>
            <a:ln w="3175" cap="flat">
              <a:solidFill>
                <a:srgbClr val="AAAAAA"/>
              </a:solidFill>
              <a:prstDash val="solid"/>
              <a:miter lim="400000"/>
            </a:ln>
          </a:top>
          <a:bottom>
            <a:ln w="3175" cap="flat">
              <a:solidFill>
                <a:srgbClr val="AAAAAA"/>
              </a:solidFill>
              <a:prstDash val="solid"/>
              <a:miter lim="400000"/>
            </a:ln>
          </a:bottom>
          <a:insideH>
            <a:ln w="3175" cap="flat">
              <a:solidFill>
                <a:srgbClr val="AAAAAA"/>
              </a:solidFill>
              <a:prstDash val="solid"/>
              <a:miter lim="400000"/>
            </a:ln>
          </a:insideH>
          <a:insideV>
            <a:ln w="3175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09090"/>
              </a:solidFill>
              <a:prstDash val="solid"/>
              <a:miter lim="400000"/>
            </a:ln>
          </a:left>
          <a:right>
            <a:ln w="3175" cap="flat">
              <a:solidFill>
                <a:srgbClr val="909090"/>
              </a:solidFill>
              <a:prstDash val="solid"/>
              <a:miter lim="400000"/>
            </a:ln>
          </a:right>
          <a:top>
            <a:ln w="3175" cap="flat">
              <a:solidFill>
                <a:srgbClr val="909090"/>
              </a:solidFill>
              <a:prstDash val="solid"/>
              <a:miter lim="400000"/>
            </a:ln>
          </a:top>
          <a:bottom>
            <a:ln w="3175" cap="flat">
              <a:solidFill>
                <a:srgbClr val="909090"/>
              </a:solidFill>
              <a:prstDash val="solid"/>
              <a:miter lim="400000"/>
            </a:ln>
          </a:bottom>
          <a:insideH>
            <a:ln w="3175" cap="flat">
              <a:solidFill>
                <a:srgbClr val="909090"/>
              </a:solidFill>
              <a:prstDash val="solid"/>
              <a:miter lim="400000"/>
            </a:ln>
          </a:insideH>
          <a:insideV>
            <a:ln w="3175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422747" y="2459120"/>
            <a:ext cx="10870506" cy="2425979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422747" y="4951381"/>
            <a:ext cx="10870506" cy="828546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21"/>
          </p:nvPr>
        </p:nvSpPr>
        <p:spPr>
          <a:xfrm>
            <a:off x="1740908" y="5932378"/>
            <a:ext cx="10240812" cy="35071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i="1" sz="20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22"/>
          </p:nvPr>
        </p:nvSpPr>
        <p:spPr>
          <a:xfrm>
            <a:off x="1740908" y="4378208"/>
            <a:ext cx="10240812" cy="536539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494777" y="585289"/>
            <a:ext cx="15271734" cy="1018115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e du titre"/>
          <p:cNvSpPr txBox="1"/>
          <p:nvPr>
            <p:ph type="title"/>
          </p:nvPr>
        </p:nvSpPr>
        <p:spPr>
          <a:xfrm>
            <a:off x="1755627" y="2604856"/>
            <a:ext cx="10204746" cy="2277401"/>
          </a:xfrm>
          <a:prstGeom prst="rect">
            <a:avLst/>
          </a:prstGeom>
        </p:spPr>
        <p:txBody>
          <a:bodyPr lIns="24889" tIns="24889" rIns="24889" bIns="24889" anchor="b"/>
          <a:lstStyle>
            <a:lvl1pPr defTabSz="582436">
              <a:defRPr sz="7400"/>
            </a:lvl1pPr>
          </a:lstStyle>
          <a:p>
            <a:pPr/>
            <a:r>
              <a:t>Texte du titre</a:t>
            </a:r>
          </a:p>
        </p:txBody>
      </p:sp>
      <p:sp>
        <p:nvSpPr>
          <p:cNvPr id="118" name="Texte niveau 1…"/>
          <p:cNvSpPr txBox="1"/>
          <p:nvPr>
            <p:ph type="body" sz="quarter" idx="1"/>
          </p:nvPr>
        </p:nvSpPr>
        <p:spPr>
          <a:xfrm>
            <a:off x="1755627" y="4944480"/>
            <a:ext cx="10204746" cy="77780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sz="3400"/>
            </a:lvl1pPr>
            <a:lvl2pPr defTabSz="582436">
              <a:defRPr sz="3400"/>
            </a:lvl2pPr>
            <a:lvl3pPr defTabSz="582436">
              <a:defRPr sz="3400"/>
            </a:lvl3pPr>
            <a:lvl4pPr defTabSz="582436">
              <a:defRPr sz="3400"/>
            </a:lvl4pPr>
            <a:lvl5pPr defTabSz="582436">
              <a:defRPr sz="3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19" name="Numéro de diapositive"/>
          <p:cNvSpPr txBox="1"/>
          <p:nvPr>
            <p:ph type="sldNum" sz="quarter" idx="2"/>
          </p:nvPr>
        </p:nvSpPr>
        <p:spPr>
          <a:xfrm>
            <a:off x="6724792" y="7887679"/>
            <a:ext cx="260193" cy="26052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b="1" sz="1400">
                <a:solidFill>
                  <a:srgbClr val="F0FFE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2019299" y="1431724"/>
            <a:ext cx="9677401" cy="48055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422747" y="3625710"/>
            <a:ext cx="10870506" cy="242598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4678927" y="1226246"/>
            <a:ext cx="10350180" cy="69001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1356464" y="1756514"/>
            <a:ext cx="5335828" cy="2896593"/>
          </a:xfrm>
          <a:prstGeom prst="rect">
            <a:avLst/>
          </a:prstGeom>
        </p:spPr>
        <p:txBody>
          <a:bodyPr anchor="b"/>
          <a:lstStyle>
            <a:lvl1pPr marL="0" indent="0" defTabSz="582436">
              <a:tabLst/>
              <a:defRPr b="0" sz="58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1356464" y="4666362"/>
            <a:ext cx="5335828" cy="298939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xfrm>
            <a:off x="1376349" y="2903219"/>
            <a:ext cx="10963302" cy="4851958"/>
          </a:xfrm>
          <a:prstGeom prst="rect">
            <a:avLst/>
          </a:prstGeom>
        </p:spPr>
        <p:txBody>
          <a:bodyPr anchor="ctr"/>
          <a:lstStyle>
            <a:lvl1pPr marL="423333" indent="-423333" algn="l">
              <a:spcBef>
                <a:spcPts val="4100"/>
              </a:spcBef>
              <a:buSzPct val="125000"/>
              <a:buChar char="•"/>
              <a:defRPr sz="3200"/>
            </a:lvl1pPr>
            <a:lvl2pPr marL="1058333" indent="-423333" algn="l">
              <a:spcBef>
                <a:spcPts val="4100"/>
              </a:spcBef>
              <a:buSzPct val="125000"/>
              <a:buChar char="•"/>
              <a:defRPr sz="3200"/>
            </a:lvl2pPr>
            <a:lvl3pPr marL="1693333" indent="-423333" algn="l">
              <a:spcBef>
                <a:spcPts val="4100"/>
              </a:spcBef>
              <a:buSzPct val="125000"/>
              <a:buChar char="•"/>
              <a:defRPr sz="3200"/>
            </a:lvl3pPr>
            <a:lvl4pPr marL="2328333" indent="-423333" algn="l">
              <a:spcBef>
                <a:spcPts val="4100"/>
              </a:spcBef>
              <a:buSzPct val="125000"/>
              <a:buChar char="•"/>
              <a:defRPr sz="3200"/>
            </a:lvl4pPr>
            <a:lvl5pPr marL="2963333" indent="-423333" algn="l">
              <a:spcBef>
                <a:spcPts val="4100"/>
              </a:spcBef>
              <a:buSzPct val="125000"/>
              <a:buChar char="•"/>
              <a:defRPr sz="3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5699694" y="2368531"/>
            <a:ext cx="8560524" cy="57070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quarter" idx="1"/>
          </p:nvPr>
        </p:nvSpPr>
        <p:spPr>
          <a:xfrm>
            <a:off x="1376349" y="2903219"/>
            <a:ext cx="5335828" cy="4851958"/>
          </a:xfrm>
          <a:prstGeom prst="rect">
            <a:avLst/>
          </a:prstGeom>
        </p:spPr>
        <p:txBody>
          <a:bodyPr anchor="ctr"/>
          <a:lstStyle>
            <a:lvl1pPr marL="382336" indent="-382336" algn="l">
              <a:spcBef>
                <a:spcPts val="3100"/>
              </a:spcBef>
              <a:buSzPct val="125000"/>
              <a:buChar char="•"/>
              <a:defRPr sz="2600"/>
            </a:lvl1pPr>
            <a:lvl2pPr marL="941136" indent="-382336" algn="l">
              <a:spcBef>
                <a:spcPts val="3100"/>
              </a:spcBef>
              <a:buSzPct val="125000"/>
              <a:buChar char="•"/>
              <a:defRPr sz="2600"/>
            </a:lvl2pPr>
            <a:lvl3pPr marL="1499936" indent="-382336" algn="l">
              <a:spcBef>
                <a:spcPts val="3100"/>
              </a:spcBef>
              <a:buSzPct val="125000"/>
              <a:buChar char="•"/>
              <a:defRPr sz="2600"/>
            </a:lvl3pPr>
            <a:lvl4pPr marL="2058736" indent="-382336" algn="l">
              <a:spcBef>
                <a:spcPts val="3100"/>
              </a:spcBef>
              <a:buSzPct val="125000"/>
              <a:buChar char="•"/>
              <a:defRPr sz="2600"/>
            </a:lvl4pPr>
            <a:lvl5pPr marL="2617536" indent="-382336" algn="l">
              <a:spcBef>
                <a:spcPts val="3100"/>
              </a:spcBef>
              <a:buSzPct val="125000"/>
              <a:buChar char="•"/>
              <a:defRPr sz="26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1376349" y="2187357"/>
            <a:ext cx="10963302" cy="5302686"/>
          </a:xfrm>
          <a:prstGeom prst="rect">
            <a:avLst/>
          </a:prstGeom>
        </p:spPr>
        <p:txBody>
          <a:bodyPr anchor="ctr"/>
          <a:lstStyle>
            <a:lvl1pPr marL="423333" indent="-423333" algn="l">
              <a:spcBef>
                <a:spcPts val="4100"/>
              </a:spcBef>
              <a:buSzPct val="125000"/>
              <a:buChar char="•"/>
              <a:defRPr sz="3200"/>
            </a:lvl1pPr>
            <a:lvl2pPr marL="1058333" indent="-423333" algn="l">
              <a:spcBef>
                <a:spcPts val="4100"/>
              </a:spcBef>
              <a:buSzPct val="125000"/>
              <a:buChar char="•"/>
              <a:defRPr sz="3200"/>
            </a:lvl2pPr>
            <a:lvl3pPr marL="1693333" indent="-423333" algn="l">
              <a:spcBef>
                <a:spcPts val="4100"/>
              </a:spcBef>
              <a:buSzPct val="125000"/>
              <a:buChar char="•"/>
              <a:defRPr sz="3200"/>
            </a:lvl3pPr>
            <a:lvl4pPr marL="2328333" indent="-423333" algn="l">
              <a:spcBef>
                <a:spcPts val="4100"/>
              </a:spcBef>
              <a:buSzPct val="125000"/>
              <a:buChar char="•"/>
              <a:defRPr sz="3200"/>
            </a:lvl4pPr>
            <a:lvl5pPr marL="2963333" indent="-423333" algn="l">
              <a:spcBef>
                <a:spcPts val="4100"/>
              </a:spcBef>
              <a:buSzPct val="125000"/>
              <a:buChar char="•"/>
              <a:defRPr sz="3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8475319" y="4845328"/>
            <a:ext cx="4354831" cy="29032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8488575" y="1756514"/>
            <a:ext cx="4334946" cy="288996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413307" y="1124611"/>
            <a:ext cx="10472802" cy="698186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826195" y="6224026"/>
            <a:ext cx="12063610" cy="10472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826195" y="7231536"/>
            <a:ext cx="12063610" cy="82854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708842" y="8086594"/>
            <a:ext cx="291687" cy="275734"/>
          </a:xfrm>
          <a:prstGeom prst="rect">
            <a:avLst/>
          </a:prstGeom>
          <a:ln w="3175">
            <a:miter lim="400000"/>
          </a:ln>
        </p:spPr>
        <p:txBody>
          <a:bodyPr wrap="none" lIns="26513" tIns="26513" rIns="26513" bIns="26513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1pPr>
      <a:lvl2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2pPr>
      <a:lvl3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3pPr>
      <a:lvl4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4pPr>
      <a:lvl5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5pPr>
      <a:lvl6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6pPr>
      <a:lvl7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7pPr>
      <a:lvl8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8pPr>
      <a:lvl9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9pPr>
    </p:titleStyle>
    <p:bodyStyle>
      <a:lvl1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3556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7112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0668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4224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4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.png"/><Relationship Id="rId12" Type="http://schemas.openxmlformats.org/officeDocument/2006/relationships/image" Target="../media/image1.tif"/><Relationship Id="rId13" Type="http://schemas.openxmlformats.org/officeDocument/2006/relationships/image" Target="../media/image1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Relationship Id="rId4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sp>
        <p:nvSpPr>
          <p:cNvPr id="129" name="Contrat 2024-2028"/>
          <p:cNvSpPr/>
          <p:nvPr/>
        </p:nvSpPr>
        <p:spPr>
          <a:xfrm>
            <a:off x="794593" y="1282701"/>
            <a:ext cx="1896590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defTabSz="304904">
              <a:tabLst>
                <a:tab pos="647700" algn="l"/>
                <a:tab pos="1219200" algn="l"/>
              </a:tabLst>
              <a:defRPr sz="1600">
                <a:solidFill>
                  <a:srgbClr val="00C4FF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Contrat 2024-2028</a:t>
            </a:r>
          </a:p>
        </p:txBody>
      </p:sp>
      <p:pic>
        <p:nvPicPr>
          <p:cNvPr id="130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32" name="UE 106 - EC1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  <a:effectLst>
            <a:outerShdw sx="100000" sy="100000" kx="0" ky="0" algn="b" rotWithShape="0" blurRad="0" dist="0" dir="2700000">
              <a:srgbClr val="A9A9A9"/>
            </a:outerShdw>
          </a:effectLst>
        </p:spPr>
        <p:txBody>
          <a:bodyPr anchor="ctr">
            <a:noAutofit/>
          </a:bodyPr>
          <a:lstStyle/>
          <a:p>
            <a:pPr defTabSz="238620">
              <a:defRPr i="1" sz="3000"/>
            </a:pPr>
            <a:r>
              <a:t>UE 106 - EC1</a:t>
            </a:r>
          </a:p>
          <a:p>
            <a:pPr defTabSz="238620">
              <a:defRPr i="1" sz="3000"/>
            </a:pPr>
          </a:p>
          <a:p>
            <a:pPr defTabSz="238620">
              <a:defRPr i="1" sz="3000"/>
            </a:pPr>
            <a:r>
              <a:t>Introduction à l’éthique</a:t>
            </a:r>
          </a:p>
          <a:p>
            <a:pPr defTabSz="238620">
              <a:defRPr sz="1800"/>
            </a:pPr>
          </a:p>
          <a:p>
            <a:pPr defTabSz="238620">
              <a:defRPr sz="3000"/>
            </a:pPr>
            <a:r>
              <a:t>~</a:t>
            </a:r>
          </a:p>
          <a:p>
            <a:pPr defTabSz="238620">
              <a:defRPr sz="1800"/>
            </a:pPr>
          </a:p>
          <a:p>
            <a:pPr defTabSz="238620">
              <a:defRPr sz="3000"/>
            </a:pPr>
            <a:r>
              <a:t>Mineure du département Théologie.</a:t>
            </a:r>
            <a:r>
              <a:rPr i="1"/>
              <a:t>s</a:t>
            </a:r>
          </a:p>
        </p:txBody>
      </p:sp>
      <p:sp>
        <p:nvSpPr>
          <p:cNvPr id="133" name="Fabien Faul"/>
          <p:cNvSpPr txBox="1"/>
          <p:nvPr/>
        </p:nvSpPr>
        <p:spPr>
          <a:xfrm>
            <a:off x="11911567" y="1204372"/>
            <a:ext cx="1384419" cy="38322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/>
          <a:p>
            <a:pPr marL="1595606" indent="-1595606" algn="l" defTabSz="238620">
              <a:spcBef>
                <a:spcPts val="600"/>
              </a:spcBef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Fabien </a:t>
            </a:r>
            <a:r>
              <a:rPr cap="small"/>
              <a:t>Faul</a:t>
            </a:r>
          </a:p>
        </p:txBody>
      </p:sp>
      <p:pic>
        <p:nvPicPr>
          <p:cNvPr id="134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04" name="Numéro de diapositive"/>
          <p:cNvSpPr txBox="1"/>
          <p:nvPr>
            <p:ph type="sldNum" sz="quarter" idx="2"/>
          </p:nvPr>
        </p:nvSpPr>
        <p:spPr>
          <a:xfrm>
            <a:off x="12903510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0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0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0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309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10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311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312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313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314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15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16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317" name="- du point de vue de l’évaluation :…"/>
          <p:cNvSpPr txBox="1"/>
          <p:nvPr>
            <p:ph type="title"/>
          </p:nvPr>
        </p:nvSpPr>
        <p:spPr>
          <a:xfrm>
            <a:off x="3935303" y="1791528"/>
            <a:ext cx="9360001" cy="7430401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du point de vue de l’évaluation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prend telle décision parce qu’on estime que c’est une </a:t>
            </a:r>
            <a:r>
              <a:rPr i="1"/>
              <a:t>bonne</a:t>
            </a:r>
            <a:r>
              <a:t> décision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d’où la question : sur quelles bases et quels critères s’appuie-t-on pour dire que l’on prend - ou que l’on a pris - une « bonne décision » ?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à l’inverse, si on considère qu’il y des bonnes décisions, on considère aussi qu’il y en a de « mauvaises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des attitudes qui sont désapprouvées - par soi, la société dans son ensemble, etc.</a:t>
            </a:r>
          </a:p>
        </p:txBody>
      </p:sp>
      <p:sp>
        <p:nvSpPr>
          <p:cNvPr id="318" name="L’objet du cours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L’objet du cours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Étymologies et objet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Évaluer l’agir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Situation dans l’environnement culturel contemporain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21" name="Numéro de diapositive"/>
          <p:cNvSpPr txBox="1"/>
          <p:nvPr>
            <p:ph type="sldNum" sz="quarter" idx="2"/>
          </p:nvPr>
        </p:nvSpPr>
        <p:spPr>
          <a:xfrm>
            <a:off x="12903510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22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2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25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326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27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328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329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330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331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32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33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334" name="- du point de vue de l’évaluation :…"/>
          <p:cNvSpPr txBox="1"/>
          <p:nvPr>
            <p:ph type="title"/>
          </p:nvPr>
        </p:nvSpPr>
        <p:spPr>
          <a:xfrm>
            <a:off x="3935303" y="1791528"/>
            <a:ext cx="9360001" cy="7430401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du point de vue de l’évaluation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ce « filtrage » intérieur qui vise à faire la part des choses entre l’agir acceptable et l’agir non acceptable fait partie de l’esprit humain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est sur le registre d’un jugement de valeur sur les actes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ce qui n’est pas la même chose que de prononcer un jugement sur les personnes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on estime qu’une personne ne peut être identifiée à ses actes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[illustration : la peine imposée par un jugement au tribunal pour un délit ou un crime sanctionne l’acte posé par une personne, et vise - en principe - sa réinsertion sociale]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➢ question : selon quels critères ?</a:t>
            </a:r>
          </a:p>
        </p:txBody>
      </p:sp>
      <p:sp>
        <p:nvSpPr>
          <p:cNvPr id="335" name="L’objet du cours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L’objet du cours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Étymologies et objet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Évaluer l’agir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Situation dans l’environnement culturel contemporain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38" name="Numéro de diapositive"/>
          <p:cNvSpPr txBox="1"/>
          <p:nvPr>
            <p:ph type="sldNum" sz="quarter" idx="2"/>
          </p:nvPr>
        </p:nvSpPr>
        <p:spPr>
          <a:xfrm>
            <a:off x="12903510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39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40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42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343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44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345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346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347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348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49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50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351" name="- du point de vue de l’évaluation :…"/>
          <p:cNvSpPr txBox="1"/>
          <p:nvPr>
            <p:ph type="title"/>
          </p:nvPr>
        </p:nvSpPr>
        <p:spPr>
          <a:xfrm>
            <a:off x="3935303" y="1791528"/>
            <a:ext cx="9360001" cy="7430401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du point de vue de l’évaluation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s’aperçoit que l’agir s’accompagne d’un sentiment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de satisfaction ou d’insatisfaction,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un contentement ou un mécontentement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sentiments qui peuvent être liés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à une réaction intérieure (être content ou non de soi)</a:t>
            </a:r>
          </a:p>
          <a:p>
            <a:pPr marL="1595606" indent="-1595606" algn="l" defTabSz="238620"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à une approbation ou une désapprobation de la part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			d’autres personnes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en langage courant, on exprimera cela en disant que telle attitude est « géniale », « super », ou « nulle », etc…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➢ question : selon quels critères ?</a:t>
            </a:r>
          </a:p>
        </p:txBody>
      </p:sp>
      <p:sp>
        <p:nvSpPr>
          <p:cNvPr id="352" name="L’objet du cours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L’objet du cours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Étymologies et objet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Évaluer l’agir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Situation dans l’environnement culturel contemporain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55" name="Numéro de diapositive"/>
          <p:cNvSpPr txBox="1"/>
          <p:nvPr>
            <p:ph type="sldNum" sz="quarter" idx="2"/>
          </p:nvPr>
        </p:nvSpPr>
        <p:spPr>
          <a:xfrm>
            <a:off x="12903510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56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5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5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36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61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362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363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364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365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66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67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368" name="- tout ici donne lieu à une définition première de l’éthique ou de la morale :…"/>
          <p:cNvSpPr txBox="1"/>
          <p:nvPr>
            <p:ph type="title"/>
          </p:nvPr>
        </p:nvSpPr>
        <p:spPr>
          <a:xfrm>
            <a:off x="3935303" y="1791528"/>
            <a:ext cx="9360001" cy="7430401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tout ici donne lieu à une définition première de l’éthique ou de la morale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➢ </a:t>
            </a:r>
            <a:r>
              <a:rPr i="1"/>
              <a:t>réflexion sur l’élaboration et l’évaluation de l’agir humain</a:t>
            </a:r>
          </a:p>
        </p:txBody>
      </p:sp>
      <p:sp>
        <p:nvSpPr>
          <p:cNvPr id="369" name="L’objet du cours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L’objet du cours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Étymologies et objet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Évaluer l’agir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Situation dans l’environnement culturel contemporain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72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7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75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376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77" name="Numéro de diapositive"/>
          <p:cNvSpPr txBox="1"/>
          <p:nvPr>
            <p:ph type="sldNum" sz="quarter" idx="2"/>
          </p:nvPr>
        </p:nvSpPr>
        <p:spPr>
          <a:xfrm>
            <a:off x="12903510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78" name="- durant les années 70, dans le mouvement de mai 68, la morale (entendue comme un ensemble d’obligations et d’interdits) était évacuée de l’opinion publique commune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durant les années 70, dans le mouvement de mai 68, la </a:t>
            </a:r>
            <a:r>
              <a:rPr i="1"/>
              <a:t>morale</a:t>
            </a:r>
            <a:r>
              <a:t> (entendue comme un ensemble d’obligations et d’interdits) était évacuée de l’opinion publique commune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au nom de la liberté individuelle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le mot éthique apparaît dans le grand public après les premières naissances de bébés conçus in vitro dans le cadre de recherches sur les assistances médicales à la procréation (AMP)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Luisa Brown en Angleterre, en 1979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Amandine, en France, en 1982 (Jacques Testard et René Frydman)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considérant que la procréation n’est pas qu’une question biologique ou médicale, mais aussi une question de société et de conception du sens de l’existence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on a retrouvé le mot </a:t>
            </a:r>
            <a:r>
              <a:rPr i="1"/>
              <a:t>éthique</a:t>
            </a:r>
            <a:r>
              <a:t>, pour qualifier ce type de questionnement</a:t>
            </a:r>
          </a:p>
        </p:txBody>
      </p:sp>
      <p:sp>
        <p:nvSpPr>
          <p:cNvPr id="379" name="L’objet du cours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L’objet du cours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Étymologies et objet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Évaluer l’agir</a:t>
            </a:r>
            <a:endParaRPr>
              <a:solidFill>
                <a:schemeClr val="accent4">
                  <a:hueOff val="468000"/>
                  <a:satOff val="-4761"/>
                  <a:lumOff val="10196"/>
                </a:schemeClr>
              </a:solidFill>
            </a:endParaR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Situation dans l’environnement culturel contemporain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382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8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85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386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387" name="Numéro de diapositive"/>
          <p:cNvSpPr txBox="1"/>
          <p:nvPr>
            <p:ph type="sldNum" sz="quarter" idx="2"/>
          </p:nvPr>
        </p:nvSpPr>
        <p:spPr>
          <a:xfrm>
            <a:off x="12903510" y="9079335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88" name="- en 1984 a été créé en France le premier Comité Consultatif National d’Éthique pour les questions de la vie et de la santé (CCNE)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en 1984 a été créé en France le premier Comité Consultatif National d’Éthique pour les questions de la vie et de la santé (CCNE)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un groupe pluridisciplinaire d’experts (médecins, chercheurs, juristes, sociologues, philosophes, journaliste, représentants de la société civile, usagers et des courants religieux et spirituels…)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chargés d’émettre des avis sur des questions dont on les saisit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sachant qu’il appartient au pouvoir politique d’orienter la société et de donner un cadre à des pratiques qui exigent une régulation sociale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très rapidement dans les années 1980-90, on s’est rendu compte que les évolutions de la société posaient des « questions d’éthique » dans tous les domaines de la vie et non pas seulement dans le domaine de la médecine (l’économie mondialisée libérale, les relations de travail, la politique, le journalisme, l’environnement médiatique…)</a:t>
            </a:r>
          </a:p>
        </p:txBody>
      </p:sp>
      <p:sp>
        <p:nvSpPr>
          <p:cNvPr id="389" name="L’objet du cours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L’objet du cours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 Étymologies et objet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Évaluer l’agir</a:t>
            </a:r>
            <a:endParaRPr>
              <a:solidFill>
                <a:schemeClr val="accent4">
                  <a:hueOff val="468000"/>
                  <a:satOff val="-4761"/>
                  <a:lumOff val="10196"/>
                </a:schemeClr>
              </a:solidFill>
            </a:endParaR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Situation dans l’environnement culturel contemporain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L’objet du cours : l’agir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L’objet du cours : l’agir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00C4FF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[Le point de départ du parcours]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4051300" algn="r"/>
                <a:tab pos="42291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</a:t>
            </a: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a)</a:t>
            </a:r>
            <a:r>
              <a:t>	Étymologies et objet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4051300" algn="r"/>
                <a:tab pos="42291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</a:t>
            </a: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b)</a:t>
            </a:r>
            <a:r>
              <a:t>	Évaluer l’agir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4051300" algn="r"/>
                <a:tab pos="42291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</a:t>
            </a:r>
            <a:r>
              <a:rPr>
                <a:solidFill>
                  <a:schemeClr val="accent4">
                    <a:hueOff val="-624705"/>
                    <a:lumOff val="1372"/>
                  </a:schemeClr>
                </a:solidFill>
              </a:rPr>
              <a:t>c)</a:t>
            </a:r>
            <a:r>
              <a:t>	Situation dans l’environnement culturel contemporain</a:t>
            </a:r>
          </a:p>
        </p:txBody>
      </p:sp>
      <p:sp>
        <p:nvSpPr>
          <p:cNvPr id="392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39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395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396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pic>
        <p:nvPicPr>
          <p:cNvPr id="397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00000" y="3600000"/>
            <a:ext cx="1905001" cy="1905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[Complexité des situations]"/>
          <p:cNvSpPr/>
          <p:nvPr/>
        </p:nvSpPr>
        <p:spPr>
          <a:xfrm>
            <a:off x="6864339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[Complexité des situations]</a:t>
            </a:r>
          </a:p>
        </p:txBody>
      </p:sp>
      <p:sp>
        <p:nvSpPr>
          <p:cNvPr id="137" name="[Complexité…"/>
          <p:cNvSpPr/>
          <p:nvPr/>
        </p:nvSpPr>
        <p:spPr>
          <a:xfrm>
            <a:off x="5309728" y="7472719"/>
            <a:ext cx="1332001" cy="748801"/>
          </a:xfrm>
          <a:prstGeom prst="roundRect">
            <a:avLst>
              <a:gd name="adj" fmla="val 2544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[Complexité </a:t>
            </a:r>
          </a:p>
          <a:p>
            <a:pPr>
              <a:lnSpc>
                <a:spcPct val="80000"/>
              </a:lnSpc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de l’agir]</a:t>
            </a:r>
          </a:p>
        </p:txBody>
      </p:sp>
      <p:pic>
        <p:nvPicPr>
          <p:cNvPr id="138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l="8579" t="14332" r="7440" b="14122"/>
          <a:stretch>
            <a:fillRect/>
          </a:stretch>
        </p:blipFill>
        <p:spPr>
          <a:xfrm>
            <a:off x="11351522" y="4838699"/>
            <a:ext cx="453493" cy="3863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27" h="21541" fill="norm" stroke="1" extrusionOk="0">
                <a:moveTo>
                  <a:pt x="19209" y="31"/>
                </a:moveTo>
                <a:cubicBezTo>
                  <a:pt x="18918" y="109"/>
                  <a:pt x="18468" y="350"/>
                  <a:pt x="17612" y="805"/>
                </a:cubicBezTo>
                <a:lnTo>
                  <a:pt x="15866" y="1735"/>
                </a:lnTo>
                <a:lnTo>
                  <a:pt x="14732" y="1292"/>
                </a:lnTo>
                <a:cubicBezTo>
                  <a:pt x="14037" y="1015"/>
                  <a:pt x="12961" y="787"/>
                  <a:pt x="11983" y="717"/>
                </a:cubicBezTo>
                <a:cubicBezTo>
                  <a:pt x="10866" y="637"/>
                  <a:pt x="10385" y="516"/>
                  <a:pt x="10385" y="340"/>
                </a:cubicBezTo>
                <a:cubicBezTo>
                  <a:pt x="10385" y="45"/>
                  <a:pt x="10279" y="39"/>
                  <a:pt x="9382" y="208"/>
                </a:cubicBezTo>
                <a:cubicBezTo>
                  <a:pt x="9011" y="277"/>
                  <a:pt x="8276" y="651"/>
                  <a:pt x="7766" y="1049"/>
                </a:cubicBezTo>
                <a:cubicBezTo>
                  <a:pt x="6125" y="2329"/>
                  <a:pt x="2502" y="4905"/>
                  <a:pt x="1246" y="5673"/>
                </a:cubicBezTo>
                <a:cubicBezTo>
                  <a:pt x="278" y="6265"/>
                  <a:pt x="20" y="6511"/>
                  <a:pt x="19" y="6868"/>
                </a:cubicBezTo>
                <a:cubicBezTo>
                  <a:pt x="19" y="7117"/>
                  <a:pt x="116" y="7333"/>
                  <a:pt x="224" y="7333"/>
                </a:cubicBezTo>
                <a:cubicBezTo>
                  <a:pt x="331" y="7333"/>
                  <a:pt x="1390" y="6605"/>
                  <a:pt x="2583" y="5718"/>
                </a:cubicBezTo>
                <a:cubicBezTo>
                  <a:pt x="3776" y="4830"/>
                  <a:pt x="4828" y="4164"/>
                  <a:pt x="4924" y="4235"/>
                </a:cubicBezTo>
                <a:cubicBezTo>
                  <a:pt x="5037" y="4319"/>
                  <a:pt x="5008" y="4462"/>
                  <a:pt x="4849" y="4678"/>
                </a:cubicBezTo>
                <a:cubicBezTo>
                  <a:pt x="4281" y="5449"/>
                  <a:pt x="3563" y="7342"/>
                  <a:pt x="3233" y="8926"/>
                </a:cubicBezTo>
                <a:cubicBezTo>
                  <a:pt x="2980" y="10141"/>
                  <a:pt x="2616" y="11161"/>
                  <a:pt x="1951" y="12489"/>
                </a:cubicBezTo>
                <a:cubicBezTo>
                  <a:pt x="572" y="15243"/>
                  <a:pt x="-18" y="16868"/>
                  <a:pt x="1" y="18021"/>
                </a:cubicBezTo>
                <a:cubicBezTo>
                  <a:pt x="7" y="18405"/>
                  <a:pt x="88" y="18734"/>
                  <a:pt x="224" y="19039"/>
                </a:cubicBezTo>
                <a:cubicBezTo>
                  <a:pt x="514" y="19692"/>
                  <a:pt x="1558" y="21185"/>
                  <a:pt x="1729" y="21185"/>
                </a:cubicBezTo>
                <a:cubicBezTo>
                  <a:pt x="1966" y="21185"/>
                  <a:pt x="1898" y="20600"/>
                  <a:pt x="1598" y="20057"/>
                </a:cubicBezTo>
                <a:cubicBezTo>
                  <a:pt x="1201" y="19335"/>
                  <a:pt x="1388" y="17898"/>
                  <a:pt x="2100" y="16229"/>
                </a:cubicBezTo>
                <a:cubicBezTo>
                  <a:pt x="2422" y="15473"/>
                  <a:pt x="2805" y="14689"/>
                  <a:pt x="2936" y="14480"/>
                </a:cubicBezTo>
                <a:cubicBezTo>
                  <a:pt x="3162" y="14123"/>
                  <a:pt x="3202" y="14147"/>
                  <a:pt x="3679" y="14989"/>
                </a:cubicBezTo>
                <a:cubicBezTo>
                  <a:pt x="3957" y="15480"/>
                  <a:pt x="4260" y="16175"/>
                  <a:pt x="4366" y="16538"/>
                </a:cubicBezTo>
                <a:cubicBezTo>
                  <a:pt x="4758" y="17876"/>
                  <a:pt x="6570" y="19818"/>
                  <a:pt x="8268" y="20721"/>
                </a:cubicBezTo>
                <a:cubicBezTo>
                  <a:pt x="8779" y="20992"/>
                  <a:pt x="9745" y="21272"/>
                  <a:pt x="10460" y="21362"/>
                </a:cubicBezTo>
                <a:cubicBezTo>
                  <a:pt x="11419" y="21484"/>
                  <a:pt x="11973" y="21552"/>
                  <a:pt x="12429" y="21539"/>
                </a:cubicBezTo>
                <a:cubicBezTo>
                  <a:pt x="12884" y="21527"/>
                  <a:pt x="13236" y="21438"/>
                  <a:pt x="13822" y="21274"/>
                </a:cubicBezTo>
                <a:cubicBezTo>
                  <a:pt x="15805" y="20717"/>
                  <a:pt x="17818" y="19109"/>
                  <a:pt x="18894" y="17246"/>
                </a:cubicBezTo>
                <a:cubicBezTo>
                  <a:pt x="19169" y="16769"/>
                  <a:pt x="19638" y="15642"/>
                  <a:pt x="19934" y="14724"/>
                </a:cubicBezTo>
                <a:cubicBezTo>
                  <a:pt x="20414" y="13232"/>
                  <a:pt x="20481" y="12802"/>
                  <a:pt x="20510" y="10741"/>
                </a:cubicBezTo>
                <a:cubicBezTo>
                  <a:pt x="20533" y="9086"/>
                  <a:pt x="20648" y="7950"/>
                  <a:pt x="20918" y="6736"/>
                </a:cubicBezTo>
                <a:cubicBezTo>
                  <a:pt x="21582" y="3760"/>
                  <a:pt x="21147" y="956"/>
                  <a:pt x="19897" y="186"/>
                </a:cubicBezTo>
                <a:cubicBezTo>
                  <a:pt x="19644" y="30"/>
                  <a:pt x="19501" y="-48"/>
                  <a:pt x="19209" y="31"/>
                </a:cubicBezTo>
                <a:close/>
                <a:moveTo>
                  <a:pt x="17705" y="1646"/>
                </a:moveTo>
                <a:cubicBezTo>
                  <a:pt x="18673" y="1600"/>
                  <a:pt x="19157" y="2250"/>
                  <a:pt x="19321" y="3815"/>
                </a:cubicBezTo>
                <a:cubicBezTo>
                  <a:pt x="19476" y="5294"/>
                  <a:pt x="19250" y="5562"/>
                  <a:pt x="18671" y="4567"/>
                </a:cubicBezTo>
                <a:cubicBezTo>
                  <a:pt x="18425" y="4145"/>
                  <a:pt x="17841" y="3445"/>
                  <a:pt x="17370" y="3018"/>
                </a:cubicBezTo>
                <a:cubicBezTo>
                  <a:pt x="16640" y="2354"/>
                  <a:pt x="16557" y="2217"/>
                  <a:pt x="16757" y="1978"/>
                </a:cubicBezTo>
                <a:cubicBezTo>
                  <a:pt x="16886" y="1824"/>
                  <a:pt x="17308" y="1665"/>
                  <a:pt x="17705" y="1646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139" name="Image" descr="Image"/>
          <p:cNvPicPr>
            <a:picLocks noChangeAspect="1"/>
          </p:cNvPicPr>
          <p:nvPr/>
        </p:nvPicPr>
        <p:blipFill>
          <a:blip r:embed="rId3">
            <a:extLst/>
          </a:blip>
          <a:srcRect l="15524" t="14667" r="14993" b="12675"/>
          <a:stretch>
            <a:fillRect/>
          </a:stretch>
        </p:blipFill>
        <p:spPr>
          <a:xfrm>
            <a:off x="6652842" y="4838252"/>
            <a:ext cx="375202" cy="3923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183" h="20484" fill="norm" stroke="1" extrusionOk="0">
                <a:moveTo>
                  <a:pt x="15618" y="0"/>
                </a:moveTo>
                <a:cubicBezTo>
                  <a:pt x="14451" y="0"/>
                  <a:pt x="14028" y="102"/>
                  <a:pt x="13081" y="560"/>
                </a:cubicBezTo>
                <a:cubicBezTo>
                  <a:pt x="12007" y="1079"/>
                  <a:pt x="11841" y="1093"/>
                  <a:pt x="10220" y="995"/>
                </a:cubicBezTo>
                <a:cubicBezTo>
                  <a:pt x="8968" y="919"/>
                  <a:pt x="8196" y="982"/>
                  <a:pt x="7359" y="1202"/>
                </a:cubicBezTo>
                <a:cubicBezTo>
                  <a:pt x="439" y="3018"/>
                  <a:pt x="-2276" y="11254"/>
                  <a:pt x="2165" y="16950"/>
                </a:cubicBezTo>
                <a:cubicBezTo>
                  <a:pt x="2631" y="17547"/>
                  <a:pt x="2840" y="17979"/>
                  <a:pt x="2733" y="18089"/>
                </a:cubicBezTo>
                <a:cubicBezTo>
                  <a:pt x="2510" y="18317"/>
                  <a:pt x="1425" y="17961"/>
                  <a:pt x="785" y="17447"/>
                </a:cubicBezTo>
                <a:cubicBezTo>
                  <a:pt x="199" y="16977"/>
                  <a:pt x="42" y="17072"/>
                  <a:pt x="338" y="17737"/>
                </a:cubicBezTo>
                <a:cubicBezTo>
                  <a:pt x="732" y="18618"/>
                  <a:pt x="1650" y="19045"/>
                  <a:pt x="3240" y="19063"/>
                </a:cubicBezTo>
                <a:cubicBezTo>
                  <a:pt x="4249" y="19075"/>
                  <a:pt x="4798" y="19161"/>
                  <a:pt x="5147" y="19395"/>
                </a:cubicBezTo>
                <a:cubicBezTo>
                  <a:pt x="5416" y="19574"/>
                  <a:pt x="6204" y="19899"/>
                  <a:pt x="6893" y="20099"/>
                </a:cubicBezTo>
                <a:cubicBezTo>
                  <a:pt x="12047" y="21600"/>
                  <a:pt x="17345" y="18584"/>
                  <a:pt x="18783" y="13344"/>
                </a:cubicBezTo>
                <a:cubicBezTo>
                  <a:pt x="18964" y="12686"/>
                  <a:pt x="19079" y="11339"/>
                  <a:pt x="19108" y="9635"/>
                </a:cubicBezTo>
                <a:cubicBezTo>
                  <a:pt x="19151" y="7084"/>
                  <a:pt x="19135" y="6931"/>
                  <a:pt x="18722" y="6361"/>
                </a:cubicBezTo>
                <a:lnTo>
                  <a:pt x="18296" y="5761"/>
                </a:lnTo>
                <a:lnTo>
                  <a:pt x="18722" y="5429"/>
                </a:lnTo>
                <a:cubicBezTo>
                  <a:pt x="18952" y="5239"/>
                  <a:pt x="19059" y="5077"/>
                  <a:pt x="18966" y="5077"/>
                </a:cubicBezTo>
                <a:cubicBezTo>
                  <a:pt x="18873" y="5077"/>
                  <a:pt x="18643" y="4965"/>
                  <a:pt x="18459" y="4828"/>
                </a:cubicBezTo>
                <a:cubicBezTo>
                  <a:pt x="18181" y="4621"/>
                  <a:pt x="18160" y="4503"/>
                  <a:pt x="18337" y="4165"/>
                </a:cubicBezTo>
                <a:cubicBezTo>
                  <a:pt x="18454" y="3941"/>
                  <a:pt x="18666" y="3751"/>
                  <a:pt x="18804" y="3751"/>
                </a:cubicBezTo>
                <a:cubicBezTo>
                  <a:pt x="19231" y="3751"/>
                  <a:pt x="19324" y="3134"/>
                  <a:pt x="18946" y="2818"/>
                </a:cubicBezTo>
                <a:cubicBezTo>
                  <a:pt x="18755" y="2659"/>
                  <a:pt x="18452" y="2127"/>
                  <a:pt x="18276" y="1637"/>
                </a:cubicBezTo>
                <a:cubicBezTo>
                  <a:pt x="17793" y="296"/>
                  <a:pt x="17304" y="0"/>
                  <a:pt x="15618" y="0"/>
                </a:cubicBezTo>
                <a:close/>
                <a:moveTo>
                  <a:pt x="15597" y="684"/>
                </a:moveTo>
                <a:cubicBezTo>
                  <a:pt x="16208" y="903"/>
                  <a:pt x="16577" y="1744"/>
                  <a:pt x="16429" y="2549"/>
                </a:cubicBezTo>
                <a:cubicBezTo>
                  <a:pt x="16272" y="3405"/>
                  <a:pt x="16128" y="3462"/>
                  <a:pt x="15395" y="2901"/>
                </a:cubicBezTo>
                <a:cubicBezTo>
                  <a:pt x="15050" y="2638"/>
                  <a:pt x="14353" y="2190"/>
                  <a:pt x="13852" y="1927"/>
                </a:cubicBezTo>
                <a:cubicBezTo>
                  <a:pt x="12996" y="1479"/>
                  <a:pt x="12973" y="1450"/>
                  <a:pt x="13305" y="1202"/>
                </a:cubicBezTo>
                <a:cubicBezTo>
                  <a:pt x="13871" y="779"/>
                  <a:pt x="15083" y="499"/>
                  <a:pt x="15597" y="684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140" name="Image" descr="Image"/>
          <p:cNvPicPr>
            <a:picLocks noChangeAspect="1"/>
          </p:cNvPicPr>
          <p:nvPr/>
        </p:nvPicPr>
        <p:blipFill>
          <a:blip r:embed="rId4">
            <a:extLst/>
          </a:blip>
          <a:srcRect l="17395" t="10072" r="13355" b="5981"/>
          <a:stretch>
            <a:fillRect/>
          </a:stretch>
        </p:blipFill>
        <p:spPr>
          <a:xfrm>
            <a:off x="133931" y="4807774"/>
            <a:ext cx="373950" cy="453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226" h="21451" fill="norm" stroke="1" extrusionOk="0">
                <a:moveTo>
                  <a:pt x="16084" y="41"/>
                </a:moveTo>
                <a:cubicBezTo>
                  <a:pt x="15866" y="-149"/>
                  <a:pt x="13676" y="362"/>
                  <a:pt x="12950" y="774"/>
                </a:cubicBezTo>
                <a:cubicBezTo>
                  <a:pt x="12270" y="1160"/>
                  <a:pt x="12079" y="1195"/>
                  <a:pt x="10911" y="1093"/>
                </a:cubicBezTo>
                <a:cubicBezTo>
                  <a:pt x="7141" y="765"/>
                  <a:pt x="2961" y="2752"/>
                  <a:pt x="1187" y="5713"/>
                </a:cubicBezTo>
                <a:cubicBezTo>
                  <a:pt x="-623" y="8734"/>
                  <a:pt x="-339" y="12540"/>
                  <a:pt x="1874" y="15122"/>
                </a:cubicBezTo>
                <a:cubicBezTo>
                  <a:pt x="2359" y="15688"/>
                  <a:pt x="2364" y="15677"/>
                  <a:pt x="2024" y="16455"/>
                </a:cubicBezTo>
                <a:cubicBezTo>
                  <a:pt x="1837" y="16884"/>
                  <a:pt x="1667" y="17641"/>
                  <a:pt x="1659" y="18127"/>
                </a:cubicBezTo>
                <a:cubicBezTo>
                  <a:pt x="1646" y="18936"/>
                  <a:pt x="1743" y="19113"/>
                  <a:pt x="2690" y="20230"/>
                </a:cubicBezTo>
                <a:cubicBezTo>
                  <a:pt x="3258" y="20901"/>
                  <a:pt x="3848" y="21451"/>
                  <a:pt x="3999" y="21451"/>
                </a:cubicBezTo>
                <a:cubicBezTo>
                  <a:pt x="4362" y="21451"/>
                  <a:pt x="4342" y="21107"/>
                  <a:pt x="3956" y="20625"/>
                </a:cubicBezTo>
                <a:cubicBezTo>
                  <a:pt x="3553" y="20122"/>
                  <a:pt x="3644" y="18006"/>
                  <a:pt x="4085" y="17620"/>
                </a:cubicBezTo>
                <a:cubicBezTo>
                  <a:pt x="4343" y="17393"/>
                  <a:pt x="4499" y="17418"/>
                  <a:pt x="5544" y="17864"/>
                </a:cubicBezTo>
                <a:cubicBezTo>
                  <a:pt x="7064" y="18513"/>
                  <a:pt x="8306" y="18759"/>
                  <a:pt x="10117" y="18765"/>
                </a:cubicBezTo>
                <a:cubicBezTo>
                  <a:pt x="14797" y="18782"/>
                  <a:pt x="18750" y="16107"/>
                  <a:pt x="19926" y="12155"/>
                </a:cubicBezTo>
                <a:cubicBezTo>
                  <a:pt x="20977" y="8626"/>
                  <a:pt x="19180" y="4458"/>
                  <a:pt x="15762" y="2539"/>
                </a:cubicBezTo>
                <a:cubicBezTo>
                  <a:pt x="15226" y="2238"/>
                  <a:pt x="14775" y="1956"/>
                  <a:pt x="14775" y="1919"/>
                </a:cubicBezTo>
                <a:cubicBezTo>
                  <a:pt x="14775" y="1883"/>
                  <a:pt x="15095" y="1472"/>
                  <a:pt x="15483" y="999"/>
                </a:cubicBezTo>
                <a:cubicBezTo>
                  <a:pt x="15871" y="527"/>
                  <a:pt x="16142" y="92"/>
                  <a:pt x="16084" y="41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141" name="Image" descr="Image"/>
          <p:cNvPicPr>
            <a:picLocks noChangeAspect="1"/>
          </p:cNvPicPr>
          <p:nvPr/>
        </p:nvPicPr>
        <p:blipFill>
          <a:blip r:embed="rId5">
            <a:extLst/>
          </a:blip>
          <a:srcRect l="14023" t="4653" r="12699" b="7440"/>
          <a:stretch>
            <a:fillRect/>
          </a:stretch>
        </p:blipFill>
        <p:spPr>
          <a:xfrm>
            <a:off x="2775105" y="2607623"/>
            <a:ext cx="395697" cy="4746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75" h="21372" fill="norm" stroke="1" extrusionOk="0">
                <a:moveTo>
                  <a:pt x="19905" y="37"/>
                </a:moveTo>
                <a:cubicBezTo>
                  <a:pt x="19831" y="122"/>
                  <a:pt x="19786" y="348"/>
                  <a:pt x="19802" y="698"/>
                </a:cubicBezTo>
                <a:cubicBezTo>
                  <a:pt x="19847" y="1714"/>
                  <a:pt x="19129" y="2591"/>
                  <a:pt x="17769" y="3164"/>
                </a:cubicBezTo>
                <a:cubicBezTo>
                  <a:pt x="16901" y="3530"/>
                  <a:pt x="16378" y="3638"/>
                  <a:pt x="14887" y="3700"/>
                </a:cubicBezTo>
                <a:cubicBezTo>
                  <a:pt x="13853" y="3743"/>
                  <a:pt x="12739" y="3694"/>
                  <a:pt x="12316" y="3593"/>
                </a:cubicBezTo>
                <a:cubicBezTo>
                  <a:pt x="11667" y="3438"/>
                  <a:pt x="11530" y="3447"/>
                  <a:pt x="11196" y="3718"/>
                </a:cubicBezTo>
                <a:cubicBezTo>
                  <a:pt x="10964" y="3905"/>
                  <a:pt x="10305" y="4112"/>
                  <a:pt x="9537" y="4218"/>
                </a:cubicBezTo>
                <a:cubicBezTo>
                  <a:pt x="6095" y="4692"/>
                  <a:pt x="3655" y="6208"/>
                  <a:pt x="2154" y="8828"/>
                </a:cubicBezTo>
                <a:cubicBezTo>
                  <a:pt x="260" y="12137"/>
                  <a:pt x="998" y="15926"/>
                  <a:pt x="4083" y="18584"/>
                </a:cubicBezTo>
                <a:cubicBezTo>
                  <a:pt x="4737" y="19148"/>
                  <a:pt x="5224" y="19693"/>
                  <a:pt x="5161" y="19781"/>
                </a:cubicBezTo>
                <a:cubicBezTo>
                  <a:pt x="4940" y="20090"/>
                  <a:pt x="2978" y="20469"/>
                  <a:pt x="2009" y="20389"/>
                </a:cubicBezTo>
                <a:cubicBezTo>
                  <a:pt x="1286" y="20329"/>
                  <a:pt x="944" y="20195"/>
                  <a:pt x="620" y="19871"/>
                </a:cubicBezTo>
                <a:cubicBezTo>
                  <a:pt x="386" y="19636"/>
                  <a:pt x="158" y="19460"/>
                  <a:pt x="101" y="19460"/>
                </a:cubicBezTo>
                <a:cubicBezTo>
                  <a:pt x="-55" y="19460"/>
                  <a:pt x="-21" y="20649"/>
                  <a:pt x="143" y="20871"/>
                </a:cubicBezTo>
                <a:cubicBezTo>
                  <a:pt x="222" y="20978"/>
                  <a:pt x="489" y="21135"/>
                  <a:pt x="744" y="21228"/>
                </a:cubicBezTo>
                <a:cubicBezTo>
                  <a:pt x="1630" y="21552"/>
                  <a:pt x="3338" y="21313"/>
                  <a:pt x="4912" y="20639"/>
                </a:cubicBezTo>
                <a:lnTo>
                  <a:pt x="6385" y="20013"/>
                </a:lnTo>
                <a:lnTo>
                  <a:pt x="7028" y="20299"/>
                </a:lnTo>
                <a:cubicBezTo>
                  <a:pt x="7385" y="20457"/>
                  <a:pt x="8384" y="20688"/>
                  <a:pt x="9246" y="20818"/>
                </a:cubicBezTo>
                <a:cubicBezTo>
                  <a:pt x="12478" y="21303"/>
                  <a:pt x="15545" y="20465"/>
                  <a:pt x="17852" y="18477"/>
                </a:cubicBezTo>
                <a:cubicBezTo>
                  <a:pt x="20884" y="15864"/>
                  <a:pt x="21545" y="11861"/>
                  <a:pt x="19491" y="8506"/>
                </a:cubicBezTo>
                <a:cubicBezTo>
                  <a:pt x="18897" y="7537"/>
                  <a:pt x="17517" y="6192"/>
                  <a:pt x="16463" y="5558"/>
                </a:cubicBezTo>
                <a:lnTo>
                  <a:pt x="15903" y="5219"/>
                </a:lnTo>
                <a:lnTo>
                  <a:pt x="16898" y="4790"/>
                </a:lnTo>
                <a:cubicBezTo>
                  <a:pt x="19278" y="3751"/>
                  <a:pt x="20812" y="1635"/>
                  <a:pt x="20196" y="251"/>
                </a:cubicBezTo>
                <a:cubicBezTo>
                  <a:pt x="20087" y="8"/>
                  <a:pt x="19980" y="-48"/>
                  <a:pt x="19905" y="37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142" name="Image" descr="Image"/>
          <p:cNvPicPr>
            <a:picLocks noChangeAspect="1"/>
          </p:cNvPicPr>
          <p:nvPr/>
        </p:nvPicPr>
        <p:blipFill>
          <a:blip r:embed="rId6">
            <a:extLst/>
          </a:blip>
          <a:srcRect l="14756" t="14023" r="16008" b="13641"/>
          <a:stretch>
            <a:fillRect/>
          </a:stretch>
        </p:blipFill>
        <p:spPr>
          <a:xfrm>
            <a:off x="3709992" y="4807774"/>
            <a:ext cx="373867" cy="3906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6" h="21122" fill="norm" stroke="1" extrusionOk="0">
                <a:moveTo>
                  <a:pt x="19872" y="39"/>
                </a:moveTo>
                <a:cubicBezTo>
                  <a:pt x="19565" y="136"/>
                  <a:pt x="19263" y="408"/>
                  <a:pt x="18911" y="876"/>
                </a:cubicBezTo>
                <a:cubicBezTo>
                  <a:pt x="18546" y="1361"/>
                  <a:pt x="18097" y="1802"/>
                  <a:pt x="17927" y="1863"/>
                </a:cubicBezTo>
                <a:cubicBezTo>
                  <a:pt x="17756" y="1924"/>
                  <a:pt x="16671" y="1791"/>
                  <a:pt x="15500" y="1563"/>
                </a:cubicBezTo>
                <a:cubicBezTo>
                  <a:pt x="9362" y="366"/>
                  <a:pt x="9365" y="379"/>
                  <a:pt x="6251" y="1799"/>
                </a:cubicBezTo>
                <a:cubicBezTo>
                  <a:pt x="3145" y="3215"/>
                  <a:pt x="1151" y="5513"/>
                  <a:pt x="299" y="8645"/>
                </a:cubicBezTo>
                <a:cubicBezTo>
                  <a:pt x="112" y="9329"/>
                  <a:pt x="8" y="10066"/>
                  <a:pt x="1" y="10812"/>
                </a:cubicBezTo>
                <a:cubicBezTo>
                  <a:pt x="-21" y="13051"/>
                  <a:pt x="734" y="15416"/>
                  <a:pt x="2061" y="16971"/>
                </a:cubicBezTo>
                <a:cubicBezTo>
                  <a:pt x="2586" y="17586"/>
                  <a:pt x="2679" y="17848"/>
                  <a:pt x="2679" y="18838"/>
                </a:cubicBezTo>
                <a:cubicBezTo>
                  <a:pt x="2679" y="19659"/>
                  <a:pt x="2783" y="20123"/>
                  <a:pt x="3046" y="20427"/>
                </a:cubicBezTo>
                <a:cubicBezTo>
                  <a:pt x="3415" y="20854"/>
                  <a:pt x="3425" y="20857"/>
                  <a:pt x="4557" y="20512"/>
                </a:cubicBezTo>
                <a:cubicBezTo>
                  <a:pt x="5181" y="20322"/>
                  <a:pt x="5780" y="20029"/>
                  <a:pt x="5907" y="19869"/>
                </a:cubicBezTo>
                <a:cubicBezTo>
                  <a:pt x="6108" y="19617"/>
                  <a:pt x="6187" y="19645"/>
                  <a:pt x="6388" y="19997"/>
                </a:cubicBezTo>
                <a:cubicBezTo>
                  <a:pt x="6647" y="20451"/>
                  <a:pt x="7403" y="20736"/>
                  <a:pt x="9113" y="21006"/>
                </a:cubicBezTo>
                <a:cubicBezTo>
                  <a:pt x="12509" y="21542"/>
                  <a:pt x="16594" y="20181"/>
                  <a:pt x="18842" y="17787"/>
                </a:cubicBezTo>
                <a:cubicBezTo>
                  <a:pt x="20674" y="15836"/>
                  <a:pt x="21579" y="13434"/>
                  <a:pt x="21567" y="11005"/>
                </a:cubicBezTo>
                <a:cubicBezTo>
                  <a:pt x="21554" y="8577"/>
                  <a:pt x="20625" y="6122"/>
                  <a:pt x="18774" y="4138"/>
                </a:cubicBezTo>
                <a:lnTo>
                  <a:pt x="17858" y="3151"/>
                </a:lnTo>
                <a:lnTo>
                  <a:pt x="18316" y="2764"/>
                </a:lnTo>
                <a:cubicBezTo>
                  <a:pt x="18568" y="2552"/>
                  <a:pt x="19192" y="2127"/>
                  <a:pt x="19712" y="1799"/>
                </a:cubicBezTo>
                <a:cubicBezTo>
                  <a:pt x="20233" y="1471"/>
                  <a:pt x="20788" y="1036"/>
                  <a:pt x="20948" y="854"/>
                </a:cubicBezTo>
                <a:cubicBezTo>
                  <a:pt x="21203" y="567"/>
                  <a:pt x="21202" y="511"/>
                  <a:pt x="20857" y="275"/>
                </a:cubicBezTo>
                <a:cubicBezTo>
                  <a:pt x="20500" y="31"/>
                  <a:pt x="20180" y="-58"/>
                  <a:pt x="19872" y="39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143" name="Image" descr="Image"/>
          <p:cNvPicPr>
            <a:picLocks noChangeAspect="1"/>
          </p:cNvPicPr>
          <p:nvPr/>
        </p:nvPicPr>
        <p:blipFill>
          <a:blip r:embed="rId7">
            <a:extLst/>
          </a:blip>
          <a:srcRect l="13408" t="15374" r="17312" b="12708"/>
          <a:stretch>
            <a:fillRect/>
          </a:stretch>
        </p:blipFill>
        <p:spPr>
          <a:xfrm>
            <a:off x="5499280" y="4840251"/>
            <a:ext cx="374105" cy="3883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2" h="21552" fill="norm" stroke="1" extrusionOk="0">
                <a:moveTo>
                  <a:pt x="14458" y="47"/>
                </a:moveTo>
                <a:cubicBezTo>
                  <a:pt x="13937" y="114"/>
                  <a:pt x="13391" y="252"/>
                  <a:pt x="12867" y="465"/>
                </a:cubicBezTo>
                <a:cubicBezTo>
                  <a:pt x="12413" y="650"/>
                  <a:pt x="11309" y="823"/>
                  <a:pt x="10390" y="862"/>
                </a:cubicBezTo>
                <a:cubicBezTo>
                  <a:pt x="7148" y="996"/>
                  <a:pt x="4051" y="2557"/>
                  <a:pt x="2232" y="4958"/>
                </a:cubicBezTo>
                <a:cubicBezTo>
                  <a:pt x="1033" y="6540"/>
                  <a:pt x="449" y="7967"/>
                  <a:pt x="141" y="10002"/>
                </a:cubicBezTo>
                <a:cubicBezTo>
                  <a:pt x="42" y="10654"/>
                  <a:pt x="-17" y="11087"/>
                  <a:pt x="5" y="11544"/>
                </a:cubicBezTo>
                <a:cubicBezTo>
                  <a:pt x="26" y="12000"/>
                  <a:pt x="114" y="12477"/>
                  <a:pt x="277" y="13195"/>
                </a:cubicBezTo>
                <a:cubicBezTo>
                  <a:pt x="487" y="14117"/>
                  <a:pt x="642" y="15478"/>
                  <a:pt x="618" y="16213"/>
                </a:cubicBezTo>
                <a:cubicBezTo>
                  <a:pt x="564" y="17915"/>
                  <a:pt x="937" y="18788"/>
                  <a:pt x="2004" y="19473"/>
                </a:cubicBezTo>
                <a:cubicBezTo>
                  <a:pt x="2618" y="19866"/>
                  <a:pt x="3156" y="20022"/>
                  <a:pt x="4073" y="20067"/>
                </a:cubicBezTo>
                <a:cubicBezTo>
                  <a:pt x="4751" y="20101"/>
                  <a:pt x="5568" y="20282"/>
                  <a:pt x="5891" y="20464"/>
                </a:cubicBezTo>
                <a:cubicBezTo>
                  <a:pt x="6213" y="20646"/>
                  <a:pt x="7028" y="20942"/>
                  <a:pt x="7709" y="21146"/>
                </a:cubicBezTo>
                <a:cubicBezTo>
                  <a:pt x="8409" y="21357"/>
                  <a:pt x="9467" y="21507"/>
                  <a:pt x="10527" y="21543"/>
                </a:cubicBezTo>
                <a:cubicBezTo>
                  <a:pt x="11586" y="21579"/>
                  <a:pt x="12641" y="21507"/>
                  <a:pt x="13367" y="21345"/>
                </a:cubicBezTo>
                <a:cubicBezTo>
                  <a:pt x="16767" y="20585"/>
                  <a:pt x="19749" y="17915"/>
                  <a:pt x="20912" y="14583"/>
                </a:cubicBezTo>
                <a:cubicBezTo>
                  <a:pt x="21471" y="12981"/>
                  <a:pt x="21583" y="10465"/>
                  <a:pt x="21185" y="8790"/>
                </a:cubicBezTo>
                <a:cubicBezTo>
                  <a:pt x="20809" y="7207"/>
                  <a:pt x="19756" y="5344"/>
                  <a:pt x="18503" y="4077"/>
                </a:cubicBezTo>
                <a:cubicBezTo>
                  <a:pt x="17478" y="3041"/>
                  <a:pt x="17299" y="2750"/>
                  <a:pt x="17299" y="2117"/>
                </a:cubicBezTo>
                <a:cubicBezTo>
                  <a:pt x="17299" y="972"/>
                  <a:pt x="16801" y="226"/>
                  <a:pt x="15935" y="69"/>
                </a:cubicBezTo>
                <a:cubicBezTo>
                  <a:pt x="15471" y="-16"/>
                  <a:pt x="14979" y="-21"/>
                  <a:pt x="14458" y="47"/>
                </a:cubicBezTo>
                <a:close/>
                <a:moveTo>
                  <a:pt x="14595" y="1104"/>
                </a:moveTo>
                <a:cubicBezTo>
                  <a:pt x="14702" y="1039"/>
                  <a:pt x="14846" y="1066"/>
                  <a:pt x="14913" y="1170"/>
                </a:cubicBezTo>
                <a:cubicBezTo>
                  <a:pt x="14979" y="1274"/>
                  <a:pt x="14952" y="1414"/>
                  <a:pt x="14844" y="1478"/>
                </a:cubicBezTo>
                <a:cubicBezTo>
                  <a:pt x="14737" y="1543"/>
                  <a:pt x="14593" y="1516"/>
                  <a:pt x="14526" y="1412"/>
                </a:cubicBezTo>
                <a:cubicBezTo>
                  <a:pt x="14460" y="1308"/>
                  <a:pt x="14487" y="1168"/>
                  <a:pt x="14595" y="1104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144" name="Image" descr="Image"/>
          <p:cNvPicPr>
            <a:picLocks noChangeAspect="1"/>
          </p:cNvPicPr>
          <p:nvPr/>
        </p:nvPicPr>
        <p:blipFill>
          <a:blip r:embed="rId8">
            <a:extLst/>
          </a:blip>
          <a:srcRect l="5673" t="8767" r="12670" b="15595"/>
          <a:stretch>
            <a:fillRect/>
          </a:stretch>
        </p:blipFill>
        <p:spPr>
          <a:xfrm>
            <a:off x="2752481" y="8122913"/>
            <a:ext cx="440945" cy="4084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4" h="21387" fill="norm" stroke="1" extrusionOk="0">
                <a:moveTo>
                  <a:pt x="16622" y="14"/>
                </a:moveTo>
                <a:cubicBezTo>
                  <a:pt x="15300" y="-77"/>
                  <a:pt x="14131" y="276"/>
                  <a:pt x="12631" y="1219"/>
                </a:cubicBezTo>
                <a:cubicBezTo>
                  <a:pt x="12071" y="1571"/>
                  <a:pt x="11463" y="1863"/>
                  <a:pt x="11281" y="1863"/>
                </a:cubicBezTo>
                <a:cubicBezTo>
                  <a:pt x="10628" y="1863"/>
                  <a:pt x="8300" y="2768"/>
                  <a:pt x="7444" y="3360"/>
                </a:cubicBezTo>
                <a:cubicBezTo>
                  <a:pt x="3658" y="5978"/>
                  <a:pt x="2159" y="11753"/>
                  <a:pt x="4185" y="15974"/>
                </a:cubicBezTo>
                <a:cubicBezTo>
                  <a:pt x="4405" y="16433"/>
                  <a:pt x="4418" y="16587"/>
                  <a:pt x="4243" y="16639"/>
                </a:cubicBezTo>
                <a:cubicBezTo>
                  <a:pt x="1757" y="17377"/>
                  <a:pt x="555" y="18089"/>
                  <a:pt x="174" y="19071"/>
                </a:cubicBezTo>
                <a:cubicBezTo>
                  <a:pt x="-176" y="19973"/>
                  <a:pt x="-7" y="20485"/>
                  <a:pt x="752" y="20713"/>
                </a:cubicBezTo>
                <a:cubicBezTo>
                  <a:pt x="1102" y="20817"/>
                  <a:pt x="1657" y="20899"/>
                  <a:pt x="1967" y="20900"/>
                </a:cubicBezTo>
                <a:cubicBezTo>
                  <a:pt x="2596" y="20901"/>
                  <a:pt x="4469" y="20173"/>
                  <a:pt x="5535" y="19528"/>
                </a:cubicBezTo>
                <a:cubicBezTo>
                  <a:pt x="6223" y="19111"/>
                  <a:pt x="6237" y="19112"/>
                  <a:pt x="6788" y="19466"/>
                </a:cubicBezTo>
                <a:cubicBezTo>
                  <a:pt x="8387" y="20492"/>
                  <a:pt x="9225" y="20915"/>
                  <a:pt x="10163" y="21170"/>
                </a:cubicBezTo>
                <a:cubicBezTo>
                  <a:pt x="11465" y="21523"/>
                  <a:pt x="13630" y="21436"/>
                  <a:pt x="15099" y="20983"/>
                </a:cubicBezTo>
                <a:cubicBezTo>
                  <a:pt x="15972" y="20713"/>
                  <a:pt x="16244" y="20536"/>
                  <a:pt x="16449" y="20110"/>
                </a:cubicBezTo>
                <a:cubicBezTo>
                  <a:pt x="16639" y="19714"/>
                  <a:pt x="16843" y="19570"/>
                  <a:pt x="17201" y="19570"/>
                </a:cubicBezTo>
                <a:cubicBezTo>
                  <a:pt x="17842" y="19570"/>
                  <a:pt x="18681" y="18882"/>
                  <a:pt x="19534" y="17658"/>
                </a:cubicBezTo>
                <a:cubicBezTo>
                  <a:pt x="20886" y="15718"/>
                  <a:pt x="21424" y="14017"/>
                  <a:pt x="21424" y="11652"/>
                </a:cubicBezTo>
                <a:cubicBezTo>
                  <a:pt x="21424" y="10275"/>
                  <a:pt x="21095" y="8457"/>
                  <a:pt x="20711" y="7682"/>
                </a:cubicBezTo>
                <a:cubicBezTo>
                  <a:pt x="20543" y="7345"/>
                  <a:pt x="20463" y="7417"/>
                  <a:pt x="19843" y="8451"/>
                </a:cubicBezTo>
                <a:cubicBezTo>
                  <a:pt x="19466" y="9079"/>
                  <a:pt x="19096" y="9594"/>
                  <a:pt x="19014" y="9594"/>
                </a:cubicBezTo>
                <a:cubicBezTo>
                  <a:pt x="18681" y="9594"/>
                  <a:pt x="18667" y="9331"/>
                  <a:pt x="18994" y="8534"/>
                </a:cubicBezTo>
                <a:cubicBezTo>
                  <a:pt x="19254" y="7902"/>
                  <a:pt x="19340" y="7276"/>
                  <a:pt x="19341" y="5957"/>
                </a:cubicBezTo>
                <a:cubicBezTo>
                  <a:pt x="19342" y="4999"/>
                  <a:pt x="19348" y="3676"/>
                  <a:pt x="19361" y="3027"/>
                </a:cubicBezTo>
                <a:cubicBezTo>
                  <a:pt x="19378" y="2115"/>
                  <a:pt x="19303" y="1734"/>
                  <a:pt x="19033" y="1344"/>
                </a:cubicBezTo>
                <a:cubicBezTo>
                  <a:pt x="18381" y="403"/>
                  <a:pt x="17810" y="95"/>
                  <a:pt x="16622" y="14"/>
                </a:cubicBezTo>
                <a:close/>
                <a:moveTo>
                  <a:pt x="4050" y="18073"/>
                </a:moveTo>
                <a:cubicBezTo>
                  <a:pt x="5788" y="18068"/>
                  <a:pt x="6218" y="18372"/>
                  <a:pt x="5303" y="18967"/>
                </a:cubicBezTo>
                <a:cubicBezTo>
                  <a:pt x="4987" y="19172"/>
                  <a:pt x="4444" y="19441"/>
                  <a:pt x="4108" y="19549"/>
                </a:cubicBezTo>
                <a:cubicBezTo>
                  <a:pt x="2575" y="20040"/>
                  <a:pt x="1243" y="19948"/>
                  <a:pt x="887" y="19341"/>
                </a:cubicBezTo>
                <a:cubicBezTo>
                  <a:pt x="445" y="18584"/>
                  <a:pt x="1707" y="18081"/>
                  <a:pt x="4050" y="18073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145" name="Image" descr="Image"/>
          <p:cNvPicPr>
            <a:picLocks noChangeAspect="1"/>
          </p:cNvPicPr>
          <p:nvPr/>
        </p:nvPicPr>
        <p:blipFill>
          <a:blip r:embed="rId9">
            <a:extLst/>
          </a:blip>
          <a:srcRect l="8000" t="5333" r="10048" b="11561"/>
          <a:stretch>
            <a:fillRect/>
          </a:stretch>
        </p:blipFill>
        <p:spPr>
          <a:xfrm>
            <a:off x="5155346" y="8082583"/>
            <a:ext cx="442536" cy="4487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7" h="21585" fill="norm" stroke="1" extrusionOk="0">
                <a:moveTo>
                  <a:pt x="14410" y="0"/>
                </a:moveTo>
                <a:cubicBezTo>
                  <a:pt x="13924" y="0"/>
                  <a:pt x="12738" y="542"/>
                  <a:pt x="12282" y="974"/>
                </a:cubicBezTo>
                <a:cubicBezTo>
                  <a:pt x="12048" y="1195"/>
                  <a:pt x="12048" y="1248"/>
                  <a:pt x="12282" y="1394"/>
                </a:cubicBezTo>
                <a:cubicBezTo>
                  <a:pt x="12427" y="1484"/>
                  <a:pt x="12701" y="1545"/>
                  <a:pt x="12901" y="1546"/>
                </a:cubicBezTo>
                <a:cubicBezTo>
                  <a:pt x="14138" y="1555"/>
                  <a:pt x="16012" y="2580"/>
                  <a:pt x="16518" y="3512"/>
                </a:cubicBezTo>
                <a:cubicBezTo>
                  <a:pt x="16821" y="4072"/>
                  <a:pt x="16464" y="4153"/>
                  <a:pt x="15377" y="3799"/>
                </a:cubicBezTo>
                <a:cubicBezTo>
                  <a:pt x="10241" y="2126"/>
                  <a:pt x="4831" y="5089"/>
                  <a:pt x="3598" y="10251"/>
                </a:cubicBezTo>
                <a:cubicBezTo>
                  <a:pt x="2781" y="13670"/>
                  <a:pt x="3990" y="17147"/>
                  <a:pt x="6750" y="19357"/>
                </a:cubicBezTo>
                <a:cubicBezTo>
                  <a:pt x="7286" y="19785"/>
                  <a:pt x="7471" y="20058"/>
                  <a:pt x="7350" y="20177"/>
                </a:cubicBezTo>
                <a:cubicBezTo>
                  <a:pt x="7250" y="20276"/>
                  <a:pt x="6347" y="20334"/>
                  <a:pt x="5300" y="20330"/>
                </a:cubicBezTo>
                <a:cubicBezTo>
                  <a:pt x="3769" y="20325"/>
                  <a:pt x="3261" y="20267"/>
                  <a:pt x="2592" y="19967"/>
                </a:cubicBezTo>
                <a:cubicBezTo>
                  <a:pt x="1590" y="19518"/>
                  <a:pt x="881" y="18518"/>
                  <a:pt x="754" y="17410"/>
                </a:cubicBezTo>
                <a:cubicBezTo>
                  <a:pt x="705" y="16979"/>
                  <a:pt x="597" y="16627"/>
                  <a:pt x="522" y="16627"/>
                </a:cubicBezTo>
                <a:cubicBezTo>
                  <a:pt x="284" y="16627"/>
                  <a:pt x="0" y="17678"/>
                  <a:pt x="0" y="18574"/>
                </a:cubicBezTo>
                <a:cubicBezTo>
                  <a:pt x="0" y="20050"/>
                  <a:pt x="850" y="21129"/>
                  <a:pt x="2360" y="21533"/>
                </a:cubicBezTo>
                <a:cubicBezTo>
                  <a:pt x="2553" y="21584"/>
                  <a:pt x="3581" y="21600"/>
                  <a:pt x="4642" y="21571"/>
                </a:cubicBezTo>
                <a:cubicBezTo>
                  <a:pt x="6169" y="21529"/>
                  <a:pt x="6822" y="21430"/>
                  <a:pt x="7737" y="21094"/>
                </a:cubicBezTo>
                <a:cubicBezTo>
                  <a:pt x="8809" y="20699"/>
                  <a:pt x="8939" y="20695"/>
                  <a:pt x="9574" y="20922"/>
                </a:cubicBezTo>
                <a:cubicBezTo>
                  <a:pt x="10548" y="21270"/>
                  <a:pt x="13215" y="21381"/>
                  <a:pt x="14429" y="21132"/>
                </a:cubicBezTo>
                <a:cubicBezTo>
                  <a:pt x="16001" y="20810"/>
                  <a:pt x="17813" y="19833"/>
                  <a:pt x="18974" y="18669"/>
                </a:cubicBezTo>
                <a:cubicBezTo>
                  <a:pt x="20745" y="16895"/>
                  <a:pt x="21600" y="14563"/>
                  <a:pt x="21566" y="12236"/>
                </a:cubicBezTo>
                <a:cubicBezTo>
                  <a:pt x="21532" y="9910"/>
                  <a:pt x="20603" y="7583"/>
                  <a:pt x="18781" y="5803"/>
                </a:cubicBezTo>
                <a:lnTo>
                  <a:pt x="17736" y="4791"/>
                </a:lnTo>
                <a:lnTo>
                  <a:pt x="18104" y="4104"/>
                </a:lnTo>
                <a:cubicBezTo>
                  <a:pt x="18932" y="2502"/>
                  <a:pt x="18078" y="978"/>
                  <a:pt x="15996" y="344"/>
                </a:cubicBezTo>
                <a:cubicBezTo>
                  <a:pt x="15380" y="156"/>
                  <a:pt x="14666" y="0"/>
                  <a:pt x="14410" y="0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146" name="Image" descr="Image"/>
          <p:cNvPicPr>
            <a:picLocks noChangeAspect="1"/>
          </p:cNvPicPr>
          <p:nvPr/>
        </p:nvPicPr>
        <p:blipFill>
          <a:blip r:embed="rId10">
            <a:extLst/>
          </a:blip>
          <a:srcRect l="11185" t="6883" r="9565" b="12321"/>
          <a:stretch>
            <a:fillRect/>
          </a:stretch>
        </p:blipFill>
        <p:spPr>
          <a:xfrm>
            <a:off x="6786639" y="8095058"/>
            <a:ext cx="427948" cy="436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73" h="21463" fill="norm" stroke="1" extrusionOk="0">
                <a:moveTo>
                  <a:pt x="14277" y="0"/>
                </a:moveTo>
                <a:cubicBezTo>
                  <a:pt x="14156" y="5"/>
                  <a:pt x="13993" y="64"/>
                  <a:pt x="13721" y="196"/>
                </a:cubicBezTo>
                <a:cubicBezTo>
                  <a:pt x="12691" y="694"/>
                  <a:pt x="12495" y="1027"/>
                  <a:pt x="12724" y="1894"/>
                </a:cubicBezTo>
                <a:cubicBezTo>
                  <a:pt x="13025" y="3031"/>
                  <a:pt x="12931" y="3122"/>
                  <a:pt x="11478" y="3124"/>
                </a:cubicBezTo>
                <a:cubicBezTo>
                  <a:pt x="9031" y="3128"/>
                  <a:pt x="7025" y="3998"/>
                  <a:pt x="5248" y="5799"/>
                </a:cubicBezTo>
                <a:cubicBezTo>
                  <a:pt x="3870" y="7194"/>
                  <a:pt x="3052" y="8758"/>
                  <a:pt x="2794" y="10504"/>
                </a:cubicBezTo>
                <a:cubicBezTo>
                  <a:pt x="2694" y="11176"/>
                  <a:pt x="2553" y="11842"/>
                  <a:pt x="2487" y="11988"/>
                </a:cubicBezTo>
                <a:cubicBezTo>
                  <a:pt x="2421" y="12134"/>
                  <a:pt x="1858" y="12497"/>
                  <a:pt x="1241" y="12808"/>
                </a:cubicBezTo>
                <a:cubicBezTo>
                  <a:pt x="178" y="13343"/>
                  <a:pt x="127" y="13428"/>
                  <a:pt x="33" y="14116"/>
                </a:cubicBezTo>
                <a:cubicBezTo>
                  <a:pt x="-22" y="14516"/>
                  <a:pt x="-7" y="14867"/>
                  <a:pt x="71" y="14916"/>
                </a:cubicBezTo>
                <a:cubicBezTo>
                  <a:pt x="149" y="14965"/>
                  <a:pt x="658" y="14921"/>
                  <a:pt x="1202" y="14819"/>
                </a:cubicBezTo>
                <a:cubicBezTo>
                  <a:pt x="2556" y="14564"/>
                  <a:pt x="2810" y="14596"/>
                  <a:pt x="2928" y="14956"/>
                </a:cubicBezTo>
                <a:cubicBezTo>
                  <a:pt x="3579" y="16943"/>
                  <a:pt x="5257" y="19172"/>
                  <a:pt x="6762" y="20071"/>
                </a:cubicBezTo>
                <a:cubicBezTo>
                  <a:pt x="7176" y="20318"/>
                  <a:pt x="7667" y="20728"/>
                  <a:pt x="7855" y="20988"/>
                </a:cubicBezTo>
                <a:cubicBezTo>
                  <a:pt x="8133" y="21373"/>
                  <a:pt x="8251" y="21433"/>
                  <a:pt x="8507" y="21281"/>
                </a:cubicBezTo>
                <a:cubicBezTo>
                  <a:pt x="8732" y="21148"/>
                  <a:pt x="9089" y="21142"/>
                  <a:pt x="9772" y="21301"/>
                </a:cubicBezTo>
                <a:cubicBezTo>
                  <a:pt x="11040" y="21596"/>
                  <a:pt x="13077" y="21479"/>
                  <a:pt x="14488" y="21027"/>
                </a:cubicBezTo>
                <a:cubicBezTo>
                  <a:pt x="16175" y="20488"/>
                  <a:pt x="17928" y="19157"/>
                  <a:pt x="18994" y="17611"/>
                </a:cubicBezTo>
                <a:cubicBezTo>
                  <a:pt x="21578" y="13863"/>
                  <a:pt x="21143" y="9006"/>
                  <a:pt x="17939" y="5740"/>
                </a:cubicBezTo>
                <a:lnTo>
                  <a:pt x="16770" y="4549"/>
                </a:lnTo>
                <a:lnTo>
                  <a:pt x="17613" y="3807"/>
                </a:lnTo>
                <a:cubicBezTo>
                  <a:pt x="18072" y="3391"/>
                  <a:pt x="18693" y="2849"/>
                  <a:pt x="18994" y="2616"/>
                </a:cubicBezTo>
                <a:cubicBezTo>
                  <a:pt x="19371" y="2325"/>
                  <a:pt x="19482" y="2138"/>
                  <a:pt x="19358" y="2011"/>
                </a:cubicBezTo>
                <a:cubicBezTo>
                  <a:pt x="19140" y="1789"/>
                  <a:pt x="17088" y="3134"/>
                  <a:pt x="15869" y="4296"/>
                </a:cubicBezTo>
                <a:cubicBezTo>
                  <a:pt x="15422" y="4721"/>
                  <a:pt x="14992" y="5023"/>
                  <a:pt x="14929" y="4959"/>
                </a:cubicBezTo>
                <a:cubicBezTo>
                  <a:pt x="14866" y="4895"/>
                  <a:pt x="14814" y="4601"/>
                  <a:pt x="14814" y="4296"/>
                </a:cubicBezTo>
                <a:cubicBezTo>
                  <a:pt x="14814" y="3990"/>
                  <a:pt x="14739" y="3653"/>
                  <a:pt x="14642" y="3554"/>
                </a:cubicBezTo>
                <a:cubicBezTo>
                  <a:pt x="14520" y="3430"/>
                  <a:pt x="14564" y="3145"/>
                  <a:pt x="14757" y="2675"/>
                </a:cubicBezTo>
                <a:cubicBezTo>
                  <a:pt x="15085" y="1874"/>
                  <a:pt x="15004" y="584"/>
                  <a:pt x="14603" y="176"/>
                </a:cubicBezTo>
                <a:cubicBezTo>
                  <a:pt x="14488" y="58"/>
                  <a:pt x="14399" y="-4"/>
                  <a:pt x="14277" y="0"/>
                </a:cubicBezTo>
                <a:close/>
              </a:path>
            </a:pathLst>
          </a:custGeom>
          <a:ln w="3175">
            <a:miter lim="400000"/>
          </a:ln>
        </p:spPr>
      </p:pic>
      <p:sp>
        <p:nvSpPr>
          <p:cNvPr id="147" name="[Contextes-…"/>
          <p:cNvSpPr/>
          <p:nvPr/>
        </p:nvSpPr>
        <p:spPr>
          <a:xfrm>
            <a:off x="3894328" y="5082516"/>
            <a:ext cx="1182325" cy="750352"/>
          </a:xfrm>
          <a:prstGeom prst="roundRect">
            <a:avLst>
              <a:gd name="adj" fmla="val 25388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[Contextes-</a:t>
            </a:r>
          </a:p>
          <a:p>
            <a: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pPr>
            <a:r>
              <a:t>modalités]</a:t>
            </a:r>
          </a:p>
        </p:txBody>
      </p:sp>
      <p:sp>
        <p:nvSpPr>
          <p:cNvPr id="148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49" name="Numéro de diapositive"/>
          <p:cNvSpPr txBox="1"/>
          <p:nvPr>
            <p:ph type="sldNum" sz="quarter" idx="2"/>
          </p:nvPr>
        </p:nvSpPr>
        <p:spPr>
          <a:xfrm>
            <a:off x="13002367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150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51" name="Ligne Ligne" descr="Ligne Ligne"/>
          <p:cNvPicPr>
            <a:picLocks noChangeAspect="0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53" name="Le parcours"/>
          <p:cNvSpPr/>
          <p:nvPr/>
        </p:nvSpPr>
        <p:spPr>
          <a:xfrm>
            <a:off x="11542215" y="309690"/>
            <a:ext cx="1753772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Le parcours </a:t>
            </a:r>
          </a:p>
        </p:txBody>
      </p:sp>
      <p:pic>
        <p:nvPicPr>
          <p:cNvPr id="154" name="pasted-image.tiff" descr="pasted-image.tiff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155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156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157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158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159" name="Élaboration"/>
          <p:cNvSpPr/>
          <p:nvPr/>
        </p:nvSpPr>
        <p:spPr>
          <a:xfrm>
            <a:off x="3689053" y="7190711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Élaboration</a:t>
            </a:r>
          </a:p>
        </p:txBody>
      </p:sp>
      <p:sp>
        <p:nvSpPr>
          <p:cNvPr id="160" name="Exécution"/>
          <p:cNvSpPr/>
          <p:nvPr/>
        </p:nvSpPr>
        <p:spPr>
          <a:xfrm>
            <a:off x="3691266" y="8150738"/>
            <a:ext cx="12708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Exécution</a:t>
            </a:r>
          </a:p>
        </p:txBody>
      </p:sp>
      <p:sp>
        <p:nvSpPr>
          <p:cNvPr id="161" name="Décision"/>
          <p:cNvSpPr/>
          <p:nvPr/>
        </p:nvSpPr>
        <p:spPr>
          <a:xfrm>
            <a:off x="3898338" y="7670725"/>
            <a:ext cx="12708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Décision</a:t>
            </a:r>
          </a:p>
        </p:txBody>
      </p:sp>
      <p:sp>
        <p:nvSpPr>
          <p:cNvPr id="162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3" name="Personnelle"/>
          <p:cNvSpPr/>
          <p:nvPr/>
        </p:nvSpPr>
        <p:spPr>
          <a:xfrm>
            <a:off x="9891538" y="7190711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Personnelle</a:t>
            </a:r>
          </a:p>
        </p:txBody>
      </p:sp>
      <p:sp>
        <p:nvSpPr>
          <p:cNvPr id="164" name="Sociétale"/>
          <p:cNvSpPr/>
          <p:nvPr/>
        </p:nvSpPr>
        <p:spPr>
          <a:xfrm>
            <a:off x="9891538" y="815073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Sociétale</a:t>
            </a:r>
          </a:p>
        </p:txBody>
      </p:sp>
      <p:sp>
        <p:nvSpPr>
          <p:cNvPr id="165" name="Intersubj."/>
          <p:cNvSpPr/>
          <p:nvPr/>
        </p:nvSpPr>
        <p:spPr>
          <a:xfrm>
            <a:off x="9891538" y="7670725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Intersubj.</a:t>
            </a:r>
          </a:p>
        </p:txBody>
      </p:sp>
      <p:sp>
        <p:nvSpPr>
          <p:cNvPr id="166" name="Vertus"/>
          <p:cNvSpPr/>
          <p:nvPr/>
        </p:nvSpPr>
        <p:spPr>
          <a:xfrm>
            <a:off x="4432619" y="2431228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Vertus</a:t>
            </a:r>
          </a:p>
        </p:txBody>
      </p:sp>
      <p:sp>
        <p:nvSpPr>
          <p:cNvPr id="167" name="Normes"/>
          <p:cNvSpPr/>
          <p:nvPr/>
        </p:nvSpPr>
        <p:spPr>
          <a:xfrm>
            <a:off x="4432619" y="3391256"/>
            <a:ext cx="109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Normes</a:t>
            </a:r>
          </a:p>
        </p:txBody>
      </p:sp>
      <p:sp>
        <p:nvSpPr>
          <p:cNvPr id="168" name="Valeurs"/>
          <p:cNvSpPr/>
          <p:nvPr/>
        </p:nvSpPr>
        <p:spPr>
          <a:xfrm>
            <a:off x="4432619" y="2911242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Valeurs</a:t>
            </a:r>
          </a:p>
        </p:txBody>
      </p:sp>
      <p:sp>
        <p:nvSpPr>
          <p:cNvPr id="169" name="Principes"/>
          <p:cNvSpPr/>
          <p:nvPr/>
        </p:nvSpPr>
        <p:spPr>
          <a:xfrm>
            <a:off x="4432619" y="3871271"/>
            <a:ext cx="109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Principes</a:t>
            </a:r>
          </a:p>
        </p:txBody>
      </p:sp>
      <p:grpSp>
        <p:nvGrpSpPr>
          <p:cNvPr id="173" name="Grouper"/>
          <p:cNvGrpSpPr/>
          <p:nvPr/>
        </p:nvGrpSpPr>
        <p:grpSpPr>
          <a:xfrm>
            <a:off x="5942056" y="4046323"/>
            <a:ext cx="584010" cy="2880001"/>
            <a:chOff x="0" y="0"/>
            <a:chExt cx="584008" cy="2880000"/>
          </a:xfrm>
        </p:grpSpPr>
        <p:sp>
          <p:nvSpPr>
            <p:cNvPr id="170" name="Rectangle"/>
            <p:cNvSpPr/>
            <p:nvPr/>
          </p:nvSpPr>
          <p:spPr>
            <a:xfrm>
              <a:off x="0" y="0"/>
              <a:ext cx="584009" cy="2880001"/>
            </a:xfrm>
            <a:prstGeom prst="rect">
              <a:avLst/>
            </a:prstGeom>
            <a:gradFill flip="none" rotWithShape="1">
              <a:gsLst>
                <a:gs pos="0">
                  <a:srgbClr val="FFFFF2"/>
                </a:gs>
                <a:gs pos="100000">
                  <a:srgbClr val="FFF86E"/>
                </a:gs>
              </a:gsLst>
              <a:lin ang="2700000" scaled="0"/>
            </a:gradFill>
            <a:ln w="127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+mj-lt"/>
                  <a:ea typeface="+mj-ea"/>
                  <a:cs typeface="+mj-cs"/>
                  <a:sym typeface="Arial Narrow"/>
                </a:defRPr>
              </a:pPr>
            </a:p>
          </p:txBody>
        </p:sp>
        <p:sp>
          <p:nvSpPr>
            <p:cNvPr id="171" name="Conscience"/>
            <p:cNvSpPr/>
            <p:nvPr/>
          </p:nvSpPr>
          <p:spPr>
            <a:xfrm>
              <a:off x="87032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Conscience </a:t>
              </a:r>
            </a:p>
          </p:txBody>
        </p:sp>
        <p:sp>
          <p:nvSpPr>
            <p:cNvPr id="172" name="morale"/>
            <p:cNvSpPr/>
            <p:nvPr/>
          </p:nvSpPr>
          <p:spPr>
            <a:xfrm>
              <a:off x="348339" y="0"/>
              <a:ext cx="148637" cy="2880001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b="0" sz="1800">
                  <a:solidFill>
                    <a:schemeClr val="accent5">
                      <a:hueOff val="106375"/>
                      <a:satOff val="9554"/>
                      <a:lumOff val="-13516"/>
                    </a:schemeClr>
                  </a:solidFill>
                  <a:latin typeface="DreamOrphans-Bold"/>
                  <a:ea typeface="DreamOrphans-Bold"/>
                  <a:cs typeface="DreamOrphans-Bold"/>
                  <a:sym typeface="DreamOrphans-Bold"/>
                </a:defRPr>
              </a:lvl1pPr>
            </a:lstStyle>
            <a:p>
              <a:pPr/>
              <a:r>
                <a:t>morale</a:t>
              </a:r>
            </a:p>
          </p:txBody>
        </p:sp>
      </p:grpSp>
      <p:sp>
        <p:nvSpPr>
          <p:cNvPr id="174" name="Éthique"/>
          <p:cNvSpPr/>
          <p:nvPr/>
        </p:nvSpPr>
        <p:spPr>
          <a:xfrm>
            <a:off x="12150049" y="4285270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Éthique</a:t>
            </a:r>
          </a:p>
        </p:txBody>
      </p:sp>
      <p:sp>
        <p:nvSpPr>
          <p:cNvPr id="175" name="Morale"/>
          <p:cNvSpPr/>
          <p:nvPr/>
        </p:nvSpPr>
        <p:spPr>
          <a:xfrm>
            <a:off x="12150049" y="5148793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Morale</a:t>
            </a:r>
          </a:p>
        </p:txBody>
      </p:sp>
      <p:sp>
        <p:nvSpPr>
          <p:cNvPr id="176" name="Sagesse…"/>
          <p:cNvSpPr/>
          <p:nvPr/>
        </p:nvSpPr>
        <p:spPr>
          <a:xfrm>
            <a:off x="12150049" y="6018114"/>
            <a:ext cx="1270001" cy="6120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Sagesse</a:t>
            </a:r>
          </a:p>
          <a:p>
            <a:pPr>
              <a:defRPr b="0" cap="small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pratique</a:t>
            </a:r>
          </a:p>
        </p:txBody>
      </p:sp>
      <p:sp>
        <p:nvSpPr>
          <p:cNvPr id="177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8" name="[Catégories]"/>
          <p:cNvSpPr/>
          <p:nvPr/>
        </p:nvSpPr>
        <p:spPr>
          <a:xfrm>
            <a:off x="3043992" y="3030374"/>
            <a:ext cx="1332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[Catégories]</a:t>
            </a:r>
          </a:p>
        </p:txBody>
      </p:sp>
      <p:sp>
        <p:nvSpPr>
          <p:cNvPr id="179" name="[Références]"/>
          <p:cNvSpPr/>
          <p:nvPr/>
        </p:nvSpPr>
        <p:spPr>
          <a:xfrm>
            <a:off x="6601534" y="5195244"/>
            <a:ext cx="1440001" cy="582159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[Références]</a:t>
            </a:r>
          </a:p>
        </p:txBody>
      </p:sp>
      <p:sp>
        <p:nvSpPr>
          <p:cNvPr id="180" name="[Perspectives]"/>
          <p:cNvSpPr/>
          <p:nvPr/>
        </p:nvSpPr>
        <p:spPr>
          <a:xfrm>
            <a:off x="8403344" y="7562230"/>
            <a:ext cx="1368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[Perspectives]</a:t>
            </a:r>
          </a:p>
        </p:txBody>
      </p:sp>
      <p:sp>
        <p:nvSpPr>
          <p:cNvPr id="181" name="[Acte]"/>
          <p:cNvSpPr/>
          <p:nvPr/>
        </p:nvSpPr>
        <p:spPr>
          <a:xfrm>
            <a:off x="2986071" y="7562230"/>
            <a:ext cx="72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[Acte]</a:t>
            </a:r>
          </a:p>
        </p:txBody>
      </p:sp>
      <p:sp>
        <p:nvSpPr>
          <p:cNvPr id="182" name="[Défini-tions]"/>
          <p:cNvSpPr/>
          <p:nvPr/>
        </p:nvSpPr>
        <p:spPr>
          <a:xfrm>
            <a:off x="11280106" y="5183174"/>
            <a:ext cx="822625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[Défini-tions]</a:t>
            </a:r>
          </a:p>
        </p:txBody>
      </p:sp>
      <p:sp>
        <p:nvSpPr>
          <p:cNvPr id="183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grpSp>
        <p:nvGrpSpPr>
          <p:cNvPr id="186" name="Grouper"/>
          <p:cNvGrpSpPr/>
          <p:nvPr/>
        </p:nvGrpSpPr>
        <p:grpSpPr>
          <a:xfrm>
            <a:off x="11238888" y="3612533"/>
            <a:ext cx="82436" cy="3782745"/>
            <a:chOff x="0" y="0"/>
            <a:chExt cx="82435" cy="3782744"/>
          </a:xfrm>
        </p:grpSpPr>
        <p:sp>
          <p:nvSpPr>
            <p:cNvPr id="184" name="Ligne"/>
            <p:cNvSpPr/>
            <p:nvPr/>
          </p:nvSpPr>
          <p:spPr>
            <a:xfrm flipV="1">
              <a:off x="82435" y="182744"/>
              <a:ext cx="1" cy="360000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6513" tIns="26513" rIns="26513" bIns="26513" numCol="1" anchor="ctr">
              <a:noAutofit/>
            </a:bodyPr>
            <a:lstStyle/>
            <a:p>
              <a:pPr>
                <a:defRPr b="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185" name="Ligne"/>
            <p:cNvSpPr/>
            <p:nvPr/>
          </p:nvSpPr>
          <p:spPr>
            <a:xfrm flipV="1">
              <a:off x="-1" y="0"/>
              <a:ext cx="2" cy="3600001"/>
            </a:xfrm>
            <a:prstGeom prst="line">
              <a:avLst/>
            </a:prstGeom>
            <a:noFill/>
            <a:ln w="254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6513" tIns="26513" rIns="26513" bIns="26513" numCol="1" anchor="ctr">
              <a:noAutofit/>
            </a:bodyPr>
            <a:lstStyle/>
            <a:p>
              <a:pPr>
                <a:defRPr b="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187" name="Éthos"/>
          <p:cNvSpPr/>
          <p:nvPr/>
        </p:nvSpPr>
        <p:spPr>
          <a:xfrm>
            <a:off x="5161696" y="5309928"/>
            <a:ext cx="658348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i="1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Éthos</a:t>
            </a:r>
          </a:p>
        </p:txBody>
      </p:sp>
      <p:sp>
        <p:nvSpPr>
          <p:cNvPr id="188" name="Accomplissement"/>
          <p:cNvSpPr/>
          <p:nvPr/>
        </p:nvSpPr>
        <p:spPr>
          <a:xfrm>
            <a:off x="7530349" y="2968505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Accomplissement</a:t>
            </a:r>
          </a:p>
        </p:txBody>
      </p:sp>
      <p:sp>
        <p:nvSpPr>
          <p:cNvPr id="189" name="Responsabilité"/>
          <p:cNvSpPr/>
          <p:nvPr/>
        </p:nvSpPr>
        <p:spPr>
          <a:xfrm>
            <a:off x="7530349" y="3448519"/>
            <a:ext cx="180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Responsabilité</a:t>
            </a:r>
          </a:p>
        </p:txBody>
      </p:sp>
      <p:sp>
        <p:nvSpPr>
          <p:cNvPr id="190" name="[Moralité]"/>
          <p:cNvSpPr/>
          <p:nvPr/>
        </p:nvSpPr>
        <p:spPr>
          <a:xfrm>
            <a:off x="6140420" y="3030374"/>
            <a:ext cx="1260001" cy="582160"/>
          </a:xfrm>
          <a:prstGeom prst="roundRect">
            <a:avLst>
              <a:gd name="adj" fmla="val 32723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[Moralité]</a:t>
            </a:r>
          </a:p>
        </p:txBody>
      </p:sp>
      <p:sp>
        <p:nvSpPr>
          <p:cNvPr id="191" name="Philosophie"/>
          <p:cNvSpPr/>
          <p:nvPr/>
        </p:nvSpPr>
        <p:spPr>
          <a:xfrm>
            <a:off x="8080275" y="4864783"/>
            <a:ext cx="126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Philosophie</a:t>
            </a:r>
          </a:p>
        </p:txBody>
      </p:sp>
      <p:sp>
        <p:nvSpPr>
          <p:cNvPr id="192" name="Religions"/>
          <p:cNvSpPr/>
          <p:nvPr/>
        </p:nvSpPr>
        <p:spPr>
          <a:xfrm>
            <a:off x="8080275" y="5761311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Religions</a:t>
            </a:r>
          </a:p>
        </p:txBody>
      </p:sp>
      <p:sp>
        <p:nvSpPr>
          <p:cNvPr id="193" name="Spiritualité"/>
          <p:cNvSpPr/>
          <p:nvPr/>
        </p:nvSpPr>
        <p:spPr>
          <a:xfrm>
            <a:off x="8075042" y="5309928"/>
            <a:ext cx="1260001" cy="35279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Spiritualité</a:t>
            </a:r>
          </a:p>
        </p:txBody>
      </p:sp>
      <p:sp>
        <p:nvSpPr>
          <p:cNvPr id="194" name="Anthropologie"/>
          <p:cNvSpPr/>
          <p:nvPr/>
        </p:nvSpPr>
        <p:spPr>
          <a:xfrm>
            <a:off x="9397030" y="5098553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Anthropologie</a:t>
            </a:r>
          </a:p>
        </p:txBody>
      </p:sp>
      <p:sp>
        <p:nvSpPr>
          <p:cNvPr id="195" name="Cosmologie"/>
          <p:cNvSpPr/>
          <p:nvPr/>
        </p:nvSpPr>
        <p:spPr>
          <a:xfrm>
            <a:off x="9397030" y="5521304"/>
            <a:ext cx="1440001" cy="352790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0" sz="1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Regular"/>
                <a:ea typeface="DreamOrphans-Regular"/>
                <a:cs typeface="DreamOrphans-Regular"/>
                <a:sym typeface="DreamOrphans-Regular"/>
              </a:defRPr>
            </a:lvl1pPr>
          </a:lstStyle>
          <a:p>
            <a:pPr/>
            <a:r>
              <a:t>Cosmologie</a:t>
            </a:r>
          </a:p>
        </p:txBody>
      </p:sp>
      <p:pic>
        <p:nvPicPr>
          <p:cNvPr id="196" name="Image" descr="Image"/>
          <p:cNvPicPr>
            <a:picLocks noChangeAspect="1"/>
          </p:cNvPicPr>
          <p:nvPr/>
        </p:nvPicPr>
        <p:blipFill>
          <a:blip r:embed="rId13">
            <a:extLst/>
          </a:blip>
          <a:srcRect l="16703" t="14159" r="14022" b="13322"/>
          <a:stretch>
            <a:fillRect/>
          </a:stretch>
        </p:blipFill>
        <p:spPr>
          <a:xfrm>
            <a:off x="5942056" y="2698448"/>
            <a:ext cx="374081" cy="3915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23" h="21412" fill="norm" stroke="1" extrusionOk="0">
                <a:moveTo>
                  <a:pt x="18386" y="3"/>
                </a:moveTo>
                <a:cubicBezTo>
                  <a:pt x="17503" y="-27"/>
                  <a:pt x="16412" y="186"/>
                  <a:pt x="15256" y="632"/>
                </a:cubicBezTo>
                <a:cubicBezTo>
                  <a:pt x="14124" y="1069"/>
                  <a:pt x="13871" y="1105"/>
                  <a:pt x="13162" y="914"/>
                </a:cubicBezTo>
                <a:cubicBezTo>
                  <a:pt x="12716" y="795"/>
                  <a:pt x="11663" y="681"/>
                  <a:pt x="10820" y="676"/>
                </a:cubicBezTo>
                <a:cubicBezTo>
                  <a:pt x="5721" y="646"/>
                  <a:pt x="1614" y="3693"/>
                  <a:pt x="373" y="8423"/>
                </a:cubicBezTo>
                <a:cubicBezTo>
                  <a:pt x="-114" y="10277"/>
                  <a:pt x="-65" y="12370"/>
                  <a:pt x="485" y="13869"/>
                </a:cubicBezTo>
                <a:cubicBezTo>
                  <a:pt x="761" y="14621"/>
                  <a:pt x="754" y="14794"/>
                  <a:pt x="395" y="15931"/>
                </a:cubicBezTo>
                <a:cubicBezTo>
                  <a:pt x="-375" y="18372"/>
                  <a:pt x="13" y="20716"/>
                  <a:pt x="1273" y="21204"/>
                </a:cubicBezTo>
                <a:cubicBezTo>
                  <a:pt x="2225" y="21573"/>
                  <a:pt x="4322" y="21433"/>
                  <a:pt x="5461" y="20922"/>
                </a:cubicBezTo>
                <a:cubicBezTo>
                  <a:pt x="6531" y="20442"/>
                  <a:pt x="6546" y="20429"/>
                  <a:pt x="7803" y="20748"/>
                </a:cubicBezTo>
                <a:cubicBezTo>
                  <a:pt x="8516" y="20930"/>
                  <a:pt x="9845" y="21077"/>
                  <a:pt x="10820" y="21074"/>
                </a:cubicBezTo>
                <a:cubicBezTo>
                  <a:pt x="15575" y="21060"/>
                  <a:pt x="19697" y="17964"/>
                  <a:pt x="20930" y="13501"/>
                </a:cubicBezTo>
                <a:cubicBezTo>
                  <a:pt x="21115" y="12832"/>
                  <a:pt x="21220" y="11869"/>
                  <a:pt x="21223" y="10897"/>
                </a:cubicBezTo>
                <a:cubicBezTo>
                  <a:pt x="21225" y="9924"/>
                  <a:pt x="21134" y="8949"/>
                  <a:pt x="20952" y="8293"/>
                </a:cubicBezTo>
                <a:cubicBezTo>
                  <a:pt x="20317" y="5994"/>
                  <a:pt x="18474" y="3514"/>
                  <a:pt x="16517" y="2303"/>
                </a:cubicBezTo>
                <a:cubicBezTo>
                  <a:pt x="15108" y="1432"/>
                  <a:pt x="15405" y="1131"/>
                  <a:pt x="17598" y="1131"/>
                </a:cubicBezTo>
                <a:cubicBezTo>
                  <a:pt x="19086" y="1131"/>
                  <a:pt x="19254" y="1173"/>
                  <a:pt x="19714" y="1652"/>
                </a:cubicBezTo>
                <a:cubicBezTo>
                  <a:pt x="19990" y="1939"/>
                  <a:pt x="20209" y="2335"/>
                  <a:pt x="20209" y="2542"/>
                </a:cubicBezTo>
                <a:cubicBezTo>
                  <a:pt x="20209" y="2749"/>
                  <a:pt x="20300" y="2869"/>
                  <a:pt x="20412" y="2802"/>
                </a:cubicBezTo>
                <a:cubicBezTo>
                  <a:pt x="20724" y="2617"/>
                  <a:pt x="20645" y="1282"/>
                  <a:pt x="20299" y="806"/>
                </a:cubicBezTo>
                <a:cubicBezTo>
                  <a:pt x="19938" y="308"/>
                  <a:pt x="19268" y="33"/>
                  <a:pt x="18386" y="3"/>
                </a:cubicBezTo>
                <a:close/>
              </a:path>
            </a:pathLst>
          </a:cu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99" name="[Le point de départ]…"/>
          <p:cNvSpPr txBox="1"/>
          <p:nvPr>
            <p:ph type="title"/>
          </p:nvPr>
        </p:nvSpPr>
        <p:spPr>
          <a:xfrm>
            <a:off x="420014" y="1215276"/>
            <a:ext cx="12875973" cy="8015124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[Le point de départ]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- 1. l’objet du cours : l’agir selon deux points de vue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	[L’approche descriptive]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- 2. Ce qu’est un « acte »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- 3. Aspects de la complexité de l’agir humain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- 4. Aspects de la complexité des situations humaines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[L’approche par l’évaluation des actes (axiologique)]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- 5. Les catégories de l’éthique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- 6. La « moralité » des actes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		[Aspects du discernement éthique]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- 7. Le contexte culturel : aspects de l’</a:t>
            </a:r>
            <a:r>
              <a:rPr i="1"/>
              <a:t>éthos</a:t>
            </a:r>
            <a:r>
              <a:t> contemporain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- 8. La centralité de la conscience morale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	- 9. Les références quant aux fondements de la réflexion éthique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1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solidFill>
                  <a:srgbClr val="00C4F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[Un point d’aboutissement du cours]</a:t>
            </a:r>
          </a:p>
          <a:p>
            <a:pPr lvl="3" marL="1595606" indent="-9098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- 10. Une proposition de définitions de l’éthique, de la morale et de la sagesse pratique</a:t>
            </a:r>
          </a:p>
        </p:txBody>
      </p:sp>
      <p:sp>
        <p:nvSpPr>
          <p:cNvPr id="200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01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03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04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05" name="Numéro de diapositive"/>
          <p:cNvSpPr txBox="1"/>
          <p:nvPr>
            <p:ph type="sldNum" sz="quarter" idx="2"/>
          </p:nvPr>
        </p:nvSpPr>
        <p:spPr>
          <a:xfrm>
            <a:off x="13016489" y="9079335"/>
            <a:ext cx="17545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06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28358" y="3197391"/>
            <a:ext cx="936001" cy="832001"/>
          </a:xfrm>
          <a:prstGeom prst="rect">
            <a:avLst/>
          </a:prstGeom>
          <a:ln w="3175">
            <a:miter lim="400000"/>
          </a:ln>
        </p:spPr>
      </p:pic>
      <p:pic>
        <p:nvPicPr>
          <p:cNvPr id="207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084608" y="4838700"/>
            <a:ext cx="918001" cy="918000"/>
          </a:xfrm>
          <a:prstGeom prst="rect">
            <a:avLst/>
          </a:prstGeom>
          <a:ln w="3175">
            <a:miter lim="400000"/>
          </a:ln>
        </p:spPr>
      </p:pic>
      <p:pic>
        <p:nvPicPr>
          <p:cNvPr id="208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046358" y="6434232"/>
            <a:ext cx="900001" cy="900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L’objet du cours : l’agir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L’objet du cours : l’agir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00C4FF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[Le point de départ du parcours]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5486400" algn="r"/>
                <a:tab pos="5664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4229100" algn="r"/>
                <a:tab pos="44069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a)	Étymologies et objet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4229100" algn="r"/>
                <a:tab pos="44069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b)	Évaluer l’agir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4229100" algn="r"/>
                <a:tab pos="44069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c)	Situation dans l’environnement culturel contemporain</a:t>
            </a:r>
          </a:p>
        </p:txBody>
      </p:sp>
      <p:sp>
        <p:nvSpPr>
          <p:cNvPr id="211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12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14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15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pic>
        <p:nvPicPr>
          <p:cNvPr id="216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00000" y="3600000"/>
            <a:ext cx="1905001" cy="19050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- du point de vue de l’étymologie :…"/>
          <p:cNvSpPr txBox="1"/>
          <p:nvPr>
            <p:ph type="title"/>
          </p:nvPr>
        </p:nvSpPr>
        <p:spPr>
          <a:xfrm>
            <a:off x="3935303" y="1791528"/>
            <a:ext cx="9360001" cy="7430401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du point de vue de l’étymologie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éthique</a:t>
            </a:r>
            <a:r>
              <a:t> vient du grec ἠθικα (èthika) (neutre pluriel) : </a:t>
            </a:r>
            <a:r>
              <a:rPr i="1"/>
              <a:t>ce qui est relatif au comportement, aux mœurs</a:t>
            </a:r>
            <a:r>
              <a:t>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morale</a:t>
            </a:r>
            <a:r>
              <a:t> vient du latin </a:t>
            </a:r>
            <a:r>
              <a:rPr i="1"/>
              <a:t>moralia</a:t>
            </a:r>
            <a:r>
              <a:t> (neutre pluriel) qui a le même sens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les deux notions sont synonymes a priori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elles ont été longtemps utilisées en fonction de la langue académique de référence :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 mot d’origine grecque, </a:t>
            </a:r>
            <a:r>
              <a:rPr i="1"/>
              <a:t>éthique</a:t>
            </a:r>
            <a:r>
              <a:t>, quand les auteurs étudiés sont les auteurs grecs anciens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 mot latin </a:t>
            </a:r>
            <a:r>
              <a:rPr i="1"/>
              <a:t>morale</a:t>
            </a:r>
            <a:r>
              <a:t>, quand les auteurs de référence s’expriment en latin</a:t>
            </a:r>
          </a:p>
        </p:txBody>
      </p:sp>
      <p:sp>
        <p:nvSpPr>
          <p:cNvPr id="219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20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21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22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24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25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26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227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228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229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230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1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2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233" name="L’objet du cours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L’objet du cours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Étymologies et objet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Évaluer l’agir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Situation dans l’environnement culturel contemporain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- la réflexion éthique ou morale porte sur…"/>
          <p:cNvSpPr txBox="1"/>
          <p:nvPr>
            <p:ph type="title"/>
          </p:nvPr>
        </p:nvSpPr>
        <p:spPr>
          <a:xfrm>
            <a:off x="3935303" y="1791528"/>
            <a:ext cx="9360001" cy="7430401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réflexion éthique ou morale porte sur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les mœurs, les comportements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les attitudes que l’on adopte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le fait d’agir	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la prise de décision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➢ ce qui est résumé dans la notion issue d’une substantivation du verbe agir : « l’agir »</a:t>
            </a:r>
          </a:p>
        </p:txBody>
      </p:sp>
      <p:sp>
        <p:nvSpPr>
          <p:cNvPr id="236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37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38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39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41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42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43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244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245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246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247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8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9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250" name="L’objet du cours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L’objet du cours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Étymologies et objet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Évaluer l’agir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Situation dans l’environnement culturel contemporain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- il s’agit de repérer les habitudes de langage des auteurs…"/>
          <p:cNvSpPr txBox="1"/>
          <p:nvPr>
            <p:ph type="title"/>
          </p:nvPr>
        </p:nvSpPr>
        <p:spPr>
          <a:xfrm>
            <a:off x="3935303" y="1791528"/>
            <a:ext cx="9360001" cy="7430401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il s’agit de repérer les habitudes de langage des auteurs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leur manière d’employer les mots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➢ certains emploient le mot « éthique » pour désigner toute cette réflexion sur l’agir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➢ certains emploient le mot « morale »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éthique et morale sont une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réflexion sur l’agir humain</a:t>
            </a:r>
          </a:p>
        </p:txBody>
      </p:sp>
      <p:sp>
        <p:nvSpPr>
          <p:cNvPr id="25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54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5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5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5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59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60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261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262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263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264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5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6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267" name="L’objet du cours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L’objet du cours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Étymologies et objet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Évaluer l’agir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Situation dans l’environnement culturel contemporain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- cette réflexion peut être entendue selon 2 points de vue…"/>
          <p:cNvSpPr txBox="1"/>
          <p:nvPr>
            <p:ph type="title"/>
          </p:nvPr>
        </p:nvSpPr>
        <p:spPr>
          <a:xfrm>
            <a:off x="3935303" y="1791528"/>
            <a:ext cx="9360001" cy="7430401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cette réflexion peut être entendue selon 2 points de vue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lvl="1" marL="1595606" indent="-1367006" algn="l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l’agir en tant qu’on le décrit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l’agir en tant qu’on l’évalue en termes de bon/mauvais</a:t>
            </a:r>
          </a:p>
        </p:txBody>
      </p:sp>
      <p:sp>
        <p:nvSpPr>
          <p:cNvPr id="270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71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72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7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75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76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77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278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279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280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281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82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83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284" name="L’objet du cours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L’objet du cours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Étymologies et objet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Évaluer l’agir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Situation dans l’environnement culturel contemporain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- du point de vue de la description on constate que…"/>
          <p:cNvSpPr txBox="1"/>
          <p:nvPr>
            <p:ph type="title"/>
          </p:nvPr>
        </p:nvSpPr>
        <p:spPr>
          <a:xfrm>
            <a:off x="3935303" y="1791528"/>
            <a:ext cx="9360001" cy="7430401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du point de vue de la description on constate que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bon nombre de décisions sont précédées d’une réflexion parfois longue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phase la plus déterminante est la prise de décision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  <a:tab pos="2781300" algn="l"/>
                <a:tab pos="42291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cohérence exige qu’une décision prise soit aussi exécutée</a:t>
            </a:r>
          </a:p>
        </p:txBody>
      </p:sp>
      <p:sp>
        <p:nvSpPr>
          <p:cNvPr id="287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88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89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90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92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93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94" name="AGIR"/>
          <p:cNvSpPr/>
          <p:nvPr/>
        </p:nvSpPr>
        <p:spPr>
          <a:xfrm>
            <a:off x="1015335" y="5060873"/>
            <a:ext cx="1138877" cy="850901"/>
          </a:xfrm>
          <a:prstGeom prst="ellipse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sz="28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AGIR</a:t>
            </a:r>
          </a:p>
        </p:txBody>
      </p:sp>
      <p:sp>
        <p:nvSpPr>
          <p:cNvPr id="295" name="Description"/>
          <p:cNvSpPr/>
          <p:nvPr/>
        </p:nvSpPr>
        <p:spPr>
          <a:xfrm>
            <a:off x="1407715" y="7609520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Description</a:t>
            </a:r>
          </a:p>
        </p:txBody>
      </p:sp>
      <p:sp>
        <p:nvSpPr>
          <p:cNvPr id="296" name="Évaluation"/>
          <p:cNvSpPr/>
          <p:nvPr/>
        </p:nvSpPr>
        <p:spPr>
          <a:xfrm>
            <a:off x="1407715" y="3090044"/>
            <a:ext cx="1440001" cy="47520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>
            <a:lvl1pPr>
              <a:defRPr b="0" cap="small" sz="240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lvl1pPr>
          </a:lstStyle>
          <a:p>
            <a:pPr/>
            <a:r>
              <a:t>Évaluation</a:t>
            </a:r>
          </a:p>
        </p:txBody>
      </p:sp>
      <p:sp>
        <p:nvSpPr>
          <p:cNvPr id="297" name="Éthique &amp;…"/>
          <p:cNvSpPr/>
          <p:nvPr/>
        </p:nvSpPr>
        <p:spPr>
          <a:xfrm>
            <a:off x="2341757" y="5098553"/>
            <a:ext cx="1169625" cy="737651"/>
          </a:xfrm>
          <a:prstGeom prst="rect">
            <a:avLst/>
          </a:prstGeom>
          <a:gradFill>
            <a:gsLst>
              <a:gs pos="0">
                <a:srgbClr val="FFFFF2"/>
              </a:gs>
              <a:gs pos="100000">
                <a:srgbClr val="FFF86E"/>
              </a:gs>
            </a:gsLst>
            <a:lin ang="2700000"/>
          </a:gradFill>
          <a:ln w="127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/>
          <a:lstStyle/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Éthique &amp;</a:t>
            </a:r>
          </a:p>
          <a:p>
            <a:pPr>
              <a:defRPr b="0">
                <a:solidFill>
                  <a:schemeClr val="accent5">
                    <a:hueOff val="106375"/>
                    <a:satOff val="9554"/>
                    <a:lumOff val="-13516"/>
                  </a:schemeClr>
                </a:solidFill>
                <a:latin typeface="DreamOrphans-Bold"/>
                <a:ea typeface="DreamOrphans-Bold"/>
                <a:cs typeface="DreamOrphans-Bold"/>
                <a:sym typeface="DreamOrphans-Bold"/>
              </a:defRPr>
            </a:pPr>
            <a:r>
              <a:t>Morale</a:t>
            </a:r>
          </a:p>
        </p:txBody>
      </p:sp>
      <p:sp>
        <p:nvSpPr>
          <p:cNvPr id="298" name="Ligne"/>
          <p:cNvSpPr/>
          <p:nvPr/>
        </p:nvSpPr>
        <p:spPr>
          <a:xfrm flipV="1">
            <a:off x="1860347" y="3760321"/>
            <a:ext cx="246198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99" name="Ligne"/>
          <p:cNvSpPr/>
          <p:nvPr/>
        </p:nvSpPr>
        <p:spPr>
          <a:xfrm>
            <a:off x="1860346" y="6174972"/>
            <a:ext cx="246199" cy="1175255"/>
          </a:xfrm>
          <a:prstGeom prst="line">
            <a:avLst/>
          </a:prstGeom>
          <a:ln w="38100">
            <a:solidFill>
              <a:srgbClr val="FFFDB2"/>
            </a:solidFill>
            <a:miter lim="400000"/>
            <a:tailEnd type="triangle"/>
          </a:ln>
        </p:spPr>
        <p:txBody>
          <a:bodyPr lIns="26513" tIns="26513" rIns="26513" bIns="26513" anchor="ctr"/>
          <a:lstStyle/>
          <a:p>
            <a: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00" name="[Objet]"/>
          <p:cNvSpPr/>
          <p:nvPr/>
        </p:nvSpPr>
        <p:spPr>
          <a:xfrm>
            <a:off x="133931" y="5156633"/>
            <a:ext cx="822626" cy="659380"/>
          </a:xfrm>
          <a:prstGeom prst="roundRect">
            <a:avLst>
              <a:gd name="adj" fmla="val 28891"/>
            </a:avLst>
          </a:prstGeom>
          <a:gradFill>
            <a:gsLst>
              <a:gs pos="0">
                <a:schemeClr val="accent1">
                  <a:lumOff val="13529"/>
                </a:schemeClr>
              </a:gs>
              <a:gs pos="100000">
                <a:schemeClr val="accent1">
                  <a:hueOff val="118245"/>
                  <a:lumOff val="-11372"/>
                </a:schemeClr>
              </a:gs>
            </a:gsLst>
            <a:lin ang="2700000"/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lnSpc>
                <a:spcPct val="80000"/>
              </a:lnSpc>
              <a:defRPr b="0" sz="1800">
                <a:latin typeface="Avenir Next Condensed Medium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/>
            <a:r>
              <a:t>[Objet]</a:t>
            </a:r>
          </a:p>
        </p:txBody>
      </p:sp>
      <p:sp>
        <p:nvSpPr>
          <p:cNvPr id="301" name="L’objet du cours…"/>
          <p:cNvSpPr txBox="1"/>
          <p:nvPr/>
        </p:nvSpPr>
        <p:spPr>
          <a:xfrm>
            <a:off x="10179310" y="309690"/>
            <a:ext cx="3067248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L’objet du cours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-1109302"/>
                    <a:lumOff val="-6470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a) Étymologies et objet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b) Évaluer l’agir</a:t>
            </a:r>
          </a:p>
          <a:p>
            <a:pPr marL="775637" indent="-751561" algn="l" defTabSz="238620">
              <a:tabLst>
                <a:tab pos="330200" algn="r"/>
                <a:tab pos="508000" algn="l"/>
                <a:tab pos="584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c) Situation dans l’environnement culturel contemporain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Arial Narrow"/>
        <a:ea typeface="Arial Narrow"/>
        <a:cs typeface="Arial Narrow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Arial Narrow"/>
        <a:ea typeface="Arial Narrow"/>
        <a:cs typeface="Arial Narrow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