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13716000" cy="9677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6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6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6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929292"/>
              </a:solidFill>
              <a:prstDash val="solid"/>
              <a:miter lim="400000"/>
            </a:ln>
          </a:top>
          <a:bottom>
            <a:ln w="3175" cap="flat">
              <a:solidFill>
                <a:srgbClr val="929292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AAAAA"/>
              </a:solidFill>
              <a:prstDash val="solid"/>
              <a:miter lim="400000"/>
            </a:ln>
          </a:left>
          <a:right>
            <a:ln w="3175" cap="flat">
              <a:solidFill>
                <a:srgbClr val="AAAAAA"/>
              </a:solidFill>
              <a:prstDash val="solid"/>
              <a:miter lim="400000"/>
            </a:ln>
          </a:right>
          <a:top>
            <a:ln w="3175" cap="flat">
              <a:solidFill>
                <a:srgbClr val="AAAAAA"/>
              </a:solidFill>
              <a:prstDash val="solid"/>
              <a:miter lim="400000"/>
            </a:ln>
          </a:top>
          <a:bottom>
            <a:ln w="3175" cap="flat">
              <a:solidFill>
                <a:srgbClr val="AAAAAA"/>
              </a:solidFill>
              <a:prstDash val="solid"/>
              <a:miter lim="400000"/>
            </a:ln>
          </a:bottom>
          <a:insideH>
            <a:ln w="3175" cap="flat">
              <a:solidFill>
                <a:srgbClr val="AAAAAA"/>
              </a:solidFill>
              <a:prstDash val="solid"/>
              <a:miter lim="400000"/>
            </a:ln>
          </a:insideH>
          <a:insideV>
            <a:ln w="3175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09090"/>
              </a:solidFill>
              <a:prstDash val="solid"/>
              <a:miter lim="400000"/>
            </a:ln>
          </a:left>
          <a:right>
            <a:ln w="3175" cap="flat">
              <a:solidFill>
                <a:srgbClr val="909090"/>
              </a:solidFill>
              <a:prstDash val="solid"/>
              <a:miter lim="400000"/>
            </a:ln>
          </a:right>
          <a:top>
            <a:ln w="3175" cap="flat">
              <a:solidFill>
                <a:srgbClr val="909090"/>
              </a:solidFill>
              <a:prstDash val="solid"/>
              <a:miter lim="400000"/>
            </a:ln>
          </a:top>
          <a:bottom>
            <a:ln w="3175" cap="flat">
              <a:solidFill>
                <a:srgbClr val="909090"/>
              </a:solidFill>
              <a:prstDash val="solid"/>
              <a:miter lim="400000"/>
            </a:ln>
          </a:bottom>
          <a:insideH>
            <a:ln w="3175" cap="flat">
              <a:solidFill>
                <a:srgbClr val="909090"/>
              </a:solidFill>
              <a:prstDash val="solid"/>
              <a:miter lim="400000"/>
            </a:ln>
          </a:insideH>
          <a:insideV>
            <a:ln w="3175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4" name="Shape 14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422747" y="2459120"/>
            <a:ext cx="10870506" cy="2425979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422747" y="4951381"/>
            <a:ext cx="10870506" cy="828546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740908" y="5932378"/>
            <a:ext cx="10240812" cy="35071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0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740908" y="4378208"/>
            <a:ext cx="10240812" cy="536539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494777" y="585289"/>
            <a:ext cx="15271734" cy="10181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18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27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36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7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2019299" y="1431724"/>
            <a:ext cx="9677401" cy="48055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422747" y="3625710"/>
            <a:ext cx="10870506" cy="242598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4678927" y="1226246"/>
            <a:ext cx="10350180" cy="69001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1356464" y="1756514"/>
            <a:ext cx="5335828" cy="2896593"/>
          </a:xfrm>
          <a:prstGeom prst="rect">
            <a:avLst/>
          </a:prstGeom>
        </p:spPr>
        <p:txBody>
          <a:bodyPr anchor="b"/>
          <a:lstStyle>
            <a:lvl1pPr marL="0" indent="0" defTabSz="582436">
              <a:tabLst/>
              <a:defRPr b="0" sz="5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1356464" y="4666362"/>
            <a:ext cx="5335828" cy="298939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xfrm>
            <a:off x="1376349" y="2903219"/>
            <a:ext cx="10963302" cy="4851958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5699694" y="2368531"/>
            <a:ext cx="8560524" cy="57070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quarter" idx="1"/>
          </p:nvPr>
        </p:nvSpPr>
        <p:spPr>
          <a:xfrm>
            <a:off x="1376349" y="2903219"/>
            <a:ext cx="5335828" cy="4851958"/>
          </a:xfrm>
          <a:prstGeom prst="rect">
            <a:avLst/>
          </a:prstGeom>
        </p:spPr>
        <p:txBody>
          <a:bodyPr anchor="ctr"/>
          <a:lstStyle>
            <a:lvl1pPr marL="382336" indent="-382336" algn="l">
              <a:spcBef>
                <a:spcPts val="3100"/>
              </a:spcBef>
              <a:buSzPct val="125000"/>
              <a:buChar char="•"/>
              <a:defRPr sz="2600"/>
            </a:lvl1pPr>
            <a:lvl2pPr marL="941136" indent="-382336" algn="l">
              <a:spcBef>
                <a:spcPts val="3100"/>
              </a:spcBef>
              <a:buSzPct val="125000"/>
              <a:buChar char="•"/>
              <a:defRPr sz="2600"/>
            </a:lvl2pPr>
            <a:lvl3pPr marL="1499936" indent="-382336" algn="l">
              <a:spcBef>
                <a:spcPts val="3100"/>
              </a:spcBef>
              <a:buSzPct val="125000"/>
              <a:buChar char="•"/>
              <a:defRPr sz="2600"/>
            </a:lvl3pPr>
            <a:lvl4pPr marL="2058736" indent="-382336" algn="l">
              <a:spcBef>
                <a:spcPts val="3100"/>
              </a:spcBef>
              <a:buSzPct val="125000"/>
              <a:buChar char="•"/>
              <a:defRPr sz="2600"/>
            </a:lvl4pPr>
            <a:lvl5pPr marL="2617536" indent="-382336" algn="l">
              <a:spcBef>
                <a:spcPts val="3100"/>
              </a:spcBef>
              <a:buSzPct val="125000"/>
              <a:buChar char="•"/>
              <a:defRPr sz="26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1376349" y="2187357"/>
            <a:ext cx="10963302" cy="5302686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8475319" y="4845328"/>
            <a:ext cx="4354831" cy="29032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8488575" y="1756514"/>
            <a:ext cx="4334946" cy="288996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413307" y="1124611"/>
            <a:ext cx="10472802" cy="69818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826195" y="6224026"/>
            <a:ext cx="12063610" cy="10472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826195" y="7231536"/>
            <a:ext cx="12063610" cy="82854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708842" y="8086594"/>
            <a:ext cx="291687" cy="275734"/>
          </a:xfrm>
          <a:prstGeom prst="rect">
            <a:avLst/>
          </a:prstGeom>
          <a:ln w="3175">
            <a:miter lim="400000"/>
          </a:ln>
        </p:spPr>
        <p:txBody>
          <a:bodyPr wrap="none" lIns="26513" tIns="26513" rIns="26513" bIns="26513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1pPr>
      <a:lvl2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2pPr>
      <a:lvl3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3pPr>
      <a:lvl4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4pPr>
      <a:lvl5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5pPr>
      <a:lvl6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6pPr>
      <a:lvl7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7pPr>
      <a:lvl8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8pPr>
      <a:lvl9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9pPr>
    </p:titleStyle>
    <p:bodyStyle>
      <a:lvl1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355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711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066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4224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5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5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47" name="[Le point de départ]…"/>
          <p:cNvSpPr txBox="1"/>
          <p:nvPr>
            <p:ph type="title"/>
          </p:nvPr>
        </p:nvSpPr>
        <p:spPr>
          <a:xfrm>
            <a:off x="420014" y="1215276"/>
            <a:ext cx="12875973" cy="8015124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[Le point de départ]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- 1. l’objet du cours : l’agir selon deux points de vue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	[L’approche descriptive]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chemeClr val="accent4">
                    <a:hueOff val="-624705"/>
                    <a:lumOff val="1372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	- 2. Ce qu’est un « acte »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- 3. Aspects de la complexité de l’agir humain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- 4. Aspects de la complexité des situations humaines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[L’approche par l’évaluation des actes (axiologique)]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- 5. Les catégories de l’éthique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- 6. La « moralité » des actes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[Aspects du discernement éthique]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- 7. Le contexte culturel : aspects de l’</a:t>
            </a:r>
            <a:r>
              <a:rPr i="1"/>
              <a:t>éthos</a:t>
            </a:r>
            <a:r>
              <a:t> contemporain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- 8. La centralité de la conscience morale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- 9. Les références quant aux fondements de la réflexion éthique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[Un point d’aboutissement du cours]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- 10. Une proposition de définitions de l’éthique, de la morale et de la sagesse pratique</a:t>
            </a:r>
          </a:p>
        </p:txBody>
      </p:sp>
      <p:sp>
        <p:nvSpPr>
          <p:cNvPr id="14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4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5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5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53" name="Numéro de diapositive"/>
          <p:cNvSpPr txBox="1"/>
          <p:nvPr>
            <p:ph type="sldNum" sz="quarter" idx="2"/>
          </p:nvPr>
        </p:nvSpPr>
        <p:spPr>
          <a:xfrm>
            <a:off x="13016489" y="9079335"/>
            <a:ext cx="17545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28358" y="3197391"/>
            <a:ext cx="936001" cy="832001"/>
          </a:xfrm>
          <a:prstGeom prst="rect">
            <a:avLst/>
          </a:prstGeom>
          <a:ln w="3175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84608" y="4838700"/>
            <a:ext cx="918001" cy="918000"/>
          </a:xfrm>
          <a:prstGeom prst="rect">
            <a:avLst/>
          </a:prstGeom>
          <a:ln w="3175">
            <a:miter lim="400000"/>
          </a:ln>
        </p:spPr>
      </p:pic>
      <p:pic>
        <p:nvPicPr>
          <p:cNvPr id="156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046358" y="6434232"/>
            <a:ext cx="900001" cy="900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48" name="- la situation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situation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peut définir une situation comme une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« configuration relationnelle circonstanciée »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toute personne étant constamment insérée dans un réseau relationnel, chaque décision a un impact sur les personnes avec qui on est en relation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examine donc qui est concerné, et dans quelle mesure chaque personne concernée doit être impliquée ou associée à la décision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les circonstances sont identifiées par les questions classiques de la grammaire pour déterminer les compléments circonstanciels : 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qui (est concerné) ? quoi (de quoi est-il question) ? où ? quand ? en vue de quoi ? pour quelles raisons ? par quels moyens ? de quelle manière ? dans quelle mesure ? à quelles conditions ? </a:t>
            </a:r>
          </a:p>
        </p:txBody>
      </p:sp>
      <p:pic>
        <p:nvPicPr>
          <p:cNvPr id="24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5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52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53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256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54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55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59" name="- la situation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situation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peut définir une situation comme une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« configuration relationnelle circonstanciée »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ces circonstances imposent des contraintes dont la prise de décision doit tenir compte : temps limité pour décider, possibilités physiques ou mentales des personnes, moyens…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ex : il ne serait pas indiqué de vouloir entreprendre un triathlon après 50 ans, quand on n’a plus fait de sport depuis longtemps…</a:t>
            </a:r>
          </a:p>
        </p:txBody>
      </p:sp>
      <p:pic>
        <p:nvPicPr>
          <p:cNvPr id="26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6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63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64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267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65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66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70" name="- les moyens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les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moyens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dans l’élaboration d’une décision on peut se situer aussi sur un axe moyens/fin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si l’intention est ce qui constitue la fin, le but visé, on peut aussi examiner les moyens que l’on mettra en œuvre, en particulier leur légitimité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on envisage des moyens capables de mener à la fin (« proportionnés »)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on peut envisager une évaluation de ces moyens : sont-ils légitimes ?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ex : pour se mettre à un sport particulier, en acheter des vêtement ou des accessoires nécessaires, se documenter, etc</a:t>
            </a:r>
          </a:p>
        </p:txBody>
      </p:sp>
      <p:pic>
        <p:nvPicPr>
          <p:cNvPr id="27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7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74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75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278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76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77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81" name="- des conséquences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des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conséquences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décision que l’on prend peut comporter une multiplicité de conséquences 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des avantages et des inconvénients ?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(ex : moins de temps passé en famille - la nécessité de renoncer à une autre activité)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des risques ?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(ex : selon l’activité sportive, le risque de se blesser)</a:t>
            </a:r>
          </a:p>
        </p:txBody>
      </p:sp>
      <p:pic>
        <p:nvPicPr>
          <p:cNvPr id="282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84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85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86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289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87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88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92" name="- des conséquences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des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conséquences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à notre époque, nous avons deux difficulté avec les conséquences négatives :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• autour du « risque zéro » : il faudrait que toutes les conséquences négatives soient prévisibles et que l’on évite toute catastrophe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une telle idée comporte deux présupposés qui ne sont pas exacts :</a:t>
            </a:r>
          </a:p>
          <a:p>
            <a:pPr lvl="3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- que tous les risques soient prévisibles 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- et qu’un risque non prévu soit dû à une erreur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• avec la renonciation : opter pour une possibilité suppose renoncer à une autre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c'est-à-dire aux avantages que comportait la possibilité que l’on ne retient pas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pic>
        <p:nvPicPr>
          <p:cNvPr id="29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9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96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97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300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98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99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03" name="- l’ensemble de ces réflexions en vue de parvenir à une décision est parfois appelé un discernement éthiqu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l’ensemble de ces réflexions en vue de parvenir à une décision est parfois appelé un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discernement éthique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discerner, c’est « faire la part des choses » 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(sens étymologique : </a:t>
            </a:r>
            <a:r>
              <a:rPr i="1"/>
              <a:t>dis-cernere</a:t>
            </a:r>
            <a:r>
              <a:t>, distinguer clairement par la vue)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entre la multiplicité des décisions possibles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entre la multiplicité des motivations et intentions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entre la multiplicité de moyens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entre les conséquences acceptables et les conséquences inacceptables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-…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déterminer l’intention précise que l’on a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évaluer la décision à venir : est-ce une « bonne décision » ?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(ce que l’on fait aussi d’une décision passée)</a:t>
            </a:r>
          </a:p>
        </p:txBody>
      </p:sp>
      <p:pic>
        <p:nvPicPr>
          <p:cNvPr id="304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06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07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08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311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09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10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14" name="- la décision est le « centre de gravité » de l’acte que l’on pos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décision est le « centre de gravité » de l’acte que l’on pose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une décision est une sorte de basculement d’un projet envisagé préalablement comme possible vers une appropriation de ce projet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elle est donc l’appropriation volontaire, par une personne, d’un projet particulier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tel projet possible devient mon projet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il y a donc un avant et un après de la 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prise de décision est elle même une démarche volontaire : on peut décider de ne pas décider, même si on se sait en mesure de le faire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</p:txBody>
      </p:sp>
      <p:pic>
        <p:nvPicPr>
          <p:cNvPr id="315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1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18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19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322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20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21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25" name="- une décision n’est pas une déduction : elle ne se présente pas comme le produit d’une réflexion bien menée, dont elle serait la conclusion logiqu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une décision n’est pas une déduction : elle ne se présente pas comme le produit d’une réflexion bien menée, dont elle serait la conclusion logique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mais est le fruit d’une maturation, un processus intérieur qui mène vers ce basculement volontaire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parfois la réflexion favorise cette maturation mais parfois l’examen des arguments contradictoires ne fait que renforcer l’incapacité de décider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auquel cas il peut être bon de laisser la réflexion de côté, et au bout d’un certain temps, de voir en quoi la réflexion a mûri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cette réflexion procède de l’interprétation d’une situation à l’aune de critères, valeurs, attitudes qui ont du sens ou non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culture du risque zéro nous porte à chercher « la » bonne décision alors que dans bien des situations plusieurs décisions sont possibles sans que l’une s’impose</a:t>
            </a:r>
          </a:p>
        </p:txBody>
      </p:sp>
      <p:pic>
        <p:nvPicPr>
          <p:cNvPr id="32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2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29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332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30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31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333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36" name="- deux notions de l’éthique :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deux notions de l’éthique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personne qui prend une décision est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responsable</a:t>
            </a:r>
            <a:r>
              <a:t> de sa 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cela veut dire qu’on part du principe qu’elle peut en répondre (le pourquoi, les termes de son discernement…)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sens inverse, on peut attribuer un acte à une personne, en partant du principe qu’elle en est responsable : c’est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l’imputabilité</a:t>
            </a:r>
            <a:r>
              <a:t> d’un acte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une personne est responsable de ses actes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un acte est imputable à une personne</a:t>
            </a:r>
          </a:p>
        </p:txBody>
      </p:sp>
      <p:pic>
        <p:nvPicPr>
          <p:cNvPr id="33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3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40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343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41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42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344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47" name="- elle est la mise en œuvre de la décision : ce que l’on a décidé de faire, on le fait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est la mise en œuvre de la décision : ce que l’on a décidé de faire, on le fait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principe elle suit la décision 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sinon on peut douter que l’on ait véritablement pris la décision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appelle velléité, une « décision conditionnelle » : on le fait si les circonstances sont favorables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peut distinguer un acte et une action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ex : la décision de commencer une activité sportive suppose que l’on fasse la démarche de rejoindre un club, de s’inscrire et d’y aller régulièrement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l’acte serait : faire du sport une fois par semaine pour se détendre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l’action serait : poser l’ensemble des gestes qui mettent en œuvre la décision</a:t>
            </a:r>
          </a:p>
        </p:txBody>
      </p:sp>
      <p:pic>
        <p:nvPicPr>
          <p:cNvPr id="34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5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51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354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52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53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355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b)</a:t>
            </a:r>
            <a:r>
              <a:t>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e qu’est un acte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Ce qu’est un acte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[A. L’approche descriptive]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5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6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6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6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164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58" name="Conclusions : différentes manières d’envisager un act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Conclusions : différentes manières d’envisager un acte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1. sous l’angle des « phases » qui le constituent :</a:t>
            </a:r>
          </a:p>
          <a:p>
            <a:pPr marL="1595606" indent="-1595606" algn="l" defTabSz="238620"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élaboration 	- ex : réfléchir sur une priorité : aller voir un film ou rendre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							visite à une personne amie, subitement hospitalisée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décision	- décider de rendre visite à cette personne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exécution 	- le faire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2. en distinguant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l’action		- faire une visite à l’hôpital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l’intention	- témoigner de l’amitié et encourager la personne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3. ou en distinguant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la fin		- encourager la personne souffrante</a:t>
            </a:r>
          </a:p>
          <a:p>
            <a:pPr marL="1595606" indent="-1595606" algn="l" defTabSz="238620">
              <a:spcBef>
                <a:spcPts val="1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les moyens 	- pour cela, mettre en œuvre une écoute active, et aussi choisir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							de prendre les transports en commun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tout en gardant à l’esprit que ce sont là des schématisations de l’agir qui est un processus vivant toujours plus complexe que les représentations qu’on peut en faire</a:t>
            </a:r>
          </a:p>
        </p:txBody>
      </p:sp>
      <p:pic>
        <p:nvPicPr>
          <p:cNvPr id="35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6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362" name="Texte"/>
          <p:cNvSpPr txBox="1"/>
          <p:nvPr/>
        </p:nvSpPr>
        <p:spPr>
          <a:xfrm>
            <a:off x="13035792" y="9080018"/>
            <a:ext cx="260194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365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363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364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366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b)</a:t>
            </a:r>
            <a:r>
              <a:t>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Ce qu’est un acte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Ce qu’est un acte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[A. L’approche descriptive]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	L’élaboration</a:t>
            </a:r>
          </a:p>
          <a:p>
            <a:pPr lvl="1" marL="519569" indent="77330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b)</a:t>
            </a:r>
            <a:r>
              <a:t>	La décision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c)</a:t>
            </a:r>
            <a:r>
              <a:t>	L’exécution</a:t>
            </a:r>
          </a:p>
        </p:txBody>
      </p:sp>
      <p:sp>
        <p:nvSpPr>
          <p:cNvPr id="36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7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7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7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374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rippl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- en schématisant on peut considérer que poser un acte suppose :…"/>
          <p:cNvSpPr txBox="1"/>
          <p:nvPr>
            <p:ph type="title"/>
          </p:nvPr>
        </p:nvSpPr>
        <p:spPr>
          <a:xfrm>
            <a:off x="3935303" y="1800000"/>
            <a:ext cx="93600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schématisant on peut considérer que poser un acte suppose 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phase de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délibération</a:t>
            </a:r>
            <a:r>
              <a:t> ou d’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élaboration</a:t>
            </a:r>
            <a:r>
              <a:t> qui précède la 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phase qui est la prise de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une phase qui est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l’exécution</a:t>
            </a:r>
            <a:r>
              <a:t> de l’acte que l’on a décidé de poser, avec la mise en œuvre des démarches et moyens nécessaires</a:t>
            </a:r>
          </a:p>
        </p:txBody>
      </p:sp>
      <p:sp>
        <p:nvSpPr>
          <p:cNvPr id="16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68" name="Numéro de diapositive"/>
          <p:cNvSpPr txBox="1"/>
          <p:nvPr>
            <p:ph type="sldNum" sz="quarter" idx="2"/>
          </p:nvPr>
        </p:nvSpPr>
        <p:spPr>
          <a:xfrm>
            <a:off x="1295293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16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7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grpSp>
        <p:nvGrpSpPr>
          <p:cNvPr id="174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172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173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175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176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177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178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179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180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181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182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3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185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e qu’est un acte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Ce qu’est un acte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[A. L’approche descriptive]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a)	L’élaboration</a:t>
            </a:r>
          </a:p>
          <a:p>
            <a:pPr lvl="1" marL="519569" indent="77330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b)	La décision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c)	L’exécution</a:t>
            </a:r>
          </a:p>
        </p:txBody>
      </p:sp>
      <p:sp>
        <p:nvSpPr>
          <p:cNvPr id="18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8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9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19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9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9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9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0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01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02" name="- dans les actes du quotidien, cette phase est souvent instantanée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dans les actes du quotidien, cette phase est souvent instantanée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dans les actes qui modifient le cours d’une existence, elle peut être longue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est la phase de préparation ou d’élaboration de la 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conduit à élaborer des actes que l’on pourrait poser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sous forme de projets possibles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effectue parfois d’emblée une sorte de premier « tri » entre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ce qui semble envisageable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 ce qui n’est pas envisageable</a:t>
            </a:r>
          </a:p>
        </p:txBody>
      </p:sp>
      <p:sp>
        <p:nvSpPr>
          <p:cNvPr id="203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0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0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0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1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11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12" name="- sans vouloir être exhaustif, on retiendra ici 5 aspects auxquels on pense spontanément lorsqu’on réfléchit en vue de décider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sans vouloir être exhaustif, on retiendra ici 5 aspects auxquels on pense spontanément lorsqu’on réfléchit en vue de décider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• l’intention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• les motivations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• la situation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• les moyens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• les conséquences</a:t>
            </a:r>
          </a:p>
        </p:txBody>
      </p:sp>
      <p:sp>
        <p:nvSpPr>
          <p:cNvPr id="213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16" name="- les motivations : les raisons que l’on a de prendre telle ou telle décision :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les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motivations</a:t>
            </a:r>
            <a:r>
              <a:rPr i="1"/>
              <a:t> : </a:t>
            </a:r>
            <a:r>
              <a:t>les raisons que l’on a de prendre telle ou telle décision :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rPr i="1"/>
              <a:t>	- je prends telle décision…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parce que cela m’intéresse, ça m’enrichit, matériellement ou culturellement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parce que telle activité me fait plaisir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parce que j’aime telle personne (ex : service, cadeau…)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parce que c’est de ma responsabilité : perception d’une obligation ou d’un « devoir » qui s’impose à moi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-…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ex : le choix d’un loisir sera sans doute motivé par le plaisir qu’on en retirera (activité sportive, créative…)</a:t>
            </a:r>
          </a:p>
        </p:txBody>
      </p:sp>
      <p:pic>
        <p:nvPicPr>
          <p:cNvPr id="21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1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20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21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224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22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23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2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2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3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3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32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33" name="- l’intention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intention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elle désigne la visée que l’on a : ce que l’on veut faire en prenant telle décision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ex : s’inscrire à une activité sportive pour se détendre</a:t>
            </a:r>
          </a:p>
          <a:p>
            <a:pPr lvl="2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pourrait dire que l’intention peut coïncider avec la motivation principale que l’on a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ou dans certains cas, elle en est une formulation sous un autre angle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ex : l’activité de loisir que l’on choisit est une détente parce que c’est un moment que l’on vit avec plaisir  - l’intention serait dans ce cas la détente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mais l’intention pourrait aussi de se donner les moyens de rester en forme, de tenir un rythme de travail dans la durée, ce qui nécessite des moments de détente</a:t>
            </a:r>
          </a:p>
        </p:txBody>
      </p:sp>
      <p:sp>
        <p:nvSpPr>
          <p:cNvPr id="234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37" name="- l’intention…"/>
          <p:cNvSpPr txBox="1"/>
          <p:nvPr>
            <p:ph type="title"/>
          </p:nvPr>
        </p:nvSpPr>
        <p:spPr>
          <a:xfrm>
            <a:off x="421200" y="1800000"/>
            <a:ext cx="12877201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l’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intention</a:t>
            </a:r>
            <a:endParaRPr i="1"/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peut remarquer qu’il toujours possible de trouver des motivations intentionnelles supplémentaires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cela veut dire que parler de l’intention suppose que l’on détermine avec précision la raison principale pour laquelle on prend cette décision par rapport à des raisons secondes qui ne sont pas les intentions déterminantes dans la prise de décision</a:t>
            </a: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5956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c’est en ce sens que l’on peut comprendre le dicton : « c’est l’intention qui compte »</a:t>
            </a:r>
          </a:p>
        </p:txBody>
      </p:sp>
      <p:pic>
        <p:nvPicPr>
          <p:cNvPr id="23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4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41" name="Texte"/>
          <p:cNvSpPr txBox="1"/>
          <p:nvPr/>
        </p:nvSpPr>
        <p:spPr>
          <a:xfrm>
            <a:off x="13085221" y="9080018"/>
            <a:ext cx="161337" cy="2605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>
            <a:spAutoFit/>
          </a:bodyPr>
          <a:lstStyle>
            <a:lvl1pPr defTabSz="582436">
              <a:defRPr sz="1400">
                <a:solidFill>
                  <a:srgbClr val="F0FFE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42" name="Ce qu’est un acte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Ce qu’est un acte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L’élaboration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La décision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L’exécution </a:t>
            </a:r>
          </a:p>
        </p:txBody>
      </p:sp>
      <p:grpSp>
        <p:nvGrpSpPr>
          <p:cNvPr id="245" name="Grouper"/>
          <p:cNvGrpSpPr/>
          <p:nvPr/>
        </p:nvGrpSpPr>
        <p:grpSpPr>
          <a:xfrm>
            <a:off x="672608" y="317351"/>
            <a:ext cx="2140561" cy="766280"/>
            <a:chOff x="0" y="0"/>
            <a:chExt cx="2140560" cy="766279"/>
          </a:xfrm>
        </p:grpSpPr>
        <p:sp>
          <p:nvSpPr>
            <p:cNvPr id="243" name="Département de Théologie.s"/>
            <p:cNvSpPr txBox="1"/>
            <p:nvPr/>
          </p:nvSpPr>
          <p:spPr>
            <a:xfrm>
              <a:off x="162486" y="475200"/>
              <a:ext cx="1815588" cy="2910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24889" tIns="24889" rIns="24889" bIns="24889" numCol="1" anchor="ctr">
              <a:spAutoFit/>
            </a:bodyPr>
            <a:lstStyle/>
            <a:p>
              <a:pPr defTabSz="582436">
                <a:defRPr b="0" sz="1400">
                  <a:latin typeface="Avenir Next Condensed Regular"/>
                  <a:ea typeface="Avenir Next Condensed Regular"/>
                  <a:cs typeface="Avenir Next Condensed Regular"/>
                  <a:sym typeface="Avenir Next Condensed Regular"/>
                </a:defRPr>
              </a:pPr>
              <a:r>
                <a:t>Département de Théologie.</a:t>
              </a:r>
              <a:r>
                <a:rPr i="1"/>
                <a:t>s</a:t>
              </a:r>
            </a:p>
          </p:txBody>
        </p:sp>
        <p:pic>
          <p:nvPicPr>
            <p:cNvPr id="244" name="pasted-image.tiff" descr="pasted-image.tif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140561" cy="475201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