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716000" cy="9677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58243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422747" y="2459120"/>
            <a:ext cx="10870506" cy="2425979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422747" y="4951381"/>
            <a:ext cx="10870506" cy="828546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21"/>
          </p:nvPr>
        </p:nvSpPr>
        <p:spPr>
          <a:xfrm>
            <a:off x="1740908" y="5932378"/>
            <a:ext cx="10240812" cy="35071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20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22"/>
          </p:nvPr>
        </p:nvSpPr>
        <p:spPr>
          <a:xfrm>
            <a:off x="1740908" y="4378208"/>
            <a:ext cx="10240812" cy="53653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494777" y="585289"/>
            <a:ext cx="15271734" cy="10181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/>
          <p:nvPr>
            <p:ph type="title"/>
          </p:nvPr>
        </p:nvSpPr>
        <p:spPr>
          <a:xfrm>
            <a:off x="1755627" y="2604856"/>
            <a:ext cx="10204746" cy="2277401"/>
          </a:xfrm>
          <a:prstGeom prst="rect">
            <a:avLst/>
          </a:prstGeom>
        </p:spPr>
        <p:txBody>
          <a:bodyPr lIns="24889" tIns="24889" rIns="24889" bIns="24889" anchor="b"/>
          <a:lstStyle>
            <a:lvl1pPr defTabSz="582436">
              <a:defRPr sz="7400"/>
            </a:lvl1pPr>
          </a:lstStyle>
          <a:p>
            <a:pPr/>
            <a:r>
              <a:t>Texte du titre</a:t>
            </a:r>
          </a:p>
        </p:txBody>
      </p:sp>
      <p:sp>
        <p:nvSpPr>
          <p:cNvPr id="118" name="Texte niveau 1…"/>
          <p:cNvSpPr txBox="1"/>
          <p:nvPr>
            <p:ph type="body" sz="quarter" idx="1"/>
          </p:nvPr>
        </p:nvSpPr>
        <p:spPr>
          <a:xfrm>
            <a:off x="1755627" y="4944480"/>
            <a:ext cx="10204746" cy="777802"/>
          </a:xfrm>
          <a:prstGeom prst="rect">
            <a:avLst/>
          </a:prstGeom>
        </p:spPr>
        <p:txBody>
          <a:bodyPr lIns="24889" tIns="24889" rIns="24889" bIns="24889"/>
          <a:lstStyle>
            <a:lvl1pPr defTabSz="582436">
              <a:defRPr sz="3400"/>
            </a:lvl1pPr>
            <a:lvl2pPr defTabSz="582436">
              <a:defRPr sz="3400"/>
            </a:lvl2pPr>
            <a:lvl3pPr defTabSz="582436">
              <a:defRPr sz="3400"/>
            </a:lvl3pPr>
            <a:lvl4pPr defTabSz="582436">
              <a:defRPr sz="3400"/>
            </a:lvl4pPr>
            <a:lvl5pPr defTabSz="582436"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/>
          <p:nvPr>
            <p:ph type="sldNum" sz="quarter" idx="2"/>
          </p:nvPr>
        </p:nvSpPr>
        <p:spPr>
          <a:xfrm>
            <a:off x="6724792" y="7887679"/>
            <a:ext cx="260193" cy="260522"/>
          </a:xfrm>
          <a:prstGeom prst="rect">
            <a:avLst/>
          </a:prstGeom>
        </p:spPr>
        <p:txBody>
          <a:bodyPr lIns="24889" tIns="24889" rIns="24889" bIns="24889"/>
          <a:lstStyle>
            <a:lvl1pPr defTabSz="582436">
              <a:defRPr b="1" sz="1400">
                <a:solidFill>
                  <a:srgbClr val="F0FFE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du titre"/>
          <p:cNvSpPr txBox="1"/>
          <p:nvPr>
            <p:ph type="title"/>
          </p:nvPr>
        </p:nvSpPr>
        <p:spPr>
          <a:xfrm>
            <a:off x="1755627" y="2604856"/>
            <a:ext cx="10204746" cy="2277401"/>
          </a:xfrm>
          <a:prstGeom prst="rect">
            <a:avLst/>
          </a:prstGeom>
        </p:spPr>
        <p:txBody>
          <a:bodyPr lIns="24889" tIns="24889" rIns="24889" bIns="24889" anchor="b"/>
          <a:lstStyle>
            <a:lvl1pPr defTabSz="582436">
              <a:defRPr sz="7400"/>
            </a:lvl1pPr>
          </a:lstStyle>
          <a:p>
            <a:pPr/>
            <a:r>
              <a:t>Texte du titre</a:t>
            </a:r>
          </a:p>
        </p:txBody>
      </p:sp>
      <p:sp>
        <p:nvSpPr>
          <p:cNvPr id="127" name="Texte niveau 1…"/>
          <p:cNvSpPr txBox="1"/>
          <p:nvPr>
            <p:ph type="body" sz="quarter" idx="1"/>
          </p:nvPr>
        </p:nvSpPr>
        <p:spPr>
          <a:xfrm>
            <a:off x="1755627" y="4944480"/>
            <a:ext cx="10204746" cy="777802"/>
          </a:xfrm>
          <a:prstGeom prst="rect">
            <a:avLst/>
          </a:prstGeom>
        </p:spPr>
        <p:txBody>
          <a:bodyPr lIns="24889" tIns="24889" rIns="24889" bIns="24889"/>
          <a:lstStyle>
            <a:lvl1pPr defTabSz="582436">
              <a:defRPr sz="3400"/>
            </a:lvl1pPr>
            <a:lvl2pPr defTabSz="582436">
              <a:defRPr sz="3400"/>
            </a:lvl2pPr>
            <a:lvl3pPr defTabSz="582436">
              <a:defRPr sz="3400"/>
            </a:lvl3pPr>
            <a:lvl4pPr defTabSz="582436">
              <a:defRPr sz="3400"/>
            </a:lvl4pPr>
            <a:lvl5pPr defTabSz="582436"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/>
          <p:nvPr>
            <p:ph type="sldNum" sz="quarter" idx="2"/>
          </p:nvPr>
        </p:nvSpPr>
        <p:spPr>
          <a:xfrm>
            <a:off x="6724792" y="7887679"/>
            <a:ext cx="260193" cy="260522"/>
          </a:xfrm>
          <a:prstGeom prst="rect">
            <a:avLst/>
          </a:prstGeom>
        </p:spPr>
        <p:txBody>
          <a:bodyPr lIns="24889" tIns="24889" rIns="24889" bIns="24889"/>
          <a:lstStyle>
            <a:lvl1pPr defTabSz="582436">
              <a:defRPr b="1" sz="1400">
                <a:solidFill>
                  <a:srgbClr val="F0FFE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2019299" y="1431724"/>
            <a:ext cx="9677401" cy="4805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422747" y="3625710"/>
            <a:ext cx="10870506" cy="242598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4678927" y="1226246"/>
            <a:ext cx="10350180" cy="69001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1356464" y="1756514"/>
            <a:ext cx="5335828" cy="2896593"/>
          </a:xfrm>
          <a:prstGeom prst="rect">
            <a:avLst/>
          </a:prstGeom>
        </p:spPr>
        <p:txBody>
          <a:bodyPr anchor="b"/>
          <a:lstStyle>
            <a:lvl1pPr marL="0" indent="0" defTabSz="582436">
              <a:tabLst/>
              <a:defRPr b="0" sz="5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1356464" y="4666362"/>
            <a:ext cx="5335828" cy="298939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xfrm>
            <a:off x="1376349" y="1444981"/>
            <a:ext cx="10963302" cy="1193105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xfrm>
            <a:off x="1376349" y="1444981"/>
            <a:ext cx="10963302" cy="1193105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xfrm>
            <a:off x="1376349" y="2903219"/>
            <a:ext cx="10963302" cy="4851958"/>
          </a:xfrm>
          <a:prstGeom prst="rect">
            <a:avLst/>
          </a:prstGeom>
        </p:spPr>
        <p:txBody>
          <a:bodyPr anchor="ctr"/>
          <a:lstStyle>
            <a:lvl1pPr marL="423333" indent="-423333" algn="l">
              <a:spcBef>
                <a:spcPts val="4100"/>
              </a:spcBef>
              <a:buSzPct val="125000"/>
              <a:buChar char="•"/>
              <a:defRPr sz="3200"/>
            </a:lvl1pPr>
            <a:lvl2pPr marL="1058333" indent="-423333" algn="l">
              <a:spcBef>
                <a:spcPts val="4100"/>
              </a:spcBef>
              <a:buSzPct val="125000"/>
              <a:buChar char="•"/>
              <a:defRPr sz="3200"/>
            </a:lvl2pPr>
            <a:lvl3pPr marL="1693333" indent="-423333" algn="l">
              <a:spcBef>
                <a:spcPts val="4100"/>
              </a:spcBef>
              <a:buSzPct val="125000"/>
              <a:buChar char="•"/>
              <a:defRPr sz="3200"/>
            </a:lvl3pPr>
            <a:lvl4pPr marL="2328333" indent="-423333" algn="l">
              <a:spcBef>
                <a:spcPts val="4100"/>
              </a:spcBef>
              <a:buSzPct val="125000"/>
              <a:buChar char="•"/>
              <a:defRPr sz="3200"/>
            </a:lvl4pPr>
            <a:lvl5pPr marL="2963333" indent="-423333" algn="l">
              <a:spcBef>
                <a:spcPts val="4100"/>
              </a:spcBef>
              <a:buSzPct val="125000"/>
              <a:buChar char="•"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5699694" y="2368531"/>
            <a:ext cx="8560524" cy="57070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xfrm>
            <a:off x="1376349" y="1444981"/>
            <a:ext cx="10963302" cy="1193105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quarter" idx="1"/>
          </p:nvPr>
        </p:nvSpPr>
        <p:spPr>
          <a:xfrm>
            <a:off x="1376349" y="2903219"/>
            <a:ext cx="5335828" cy="4851958"/>
          </a:xfrm>
          <a:prstGeom prst="rect">
            <a:avLst/>
          </a:prstGeom>
        </p:spPr>
        <p:txBody>
          <a:bodyPr anchor="ctr"/>
          <a:lstStyle>
            <a:lvl1pPr marL="382336" indent="-382336" algn="l">
              <a:spcBef>
                <a:spcPts val="3100"/>
              </a:spcBef>
              <a:buSzPct val="125000"/>
              <a:buChar char="•"/>
              <a:defRPr sz="2600"/>
            </a:lvl1pPr>
            <a:lvl2pPr marL="941136" indent="-382336" algn="l">
              <a:spcBef>
                <a:spcPts val="3100"/>
              </a:spcBef>
              <a:buSzPct val="125000"/>
              <a:buChar char="•"/>
              <a:defRPr sz="2600"/>
            </a:lvl2pPr>
            <a:lvl3pPr marL="1499936" indent="-382336" algn="l">
              <a:spcBef>
                <a:spcPts val="3100"/>
              </a:spcBef>
              <a:buSzPct val="125000"/>
              <a:buChar char="•"/>
              <a:defRPr sz="2600"/>
            </a:lvl3pPr>
            <a:lvl4pPr marL="2058736" indent="-382336" algn="l">
              <a:spcBef>
                <a:spcPts val="3100"/>
              </a:spcBef>
              <a:buSzPct val="125000"/>
              <a:buChar char="•"/>
              <a:defRPr sz="2600"/>
            </a:lvl4pPr>
            <a:lvl5pPr marL="2617536" indent="-382336" algn="l">
              <a:spcBef>
                <a:spcPts val="3100"/>
              </a:spcBef>
              <a:buSzPct val="125000"/>
              <a:buChar char="•"/>
              <a:defRPr sz="26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1376349" y="2187357"/>
            <a:ext cx="10963302" cy="5302686"/>
          </a:xfrm>
          <a:prstGeom prst="rect">
            <a:avLst/>
          </a:prstGeom>
        </p:spPr>
        <p:txBody>
          <a:bodyPr anchor="ctr"/>
          <a:lstStyle>
            <a:lvl1pPr marL="423333" indent="-423333" algn="l">
              <a:spcBef>
                <a:spcPts val="4100"/>
              </a:spcBef>
              <a:buSzPct val="125000"/>
              <a:buChar char="•"/>
              <a:defRPr sz="3200"/>
            </a:lvl1pPr>
            <a:lvl2pPr marL="1058333" indent="-423333" algn="l">
              <a:spcBef>
                <a:spcPts val="4100"/>
              </a:spcBef>
              <a:buSzPct val="125000"/>
              <a:buChar char="•"/>
              <a:defRPr sz="3200"/>
            </a:lvl2pPr>
            <a:lvl3pPr marL="1693333" indent="-423333" algn="l">
              <a:spcBef>
                <a:spcPts val="4100"/>
              </a:spcBef>
              <a:buSzPct val="125000"/>
              <a:buChar char="•"/>
              <a:defRPr sz="3200"/>
            </a:lvl3pPr>
            <a:lvl4pPr marL="2328333" indent="-423333" algn="l">
              <a:spcBef>
                <a:spcPts val="4100"/>
              </a:spcBef>
              <a:buSzPct val="125000"/>
              <a:buChar char="•"/>
              <a:defRPr sz="3200"/>
            </a:lvl4pPr>
            <a:lvl5pPr marL="2963333" indent="-423333" algn="l">
              <a:spcBef>
                <a:spcPts val="4100"/>
              </a:spcBef>
              <a:buSzPct val="125000"/>
              <a:buChar char="•"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8475319" y="4845328"/>
            <a:ext cx="4354831" cy="2903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8488575" y="1756514"/>
            <a:ext cx="4334946" cy="2889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413307" y="1124611"/>
            <a:ext cx="10472802" cy="698186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826195" y="6224026"/>
            <a:ext cx="12063610" cy="10472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826195" y="7231536"/>
            <a:ext cx="12063610" cy="8285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708842" y="8086594"/>
            <a:ext cx="291687" cy="275734"/>
          </a:xfrm>
          <a:prstGeom prst="rect">
            <a:avLst/>
          </a:prstGeom>
          <a:ln w="3175">
            <a:miter lim="400000"/>
          </a:ln>
        </p:spPr>
        <p:txBody>
          <a:bodyPr wrap="none" lIns="26513" tIns="26513" rIns="26513" bIns="26513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1pPr>
      <a:lvl2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2pPr>
      <a:lvl3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3pPr>
      <a:lvl4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4pPr>
      <a:lvl5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5pPr>
      <a:lvl6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6pPr>
      <a:lvl7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7pPr>
      <a:lvl8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8pPr>
      <a:lvl9pPr marL="519569" marR="0" indent="-519569" algn="ctr" defTabSz="2386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b="1" baseline="0" cap="none" i="0" spc="0" strike="noStrike" sz="3600" u="none">
          <a:solidFill>
            <a:srgbClr val="FFFDB2"/>
          </a:solidFill>
          <a:uFillTx/>
          <a:latin typeface="Optima"/>
          <a:ea typeface="Optima"/>
          <a:cs typeface="Optima"/>
          <a:sym typeface="Optima"/>
        </a:defRPr>
      </a:lvl9pPr>
    </p:titleStyle>
    <p:bodyStyle>
      <a:lvl1pPr marL="0" marR="0" indent="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35560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71120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6680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422400" algn="ctr" defTabSz="5824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24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image" Target="../media/image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138" name="[Le point de départ]…"/>
          <p:cNvSpPr txBox="1"/>
          <p:nvPr>
            <p:ph type="title"/>
          </p:nvPr>
        </p:nvSpPr>
        <p:spPr>
          <a:xfrm>
            <a:off x="420014" y="1215276"/>
            <a:ext cx="12875973" cy="801512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rgbClr val="00C4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	[Le point de départ]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- 1. l’objet du cours : l’agir selon deux points de vue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rgbClr val="00C4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			[L’approche descriptive]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- 2. Ce qu’est un « acte »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-624705"/>
                    <a:lumOff val="1372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			- 3. Aspects de la complexité de l’agir humain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- 4. Aspects de la complexité des situations humaines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rgbClr val="00C4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		[L’approche par l’évaluation des actes (axiologique)]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- 5. Les catégories de l’éthique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- 6. La « moralité » des actes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rgbClr val="00C4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		[Aspects du discernement éthique]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- 7. Le contexte culturel : aspects de l’</a:t>
            </a:r>
            <a:r>
              <a:rPr i="1"/>
              <a:t>éthos</a:t>
            </a:r>
            <a:r>
              <a:t> contemporain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- 8. La centralité de la conscience morale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- 9. Les références quant aux fondements de la réflexion éthique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1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rgbClr val="00C4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[Un point d’aboutissement du cours]</a:t>
            </a:r>
          </a:p>
          <a:p>
            <a:pPr lvl="3" marL="1595606" indent="-909806" algn="l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- 10. Une proposition de définitions de l’éthique, de la morale et de la sagesse pratique</a:t>
            </a:r>
          </a:p>
        </p:txBody>
      </p:sp>
      <p:sp>
        <p:nvSpPr>
          <p:cNvPr id="13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14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14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14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144" name="Numéro de diapositive"/>
          <p:cNvSpPr txBox="1"/>
          <p:nvPr>
            <p:ph type="sldNum" sz="quarter" idx="2"/>
          </p:nvPr>
        </p:nvSpPr>
        <p:spPr>
          <a:xfrm>
            <a:off x="13016489" y="9079335"/>
            <a:ext cx="175459" cy="2851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2436"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858" y="3197391"/>
            <a:ext cx="936001" cy="832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7108" y="4838700"/>
            <a:ext cx="918001" cy="918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8858" y="6434232"/>
            <a:ext cx="900001" cy="900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46" name="- l’expression française « faire quelque chose » pour désigner l’agir peut signifier plusieurs choses que les Grecs anciens différenciaient en trois mots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l’expression française « faire quelque chose » pour désigner l’agir peut signifier plusieurs choses que les Grecs anciens différenciaient en trois mots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πρᾶξις</a:t>
            </a:r>
            <a:r>
              <a:t> (</a:t>
            </a:r>
            <a:r>
              <a:rPr i="1"/>
              <a:t>praxis</a:t>
            </a:r>
            <a:r>
              <a:t>)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les notions sont corrélées :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on peut dire que le potier façonne une poterie, en ce sens il confectionne un objet (</a:t>
            </a:r>
            <a:r>
              <a:rPr i="1"/>
              <a:t>poíèsis</a:t>
            </a:r>
            <a:r>
              <a:t>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pour cela il met en œuvre un savoir-faire, une </a:t>
            </a:r>
            <a:r>
              <a:rPr i="1"/>
              <a:t>technique</a:t>
            </a:r>
            <a:r>
              <a:t> (</a:t>
            </a:r>
            <a:r>
              <a:rPr i="1"/>
              <a:t>technè</a:t>
            </a:r>
            <a:r>
              <a:t>),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mais au gré de l’exercice de sa profession, il devient un bon potier, voire un artiste (</a:t>
            </a:r>
            <a:r>
              <a:rPr i="1"/>
              <a:t>praxis</a:t>
            </a:r>
            <a:r>
              <a:t>) et il est susceptible d’acquérir une sagesse sur la vie à partir du travail, de ses lenteurs, de la résistance de la matière, de la répétition, etc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une « pratique » est donc l’agir par lequel on institue sa propre vie et la vie de la société, principalement sous l’angle des relations humaines</a:t>
            </a:r>
          </a:p>
        </p:txBody>
      </p:sp>
      <p:pic>
        <p:nvPicPr>
          <p:cNvPr id="247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49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50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53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51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52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54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57" name="- on attire ici l’attention sur trois autres « types d’agirs »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on attire ici l’attention sur trois autres « types d’agirs »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• Agir par une action ou agir par abstention d’action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• Agir effectif et agir expressif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• Les « actes de parole »</a:t>
            </a:r>
          </a:p>
        </p:txBody>
      </p:sp>
      <p:pic>
        <p:nvPicPr>
          <p:cNvPr id="258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60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61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64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62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63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6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68" name="• Agir par une action ou agir par abstention d’action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Agir par une action ou agir par abstention d’action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on a considéré qu’un acte pouvait être composé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d’une action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d’une intention ou d’un but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ex : rendre visite à une personne hospitalisée pour l’encourager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l’action est la visite ; elle est observable, vérifiable - ces témoins peuvent attester qu’elle a eu lieu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l’intention appartient au sujet</a:t>
            </a:r>
          </a:p>
          <a:p>
            <a:pPr lvl="1" marL="1595606" indent="-1367006" algn="l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il peut l’exprimer</a:t>
            </a:r>
          </a:p>
          <a:p>
            <a:pPr lvl="1" marL="1595606" indent="-1367006" algn="l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s’il ne l’exprime pas, on ne peut qu’émettre des suppositions</a:t>
            </a:r>
          </a:p>
          <a:p>
            <a:pPr lvl="1" marL="1595606" indent="-1367006" algn="l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s’il l’exprime on est devant le choix d’y croire ou de ne pas y croire</a:t>
            </a:r>
          </a:p>
          <a:p>
            <a:pPr lvl="1" marL="1595606" indent="-1367006" algn="l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- ne pas y croire relève du soupçon sinon du procès d’intention</a:t>
            </a:r>
          </a:p>
        </p:txBody>
      </p:sp>
      <p:pic>
        <p:nvPicPr>
          <p:cNvPr id="269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71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72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3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27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27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78" name="• Agir par une action ou agir par abstention d’action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Agir par une action ou agir par abstention d’action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on a considéré qu’un acte pouvait être composé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d’une action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d’une intention ou d’un but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il peut y avoir des actes qui se traduisent par une abstention d’action :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toutes les décisions de ne pas faire quelque chose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arrêter une activité : fumer, manger de la viande…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décider de se taire pour ne pas répondre à une provocation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dans ce cas, l’acte que l’on pose se résume à une décision sans visibilité, ou qui n’est pas déductible du comportement observable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cf. le sobjections de conscience</a:t>
            </a:r>
          </a:p>
        </p:txBody>
      </p:sp>
      <p:sp>
        <p:nvSpPr>
          <p:cNvPr id="27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28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8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8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8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28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88" name="• Agir effectif et agir expressif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Agir </a:t>
            </a:r>
            <a:r>
              <a:rPr i="1"/>
              <a:t>effectif</a:t>
            </a:r>
            <a:r>
              <a:t> et agir </a:t>
            </a:r>
            <a:r>
              <a:rPr i="1"/>
              <a:t>expressif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peut entendre par « agir effectif »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le fait qu’une décision prise et exécutée produit des effets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elle modifie les relations humaines, introduit de la nouveauté, change des états de faits, etc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peut entendre par « agir expressif »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le fait que tout acte posé est aussi porteur d’un message - il exprime quelque chose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visiter quelqu’un qui est hospitalisé pour l’encourager lui dit aussi qu’elle est importante pour moi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en ce sens, l’agir comporte quasiment toujours une dimension symbolique</a:t>
            </a:r>
          </a:p>
        </p:txBody>
      </p:sp>
      <p:sp>
        <p:nvSpPr>
          <p:cNvPr id="28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29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9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9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29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98" name="• Agir effectif et agir expressif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Agir </a:t>
            </a:r>
            <a:r>
              <a:rPr i="1"/>
              <a:t>effectif</a:t>
            </a:r>
            <a:r>
              <a:t> et agir </a:t>
            </a:r>
            <a:r>
              <a:rPr i="1"/>
              <a:t>expressif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certains actes ont leur raison d’être uniquement dans leur dimension symbolique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et « ne font rien » en termes d’efficacité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ex : se saluer en se serrant la main ou en se faisant la bise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on signifie par là que l’on commence une relation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ou que l’on ne va pas se mordre, voire se manger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il peut y avoir distorsion entre l’acte - l’action et l’intention - et le message que l’acte délivre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situation classique : complimenter une personne sur sa tenue vestimentaire pour la mettre en valeur mais l’ajout du mot « aujourd’hui » suggère que les autres jours sa tenue laisse à désirer…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ce genre de situation peut relever de la maladresse (involontaire) ou être pleinement volontaire et subtilement calculé (cf. l’ironie)</a:t>
            </a:r>
          </a:p>
        </p:txBody>
      </p:sp>
      <p:sp>
        <p:nvSpPr>
          <p:cNvPr id="29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0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0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0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0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08" name="• Les « actes de parole »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Les « actes de parole »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le philosophe anglais John Longshaw Austin (1911-1960) a attiré l’attention sur le fait que certains actes ne sont posés que lorsqu’on a dit certaines paroles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il a appelé cela des « speech acts » : actes de parole	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ce sont les paroles performatives, qui font ce qu’elles disent (par opposition au constat)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[J. Austin, How to do things with words (1962) ; Quand dire, c’est faire, Paris, Seuil (1970)]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ex : la promesse ; on n’a promis quelque chose qu’à partir du moment où on a dit à la personne destinataire que l’on promettait quelque chose</a:t>
            </a:r>
          </a:p>
        </p:txBody>
      </p:sp>
      <p:sp>
        <p:nvSpPr>
          <p:cNvPr id="30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1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1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1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1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1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18" name="• Les « actes de parole »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• Les « actes de parole »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dans la pensée biblique, la création du monde se fait par une parole de Dieu :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Dieu dit et les choses sont (Gn 1)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par extension, on considère qu’il y a une dimension performative dans toutes les paroles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d’où l’importance des bénédictions (dire du bien sur) et la réprobation des malédictions (dire du mal sur) </a:t>
            </a:r>
          </a:p>
        </p:txBody>
      </p:sp>
      <p:sp>
        <p:nvSpPr>
          <p:cNvPr id="31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2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2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2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2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2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28" name="- on peut remarque que l’agir humain est complexe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peut remarque que l’agir humain est complexe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tant si l’on veut décrire en quoi il consiste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que si l’on considère l’agir inscrit dans le temps et les imbrications des actes que l’on pose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exemple :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valider une licence est en quelque sorte un seul acte,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qui prend au moins 3 ans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qui suppose une multiplicité d’actes, qui ont rang de moyen par rapport à l’acte visé qui se présente comme une fin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et on peut considérer chacun de ces actes comme un acte en soi</a:t>
            </a:r>
          </a:p>
        </p:txBody>
      </p:sp>
      <p:sp>
        <p:nvSpPr>
          <p:cNvPr id="32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3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3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3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3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38" name="- si l’éthique vise à évaluer les actes, il est nécessaire de définir avec précision de quel acte on parle,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si l’éthique vise à évaluer les actes, il est nécessaire de définir avec précision de quel acte on parle,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et définir un acte est difficile en raison de la complexité de l’agir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peut le figurer par la métaphore du zoom en photographie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la complexité de l’agir humain peut être figurée par la photographie d’un paysage (figurant l’acte-fin)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mais le même paysage peut donner lieu à une multiplicité de photos qui valent chacune par elle-même, et qui seront des détails du paysage d’ensemble (figurant les actes-moyens)</a:t>
            </a:r>
          </a:p>
        </p:txBody>
      </p:sp>
      <p:sp>
        <p:nvSpPr>
          <p:cNvPr id="33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4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4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4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4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4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spects de la complexité de l’agir humain…"/>
          <p:cNvSpPr txBox="1"/>
          <p:nvPr/>
        </p:nvSpPr>
        <p:spPr>
          <a:xfrm>
            <a:off x="420014" y="1800000"/>
            <a:ext cx="12875973" cy="7430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519569" indent="-5068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Aspects de la complexité de l’agir humain</a:t>
            </a: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00C4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[A. L’approche descriptive]</a:t>
            </a:r>
          </a:p>
        </p:txBody>
      </p:sp>
      <p:sp>
        <p:nvSpPr>
          <p:cNvPr id="150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151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153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15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0000" y="3600000"/>
            <a:ext cx="1905001" cy="1905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999" y="2276990"/>
            <a:ext cx="8100002" cy="5400001"/>
          </a:xfrm>
          <a:prstGeom prst="rect">
            <a:avLst/>
          </a:prstGeom>
          <a:ln w="3175">
            <a:miter lim="400000"/>
          </a:ln>
        </p:spPr>
      </p:pic>
      <p:sp>
        <p:nvSpPr>
          <p:cNvPr id="348" name="3. Une figuration de la complexité de l’agir…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un acte pourrait être comparé à un paysage composé de multiples éléments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mais chaque élément pourrait donner lieu à une photo en soi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de la même façon, on pourrait considérer pour eux-mêmes des actes constitutifs d’un acte plus global</a:t>
            </a:r>
          </a:p>
        </p:txBody>
      </p:sp>
      <p:sp>
        <p:nvSpPr>
          <p:cNvPr id="349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50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51" name="Ligne Ligne" descr="Ligne 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53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54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56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999" y="2276990"/>
            <a:ext cx="8100002" cy="5400001"/>
          </a:xfrm>
          <a:prstGeom prst="rect">
            <a:avLst/>
          </a:prstGeom>
          <a:ln w="3175">
            <a:miter lim="400000"/>
          </a:ln>
        </p:spPr>
      </p:pic>
      <p:sp>
        <p:nvSpPr>
          <p:cNvPr id="359" name="3. Une figuration de la complexité de l’agir…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un acte pourrait être comparé à un paysage composé de multiples éléments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mais chaque élément pourrait donner lieu à une photo en soi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de la même façon, on pourrait considérer pour eux-mêmes des actes constitutifs d’un acte plus global</a:t>
            </a:r>
          </a:p>
        </p:txBody>
      </p:sp>
      <p:sp>
        <p:nvSpPr>
          <p:cNvPr id="360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61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62" name="Ligne Ligne" descr="Ligne 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64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65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67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368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0753" y="4217947"/>
            <a:ext cx="3067248" cy="1892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3. Une figuration de la complexité de l’agir…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un acte pourrait être comparé à un paysage composé de multiples éléments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mais chaque élément pourrait donner lieu à une photo en soi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de la même façon, on pourrait considérer pour eux-mêmes des actes constitutifs d’un acte plus global</a:t>
            </a:r>
          </a:p>
        </p:txBody>
      </p:sp>
      <p:sp>
        <p:nvSpPr>
          <p:cNvPr id="372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73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74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76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77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79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380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7999" y="2138699"/>
            <a:ext cx="8100001" cy="54000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999" y="2276990"/>
            <a:ext cx="8100002" cy="5400001"/>
          </a:xfrm>
          <a:prstGeom prst="rect">
            <a:avLst/>
          </a:prstGeom>
          <a:ln w="3175">
            <a:miter lim="400000"/>
          </a:ln>
        </p:spPr>
      </p:pic>
      <p:sp>
        <p:nvSpPr>
          <p:cNvPr id="383" name="3. Une figuration de la complexité de l’agir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84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85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86" name="Ligne Ligne" descr="Ligne 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88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389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9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391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392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819" y="5784882"/>
            <a:ext cx="3067248" cy="1892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396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397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399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400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402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403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7999" y="2138699"/>
            <a:ext cx="8100001" cy="54000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999" y="2276990"/>
            <a:ext cx="8100002" cy="5400001"/>
          </a:xfrm>
          <a:prstGeom prst="rect">
            <a:avLst/>
          </a:prstGeom>
          <a:ln w="3175">
            <a:miter lim="400000"/>
          </a:ln>
        </p:spPr>
      </p:pic>
      <p:sp>
        <p:nvSpPr>
          <p:cNvPr id="406" name="3. Une figuration de la complexité de l’agir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7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408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409" name="Ligne Ligne" descr="Ligne 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411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412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1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414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415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4219" y="3084882"/>
            <a:ext cx="3067248" cy="1892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419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420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422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423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425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426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7999" y="2138699"/>
            <a:ext cx="8100002" cy="54000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999" y="2276990"/>
            <a:ext cx="8100002" cy="5400001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3. Une figuration de la complexité de l’agir"/>
          <p:cNvSpPr txBox="1"/>
          <p:nvPr>
            <p:ph type="title"/>
          </p:nvPr>
        </p:nvSpPr>
        <p:spPr>
          <a:xfrm>
            <a:off x="421200" y="1800000"/>
            <a:ext cx="12877201" cy="756204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3. Une figuration de la complexité de l’agir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30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431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432" name="Ligne Ligne" descr="Ligne 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434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435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437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  <p:pic>
        <p:nvPicPr>
          <p:cNvPr id="438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4219" y="3084882"/>
            <a:ext cx="3067248" cy="1892109"/>
          </a:xfrm>
          <a:prstGeom prst="rect">
            <a:avLst/>
          </a:prstGeom>
        </p:spPr>
      </p:pic>
      <p:pic>
        <p:nvPicPr>
          <p:cNvPr id="440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0753" y="4217947"/>
            <a:ext cx="3067248" cy="1892109"/>
          </a:xfrm>
          <a:prstGeom prst="rect">
            <a:avLst/>
          </a:prstGeom>
        </p:spPr>
      </p:pic>
      <p:pic>
        <p:nvPicPr>
          <p:cNvPr id="442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819" y="5784882"/>
            <a:ext cx="3067248" cy="1892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  <p:bldP build="whole" bldLvl="1" animBg="1" rev="0" advAuto="0" spid="440" grpId="2"/>
      <p:bldP build="whole" bldLvl="1" animBg="1" rev="0" advAuto="0" spid="442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446" name="- cette analogie figure qu’il n’est pas simple de définir précisément ce qu’est un acte particulier, compte tenu de la multiplicité des aspects qui le composent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cette analogie figure qu’il n’est pas simple de définir précisément ce qu’est un acte particulier, compte tenu de la multiplicité des aspects qui le composent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aspects objectifs (les actions concrètes mises en œuvre, les conséquences vérifiables de l’acte, circonstances…)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- aspects subjectifs (intentions et motivations…)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cette problématique est commune avec le droit, où la qualification d’un acte demande une définition précise</a:t>
            </a:r>
          </a:p>
        </p:txBody>
      </p:sp>
      <p:sp>
        <p:nvSpPr>
          <p:cNvPr id="447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448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450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451" name="Texte"/>
          <p:cNvSpPr txBox="1"/>
          <p:nvPr/>
        </p:nvSpPr>
        <p:spPr>
          <a:xfrm>
            <a:off x="13035792" y="9080018"/>
            <a:ext cx="260194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5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spects de la complexité de l’agir humain…"/>
          <p:cNvSpPr txBox="1"/>
          <p:nvPr/>
        </p:nvSpPr>
        <p:spPr>
          <a:xfrm>
            <a:off x="420014" y="1800000"/>
            <a:ext cx="12875973" cy="7430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519569" indent="-5068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Aspects de la complexité de l’agir humain</a:t>
            </a: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00C4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[A. L’approche descriptive]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a)</a:t>
            </a:r>
            <a:r>
              <a:t>	Un lexique grec de l’agir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b)</a:t>
            </a:r>
            <a:r>
              <a:t>	Trois manières de « faire quelque chose »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c)</a:t>
            </a:r>
            <a:r>
              <a:t>	Imbrications des actes</a:t>
            </a:r>
          </a:p>
        </p:txBody>
      </p:sp>
      <p:sp>
        <p:nvSpPr>
          <p:cNvPr id="456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457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459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46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0000" y="3600000"/>
            <a:ext cx="1905001" cy="1905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igure"/>
          <p:cNvSpPr/>
          <p:nvPr/>
        </p:nvSpPr>
        <p:spPr>
          <a:xfrm rot="16200000">
            <a:off x="5079872" y="2869172"/>
            <a:ext cx="2308378" cy="10009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6C6C6C"/>
              </a:gs>
            </a:gsLst>
            <a:lin ang="5400000"/>
          </a:gradFill>
          <a:ln w="3175">
            <a:miter lim="400000"/>
          </a:ln>
        </p:spPr>
        <p:txBody>
          <a:bodyPr lIns="26513" tIns="26513" rIns="26513" bIns="26513" anchor="ctr"/>
          <a:lstStyle/>
          <a:p>
            <a: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8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159" name="Numéro de diapositive"/>
          <p:cNvSpPr txBox="1"/>
          <p:nvPr>
            <p:ph type="sldNum" sz="quarter" idx="2"/>
          </p:nvPr>
        </p:nvSpPr>
        <p:spPr>
          <a:xfrm>
            <a:off x="12959999" y="9079335"/>
            <a:ext cx="175460" cy="2851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82436"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0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161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163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16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sp>
        <p:nvSpPr>
          <p:cNvPr id="165" name="AGIR"/>
          <p:cNvSpPr/>
          <p:nvPr/>
        </p:nvSpPr>
        <p:spPr>
          <a:xfrm>
            <a:off x="1015335" y="5060873"/>
            <a:ext cx="1138877" cy="850901"/>
          </a:xfrm>
          <a:prstGeom prst="ellipse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sz="28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Bold"/>
                <a:ea typeface="DreamOrphans-Bold"/>
                <a:cs typeface="DreamOrphans-Bold"/>
                <a:sym typeface="DreamOrphans-Bold"/>
              </a:defRPr>
            </a:lvl1pPr>
          </a:lstStyle>
          <a:p>
            <a:pPr/>
            <a:r>
              <a:t>AGIR</a:t>
            </a:r>
          </a:p>
        </p:txBody>
      </p:sp>
      <p:sp>
        <p:nvSpPr>
          <p:cNvPr id="166" name="Description"/>
          <p:cNvSpPr/>
          <p:nvPr/>
        </p:nvSpPr>
        <p:spPr>
          <a:xfrm>
            <a:off x="1407715" y="7609520"/>
            <a:ext cx="1440001" cy="475201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cap="small" sz="24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Bold"/>
                <a:ea typeface="DreamOrphans-Bold"/>
                <a:cs typeface="DreamOrphans-Bold"/>
                <a:sym typeface="DreamOrphans-Bold"/>
              </a:defRPr>
            </a:lvl1pPr>
          </a:lstStyle>
          <a:p>
            <a:pPr/>
            <a:r>
              <a:t>Description</a:t>
            </a:r>
          </a:p>
        </p:txBody>
      </p:sp>
      <p:sp>
        <p:nvSpPr>
          <p:cNvPr id="167" name="Évaluation"/>
          <p:cNvSpPr/>
          <p:nvPr/>
        </p:nvSpPr>
        <p:spPr>
          <a:xfrm>
            <a:off x="1407715" y="3090044"/>
            <a:ext cx="1440001" cy="475201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cap="small" sz="24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Bold"/>
                <a:ea typeface="DreamOrphans-Bold"/>
                <a:cs typeface="DreamOrphans-Bold"/>
                <a:sym typeface="DreamOrphans-Bold"/>
              </a:defRPr>
            </a:lvl1pPr>
          </a:lstStyle>
          <a:p>
            <a:pPr/>
            <a:r>
              <a:t>Évaluation</a:t>
            </a:r>
          </a:p>
        </p:txBody>
      </p:sp>
      <p:sp>
        <p:nvSpPr>
          <p:cNvPr id="168" name="Éthique &amp;…"/>
          <p:cNvSpPr/>
          <p:nvPr/>
        </p:nvSpPr>
        <p:spPr>
          <a:xfrm>
            <a:off x="2341757" y="5098553"/>
            <a:ext cx="1169625" cy="737651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/>
          <a:p>
            <a:pPr>
              <a:defRPr b="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Bold"/>
                <a:ea typeface="DreamOrphans-Bold"/>
                <a:cs typeface="DreamOrphans-Bold"/>
                <a:sym typeface="DreamOrphans-Bold"/>
              </a:defRPr>
            </a:pPr>
            <a:r>
              <a:t>Éthique &amp;</a:t>
            </a:r>
          </a:p>
          <a:p>
            <a:pPr>
              <a:defRPr b="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Bold"/>
                <a:ea typeface="DreamOrphans-Bold"/>
                <a:cs typeface="DreamOrphans-Bold"/>
                <a:sym typeface="DreamOrphans-Bold"/>
              </a:defRPr>
            </a:pPr>
            <a:r>
              <a:t>Morale</a:t>
            </a:r>
          </a:p>
        </p:txBody>
      </p:sp>
      <p:sp>
        <p:nvSpPr>
          <p:cNvPr id="169" name="Élaboration"/>
          <p:cNvSpPr/>
          <p:nvPr/>
        </p:nvSpPr>
        <p:spPr>
          <a:xfrm>
            <a:off x="3689053" y="7190711"/>
            <a:ext cx="1270801" cy="352790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sz="18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Regular"/>
                <a:ea typeface="DreamOrphans-Regular"/>
                <a:cs typeface="DreamOrphans-Regular"/>
                <a:sym typeface="DreamOrphans-Regular"/>
              </a:defRPr>
            </a:lvl1pPr>
          </a:lstStyle>
          <a:p>
            <a:pPr/>
            <a:r>
              <a:t>Élaboration</a:t>
            </a:r>
          </a:p>
        </p:txBody>
      </p:sp>
      <p:sp>
        <p:nvSpPr>
          <p:cNvPr id="170" name="Exécution"/>
          <p:cNvSpPr/>
          <p:nvPr/>
        </p:nvSpPr>
        <p:spPr>
          <a:xfrm>
            <a:off x="3691266" y="8150738"/>
            <a:ext cx="1270801" cy="352791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sz="18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Regular"/>
                <a:ea typeface="DreamOrphans-Regular"/>
                <a:cs typeface="DreamOrphans-Regular"/>
                <a:sym typeface="DreamOrphans-Regular"/>
              </a:defRPr>
            </a:lvl1pPr>
          </a:lstStyle>
          <a:p>
            <a:pPr/>
            <a:r>
              <a:t>Exécution</a:t>
            </a:r>
          </a:p>
        </p:txBody>
      </p:sp>
      <p:sp>
        <p:nvSpPr>
          <p:cNvPr id="171" name="Décision"/>
          <p:cNvSpPr/>
          <p:nvPr/>
        </p:nvSpPr>
        <p:spPr>
          <a:xfrm>
            <a:off x="3898338" y="7670725"/>
            <a:ext cx="1270801" cy="352790"/>
          </a:xfrm>
          <a:prstGeom prst="rect">
            <a:avLst/>
          </a:prstGeom>
          <a:gradFill>
            <a:gsLst>
              <a:gs pos="0">
                <a:srgbClr val="FFFFF2"/>
              </a:gs>
              <a:gs pos="100000">
                <a:srgbClr val="FFF86E"/>
              </a:gs>
            </a:gsLst>
            <a:lin ang="2700000"/>
          </a:gra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513" tIns="26513" rIns="26513" bIns="26513" anchor="ctr"/>
          <a:lstStyle>
            <a:lvl1pPr>
              <a:defRPr b="0" sz="18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DreamOrphans-Regular"/>
                <a:ea typeface="DreamOrphans-Regular"/>
                <a:cs typeface="DreamOrphans-Regular"/>
                <a:sym typeface="DreamOrphans-Regular"/>
              </a:defRPr>
            </a:lvl1pPr>
          </a:lstStyle>
          <a:p>
            <a:pPr/>
            <a:r>
              <a:t>Décision</a:t>
            </a:r>
          </a:p>
        </p:txBody>
      </p:sp>
      <p:sp>
        <p:nvSpPr>
          <p:cNvPr id="172" name="Ligne"/>
          <p:cNvSpPr/>
          <p:nvPr/>
        </p:nvSpPr>
        <p:spPr>
          <a:xfrm flipV="1">
            <a:off x="1860347" y="3760321"/>
            <a:ext cx="246198" cy="1175255"/>
          </a:xfrm>
          <a:prstGeom prst="line">
            <a:avLst/>
          </a:prstGeom>
          <a:ln w="38100">
            <a:solidFill>
              <a:srgbClr val="FFFDB2"/>
            </a:solidFill>
            <a:miter lim="400000"/>
            <a:tailEnd type="triangle"/>
          </a:ln>
        </p:spPr>
        <p:txBody>
          <a:bodyPr lIns="26513" tIns="26513" rIns="26513" bIns="26513" anchor="ctr"/>
          <a:lstStyle/>
          <a:p>
            <a: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Ligne"/>
          <p:cNvSpPr/>
          <p:nvPr/>
        </p:nvSpPr>
        <p:spPr>
          <a:xfrm>
            <a:off x="1860346" y="6174972"/>
            <a:ext cx="246199" cy="1175255"/>
          </a:xfrm>
          <a:prstGeom prst="line">
            <a:avLst/>
          </a:prstGeom>
          <a:ln w="38100">
            <a:solidFill>
              <a:srgbClr val="FFFDB2"/>
            </a:solidFill>
            <a:miter lim="400000"/>
            <a:tailEnd type="triangle"/>
          </a:ln>
        </p:spPr>
        <p:txBody>
          <a:bodyPr lIns="26513" tIns="26513" rIns="26513" bIns="26513" anchor="ctr"/>
          <a:lstStyle/>
          <a:p>
            <a: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[Acte]"/>
          <p:cNvSpPr/>
          <p:nvPr/>
        </p:nvSpPr>
        <p:spPr>
          <a:xfrm>
            <a:off x="2986071" y="7562230"/>
            <a:ext cx="720001" cy="582160"/>
          </a:xfrm>
          <a:prstGeom prst="roundRect">
            <a:avLst>
              <a:gd name="adj" fmla="val 32723"/>
            </a:avLst>
          </a:prstGeom>
          <a:gradFill>
            <a:gsLst>
              <a:gs pos="0">
                <a:schemeClr val="accent1">
                  <a:lumOff val="13529"/>
                </a:schemeClr>
              </a:gs>
              <a:gs pos="100000">
                <a:schemeClr val="accent1">
                  <a:hueOff val="118245"/>
                  <a:lumOff val="-11372"/>
                </a:schemeClr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8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pPr/>
            <a:r>
              <a:t>[Acte]</a:t>
            </a:r>
          </a:p>
        </p:txBody>
      </p:sp>
      <p:sp>
        <p:nvSpPr>
          <p:cNvPr id="175" name="[Objet]"/>
          <p:cNvSpPr/>
          <p:nvPr/>
        </p:nvSpPr>
        <p:spPr>
          <a:xfrm>
            <a:off x="133931" y="5156633"/>
            <a:ext cx="822626" cy="659380"/>
          </a:xfrm>
          <a:prstGeom prst="roundRect">
            <a:avLst>
              <a:gd name="adj" fmla="val 28891"/>
            </a:avLst>
          </a:prstGeom>
          <a:gradFill>
            <a:gsLst>
              <a:gs pos="0">
                <a:schemeClr val="accent1">
                  <a:lumOff val="13529"/>
                </a:schemeClr>
              </a:gs>
              <a:gs pos="100000">
                <a:schemeClr val="accent1">
                  <a:hueOff val="118245"/>
                  <a:lumOff val="-11372"/>
                </a:schemeClr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b="0" sz="1800"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pPr/>
            <a:r>
              <a:t>[Objet]</a:t>
            </a:r>
          </a:p>
        </p:txBody>
      </p:sp>
      <p:sp>
        <p:nvSpPr>
          <p:cNvPr id="176" name="[Complexité…"/>
          <p:cNvSpPr/>
          <p:nvPr/>
        </p:nvSpPr>
        <p:spPr>
          <a:xfrm>
            <a:off x="5309728" y="7472719"/>
            <a:ext cx="1332001" cy="748801"/>
          </a:xfrm>
          <a:prstGeom prst="roundRect">
            <a:avLst>
              <a:gd name="adj" fmla="val 25441"/>
            </a:avLst>
          </a:prstGeom>
          <a:gradFill>
            <a:gsLst>
              <a:gs pos="0">
                <a:schemeClr val="accent1">
                  <a:lumOff val="13529"/>
                </a:schemeClr>
              </a:gs>
              <a:gs pos="100000">
                <a:schemeClr val="accent1">
                  <a:hueOff val="118245"/>
                  <a:lumOff val="-11372"/>
                </a:schemeClr>
              </a:gs>
            </a:gsLst>
            <a:lin ang="2700000"/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defRPr b="0" sz="18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[Complexité </a:t>
            </a:r>
          </a:p>
          <a:p>
            <a:pPr>
              <a:lnSpc>
                <a:spcPct val="80000"/>
              </a:lnSpc>
              <a:defRPr b="0" sz="18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de l’agir]</a:t>
            </a:r>
          </a:p>
        </p:txBody>
      </p:sp>
      <p:sp>
        <p:nvSpPr>
          <p:cNvPr id="177" name="- on cherche ici à restituer la complexité de l’agir humain sous 3 aspects, complémentaires par rapport à ce qui précède…"/>
          <p:cNvSpPr txBox="1"/>
          <p:nvPr>
            <p:ph type="title"/>
          </p:nvPr>
        </p:nvSpPr>
        <p:spPr>
          <a:xfrm>
            <a:off x="3935303" y="1800000"/>
            <a:ext cx="93600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cherche ici à restituer la complexité de l’agir humain sous 3 aspects, complémentaires par rapport à ce qui précède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une précision de vocabulaire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une diversité des types d’actes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l’imbrication des actes les uns dans les autres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7395" t="10072" r="13355" b="5981"/>
          <a:stretch>
            <a:fillRect/>
          </a:stretch>
        </p:blipFill>
        <p:spPr>
          <a:xfrm>
            <a:off x="133931" y="4807774"/>
            <a:ext cx="373950" cy="453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6" h="21451" fill="norm" stroke="1" extrusionOk="0">
                <a:moveTo>
                  <a:pt x="16084" y="41"/>
                </a:moveTo>
                <a:cubicBezTo>
                  <a:pt x="15866" y="-149"/>
                  <a:pt x="13676" y="362"/>
                  <a:pt x="12950" y="774"/>
                </a:cubicBezTo>
                <a:cubicBezTo>
                  <a:pt x="12270" y="1160"/>
                  <a:pt x="12079" y="1195"/>
                  <a:pt x="10911" y="1093"/>
                </a:cubicBezTo>
                <a:cubicBezTo>
                  <a:pt x="7141" y="765"/>
                  <a:pt x="2961" y="2752"/>
                  <a:pt x="1187" y="5713"/>
                </a:cubicBezTo>
                <a:cubicBezTo>
                  <a:pt x="-623" y="8734"/>
                  <a:pt x="-339" y="12540"/>
                  <a:pt x="1874" y="15122"/>
                </a:cubicBezTo>
                <a:cubicBezTo>
                  <a:pt x="2359" y="15688"/>
                  <a:pt x="2364" y="15677"/>
                  <a:pt x="2024" y="16455"/>
                </a:cubicBezTo>
                <a:cubicBezTo>
                  <a:pt x="1837" y="16884"/>
                  <a:pt x="1667" y="17641"/>
                  <a:pt x="1659" y="18127"/>
                </a:cubicBezTo>
                <a:cubicBezTo>
                  <a:pt x="1646" y="18936"/>
                  <a:pt x="1743" y="19113"/>
                  <a:pt x="2690" y="20230"/>
                </a:cubicBezTo>
                <a:cubicBezTo>
                  <a:pt x="3258" y="20901"/>
                  <a:pt x="3848" y="21451"/>
                  <a:pt x="3999" y="21451"/>
                </a:cubicBezTo>
                <a:cubicBezTo>
                  <a:pt x="4362" y="21451"/>
                  <a:pt x="4342" y="21107"/>
                  <a:pt x="3956" y="20625"/>
                </a:cubicBezTo>
                <a:cubicBezTo>
                  <a:pt x="3553" y="20122"/>
                  <a:pt x="3644" y="18006"/>
                  <a:pt x="4085" y="17620"/>
                </a:cubicBezTo>
                <a:cubicBezTo>
                  <a:pt x="4343" y="17393"/>
                  <a:pt x="4499" y="17418"/>
                  <a:pt x="5544" y="17864"/>
                </a:cubicBezTo>
                <a:cubicBezTo>
                  <a:pt x="7064" y="18513"/>
                  <a:pt x="8306" y="18759"/>
                  <a:pt x="10117" y="18765"/>
                </a:cubicBezTo>
                <a:cubicBezTo>
                  <a:pt x="14797" y="18782"/>
                  <a:pt x="18750" y="16107"/>
                  <a:pt x="19926" y="12155"/>
                </a:cubicBezTo>
                <a:cubicBezTo>
                  <a:pt x="20977" y="8626"/>
                  <a:pt x="19180" y="4458"/>
                  <a:pt x="15762" y="2539"/>
                </a:cubicBezTo>
                <a:cubicBezTo>
                  <a:pt x="15226" y="2238"/>
                  <a:pt x="14775" y="1956"/>
                  <a:pt x="14775" y="1919"/>
                </a:cubicBezTo>
                <a:cubicBezTo>
                  <a:pt x="14775" y="1883"/>
                  <a:pt x="15095" y="1472"/>
                  <a:pt x="15483" y="999"/>
                </a:cubicBezTo>
                <a:cubicBezTo>
                  <a:pt x="15871" y="527"/>
                  <a:pt x="16142" y="92"/>
                  <a:pt x="16084" y="41"/>
                </a:cubicBezTo>
                <a:close/>
              </a:path>
            </a:pathLst>
          </a:custGeom>
          <a:ln w="3175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5673" t="8767" r="12670" b="15595"/>
          <a:stretch>
            <a:fillRect/>
          </a:stretch>
        </p:blipFill>
        <p:spPr>
          <a:xfrm>
            <a:off x="2752481" y="8122913"/>
            <a:ext cx="440945" cy="40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387" fill="norm" stroke="1" extrusionOk="0">
                <a:moveTo>
                  <a:pt x="16622" y="14"/>
                </a:moveTo>
                <a:cubicBezTo>
                  <a:pt x="15300" y="-77"/>
                  <a:pt x="14131" y="276"/>
                  <a:pt x="12631" y="1219"/>
                </a:cubicBezTo>
                <a:cubicBezTo>
                  <a:pt x="12071" y="1571"/>
                  <a:pt x="11463" y="1863"/>
                  <a:pt x="11281" y="1863"/>
                </a:cubicBezTo>
                <a:cubicBezTo>
                  <a:pt x="10628" y="1863"/>
                  <a:pt x="8300" y="2768"/>
                  <a:pt x="7444" y="3360"/>
                </a:cubicBezTo>
                <a:cubicBezTo>
                  <a:pt x="3658" y="5978"/>
                  <a:pt x="2159" y="11753"/>
                  <a:pt x="4185" y="15974"/>
                </a:cubicBezTo>
                <a:cubicBezTo>
                  <a:pt x="4405" y="16433"/>
                  <a:pt x="4418" y="16587"/>
                  <a:pt x="4243" y="16639"/>
                </a:cubicBezTo>
                <a:cubicBezTo>
                  <a:pt x="1757" y="17377"/>
                  <a:pt x="555" y="18089"/>
                  <a:pt x="174" y="19071"/>
                </a:cubicBezTo>
                <a:cubicBezTo>
                  <a:pt x="-176" y="19973"/>
                  <a:pt x="-7" y="20485"/>
                  <a:pt x="752" y="20713"/>
                </a:cubicBezTo>
                <a:cubicBezTo>
                  <a:pt x="1102" y="20817"/>
                  <a:pt x="1657" y="20899"/>
                  <a:pt x="1967" y="20900"/>
                </a:cubicBezTo>
                <a:cubicBezTo>
                  <a:pt x="2596" y="20901"/>
                  <a:pt x="4469" y="20173"/>
                  <a:pt x="5535" y="19528"/>
                </a:cubicBezTo>
                <a:cubicBezTo>
                  <a:pt x="6223" y="19111"/>
                  <a:pt x="6237" y="19112"/>
                  <a:pt x="6788" y="19466"/>
                </a:cubicBezTo>
                <a:cubicBezTo>
                  <a:pt x="8387" y="20492"/>
                  <a:pt x="9225" y="20915"/>
                  <a:pt x="10163" y="21170"/>
                </a:cubicBezTo>
                <a:cubicBezTo>
                  <a:pt x="11465" y="21523"/>
                  <a:pt x="13630" y="21436"/>
                  <a:pt x="15099" y="20983"/>
                </a:cubicBezTo>
                <a:cubicBezTo>
                  <a:pt x="15972" y="20713"/>
                  <a:pt x="16244" y="20536"/>
                  <a:pt x="16449" y="20110"/>
                </a:cubicBezTo>
                <a:cubicBezTo>
                  <a:pt x="16639" y="19714"/>
                  <a:pt x="16843" y="19570"/>
                  <a:pt x="17201" y="19570"/>
                </a:cubicBezTo>
                <a:cubicBezTo>
                  <a:pt x="17842" y="19570"/>
                  <a:pt x="18681" y="18882"/>
                  <a:pt x="19534" y="17658"/>
                </a:cubicBezTo>
                <a:cubicBezTo>
                  <a:pt x="20886" y="15718"/>
                  <a:pt x="21424" y="14017"/>
                  <a:pt x="21424" y="11652"/>
                </a:cubicBezTo>
                <a:cubicBezTo>
                  <a:pt x="21424" y="10275"/>
                  <a:pt x="21095" y="8457"/>
                  <a:pt x="20711" y="7682"/>
                </a:cubicBezTo>
                <a:cubicBezTo>
                  <a:pt x="20543" y="7345"/>
                  <a:pt x="20463" y="7417"/>
                  <a:pt x="19843" y="8451"/>
                </a:cubicBezTo>
                <a:cubicBezTo>
                  <a:pt x="19466" y="9079"/>
                  <a:pt x="19096" y="9594"/>
                  <a:pt x="19014" y="9594"/>
                </a:cubicBezTo>
                <a:cubicBezTo>
                  <a:pt x="18681" y="9594"/>
                  <a:pt x="18667" y="9331"/>
                  <a:pt x="18994" y="8534"/>
                </a:cubicBezTo>
                <a:cubicBezTo>
                  <a:pt x="19254" y="7902"/>
                  <a:pt x="19340" y="7276"/>
                  <a:pt x="19341" y="5957"/>
                </a:cubicBezTo>
                <a:cubicBezTo>
                  <a:pt x="19342" y="4999"/>
                  <a:pt x="19348" y="3676"/>
                  <a:pt x="19361" y="3027"/>
                </a:cubicBezTo>
                <a:cubicBezTo>
                  <a:pt x="19378" y="2115"/>
                  <a:pt x="19303" y="1734"/>
                  <a:pt x="19033" y="1344"/>
                </a:cubicBezTo>
                <a:cubicBezTo>
                  <a:pt x="18381" y="403"/>
                  <a:pt x="17810" y="95"/>
                  <a:pt x="16622" y="14"/>
                </a:cubicBezTo>
                <a:close/>
                <a:moveTo>
                  <a:pt x="4050" y="18073"/>
                </a:moveTo>
                <a:cubicBezTo>
                  <a:pt x="5788" y="18068"/>
                  <a:pt x="6218" y="18372"/>
                  <a:pt x="5303" y="18967"/>
                </a:cubicBezTo>
                <a:cubicBezTo>
                  <a:pt x="4987" y="19172"/>
                  <a:pt x="4444" y="19441"/>
                  <a:pt x="4108" y="19549"/>
                </a:cubicBezTo>
                <a:cubicBezTo>
                  <a:pt x="2575" y="20040"/>
                  <a:pt x="1243" y="19948"/>
                  <a:pt x="887" y="19341"/>
                </a:cubicBezTo>
                <a:cubicBezTo>
                  <a:pt x="445" y="18584"/>
                  <a:pt x="1707" y="18081"/>
                  <a:pt x="4050" y="18073"/>
                </a:cubicBezTo>
                <a:close/>
              </a:path>
            </a:pathLst>
          </a:custGeom>
          <a:ln w="3175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8000" t="5333" r="10048" b="11561"/>
          <a:stretch>
            <a:fillRect/>
          </a:stretch>
        </p:blipFill>
        <p:spPr>
          <a:xfrm>
            <a:off x="5155346" y="8082583"/>
            <a:ext cx="442536" cy="448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85" fill="norm" stroke="1" extrusionOk="0">
                <a:moveTo>
                  <a:pt x="14410" y="0"/>
                </a:moveTo>
                <a:cubicBezTo>
                  <a:pt x="13924" y="0"/>
                  <a:pt x="12738" y="542"/>
                  <a:pt x="12282" y="974"/>
                </a:cubicBezTo>
                <a:cubicBezTo>
                  <a:pt x="12048" y="1195"/>
                  <a:pt x="12048" y="1248"/>
                  <a:pt x="12282" y="1394"/>
                </a:cubicBezTo>
                <a:cubicBezTo>
                  <a:pt x="12427" y="1484"/>
                  <a:pt x="12701" y="1545"/>
                  <a:pt x="12901" y="1546"/>
                </a:cubicBezTo>
                <a:cubicBezTo>
                  <a:pt x="14138" y="1555"/>
                  <a:pt x="16012" y="2580"/>
                  <a:pt x="16518" y="3512"/>
                </a:cubicBezTo>
                <a:cubicBezTo>
                  <a:pt x="16821" y="4072"/>
                  <a:pt x="16464" y="4153"/>
                  <a:pt x="15377" y="3799"/>
                </a:cubicBezTo>
                <a:cubicBezTo>
                  <a:pt x="10241" y="2126"/>
                  <a:pt x="4831" y="5089"/>
                  <a:pt x="3598" y="10251"/>
                </a:cubicBezTo>
                <a:cubicBezTo>
                  <a:pt x="2781" y="13670"/>
                  <a:pt x="3990" y="17147"/>
                  <a:pt x="6750" y="19357"/>
                </a:cubicBezTo>
                <a:cubicBezTo>
                  <a:pt x="7286" y="19785"/>
                  <a:pt x="7471" y="20058"/>
                  <a:pt x="7350" y="20177"/>
                </a:cubicBezTo>
                <a:cubicBezTo>
                  <a:pt x="7250" y="20276"/>
                  <a:pt x="6347" y="20334"/>
                  <a:pt x="5300" y="20330"/>
                </a:cubicBezTo>
                <a:cubicBezTo>
                  <a:pt x="3769" y="20325"/>
                  <a:pt x="3261" y="20267"/>
                  <a:pt x="2592" y="19967"/>
                </a:cubicBezTo>
                <a:cubicBezTo>
                  <a:pt x="1590" y="19518"/>
                  <a:pt x="881" y="18518"/>
                  <a:pt x="754" y="17410"/>
                </a:cubicBezTo>
                <a:cubicBezTo>
                  <a:pt x="705" y="16979"/>
                  <a:pt x="597" y="16627"/>
                  <a:pt x="522" y="16627"/>
                </a:cubicBezTo>
                <a:cubicBezTo>
                  <a:pt x="284" y="16627"/>
                  <a:pt x="0" y="17678"/>
                  <a:pt x="0" y="18574"/>
                </a:cubicBezTo>
                <a:cubicBezTo>
                  <a:pt x="0" y="20050"/>
                  <a:pt x="850" y="21129"/>
                  <a:pt x="2360" y="21533"/>
                </a:cubicBezTo>
                <a:cubicBezTo>
                  <a:pt x="2553" y="21584"/>
                  <a:pt x="3581" y="21600"/>
                  <a:pt x="4642" y="21571"/>
                </a:cubicBezTo>
                <a:cubicBezTo>
                  <a:pt x="6169" y="21529"/>
                  <a:pt x="6822" y="21430"/>
                  <a:pt x="7737" y="21094"/>
                </a:cubicBezTo>
                <a:cubicBezTo>
                  <a:pt x="8809" y="20699"/>
                  <a:pt x="8939" y="20695"/>
                  <a:pt x="9574" y="20922"/>
                </a:cubicBezTo>
                <a:cubicBezTo>
                  <a:pt x="10548" y="21270"/>
                  <a:pt x="13215" y="21381"/>
                  <a:pt x="14429" y="21132"/>
                </a:cubicBezTo>
                <a:cubicBezTo>
                  <a:pt x="16001" y="20810"/>
                  <a:pt x="17813" y="19833"/>
                  <a:pt x="18974" y="18669"/>
                </a:cubicBezTo>
                <a:cubicBezTo>
                  <a:pt x="20745" y="16895"/>
                  <a:pt x="21600" y="14563"/>
                  <a:pt x="21566" y="12236"/>
                </a:cubicBezTo>
                <a:cubicBezTo>
                  <a:pt x="21532" y="9910"/>
                  <a:pt x="20603" y="7583"/>
                  <a:pt x="18781" y="5803"/>
                </a:cubicBezTo>
                <a:lnTo>
                  <a:pt x="17736" y="4791"/>
                </a:lnTo>
                <a:lnTo>
                  <a:pt x="18104" y="4104"/>
                </a:lnTo>
                <a:cubicBezTo>
                  <a:pt x="18932" y="2502"/>
                  <a:pt x="18078" y="978"/>
                  <a:pt x="15996" y="344"/>
                </a:cubicBezTo>
                <a:cubicBezTo>
                  <a:pt x="15380" y="156"/>
                  <a:pt x="14666" y="0"/>
                  <a:pt x="14410" y="0"/>
                </a:cubicBezTo>
                <a:close/>
              </a:path>
            </a:pathLst>
          </a:cu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spects de la complexité de l’agir humain…"/>
          <p:cNvSpPr txBox="1"/>
          <p:nvPr/>
        </p:nvSpPr>
        <p:spPr>
          <a:xfrm>
            <a:off x="420014" y="1800000"/>
            <a:ext cx="12875973" cy="7430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519569" indent="-5068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Aspects de la complexité de l’agir humain</a:t>
            </a: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defTabSz="238620">
              <a:buClr>
                <a:srgbClr val="000000"/>
              </a:buClr>
              <a:buFont typeface="Gill Sans"/>
              <a:tabLst>
                <a:tab pos="5486400" algn="r"/>
                <a:tab pos="5664200" algn="l"/>
              </a:tabLst>
              <a:defRPr sz="2600">
                <a:solidFill>
                  <a:srgbClr val="00C4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[A. L’approche descriptive]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a)	Un lexique grec de l’agir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b)	Trois manières de « faire quelque chose »</a:t>
            </a:r>
          </a:p>
          <a:p>
            <a:pPr marL="519569" indent="-519569" algn="l" defTabSz="238620">
              <a:buClr>
                <a:srgbClr val="000000"/>
              </a:buClr>
              <a:buFont typeface="Gill Sans"/>
              <a:tabLst>
                <a:tab pos="4584700" algn="r"/>
                <a:tab pos="4762500" algn="l"/>
              </a:tabLst>
              <a:defRPr sz="2600">
                <a:solidFill>
                  <a:srgbClr val="FFFDB2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		c)	Imbrications des actes</a:t>
            </a:r>
          </a:p>
        </p:txBody>
      </p:sp>
      <p:sp>
        <p:nvSpPr>
          <p:cNvPr id="183" name="Département de Théologie.s"/>
          <p:cNvSpPr txBox="1"/>
          <p:nvPr/>
        </p:nvSpPr>
        <p:spPr>
          <a:xfrm>
            <a:off x="835094" y="792551"/>
            <a:ext cx="1815588" cy="29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 anchor="ctr">
            <a:spAutoFit/>
          </a:bodyPr>
          <a:lstStyle/>
          <a:p>
            <a:pPr defTabSz="582436">
              <a:defRPr b="0" sz="1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Département de Théologie.</a:t>
            </a:r>
            <a:r>
              <a:rPr i="1"/>
              <a:t>s</a:t>
            </a:r>
          </a:p>
        </p:txBody>
      </p:sp>
      <p:pic>
        <p:nvPicPr>
          <p:cNvPr id="184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186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18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608" y="317351"/>
            <a:ext cx="2140561" cy="475201"/>
          </a:xfrm>
          <a:prstGeom prst="rect">
            <a:avLst/>
          </a:prstGeom>
          <a:ln w="3175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0000" y="3600000"/>
            <a:ext cx="1905001" cy="1905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191" name="- on fait état ici d’une distinction classique en grec pour distinguer des « types d’agirs », avec 3 mots :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on fait état ici d’une distinction classique en grec pour distinguer des « types d’agirs », avec 3 mots :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	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ποίησις</a:t>
            </a:r>
            <a:r>
              <a:t> (</a:t>
            </a:r>
            <a:r>
              <a:rPr i="1"/>
              <a:t>poíèsis</a:t>
            </a:r>
            <a:r>
              <a:t>)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	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τέχνη</a:t>
            </a:r>
            <a:r>
              <a:t> </a:t>
            </a:r>
            <a:r>
              <a:rPr i="1"/>
              <a:t>technè</a:t>
            </a:r>
            <a:r>
              <a:t>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  <a:tab pos="2781300" algn="l"/>
                <a:tab pos="42291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			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πρᾶξις</a:t>
            </a:r>
            <a:r>
              <a:t> (</a:t>
            </a:r>
            <a:r>
              <a:rPr i="1"/>
              <a:t>praxis</a:t>
            </a:r>
            <a:r>
              <a:t>) </a:t>
            </a:r>
          </a:p>
        </p:txBody>
      </p:sp>
      <p:pic>
        <p:nvPicPr>
          <p:cNvPr id="192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194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195" name="Texte"/>
          <p:cNvSpPr txBox="1"/>
          <p:nvPr/>
        </p:nvSpPr>
        <p:spPr>
          <a:xfrm>
            <a:off x="13085221" y="9080018"/>
            <a:ext cx="161337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98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196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197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99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02" name="- l’expression française « faire quelque chose » pour désigner l’agir peut signifier plusieurs choses que les Grecs anciens différenciaient en trois mots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l’expression française « faire quelque chose » pour désigner l’agir peut signifier plusieurs choses que les Grecs anciens différenciaient en trois mots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ποίησις</a:t>
            </a:r>
            <a:r>
              <a:t> (</a:t>
            </a:r>
            <a:r>
              <a:rPr i="1"/>
              <a:t>poíèsis</a:t>
            </a:r>
            <a:r>
              <a:t>)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« action de faire, d’où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I. création, en général par opposition à πρᾶξις (</a:t>
            </a:r>
            <a:r>
              <a:rPr i="1"/>
              <a:t>praxis</a:t>
            </a:r>
            <a:r>
              <a:t>)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II. </a:t>
            </a:r>
            <a:r>
              <a:rPr i="1"/>
              <a:t>en parlant d’ouvrages manuels</a:t>
            </a:r>
            <a:r>
              <a:t>, fabrication, confection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III. </a:t>
            </a:r>
            <a:r>
              <a:rPr i="1"/>
              <a:t>en parlant de l’intelligence</a:t>
            </a:r>
            <a:r>
              <a:t>, action de composer des œuvres poétiques »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[Dict. grec Bailly]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</a:t>
            </a:r>
            <a:r>
              <a:rPr i="1"/>
              <a:t>poíèsis</a:t>
            </a:r>
            <a:r>
              <a:t> désigne le travail par lequel on confectionne quelque chose : « faire » une statue, un panier, une poterie, etc.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c’est typiquement l’activité de l’artisan : les objets qu’il produit sont introduits à la vie en société, passent les générations, pour certains, et changent la société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	(on peut penser à la part des objets de la technologie contemporaine qui peuplent la vie quotidienne)</a:t>
            </a:r>
          </a:p>
        </p:txBody>
      </p:sp>
      <p:pic>
        <p:nvPicPr>
          <p:cNvPr id="203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05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06" name="Texte"/>
          <p:cNvSpPr txBox="1"/>
          <p:nvPr/>
        </p:nvSpPr>
        <p:spPr>
          <a:xfrm>
            <a:off x="13085221" y="9080018"/>
            <a:ext cx="161337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9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07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08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10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13" name="- l’expression française « faire quelque chose » pour désigner l’agir peut signifier plusieurs choses que les Grecs anciens différenciaient en trois mots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l’expression française « faire quelque chose » pour désigner l’agir peut signifier plusieurs choses que les Grecs anciens différenciaient en trois mots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τέχνη</a:t>
            </a:r>
            <a:r>
              <a:t> </a:t>
            </a:r>
            <a:r>
              <a:rPr i="1"/>
              <a:t>technè</a:t>
            </a:r>
            <a:r>
              <a:t>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« I. Art manuel, industrie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II. art, habileté à faire quelque chose, habileté manuelle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III. </a:t>
            </a:r>
            <a:r>
              <a:rPr i="1"/>
              <a:t>en général</a:t>
            </a:r>
            <a:r>
              <a:t>, moyen, expédient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IV. produit d’un art, œuvre d’art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V. traité sur un art » [Dict. grec, Bailly]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la </a:t>
            </a:r>
            <a:r>
              <a:rPr i="1"/>
              <a:t>technè</a:t>
            </a:r>
            <a:r>
              <a:t> est le savoir-faire, le tour de main, l’habileté, ce que le peintre ou le sculpteur mettent en œuvre, qu’ils ont appris de leur maître…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214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16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17" name="Texte"/>
          <p:cNvSpPr txBox="1"/>
          <p:nvPr/>
        </p:nvSpPr>
        <p:spPr>
          <a:xfrm>
            <a:off x="13085221" y="9080018"/>
            <a:ext cx="161337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0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18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19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21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24" name="- l’expression française « faire quelque chose » pour désigner l’agir peut signifier plusieurs choses que les Grecs anciens différenciaient en trois mots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l’expression française « faire quelque chose » pour désigner l’agir peut signifier plusieurs choses que les Grecs anciens différenciaient en trois mots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πρᾶξις</a:t>
            </a:r>
            <a:r>
              <a:t> (</a:t>
            </a:r>
            <a:r>
              <a:rPr i="1"/>
              <a:t>praxis</a:t>
            </a:r>
            <a:r>
              <a:t>)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« I. Action, </a:t>
            </a:r>
            <a:r>
              <a:rPr i="1"/>
              <a:t>c'est-à-dire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1. le fait d’agir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2. par suite, action, acte </a:t>
            </a:r>
            <a:r>
              <a:rPr i="1"/>
              <a:t>en général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3. mise en activité, action, exercice (d’un membre, d’un organe)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II. </a:t>
            </a:r>
            <a:r>
              <a:rPr i="1"/>
              <a:t>par suite</a:t>
            </a:r>
            <a:endParaRPr i="1"/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1. exécution, accomplissement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2. entreprise, conduite d’une affaire (de guerre, de politique, etc)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3. </a:t>
            </a:r>
            <a:r>
              <a:rPr i="1"/>
              <a:t>particulièrement</a:t>
            </a:r>
            <a:r>
              <a:t>, commerce, négoce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III. manière d’agir </a:t>
            </a:r>
            <a:r>
              <a:rPr i="1"/>
              <a:t>ou</a:t>
            </a:r>
            <a:r>
              <a:t> manière d’être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1. manière d’agir, conduite 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2. manière d’être </a:t>
            </a:r>
            <a:r>
              <a:rPr i="1"/>
              <a:t>d’où</a:t>
            </a:r>
            <a:r>
              <a:t> état, situation</a:t>
            </a:r>
          </a:p>
          <a:p>
            <a:pPr marL="1439999" indent="0" algn="just" defTabSz="238620">
              <a:tabLst/>
              <a:defRPr sz="2100">
                <a:solidFill>
                  <a:srgbClr val="9DE8EB"/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IV. résultat d’une action, suite, conséquence » [Dict. grec, Bailly]</a:t>
            </a:r>
          </a:p>
        </p:txBody>
      </p:sp>
      <p:pic>
        <p:nvPicPr>
          <p:cNvPr id="225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27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28" name="Texte"/>
          <p:cNvSpPr txBox="1"/>
          <p:nvPr/>
        </p:nvSpPr>
        <p:spPr>
          <a:xfrm>
            <a:off x="13085221" y="9080018"/>
            <a:ext cx="161337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31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29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30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32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"/>
          <p:cNvSpPr/>
          <p:nvPr/>
        </p:nvSpPr>
        <p:spPr>
          <a:xfrm>
            <a:off x="12170348" y="9057147"/>
            <a:ext cx="1124956" cy="304899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</p:spPr>
        <p:txBody>
          <a:bodyPr lIns="24889" tIns="24889" rIns="24889" bIns="24889" anchor="ctr"/>
          <a:lstStyle/>
          <a:p>
            <a:pPr marL="1595606" indent="-1595606" algn="r" defTabSz="304904">
              <a:tabLst>
                <a:tab pos="647700" algn="l"/>
                <a:tab pos="1219200" algn="l"/>
              </a:tabLst>
              <a:defRPr sz="1600">
                <a:solidFill>
                  <a:schemeClr val="accent1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sp>
        <p:nvSpPr>
          <p:cNvPr id="235" name="- l’expression française « faire quelque chose » pour désigner l’agir peut signifier plusieurs choses que les Grecs anciens différenciaient en trois mots…"/>
          <p:cNvSpPr txBox="1"/>
          <p:nvPr>
            <p:ph type="title"/>
          </p:nvPr>
        </p:nvSpPr>
        <p:spPr>
          <a:xfrm>
            <a:off x="421200" y="1800000"/>
            <a:ext cx="12877201" cy="7430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- l’expression française « faire quelque chose » pour désigner l’agir peut signifier plusieurs choses que les Grecs anciens différenciaient en trois mots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•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πρᾶξις</a:t>
            </a:r>
            <a:r>
              <a:t> (</a:t>
            </a:r>
            <a:r>
              <a:rPr i="1"/>
              <a:t>praxis</a:t>
            </a:r>
            <a:r>
              <a:t>)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la </a:t>
            </a:r>
            <a:r>
              <a:rPr i="1"/>
              <a:t>praxis</a:t>
            </a:r>
            <a:r>
              <a:t> désigne l’agir au sens où il est déterminé par le sujet, 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t>	- et au sens où ce que l’on fait ne concerne pas une réalité extérieure au sujet mais concerne le sujet lui-même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rPr i="1"/>
              <a:t>	- </a:t>
            </a:r>
            <a:r>
              <a:t>en agissant, le sujet ne fait pas quelque chose qui le laisserait indemne, mais fait partie d’une expérience de lui-même, il se forge sa propre existence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  <a:r>
              <a:rPr i="1"/>
              <a:t>	-</a:t>
            </a:r>
            <a:r>
              <a:t> l’éthique et la morale ont pour objet la </a:t>
            </a:r>
            <a:r>
              <a:rPr i="1"/>
              <a:t>praxis</a:t>
            </a:r>
            <a:r>
              <a:t>, l’agir, par lequel l’être humain devient quelque chose ; la réflexion éthique concerne donc ce que devient l’être humain - personnellement et collectivement - au gré de son agir</a:t>
            </a:r>
          </a:p>
          <a:p>
            <a:pPr marL="1595606" indent="-1595606" algn="l" defTabSz="238620">
              <a:spcBef>
                <a:spcPts val="400"/>
              </a:spcBef>
              <a:tabLst>
                <a:tab pos="647700" algn="l"/>
                <a:tab pos="1219200" algn="l"/>
              </a:tabLst>
              <a:defRPr sz="22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236" name="Ligne Ligne" descr="Ligne Lig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650" y="9362045"/>
            <a:ext cx="10812700" cy="12701"/>
          </a:xfrm>
          <a:prstGeom prst="rect">
            <a:avLst/>
          </a:prstGeom>
        </p:spPr>
      </p:pic>
      <p:sp>
        <p:nvSpPr>
          <p:cNvPr id="238" name="Plan"/>
          <p:cNvSpPr/>
          <p:nvPr/>
        </p:nvSpPr>
        <p:spPr>
          <a:xfrm>
            <a:off x="12171031" y="309690"/>
            <a:ext cx="1124956" cy="291080"/>
          </a:xfrm>
          <a:prstGeom prst="rect">
            <a:avLst/>
          </a:prstGeom>
          <a:gradFill>
            <a:gsLst>
              <a:gs pos="0">
                <a:srgbClr val="000000"/>
              </a:gs>
              <a:gs pos="74535">
                <a:srgbClr val="616262"/>
              </a:gs>
              <a:gs pos="100000">
                <a:srgbClr val="C1C3C3"/>
              </a:gs>
            </a:gsLst>
          </a:gra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 anchor="ctr"/>
          <a:lstStyle>
            <a:lvl1pPr marL="1595606" indent="-1595606" algn="r" defTabSz="304904">
              <a:tabLst>
                <a:tab pos="647700" algn="l"/>
                <a:tab pos="1219200" algn="l"/>
              </a:tabLst>
              <a:defRPr sz="1800">
                <a:solidFill>
                  <a:schemeClr val="accent1">
                    <a:lumOff val="13529"/>
                  </a:schemeClr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39" name="Texte"/>
          <p:cNvSpPr txBox="1"/>
          <p:nvPr/>
        </p:nvSpPr>
        <p:spPr>
          <a:xfrm>
            <a:off x="13085221" y="9080018"/>
            <a:ext cx="161337" cy="260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4889" tIns="24889" rIns="24889" bIns="24889">
            <a:spAutoFit/>
          </a:bodyPr>
          <a:lstStyle>
            <a:lvl1pPr defTabSz="582436">
              <a:defRPr sz="1400">
                <a:solidFill>
                  <a:srgbClr val="F0FFE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2" name="Grouper"/>
          <p:cNvGrpSpPr/>
          <p:nvPr/>
        </p:nvGrpSpPr>
        <p:grpSpPr>
          <a:xfrm>
            <a:off x="672608" y="317351"/>
            <a:ext cx="2140561" cy="766280"/>
            <a:chOff x="0" y="0"/>
            <a:chExt cx="2140560" cy="766279"/>
          </a:xfrm>
        </p:grpSpPr>
        <p:sp>
          <p:nvSpPr>
            <p:cNvPr id="240" name="Département de Théologie.s"/>
            <p:cNvSpPr txBox="1"/>
            <p:nvPr/>
          </p:nvSpPr>
          <p:spPr>
            <a:xfrm>
              <a:off x="162486" y="475200"/>
              <a:ext cx="1815588" cy="291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4889" tIns="24889" rIns="24889" bIns="24889" numCol="1" anchor="ctr">
              <a:spAutoFit/>
            </a:bodyPr>
            <a:lstStyle/>
            <a:p>
              <a:pPr defTabSz="582436">
                <a:defRPr b="0" sz="1400"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t>Département de Théologie.</a:t>
              </a:r>
              <a:r>
                <a:rPr i="1"/>
                <a:t>s</a:t>
              </a:r>
            </a:p>
          </p:txBody>
        </p:sp>
        <p:pic>
          <p:nvPicPr>
            <p:cNvPr id="241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0561" cy="4752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43" name="Aspects de la complexité de…"/>
          <p:cNvSpPr txBox="1"/>
          <p:nvPr/>
        </p:nvSpPr>
        <p:spPr>
          <a:xfrm>
            <a:off x="10179310" y="309690"/>
            <a:ext cx="3067248" cy="1547882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0" dist="0" dir="2700000">
              <a:srgbClr val="A9A9A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889" tIns="24889" rIns="24889" bIns="24889"/>
          <a:lstStyle/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Aspects de la complexité de 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		l’agir humain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a) Un lexique grec de l’agir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b) Trois manières de « faire quelque chose »</a:t>
            </a:r>
          </a:p>
          <a:p>
            <a:pPr marL="775637" indent="-751561" algn="l" defTabSz="238620">
              <a:tabLst>
                <a:tab pos="330200" algn="r"/>
                <a:tab pos="508000" algn="l"/>
                <a:tab pos="584200" algn="l"/>
              </a:tabLst>
              <a:defRPr sz="1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+mj-lt"/>
                <a:ea typeface="+mj-ea"/>
                <a:cs typeface="+mj-cs"/>
                <a:sym typeface="Arial Narrow"/>
              </a:defRPr>
            </a:pPr>
            <a:r>
              <a:t>c) Imbrications des actes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Arial Narrow"/>
        <a:ea typeface="Arial Narrow"/>
        <a:cs typeface="Arial Narrow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513" tIns="26513" rIns="26513" bIns="26513" numCol="1" spcCol="38100" rtlCol="0" anchor="ctr" upright="0">
        <a:spAutoFit/>
      </a:bodyPr>
      <a:lstStyle>
        <a:defPPr marL="0" marR="0" indent="0" algn="ctr" defTabSz="58243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513" tIns="26513" rIns="26513" bIns="26513" numCol="1" spcCol="38100" rtlCol="0" anchor="ctr" upright="0">
        <a:spAutoFit/>
      </a:bodyPr>
      <a:lstStyle>
        <a:defPPr marL="0" marR="0" indent="0" algn="ctr" defTabSz="58243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Arial Narrow"/>
        <a:ea typeface="Arial Narrow"/>
        <a:cs typeface="Arial Narrow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513" tIns="26513" rIns="26513" bIns="26513" numCol="1" spcCol="38100" rtlCol="0" anchor="ctr" upright="0">
        <a:spAutoFit/>
      </a:bodyPr>
      <a:lstStyle>
        <a:defPPr marL="0" marR="0" indent="0" algn="ctr" defTabSz="58243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513" tIns="26513" rIns="26513" bIns="26513" numCol="1" spcCol="38100" rtlCol="0" anchor="ctr" upright="0">
        <a:spAutoFit/>
      </a:bodyPr>
      <a:lstStyle>
        <a:defPPr marL="0" marR="0" indent="0" algn="ctr" defTabSz="58243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