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</p:sldIdLst>
  <p:sldSz cx="13716000" cy="9677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6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6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6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929292"/>
              </a:solidFill>
              <a:prstDash val="solid"/>
              <a:miter lim="400000"/>
            </a:ln>
          </a:top>
          <a:bottom>
            <a:ln w="3175" cap="flat">
              <a:solidFill>
                <a:srgbClr val="929292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AAAAA"/>
              </a:solidFill>
              <a:prstDash val="solid"/>
              <a:miter lim="400000"/>
            </a:ln>
          </a:left>
          <a:right>
            <a:ln w="3175" cap="flat">
              <a:solidFill>
                <a:srgbClr val="AAAAAA"/>
              </a:solidFill>
              <a:prstDash val="solid"/>
              <a:miter lim="400000"/>
            </a:ln>
          </a:right>
          <a:top>
            <a:ln w="3175" cap="flat">
              <a:solidFill>
                <a:srgbClr val="AAAAAA"/>
              </a:solidFill>
              <a:prstDash val="solid"/>
              <a:miter lim="400000"/>
            </a:ln>
          </a:top>
          <a:bottom>
            <a:ln w="3175" cap="flat">
              <a:solidFill>
                <a:srgbClr val="AAAAAA"/>
              </a:solidFill>
              <a:prstDash val="solid"/>
              <a:miter lim="400000"/>
            </a:ln>
          </a:bottom>
          <a:insideH>
            <a:ln w="3175" cap="flat">
              <a:solidFill>
                <a:srgbClr val="AAAAAA"/>
              </a:solidFill>
              <a:prstDash val="solid"/>
              <a:miter lim="400000"/>
            </a:ln>
          </a:insideH>
          <a:insideV>
            <a:ln w="3175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09090"/>
              </a:solidFill>
              <a:prstDash val="solid"/>
              <a:miter lim="400000"/>
            </a:ln>
          </a:left>
          <a:right>
            <a:ln w="3175" cap="flat">
              <a:solidFill>
                <a:srgbClr val="909090"/>
              </a:solidFill>
              <a:prstDash val="solid"/>
              <a:miter lim="400000"/>
            </a:ln>
          </a:right>
          <a:top>
            <a:ln w="3175" cap="flat">
              <a:solidFill>
                <a:srgbClr val="909090"/>
              </a:solidFill>
              <a:prstDash val="solid"/>
              <a:miter lim="400000"/>
            </a:ln>
          </a:top>
          <a:bottom>
            <a:ln w="3175" cap="flat">
              <a:solidFill>
                <a:srgbClr val="909090"/>
              </a:solidFill>
              <a:prstDash val="solid"/>
              <a:miter lim="400000"/>
            </a:ln>
          </a:bottom>
          <a:insideH>
            <a:ln w="3175" cap="flat">
              <a:solidFill>
                <a:srgbClr val="909090"/>
              </a:solidFill>
              <a:prstDash val="solid"/>
              <a:miter lim="400000"/>
            </a:ln>
          </a:insideH>
          <a:insideV>
            <a:ln w="3175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422747" y="2459120"/>
            <a:ext cx="10870506" cy="2425979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422747" y="4951381"/>
            <a:ext cx="10870506" cy="828546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740908" y="5932378"/>
            <a:ext cx="10240812" cy="3507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0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740908" y="4378208"/>
            <a:ext cx="10240812" cy="536539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494777" y="585289"/>
            <a:ext cx="15271734" cy="10181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18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27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2019299" y="1431724"/>
            <a:ext cx="9677401" cy="48055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422747" y="3625710"/>
            <a:ext cx="10870506" cy="242598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4678927" y="1226246"/>
            <a:ext cx="10350180" cy="69001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356464" y="1756514"/>
            <a:ext cx="5335828" cy="2896593"/>
          </a:xfrm>
          <a:prstGeom prst="rect">
            <a:avLst/>
          </a:prstGeom>
        </p:spPr>
        <p:txBody>
          <a:bodyPr anchor="b"/>
          <a:lstStyle>
            <a:lvl1pPr marL="0" indent="0" defTabSz="582436">
              <a:tabLst/>
              <a:defRPr b="0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356464" y="4666362"/>
            <a:ext cx="5335828" cy="298939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xfrm>
            <a:off x="1376349" y="2903219"/>
            <a:ext cx="10963302" cy="4851958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5699694" y="2368531"/>
            <a:ext cx="8560524" cy="57070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quarter" idx="1"/>
          </p:nvPr>
        </p:nvSpPr>
        <p:spPr>
          <a:xfrm>
            <a:off x="1376349" y="2903219"/>
            <a:ext cx="5335828" cy="4851958"/>
          </a:xfrm>
          <a:prstGeom prst="rect">
            <a:avLst/>
          </a:prstGeom>
        </p:spPr>
        <p:txBody>
          <a:bodyPr anchor="ctr"/>
          <a:lstStyle>
            <a:lvl1pPr marL="382336" indent="-382336" algn="l">
              <a:spcBef>
                <a:spcPts val="3100"/>
              </a:spcBef>
              <a:buSzPct val="125000"/>
              <a:buChar char="•"/>
              <a:defRPr sz="2600"/>
            </a:lvl1pPr>
            <a:lvl2pPr marL="941136" indent="-382336" algn="l">
              <a:spcBef>
                <a:spcPts val="3100"/>
              </a:spcBef>
              <a:buSzPct val="125000"/>
              <a:buChar char="•"/>
              <a:defRPr sz="2600"/>
            </a:lvl2pPr>
            <a:lvl3pPr marL="1499936" indent="-382336" algn="l">
              <a:spcBef>
                <a:spcPts val="3100"/>
              </a:spcBef>
              <a:buSzPct val="125000"/>
              <a:buChar char="•"/>
              <a:defRPr sz="2600"/>
            </a:lvl3pPr>
            <a:lvl4pPr marL="2058736" indent="-382336" algn="l">
              <a:spcBef>
                <a:spcPts val="3100"/>
              </a:spcBef>
              <a:buSzPct val="125000"/>
              <a:buChar char="•"/>
              <a:defRPr sz="2600"/>
            </a:lvl4pPr>
            <a:lvl5pPr marL="2617536" indent="-382336" algn="l">
              <a:spcBef>
                <a:spcPts val="3100"/>
              </a:spcBef>
              <a:buSzPct val="125000"/>
              <a:buChar char="•"/>
              <a:defRPr sz="2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376349" y="2187357"/>
            <a:ext cx="10963302" cy="5302686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8475319" y="4845328"/>
            <a:ext cx="4354831" cy="29032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8488575" y="1756514"/>
            <a:ext cx="4334946" cy="28899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413307" y="1124611"/>
            <a:ext cx="10472802" cy="69818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26195" y="6224026"/>
            <a:ext cx="12063610" cy="1047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26195" y="7231536"/>
            <a:ext cx="12063610" cy="82854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708842" y="8086594"/>
            <a:ext cx="291687" cy="275734"/>
          </a:xfrm>
          <a:prstGeom prst="rect">
            <a:avLst/>
          </a:prstGeom>
          <a:ln w="3175">
            <a:miter lim="400000"/>
          </a:ln>
        </p:spPr>
        <p:txBody>
          <a:bodyPr wrap="none" lIns="26513" tIns="26513" rIns="26513" bIns="26513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1pPr>
      <a:lvl2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2pPr>
      <a:lvl3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3pPr>
      <a:lvl4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4pPr>
      <a:lvl5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5pPr>
      <a:lvl6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6pPr>
      <a:lvl7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7pPr>
      <a:lvl8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8pPr>
      <a:lvl9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9pPr>
    </p:titleStyle>
    <p:body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355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711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066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422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5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5.png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5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cnrtl.fr/definition/situation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38" name="[Le point de départ]…"/>
          <p:cNvSpPr txBox="1"/>
          <p:nvPr>
            <p:ph type="title"/>
          </p:nvPr>
        </p:nvSpPr>
        <p:spPr>
          <a:xfrm>
            <a:off x="420014" y="1215276"/>
            <a:ext cx="12875973" cy="801512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[Le point de départ]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- 1. l’objet du cours : l’agir selon deux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	[L’approche descriptive]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- 2. Ce qu’est un « acte »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- 3. Aspects de la complexité de l’agir humain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- 4. Aspects de la complexité des situations humaines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[L’approche par l’évaluation des actes (axiologique)]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- 5. Les catégories de l’éthique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- 6. La « moralité » des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[Aspects du discernement éthique]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- 7. Le contexte culturel : aspects de l’</a:t>
            </a:r>
            <a:r>
              <a:rPr i="1"/>
              <a:t>éthos</a:t>
            </a:r>
            <a:r>
              <a:t> contemporain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- 8. La centralité de la conscience morale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- 9. Les références quant aux fondements de la réflexion éthique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[Un point d’aboutissement du cours]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- 10. Une proposition de définitions de l’éthique, de la morale et de la sagesse pratique</a:t>
            </a:r>
          </a:p>
        </p:txBody>
      </p:sp>
      <p:sp>
        <p:nvSpPr>
          <p:cNvPr id="13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4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4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4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44" name="Numéro de diapositive"/>
          <p:cNvSpPr txBox="1"/>
          <p:nvPr>
            <p:ph type="sldNum" sz="quarter" idx="2"/>
          </p:nvPr>
        </p:nvSpPr>
        <p:spPr>
          <a:xfrm>
            <a:off x="13016489" y="9079335"/>
            <a:ext cx="17545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14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8358" y="3197391"/>
            <a:ext cx="936001" cy="832001"/>
          </a:xfrm>
          <a:prstGeom prst="rect">
            <a:avLst/>
          </a:prstGeom>
          <a:ln w="3175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84608" y="4838700"/>
            <a:ext cx="918001" cy="918000"/>
          </a:xfrm>
          <a:prstGeom prst="rect">
            <a:avLst/>
          </a:prstGeom>
          <a:ln w="3175">
            <a:miter lim="400000"/>
          </a:ln>
        </p:spPr>
      </p:pic>
      <p:pic>
        <p:nvPicPr>
          <p:cNvPr id="147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46358" y="6434232"/>
            <a:ext cx="900001" cy="900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43" name="- en réponse à cet univers intérieur, on peut observer un recours à des stratégies diverses pour se sentir exister et se conforter dans le fait qu’exister est une bonne chose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réponse à cet univers intérieur, on peut observer un recours à des stratégies diverses pour se sentir exister et se conforter dans le fait qu’exister est une bonne chose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les expériences sensorielles, les sensations plus ou moins fortes, les expériences multiples de plaisirs - mais aussi de déplaisirs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l’étalage de la force, de la richesse, l’exercice d’un pouvoir…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recherche d’une originalité, d’une façon de se distinguer des autres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volonté d’être reconnu par une habileté, un savoir-faire, une efficacité, une utilité aux autres, une compétence qui donnent une autorité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… (finalement, on peut demander à toute réalité humaine d’être ce par quoi on s’identifie)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toutes réalités qui sont des réminiscences de la phase initiale de prise de conscience par l’enfant de sa spécificité face aux autres et au monde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les existentialistes ont peu ou prou estimé que la philosophie est une recherche et une façon de donner du sens à une existence qui n’en a pas, a priori</a:t>
            </a:r>
          </a:p>
        </p:txBody>
      </p:sp>
      <p:sp>
        <p:nvSpPr>
          <p:cNvPr id="24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4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4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48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4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50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  <p:sp>
        <p:nvSpPr>
          <p:cNvPr id="251" name="Cercle"/>
          <p:cNvSpPr/>
          <p:nvPr/>
        </p:nvSpPr>
        <p:spPr>
          <a:xfrm>
            <a:off x="3246791" y="554951"/>
            <a:ext cx="1270001" cy="1270001"/>
          </a:xfrm>
          <a:prstGeom prst="ellipse">
            <a:avLst/>
          </a:prstGeom>
          <a:solidFill>
            <a:schemeClr val="accent5"/>
          </a:solidFill>
          <a:ln w="3175">
            <a:miter lim="400000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54" name="- en termes d’interactions des personnalités dans une situation on peut évoquer la perspective de Jacques Salomé, psychanalyste, dans un ouvrage de vulgarisation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termes d’interactions des personnalités dans une situation on peut évoquer la perspective de Jacques Salomé, psychanalyste, dans un ouvrage de vulgarisation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439999" indent="0" defTabSz="238620">
              <a:tabLst/>
              <a:defRPr sz="2100">
                <a:solidFill>
                  <a:srgbClr val="9DE8EB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Jacques </a:t>
            </a:r>
            <a:r>
              <a:rPr cap="small"/>
              <a:t>Salomé</a:t>
            </a:r>
            <a:r>
              <a:t>, </a:t>
            </a:r>
            <a:r>
              <a:rPr i="1"/>
              <a:t>Le courage d’être soi. L’art de communiquer en conscience</a:t>
            </a:r>
            <a:r>
              <a:t>, </a:t>
            </a:r>
            <a:endParaRPr sz="3600"/>
          </a:p>
          <a:p>
            <a:pPr marL="1439999" indent="0" defTabSz="238620">
              <a:tabLst/>
              <a:defRPr sz="2100">
                <a:solidFill>
                  <a:srgbClr val="9DE8EB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Paris, Relié, Pocket 11088, 1999.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il estime que toute personnalité comporte des « composantes négatives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pour les personnes porteuses de pathologies certaines de ces composantes ont pris le dessus et structurant leur psychisme</a:t>
            </a:r>
            <a:endParaRPr b="0" sz="3600">
              <a:latin typeface="Canela Text Medium"/>
              <a:ea typeface="Canela Text Medium"/>
              <a:cs typeface="Canela Text Medium"/>
              <a:sym typeface="Canela Text Medium"/>
            </a:endParaR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alors que pour tout un chacun, ces composantes sont présentes, influentes, mais pas au point de couper les personnes des relations avec les autres</a:t>
            </a:r>
            <a:endParaRPr b="0" sz="3600">
              <a:latin typeface="Canela Text Medium"/>
              <a:ea typeface="Canela Text Medium"/>
              <a:cs typeface="Canela Text Medium"/>
              <a:sym typeface="Canela Text Medium"/>
            </a:endParaR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il y aura probablement 2 ou 3 composantes majoritaires chez une personne particulière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peut donc repérer les types de tendances à l’œuvre dans certaines réactons pour adapter son attitude </a:t>
            </a:r>
          </a:p>
        </p:txBody>
      </p:sp>
      <p:sp>
        <p:nvSpPr>
          <p:cNvPr id="25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5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5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5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6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6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64" name="- pour J. Salomé, ces composantes « pathogènes » de la personnalité sont au nombre de 9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pour J. Salomé, ces composantes « pathogènes » de la personnalité sont au nombre de 9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narcissique</a:t>
            </a:r>
            <a:r>
              <a:t> : la plus archaïque, un centrement sur soi, ses propres besoins et attentes - la base du besoin de reconnaissance, à l’œuvre dans toutes ces composantes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hystéroïde</a:t>
            </a:r>
            <a:r>
              <a:t> : extérioriser les sentiments et pensées sans filtre, sans prendre du recul pour réfléchir à la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sadisante</a:t>
            </a:r>
            <a:r>
              <a:t> ou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masochique</a:t>
            </a:r>
            <a:r>
              <a:t> : se sentir exister en faisant souffrir ou recherchant à souffrir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paranoïde</a:t>
            </a:r>
            <a:r>
              <a:t> : se sentir menacé, toujours victime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phobique</a:t>
            </a:r>
            <a:r>
              <a:t> : être le jeu de peurs, ne pas supporter la présence de certaines réalités précises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parasitaire</a:t>
            </a:r>
            <a:r>
              <a:t> : se laisser porter par les autres, ne pas prendre position, ne pas prendre ses responsabilités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obsessionnelle</a:t>
            </a:r>
            <a:r>
              <a:t> : être polarisé sur certains choses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    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instabilité des humeurs et comportements</a:t>
            </a:r>
            <a:r>
              <a:t> : passer facilement de l’exaltation à l’abattement, de la colère à la dépression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composante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perverse</a:t>
            </a:r>
            <a:r>
              <a:t> : élaborer des stratégies pour arriver à ses fins, dont les réactions prévisibles des personnes sont des points d’appui </a:t>
            </a:r>
          </a:p>
        </p:txBody>
      </p:sp>
      <p:sp>
        <p:nvSpPr>
          <p:cNvPr id="26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6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6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6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7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7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74" name="- indépendamment de J. Salomé, on pourrait ajouter trois attitudes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indépendamment de J. Salomé, on pourrait ajouter trois attitudes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mythomanie</a:t>
            </a:r>
            <a:r>
              <a:t> : se mettre en scène dans des récits où l’on tient le bon rôle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exhibitionnisme</a:t>
            </a:r>
            <a:r>
              <a:t> : un besoin d’exister en attirant l’attention sur soi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faux self</a:t>
            </a:r>
            <a:r>
              <a:t> : jouer le rôle de la personne que l’on voudrait être pour s’auto-persuader qu’on l’est</a:t>
            </a:r>
          </a:p>
        </p:txBody>
      </p:sp>
      <p:sp>
        <p:nvSpPr>
          <p:cNvPr id="27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7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7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7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8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8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84" name="- en résumé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résumé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tout sujet humain émerge à lui-même dans un ensemble de relations à commencer par les relations fondatrices - familiales essentiellement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cette émergence suppose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prise de conscience et le renoncement à un narcissisme de fond qui se traduit par une volonté de maîtrise toute-puissante de soi, des relations, du monde environnant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une ouverture à l’altérité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tout ce cheminement ne se fait pas sans heurts, maladresses, attentes déçues ou frustrées, interactions vécues comme violentes, traumatismes…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 sont des atteintes au processus de constitution de l’identité des personnes	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on les désigne parfois comme des « blessures »</a:t>
            </a:r>
          </a:p>
        </p:txBody>
      </p:sp>
      <p:sp>
        <p:nvSpPr>
          <p:cNvPr id="28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8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8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8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9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9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94" name="- ces atteintes se manifestent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ces atteintes se manifestent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fondamentalement par un besoin de reconnaissance (être rassuré.e sur le fait qu’on est quelqu’un, que l’existence est une bonne chose)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 des angoisses et un sentiment de culpabilité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 des « composantes pathogènes » (J. Salomé) de la personnalité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qui déterminent certaines attitudes des personnes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elles restent actives plus ou moins dans l’inconscient et toujours susceptibles d’être réactivées selon les circonstances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en particulier les situations difficiles</a:t>
            </a:r>
          </a:p>
        </p:txBody>
      </p:sp>
      <p:sp>
        <p:nvSpPr>
          <p:cNvPr id="29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9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9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9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0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0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04" name="- en d’autres termes les personnalités humaines sont porteuses de souffrances susceptibles d’être réveillées par des situations vécues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d’autres termes les personnalités humaines sont porteuses de souffrances susceptibles d’être réveillées par des situations vécues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pourrait alors définir la souffrance comme une </a:t>
            </a:r>
          </a:p>
          <a:p>
            <a:pPr marL="1595606" indent="-1595606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« mise en question de l’identité d’une personne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à la différence des douleurs qui sont des expériences physiques désagréables, plus ou moins localisées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«  avoir mal quelque part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remarque : dans les définitions que l’on trouve dans les dictionnaires les deux ne sont jamais clairement distinguées et définies l’une par l’autre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ex : CNRTL : 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Fait de souffrir, d'éprouver une douleur physique ou morale; état d'une personne qui souffre.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 i="1"/>
              <a:t>Souvent au plur. </a:t>
            </a:r>
            <a:r>
              <a:t>Fait d'éprouver une douleur physique</a:t>
            </a:r>
          </a:p>
          <a:p>
            <a:pPr marL="1439999" indent="0" algn="r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https://cnrtl.fr/definition/souffrance, consulté le 11.10.2024.</a:t>
            </a:r>
          </a:p>
        </p:txBody>
      </p:sp>
      <p:sp>
        <p:nvSpPr>
          <p:cNvPr id="30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0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0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0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1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1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14" name="- sur le plan éthique, c'est-à-dire des prises de décision on peut repérer deux réactions fondamentales possibles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sur le plan éthique, c'est-à-dire des prises de décision on peut repérer deux réactions fondamentales possibles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réaction spontanément égocentrée, dominée par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besoin d’être reconnu comme « quelqu’un », de s’éprouver soi-même comme quelqu’un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d’être conforté dans le fait d’exister et dans les modalités de son existence personnelles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réaction tournée vers les autres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qui part du principe que l’on ne se trouve que dans la relation aux autres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qu’il existe un défi de responsabilité pour autrui qui est garant de l’ « humanisation » des uns par les autres (cf. E. Lévinas)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cette attitude existe une élaboration par l’éducation et un certain cheminement personnel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[ces perspectives s’entendent toujours sur le registre descriptif et sans jugement]</a:t>
            </a:r>
          </a:p>
        </p:txBody>
      </p:sp>
      <p:sp>
        <p:nvSpPr>
          <p:cNvPr id="31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1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1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1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2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2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24" name="- ces deux attitudes de fond coexistent dans toute personnalité et sont plus ou moins fortes selon les circonstances, les enjeux et certaines phases de l’existence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ces deux attitudes de fond coexistent dans toute personnalité et sont plus ou moins fortes selon les circonstances, les enjeux et certaines phases de l’existence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une situation où il s’agit de prises de décision, en tant que « configuration relationnelle » fait se rencontrer toute l’histoire individuelle et relationnelle des personnes en présence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d’où l’idée d’interaction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32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2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2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2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3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3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34" name="- selon les positions dans une situation, l’attente d’être reconnu peut être ce qui régit consciemment ou inconsciemment les réactions et les raisonnements en vue de la décision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selon les positions dans une situation, l’attente d’être reconnu peut être ce qui régit consciemment ou inconsciemment les réactions et les raisonnements en vue de la décision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indépendamment de l’enjeu de la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3670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peut noter que dans toute situation où une personne peut mettre en avant sa souffrance parce qu’elle est victime de l’action malveillante d’autrui, </a:t>
            </a:r>
          </a:p>
          <a:p>
            <a:pPr lvl="1" marL="1595606" indent="-13670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celle-ci peut aussi se sentir fondée à attendre que son besoin de reconnaissance soit honoré (alors qu’il est plus vaste que les déterminations d’une circonstance particulière aussi dramatique soient-elles parfois)</a:t>
            </a:r>
          </a:p>
        </p:txBody>
      </p:sp>
      <p:sp>
        <p:nvSpPr>
          <p:cNvPr id="33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3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3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3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4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41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Aspects de la complexité de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Aspects de la complexité des 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situations humaines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</p:txBody>
      </p:sp>
      <p:sp>
        <p:nvSpPr>
          <p:cNvPr id="15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5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5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5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44" name="- si on définit une situation comme une « configuration relationnelle circonstanciée »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si on définit une situation comme une « configuration relationnelle circonstanciée »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on est en présence de personnes qui sont dans des relations particulières entre elles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en présence d’un enjeu qui occasionne la constitution de cette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où les histoires personnelles, attentes, désirs, souffrances, etc. des personnes sont mobilisées - dont la manifestation peut être inattendue</a:t>
            </a:r>
          </a:p>
          <a:p>
            <a:pPr lvl="1" marL="1595606" indent="-13670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au-delà ou en arrière-fond de l’enjeu précis qui occasionne la situation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sous cet angle, on touche l’un des aspects qui rendent complexe une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en entreprise, on parlera de « gestion des relations humaines »…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pic>
        <p:nvPicPr>
          <p:cNvPr id="34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4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48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51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49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50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54" name="b) Une inscription dans le temps et l’espac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b) Une inscription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considérer que l’agir humain se déroule toujours en situation, c’est envisager qu’il s’inscrit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 qui induit un rapport au passé et à l’avenir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d’où une double dimension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agir, c’est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- assumer une réalité passée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- instituer une réalité future</a:t>
            </a:r>
          </a:p>
        </p:txBody>
      </p:sp>
      <p:sp>
        <p:nvSpPr>
          <p:cNvPr id="35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5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5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5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6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61" name="Aspects de la complexité des…"/>
          <p:cNvSpPr txBox="1"/>
          <p:nvPr/>
        </p:nvSpPr>
        <p:spPr>
          <a:xfrm>
            <a:off x="10179310" y="309690"/>
            <a:ext cx="3067248" cy="1759152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64" name="• assumer une réalité passé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• assumer une réalité passée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qui que l’on soit, on naît dans un monde qui nous précède, une région, dans une culture particulière, à une certaine époque, dans une certaine histoire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nous sommes donc marqués par le contexte dans lequel nous venons au monde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qui détermine la constitution de notre identité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il y a également des modalités « objectives » de notre existence qu’il faut assumer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notamment nos caractéristiques physiques et mentales, aptitudes, limites…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certains cas, assumer la réalité, c’est assumer aussi des contraintes et des marges de manœuvre réduites quand il faut prendre une décision en situation</a:t>
            </a:r>
          </a:p>
        </p:txBody>
      </p:sp>
      <p:sp>
        <p:nvSpPr>
          <p:cNvPr id="36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6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6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6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7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71" name="Aspects de la complexité des…"/>
          <p:cNvSpPr txBox="1"/>
          <p:nvPr/>
        </p:nvSpPr>
        <p:spPr>
          <a:xfrm>
            <a:off x="10179310" y="309690"/>
            <a:ext cx="3067248" cy="1759152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74" name="• instituer une réalité futur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• instituer une réalité future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prendre une décision, c’est accomplir un projet, créer des relations et des situations qui n’existaient pas auparavant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donc décider d’agir, c’est innover et déterminer ce que devient le monde qui nous entoure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c’est « instituer la réalité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[Exemple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dans un cadre professionnel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quelqu’un décide d’ouvrir un commerce dans une rue particulière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 commerce attire des personnes nouvelles dans cette rue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succès du commerce change l’ambiance de la rue qui peut à son tour attirer d’autres commerces nouveaux]</a:t>
            </a:r>
          </a:p>
        </p:txBody>
      </p:sp>
      <p:sp>
        <p:nvSpPr>
          <p:cNvPr id="37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7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7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7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8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81" name="Aspects de la complexité des…"/>
          <p:cNvSpPr txBox="1"/>
          <p:nvPr/>
        </p:nvSpPr>
        <p:spPr>
          <a:xfrm>
            <a:off x="10179310" y="309690"/>
            <a:ext cx="3067248" cy="1759152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84" name="• instituer une réalité futur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• instituer une réalité future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prendre une décision, c’est accomplir un projet, créer des relations et des situations qui n’existaient pas auparavant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donc décider d’agir, c’est innover et déterminer ce que devient le monde qui nous entoure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c’est « instituer la réalité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[Exemple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dans un cadre personnel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décider de se lier à une personne pour mener une vie commune avec ce que cela comporte de relations entre deux familles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accueillir un enfant (supplémentaire) avec les bouleversements que cela occasionne dans une vie familiale, professionnelle ou dans une fratrie…]</a:t>
            </a:r>
          </a:p>
        </p:txBody>
      </p:sp>
      <p:sp>
        <p:nvSpPr>
          <p:cNvPr id="38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8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8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8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39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91" name="Aspects de la complexité des…"/>
          <p:cNvSpPr txBox="1"/>
          <p:nvPr/>
        </p:nvSpPr>
        <p:spPr>
          <a:xfrm>
            <a:off x="10179310" y="309690"/>
            <a:ext cx="3067248" cy="1759152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94" name="c) L'exercice d’une liberté : entre initiative et consentement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c) L'exercice d’une liberté : entre initiative et consentement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peut spontanément avoir dans l’idée qu’agir, c’est avoir l’initiative d’un acte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qu’il s’enracine dans la perception d’un désir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qui se mue en projet formulé explicitement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et que l’on décide de concrétiser ce projet en le menant à bien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il arrive que les circonstances provoquent une personne à décider alors qu’on n’aurait pas voulu affronter une telle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[Exemples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une rupture relationnelle provoquée par une personne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déclaration d’une maladie ou un accident nécessitant des soins à long terme et laissant des séquelles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-…]</a:t>
            </a:r>
          </a:p>
        </p:txBody>
      </p:sp>
      <p:sp>
        <p:nvSpPr>
          <p:cNvPr id="39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9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9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9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0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01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04" name="- on peut donc être mis en demeure de décider ce que l’on mettra en œuvre pour répondre à cette situation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peut donc être mis en demeure de décider ce que l’on mettra en œuvre pour répondre à cette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dans quelles conditions on va continuer à vivre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donc à revoir comment on inscrit sa propre existence dans la vie du monde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et du coup prendre une décision libre même si on n’en a pas l’initiative</a:t>
            </a:r>
          </a:p>
        </p:txBody>
      </p:sp>
      <p:sp>
        <p:nvSpPr>
          <p:cNvPr id="40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0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0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40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1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11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14" name="- la liberté :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liberté :</a:t>
            </a:r>
          </a:p>
          <a:p>
            <a:pPr marL="0" indent="0" algn="just" defTabSz="457200">
              <a:tabLst/>
              <a:defRPr b="0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 i="1"/>
              <a:t>PHILOS. PSYCHOL.,</a:t>
            </a:r>
            <a:r>
              <a:t> État de celui qui n'est pas soumis à des forces intérieures d'ordre irrationnel.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A. − </a:t>
            </a:r>
            <a:r>
              <a:rPr i="1"/>
              <a:t>[P. oppos. à déterminisme]</a:t>
            </a:r>
            <a:r>
              <a:t> État de celui qui peut choisir souverainement entre deux possibilités contraires, sans avoir de motif relatif au contenu de l'acte à accomplir. 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B. − </a:t>
            </a:r>
            <a:r>
              <a:rPr i="1"/>
              <a:t>[Compatible avec déterminisme; corrélatif de moralité, responsabilité]</a:t>
            </a:r>
            <a:r>
              <a:t> État de celui qui se détermine après réflexion, en connaissance de cause, d'après des motifs qu'il accepte ; état de celui qui contrôle ses passions et qui réalise dans ses actes, le bien, la raison, la vérité considérés comme l'expression de sa nature profonde.</a:t>
            </a:r>
          </a:p>
          <a:p>
            <a:pPr marL="1439999" indent="0" algn="r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https://cnrtl.fr/definition/liberté</a:t>
            </a:r>
          </a:p>
        </p:txBody>
      </p:sp>
      <p:sp>
        <p:nvSpPr>
          <p:cNvPr id="41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1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1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41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2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21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  <p:sp>
        <p:nvSpPr>
          <p:cNvPr id="422" name="Cercle"/>
          <p:cNvSpPr/>
          <p:nvPr/>
        </p:nvSpPr>
        <p:spPr>
          <a:xfrm>
            <a:off x="1107888" y="1308877"/>
            <a:ext cx="1270001" cy="1270001"/>
          </a:xfrm>
          <a:prstGeom prst="ellipse">
            <a:avLst/>
          </a:prstGeom>
          <a:solidFill>
            <a:schemeClr val="accent5"/>
          </a:solidFill>
          <a:ln w="3175">
            <a:miter lim="400000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25" name="- la liberté se présente comm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liberté se présente comme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une capacité à prendre position dans l’existence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à décider comment on vit les relations humaines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à déterminer comment on inscrit sa propre existence dans « la vie du monde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à déterminer quel style on se donne à soi-même pour vivre la condition humaine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elle se distingue du libre-arbitre ou de la </a:t>
            </a:r>
            <a:r>
              <a:rPr i="1"/>
              <a:t>liberté d’indifférence</a:t>
            </a:r>
            <a:r>
              <a:t> qui est la capacité de choisir entre plusieurs possibles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libre arbitre suppose une situation où un sujet serait dans une sorte de neutralité face à des choix multiples possibles et opterait en toute indépendance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 genre de situation est une sorte de « vue de l’esprit » qui ne correspond pas à la réalité : il y a de fortes chances que sous couvert de choix non déterminé, des motivations inconscientes soient à l’œuvre (ex : les mécanismes de la publicité)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42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2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2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430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3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32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Figure"/>
          <p:cNvSpPr/>
          <p:nvPr/>
        </p:nvSpPr>
        <p:spPr>
          <a:xfrm rot="16200000">
            <a:off x="5079872" y="2869172"/>
            <a:ext cx="2308378" cy="100096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972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18627" y="0"/>
                </a:lnTo>
                <a:lnTo>
                  <a:pt x="2972" y="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6C6C6C"/>
              </a:gs>
            </a:gsLst>
            <a:lin ang="5400000"/>
          </a:gradFill>
          <a:ln w="3175">
            <a:miter lim="400000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3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36" name="Numéro de diapositive"/>
          <p:cNvSpPr txBox="1"/>
          <p:nvPr>
            <p:ph type="sldNum" sz="quarter" idx="2"/>
          </p:nvPr>
        </p:nvSpPr>
        <p:spPr>
          <a:xfrm>
            <a:off x="1289645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3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3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4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44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42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443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444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445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446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447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448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449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50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51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452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453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454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455" name="Résumé…"/>
          <p:cNvSpPr txBox="1"/>
          <p:nvPr>
            <p:ph type="title"/>
          </p:nvPr>
        </p:nvSpPr>
        <p:spPr>
          <a:xfrm>
            <a:off x="3935303" y="1800000"/>
            <a:ext cx="93600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Résumé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appelle ici « situation », une configuration relationnelle circonstanciée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complexité des situations est envisagée sous quatre angles loin d’être exhaustifs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inscription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l’exercice d’une liberté : entre initiative et consentement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trois perspectives </a:t>
            </a:r>
          </a:p>
        </p:txBody>
      </p:sp>
      <p:pic>
        <p:nvPicPr>
          <p:cNvPr id="456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17395" t="10072" r="13355" b="5981"/>
          <a:stretch>
            <a:fillRect/>
          </a:stretch>
        </p:blipFill>
        <p:spPr>
          <a:xfrm>
            <a:off x="133931" y="4807774"/>
            <a:ext cx="373950" cy="453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6" h="21451" fill="norm" stroke="1" extrusionOk="0">
                <a:moveTo>
                  <a:pt x="16084" y="41"/>
                </a:moveTo>
                <a:cubicBezTo>
                  <a:pt x="15866" y="-149"/>
                  <a:pt x="13676" y="362"/>
                  <a:pt x="12950" y="774"/>
                </a:cubicBezTo>
                <a:cubicBezTo>
                  <a:pt x="12270" y="1160"/>
                  <a:pt x="12079" y="1195"/>
                  <a:pt x="10911" y="1093"/>
                </a:cubicBezTo>
                <a:cubicBezTo>
                  <a:pt x="7141" y="765"/>
                  <a:pt x="2961" y="2752"/>
                  <a:pt x="1187" y="5713"/>
                </a:cubicBezTo>
                <a:cubicBezTo>
                  <a:pt x="-623" y="8734"/>
                  <a:pt x="-339" y="12540"/>
                  <a:pt x="1874" y="15122"/>
                </a:cubicBezTo>
                <a:cubicBezTo>
                  <a:pt x="2359" y="15688"/>
                  <a:pt x="2364" y="15677"/>
                  <a:pt x="2024" y="16455"/>
                </a:cubicBezTo>
                <a:cubicBezTo>
                  <a:pt x="1837" y="16884"/>
                  <a:pt x="1667" y="17641"/>
                  <a:pt x="1659" y="18127"/>
                </a:cubicBezTo>
                <a:cubicBezTo>
                  <a:pt x="1646" y="18936"/>
                  <a:pt x="1743" y="19113"/>
                  <a:pt x="2690" y="20230"/>
                </a:cubicBezTo>
                <a:cubicBezTo>
                  <a:pt x="3258" y="20901"/>
                  <a:pt x="3848" y="21451"/>
                  <a:pt x="3999" y="21451"/>
                </a:cubicBezTo>
                <a:cubicBezTo>
                  <a:pt x="4362" y="21451"/>
                  <a:pt x="4342" y="21107"/>
                  <a:pt x="3956" y="20625"/>
                </a:cubicBezTo>
                <a:cubicBezTo>
                  <a:pt x="3553" y="20122"/>
                  <a:pt x="3644" y="18006"/>
                  <a:pt x="4085" y="17620"/>
                </a:cubicBezTo>
                <a:cubicBezTo>
                  <a:pt x="4343" y="17393"/>
                  <a:pt x="4499" y="17418"/>
                  <a:pt x="5544" y="17864"/>
                </a:cubicBezTo>
                <a:cubicBezTo>
                  <a:pt x="7064" y="18513"/>
                  <a:pt x="8306" y="18759"/>
                  <a:pt x="10117" y="18765"/>
                </a:cubicBezTo>
                <a:cubicBezTo>
                  <a:pt x="14797" y="18782"/>
                  <a:pt x="18750" y="16107"/>
                  <a:pt x="19926" y="12155"/>
                </a:cubicBezTo>
                <a:cubicBezTo>
                  <a:pt x="20977" y="8626"/>
                  <a:pt x="19180" y="4458"/>
                  <a:pt x="15762" y="2539"/>
                </a:cubicBezTo>
                <a:cubicBezTo>
                  <a:pt x="15226" y="2238"/>
                  <a:pt x="14775" y="1956"/>
                  <a:pt x="14775" y="1919"/>
                </a:cubicBezTo>
                <a:cubicBezTo>
                  <a:pt x="14775" y="1883"/>
                  <a:pt x="15095" y="1472"/>
                  <a:pt x="15483" y="999"/>
                </a:cubicBezTo>
                <a:cubicBezTo>
                  <a:pt x="15871" y="527"/>
                  <a:pt x="16142" y="92"/>
                  <a:pt x="16084" y="41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457" name="Image" descr="Image"/>
          <p:cNvPicPr>
            <a:picLocks noChangeAspect="1"/>
          </p:cNvPicPr>
          <p:nvPr/>
        </p:nvPicPr>
        <p:blipFill>
          <a:blip r:embed="rId5">
            <a:extLst/>
          </a:blip>
          <a:srcRect l="5673" t="8767" r="12670" b="15595"/>
          <a:stretch>
            <a:fillRect/>
          </a:stretch>
        </p:blipFill>
        <p:spPr>
          <a:xfrm>
            <a:off x="2752481" y="8122913"/>
            <a:ext cx="440945" cy="4084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387" fill="norm" stroke="1" extrusionOk="0">
                <a:moveTo>
                  <a:pt x="16622" y="14"/>
                </a:moveTo>
                <a:cubicBezTo>
                  <a:pt x="15300" y="-77"/>
                  <a:pt x="14131" y="276"/>
                  <a:pt x="12631" y="1219"/>
                </a:cubicBezTo>
                <a:cubicBezTo>
                  <a:pt x="12071" y="1571"/>
                  <a:pt x="11463" y="1863"/>
                  <a:pt x="11281" y="1863"/>
                </a:cubicBezTo>
                <a:cubicBezTo>
                  <a:pt x="10628" y="1863"/>
                  <a:pt x="8300" y="2768"/>
                  <a:pt x="7444" y="3360"/>
                </a:cubicBezTo>
                <a:cubicBezTo>
                  <a:pt x="3658" y="5978"/>
                  <a:pt x="2159" y="11753"/>
                  <a:pt x="4185" y="15974"/>
                </a:cubicBezTo>
                <a:cubicBezTo>
                  <a:pt x="4405" y="16433"/>
                  <a:pt x="4418" y="16587"/>
                  <a:pt x="4243" y="16639"/>
                </a:cubicBezTo>
                <a:cubicBezTo>
                  <a:pt x="1757" y="17377"/>
                  <a:pt x="555" y="18089"/>
                  <a:pt x="174" y="19071"/>
                </a:cubicBezTo>
                <a:cubicBezTo>
                  <a:pt x="-176" y="19973"/>
                  <a:pt x="-7" y="20485"/>
                  <a:pt x="752" y="20713"/>
                </a:cubicBezTo>
                <a:cubicBezTo>
                  <a:pt x="1102" y="20817"/>
                  <a:pt x="1657" y="20899"/>
                  <a:pt x="1967" y="20900"/>
                </a:cubicBezTo>
                <a:cubicBezTo>
                  <a:pt x="2596" y="20901"/>
                  <a:pt x="4469" y="20173"/>
                  <a:pt x="5535" y="19528"/>
                </a:cubicBezTo>
                <a:cubicBezTo>
                  <a:pt x="6223" y="19111"/>
                  <a:pt x="6237" y="19112"/>
                  <a:pt x="6788" y="19466"/>
                </a:cubicBezTo>
                <a:cubicBezTo>
                  <a:pt x="8387" y="20492"/>
                  <a:pt x="9225" y="20915"/>
                  <a:pt x="10163" y="21170"/>
                </a:cubicBezTo>
                <a:cubicBezTo>
                  <a:pt x="11465" y="21523"/>
                  <a:pt x="13630" y="21436"/>
                  <a:pt x="15099" y="20983"/>
                </a:cubicBezTo>
                <a:cubicBezTo>
                  <a:pt x="15972" y="20713"/>
                  <a:pt x="16244" y="20536"/>
                  <a:pt x="16449" y="20110"/>
                </a:cubicBezTo>
                <a:cubicBezTo>
                  <a:pt x="16639" y="19714"/>
                  <a:pt x="16843" y="19570"/>
                  <a:pt x="17201" y="19570"/>
                </a:cubicBezTo>
                <a:cubicBezTo>
                  <a:pt x="17842" y="19570"/>
                  <a:pt x="18681" y="18882"/>
                  <a:pt x="19534" y="17658"/>
                </a:cubicBezTo>
                <a:cubicBezTo>
                  <a:pt x="20886" y="15718"/>
                  <a:pt x="21424" y="14017"/>
                  <a:pt x="21424" y="11652"/>
                </a:cubicBezTo>
                <a:cubicBezTo>
                  <a:pt x="21424" y="10275"/>
                  <a:pt x="21095" y="8457"/>
                  <a:pt x="20711" y="7682"/>
                </a:cubicBezTo>
                <a:cubicBezTo>
                  <a:pt x="20543" y="7345"/>
                  <a:pt x="20463" y="7417"/>
                  <a:pt x="19843" y="8451"/>
                </a:cubicBezTo>
                <a:cubicBezTo>
                  <a:pt x="19466" y="9079"/>
                  <a:pt x="19096" y="9594"/>
                  <a:pt x="19014" y="9594"/>
                </a:cubicBezTo>
                <a:cubicBezTo>
                  <a:pt x="18681" y="9594"/>
                  <a:pt x="18667" y="9331"/>
                  <a:pt x="18994" y="8534"/>
                </a:cubicBezTo>
                <a:cubicBezTo>
                  <a:pt x="19254" y="7902"/>
                  <a:pt x="19340" y="7276"/>
                  <a:pt x="19341" y="5957"/>
                </a:cubicBezTo>
                <a:cubicBezTo>
                  <a:pt x="19342" y="4999"/>
                  <a:pt x="19348" y="3676"/>
                  <a:pt x="19361" y="3027"/>
                </a:cubicBezTo>
                <a:cubicBezTo>
                  <a:pt x="19378" y="2115"/>
                  <a:pt x="19303" y="1734"/>
                  <a:pt x="19033" y="1344"/>
                </a:cubicBezTo>
                <a:cubicBezTo>
                  <a:pt x="18381" y="403"/>
                  <a:pt x="17810" y="95"/>
                  <a:pt x="16622" y="14"/>
                </a:cubicBezTo>
                <a:close/>
                <a:moveTo>
                  <a:pt x="4050" y="18073"/>
                </a:moveTo>
                <a:cubicBezTo>
                  <a:pt x="5788" y="18068"/>
                  <a:pt x="6218" y="18372"/>
                  <a:pt x="5303" y="18967"/>
                </a:cubicBezTo>
                <a:cubicBezTo>
                  <a:pt x="4987" y="19172"/>
                  <a:pt x="4444" y="19441"/>
                  <a:pt x="4108" y="19549"/>
                </a:cubicBezTo>
                <a:cubicBezTo>
                  <a:pt x="2575" y="20040"/>
                  <a:pt x="1243" y="19948"/>
                  <a:pt x="887" y="19341"/>
                </a:cubicBezTo>
                <a:cubicBezTo>
                  <a:pt x="445" y="18584"/>
                  <a:pt x="1707" y="18081"/>
                  <a:pt x="4050" y="18073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458" name="Image" descr="Image"/>
          <p:cNvPicPr>
            <a:picLocks noChangeAspect="1"/>
          </p:cNvPicPr>
          <p:nvPr/>
        </p:nvPicPr>
        <p:blipFill>
          <a:blip r:embed="rId6">
            <a:extLst/>
          </a:blip>
          <a:srcRect l="8000" t="5333" r="10048" b="11561"/>
          <a:stretch>
            <a:fillRect/>
          </a:stretch>
        </p:blipFill>
        <p:spPr>
          <a:xfrm>
            <a:off x="5155346" y="8082583"/>
            <a:ext cx="442536" cy="448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85" fill="norm" stroke="1" extrusionOk="0">
                <a:moveTo>
                  <a:pt x="14410" y="0"/>
                </a:moveTo>
                <a:cubicBezTo>
                  <a:pt x="13924" y="0"/>
                  <a:pt x="12738" y="542"/>
                  <a:pt x="12282" y="974"/>
                </a:cubicBezTo>
                <a:cubicBezTo>
                  <a:pt x="12048" y="1195"/>
                  <a:pt x="12048" y="1248"/>
                  <a:pt x="12282" y="1394"/>
                </a:cubicBezTo>
                <a:cubicBezTo>
                  <a:pt x="12427" y="1484"/>
                  <a:pt x="12701" y="1545"/>
                  <a:pt x="12901" y="1546"/>
                </a:cubicBezTo>
                <a:cubicBezTo>
                  <a:pt x="14138" y="1555"/>
                  <a:pt x="16012" y="2580"/>
                  <a:pt x="16518" y="3512"/>
                </a:cubicBezTo>
                <a:cubicBezTo>
                  <a:pt x="16821" y="4072"/>
                  <a:pt x="16464" y="4153"/>
                  <a:pt x="15377" y="3799"/>
                </a:cubicBezTo>
                <a:cubicBezTo>
                  <a:pt x="10241" y="2126"/>
                  <a:pt x="4831" y="5089"/>
                  <a:pt x="3598" y="10251"/>
                </a:cubicBezTo>
                <a:cubicBezTo>
                  <a:pt x="2781" y="13670"/>
                  <a:pt x="3990" y="17147"/>
                  <a:pt x="6750" y="19357"/>
                </a:cubicBezTo>
                <a:cubicBezTo>
                  <a:pt x="7286" y="19785"/>
                  <a:pt x="7471" y="20058"/>
                  <a:pt x="7350" y="20177"/>
                </a:cubicBezTo>
                <a:cubicBezTo>
                  <a:pt x="7250" y="20276"/>
                  <a:pt x="6347" y="20334"/>
                  <a:pt x="5300" y="20330"/>
                </a:cubicBezTo>
                <a:cubicBezTo>
                  <a:pt x="3769" y="20325"/>
                  <a:pt x="3261" y="20267"/>
                  <a:pt x="2592" y="19967"/>
                </a:cubicBezTo>
                <a:cubicBezTo>
                  <a:pt x="1590" y="19518"/>
                  <a:pt x="881" y="18518"/>
                  <a:pt x="754" y="17410"/>
                </a:cubicBezTo>
                <a:cubicBezTo>
                  <a:pt x="705" y="16979"/>
                  <a:pt x="597" y="16627"/>
                  <a:pt x="522" y="16627"/>
                </a:cubicBezTo>
                <a:cubicBezTo>
                  <a:pt x="284" y="16627"/>
                  <a:pt x="0" y="17678"/>
                  <a:pt x="0" y="18574"/>
                </a:cubicBezTo>
                <a:cubicBezTo>
                  <a:pt x="0" y="20050"/>
                  <a:pt x="850" y="21129"/>
                  <a:pt x="2360" y="21533"/>
                </a:cubicBezTo>
                <a:cubicBezTo>
                  <a:pt x="2553" y="21584"/>
                  <a:pt x="3581" y="21600"/>
                  <a:pt x="4642" y="21571"/>
                </a:cubicBezTo>
                <a:cubicBezTo>
                  <a:pt x="6169" y="21529"/>
                  <a:pt x="6822" y="21430"/>
                  <a:pt x="7737" y="21094"/>
                </a:cubicBezTo>
                <a:cubicBezTo>
                  <a:pt x="8809" y="20699"/>
                  <a:pt x="8939" y="20695"/>
                  <a:pt x="9574" y="20922"/>
                </a:cubicBezTo>
                <a:cubicBezTo>
                  <a:pt x="10548" y="21270"/>
                  <a:pt x="13215" y="21381"/>
                  <a:pt x="14429" y="21132"/>
                </a:cubicBezTo>
                <a:cubicBezTo>
                  <a:pt x="16001" y="20810"/>
                  <a:pt x="17813" y="19833"/>
                  <a:pt x="18974" y="18669"/>
                </a:cubicBezTo>
                <a:cubicBezTo>
                  <a:pt x="20745" y="16895"/>
                  <a:pt x="21600" y="14563"/>
                  <a:pt x="21566" y="12236"/>
                </a:cubicBezTo>
                <a:cubicBezTo>
                  <a:pt x="21532" y="9910"/>
                  <a:pt x="20603" y="7583"/>
                  <a:pt x="18781" y="5803"/>
                </a:cubicBezTo>
                <a:lnTo>
                  <a:pt x="17736" y="4791"/>
                </a:lnTo>
                <a:lnTo>
                  <a:pt x="18104" y="4104"/>
                </a:lnTo>
                <a:cubicBezTo>
                  <a:pt x="18932" y="2502"/>
                  <a:pt x="18078" y="978"/>
                  <a:pt x="15996" y="344"/>
                </a:cubicBezTo>
                <a:cubicBezTo>
                  <a:pt x="15380" y="156"/>
                  <a:pt x="14666" y="0"/>
                  <a:pt x="14410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459" name="Image" descr="Image"/>
          <p:cNvPicPr>
            <a:picLocks noChangeAspect="1"/>
          </p:cNvPicPr>
          <p:nvPr/>
        </p:nvPicPr>
        <p:blipFill>
          <a:blip r:embed="rId7">
            <a:extLst/>
          </a:blip>
          <a:srcRect l="11185" t="6883" r="9565" b="12321"/>
          <a:stretch>
            <a:fillRect/>
          </a:stretch>
        </p:blipFill>
        <p:spPr>
          <a:xfrm>
            <a:off x="6786639" y="8095058"/>
            <a:ext cx="427948" cy="436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3" h="21463" fill="norm" stroke="1" extrusionOk="0">
                <a:moveTo>
                  <a:pt x="14277" y="0"/>
                </a:moveTo>
                <a:cubicBezTo>
                  <a:pt x="14156" y="5"/>
                  <a:pt x="13993" y="64"/>
                  <a:pt x="13721" y="196"/>
                </a:cubicBezTo>
                <a:cubicBezTo>
                  <a:pt x="12691" y="694"/>
                  <a:pt x="12495" y="1027"/>
                  <a:pt x="12724" y="1894"/>
                </a:cubicBezTo>
                <a:cubicBezTo>
                  <a:pt x="13025" y="3031"/>
                  <a:pt x="12931" y="3122"/>
                  <a:pt x="11478" y="3124"/>
                </a:cubicBezTo>
                <a:cubicBezTo>
                  <a:pt x="9031" y="3128"/>
                  <a:pt x="7025" y="3998"/>
                  <a:pt x="5248" y="5799"/>
                </a:cubicBezTo>
                <a:cubicBezTo>
                  <a:pt x="3870" y="7194"/>
                  <a:pt x="3052" y="8758"/>
                  <a:pt x="2794" y="10504"/>
                </a:cubicBezTo>
                <a:cubicBezTo>
                  <a:pt x="2694" y="11176"/>
                  <a:pt x="2553" y="11842"/>
                  <a:pt x="2487" y="11988"/>
                </a:cubicBezTo>
                <a:cubicBezTo>
                  <a:pt x="2421" y="12134"/>
                  <a:pt x="1858" y="12497"/>
                  <a:pt x="1241" y="12808"/>
                </a:cubicBezTo>
                <a:cubicBezTo>
                  <a:pt x="178" y="13343"/>
                  <a:pt x="127" y="13428"/>
                  <a:pt x="33" y="14116"/>
                </a:cubicBezTo>
                <a:cubicBezTo>
                  <a:pt x="-22" y="14516"/>
                  <a:pt x="-7" y="14867"/>
                  <a:pt x="71" y="14916"/>
                </a:cubicBezTo>
                <a:cubicBezTo>
                  <a:pt x="149" y="14965"/>
                  <a:pt x="658" y="14921"/>
                  <a:pt x="1202" y="14819"/>
                </a:cubicBezTo>
                <a:cubicBezTo>
                  <a:pt x="2556" y="14564"/>
                  <a:pt x="2810" y="14596"/>
                  <a:pt x="2928" y="14956"/>
                </a:cubicBezTo>
                <a:cubicBezTo>
                  <a:pt x="3579" y="16943"/>
                  <a:pt x="5257" y="19172"/>
                  <a:pt x="6762" y="20071"/>
                </a:cubicBezTo>
                <a:cubicBezTo>
                  <a:pt x="7176" y="20318"/>
                  <a:pt x="7667" y="20728"/>
                  <a:pt x="7855" y="20988"/>
                </a:cubicBezTo>
                <a:cubicBezTo>
                  <a:pt x="8133" y="21373"/>
                  <a:pt x="8251" y="21433"/>
                  <a:pt x="8507" y="21281"/>
                </a:cubicBezTo>
                <a:cubicBezTo>
                  <a:pt x="8732" y="21148"/>
                  <a:pt x="9089" y="21142"/>
                  <a:pt x="9772" y="21301"/>
                </a:cubicBezTo>
                <a:cubicBezTo>
                  <a:pt x="11040" y="21596"/>
                  <a:pt x="13077" y="21479"/>
                  <a:pt x="14488" y="21027"/>
                </a:cubicBezTo>
                <a:cubicBezTo>
                  <a:pt x="16175" y="20488"/>
                  <a:pt x="17928" y="19157"/>
                  <a:pt x="18994" y="17611"/>
                </a:cubicBezTo>
                <a:cubicBezTo>
                  <a:pt x="21578" y="13863"/>
                  <a:pt x="21143" y="9006"/>
                  <a:pt x="17939" y="5740"/>
                </a:cubicBezTo>
                <a:lnTo>
                  <a:pt x="16770" y="4549"/>
                </a:lnTo>
                <a:lnTo>
                  <a:pt x="17613" y="3807"/>
                </a:lnTo>
                <a:cubicBezTo>
                  <a:pt x="18072" y="3391"/>
                  <a:pt x="18693" y="2849"/>
                  <a:pt x="18994" y="2616"/>
                </a:cubicBezTo>
                <a:cubicBezTo>
                  <a:pt x="19371" y="2325"/>
                  <a:pt x="19482" y="2138"/>
                  <a:pt x="19358" y="2011"/>
                </a:cubicBezTo>
                <a:cubicBezTo>
                  <a:pt x="19140" y="1789"/>
                  <a:pt x="17088" y="3134"/>
                  <a:pt x="15869" y="4296"/>
                </a:cubicBezTo>
                <a:cubicBezTo>
                  <a:pt x="15422" y="4721"/>
                  <a:pt x="14992" y="5023"/>
                  <a:pt x="14929" y="4959"/>
                </a:cubicBezTo>
                <a:cubicBezTo>
                  <a:pt x="14866" y="4895"/>
                  <a:pt x="14814" y="4601"/>
                  <a:pt x="14814" y="4296"/>
                </a:cubicBezTo>
                <a:cubicBezTo>
                  <a:pt x="14814" y="3990"/>
                  <a:pt x="14739" y="3653"/>
                  <a:pt x="14642" y="3554"/>
                </a:cubicBezTo>
                <a:cubicBezTo>
                  <a:pt x="14520" y="3430"/>
                  <a:pt x="14564" y="3145"/>
                  <a:pt x="14757" y="2675"/>
                </a:cubicBezTo>
                <a:cubicBezTo>
                  <a:pt x="15085" y="1874"/>
                  <a:pt x="15004" y="584"/>
                  <a:pt x="14603" y="176"/>
                </a:cubicBezTo>
                <a:cubicBezTo>
                  <a:pt x="14488" y="58"/>
                  <a:pt x="14399" y="-4"/>
                  <a:pt x="14277" y="0"/>
                </a:cubicBezTo>
                <a:close/>
              </a:path>
            </a:pathLst>
          </a:custGeom>
          <a:ln w="3175">
            <a:miter lim="400000"/>
          </a:ln>
        </p:spPr>
      </p:pic>
      <p:sp>
        <p:nvSpPr>
          <p:cNvPr id="460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461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462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463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3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Figure"/>
          <p:cNvSpPr/>
          <p:nvPr/>
        </p:nvSpPr>
        <p:spPr>
          <a:xfrm rot="16200000">
            <a:off x="5079872" y="2869172"/>
            <a:ext cx="2308378" cy="100096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972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18627" y="0"/>
                </a:lnTo>
                <a:lnTo>
                  <a:pt x="2972" y="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6C6C6C"/>
              </a:gs>
            </a:gsLst>
            <a:lin ang="5400000"/>
          </a:gradFill>
          <a:ln w="3175">
            <a:miter lim="400000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8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59" name="Numéro de diapositive"/>
          <p:cNvSpPr txBox="1"/>
          <p:nvPr>
            <p:ph type="sldNum" sz="quarter" idx="2"/>
          </p:nvPr>
        </p:nvSpPr>
        <p:spPr>
          <a:xfrm>
            <a:off x="1295293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6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6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6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6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65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166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167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168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169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170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171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172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3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175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176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177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178" name="- on appelle ici « situation », une « configuration relationnelle circonstanciée »…"/>
          <p:cNvSpPr txBox="1"/>
          <p:nvPr>
            <p:ph type="title"/>
          </p:nvPr>
        </p:nvSpPr>
        <p:spPr>
          <a:xfrm>
            <a:off x="3935303" y="1800000"/>
            <a:ext cx="93600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appelle ici « situation », une « configuration relationnelle circonstanciée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complexité des situations est envisagée sous quatre angles loin d’être exhaustifs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inscription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l’exercice d’une liberté : entre initiative et consentement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trois perspectives </a:t>
            </a:r>
          </a:p>
        </p:txBody>
      </p:sp>
      <p:pic>
        <p:nvPicPr>
          <p:cNvPr id="179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17395" t="10072" r="13355" b="5981"/>
          <a:stretch>
            <a:fillRect/>
          </a:stretch>
        </p:blipFill>
        <p:spPr>
          <a:xfrm>
            <a:off x="133931" y="4807774"/>
            <a:ext cx="373950" cy="453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6" h="21451" fill="norm" stroke="1" extrusionOk="0">
                <a:moveTo>
                  <a:pt x="16084" y="41"/>
                </a:moveTo>
                <a:cubicBezTo>
                  <a:pt x="15866" y="-149"/>
                  <a:pt x="13676" y="362"/>
                  <a:pt x="12950" y="774"/>
                </a:cubicBezTo>
                <a:cubicBezTo>
                  <a:pt x="12270" y="1160"/>
                  <a:pt x="12079" y="1195"/>
                  <a:pt x="10911" y="1093"/>
                </a:cubicBezTo>
                <a:cubicBezTo>
                  <a:pt x="7141" y="765"/>
                  <a:pt x="2961" y="2752"/>
                  <a:pt x="1187" y="5713"/>
                </a:cubicBezTo>
                <a:cubicBezTo>
                  <a:pt x="-623" y="8734"/>
                  <a:pt x="-339" y="12540"/>
                  <a:pt x="1874" y="15122"/>
                </a:cubicBezTo>
                <a:cubicBezTo>
                  <a:pt x="2359" y="15688"/>
                  <a:pt x="2364" y="15677"/>
                  <a:pt x="2024" y="16455"/>
                </a:cubicBezTo>
                <a:cubicBezTo>
                  <a:pt x="1837" y="16884"/>
                  <a:pt x="1667" y="17641"/>
                  <a:pt x="1659" y="18127"/>
                </a:cubicBezTo>
                <a:cubicBezTo>
                  <a:pt x="1646" y="18936"/>
                  <a:pt x="1743" y="19113"/>
                  <a:pt x="2690" y="20230"/>
                </a:cubicBezTo>
                <a:cubicBezTo>
                  <a:pt x="3258" y="20901"/>
                  <a:pt x="3848" y="21451"/>
                  <a:pt x="3999" y="21451"/>
                </a:cubicBezTo>
                <a:cubicBezTo>
                  <a:pt x="4362" y="21451"/>
                  <a:pt x="4342" y="21107"/>
                  <a:pt x="3956" y="20625"/>
                </a:cubicBezTo>
                <a:cubicBezTo>
                  <a:pt x="3553" y="20122"/>
                  <a:pt x="3644" y="18006"/>
                  <a:pt x="4085" y="17620"/>
                </a:cubicBezTo>
                <a:cubicBezTo>
                  <a:pt x="4343" y="17393"/>
                  <a:pt x="4499" y="17418"/>
                  <a:pt x="5544" y="17864"/>
                </a:cubicBezTo>
                <a:cubicBezTo>
                  <a:pt x="7064" y="18513"/>
                  <a:pt x="8306" y="18759"/>
                  <a:pt x="10117" y="18765"/>
                </a:cubicBezTo>
                <a:cubicBezTo>
                  <a:pt x="14797" y="18782"/>
                  <a:pt x="18750" y="16107"/>
                  <a:pt x="19926" y="12155"/>
                </a:cubicBezTo>
                <a:cubicBezTo>
                  <a:pt x="20977" y="8626"/>
                  <a:pt x="19180" y="4458"/>
                  <a:pt x="15762" y="2539"/>
                </a:cubicBezTo>
                <a:cubicBezTo>
                  <a:pt x="15226" y="2238"/>
                  <a:pt x="14775" y="1956"/>
                  <a:pt x="14775" y="1919"/>
                </a:cubicBezTo>
                <a:cubicBezTo>
                  <a:pt x="14775" y="1883"/>
                  <a:pt x="15095" y="1472"/>
                  <a:pt x="15483" y="999"/>
                </a:cubicBezTo>
                <a:cubicBezTo>
                  <a:pt x="15871" y="527"/>
                  <a:pt x="16142" y="92"/>
                  <a:pt x="16084" y="41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80" name="Image" descr="Image"/>
          <p:cNvPicPr>
            <a:picLocks noChangeAspect="1"/>
          </p:cNvPicPr>
          <p:nvPr/>
        </p:nvPicPr>
        <p:blipFill>
          <a:blip r:embed="rId5">
            <a:extLst/>
          </a:blip>
          <a:srcRect l="5673" t="8767" r="12670" b="15595"/>
          <a:stretch>
            <a:fillRect/>
          </a:stretch>
        </p:blipFill>
        <p:spPr>
          <a:xfrm>
            <a:off x="2752481" y="8122913"/>
            <a:ext cx="440945" cy="4084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387" fill="norm" stroke="1" extrusionOk="0">
                <a:moveTo>
                  <a:pt x="16622" y="14"/>
                </a:moveTo>
                <a:cubicBezTo>
                  <a:pt x="15300" y="-77"/>
                  <a:pt x="14131" y="276"/>
                  <a:pt x="12631" y="1219"/>
                </a:cubicBezTo>
                <a:cubicBezTo>
                  <a:pt x="12071" y="1571"/>
                  <a:pt x="11463" y="1863"/>
                  <a:pt x="11281" y="1863"/>
                </a:cubicBezTo>
                <a:cubicBezTo>
                  <a:pt x="10628" y="1863"/>
                  <a:pt x="8300" y="2768"/>
                  <a:pt x="7444" y="3360"/>
                </a:cubicBezTo>
                <a:cubicBezTo>
                  <a:pt x="3658" y="5978"/>
                  <a:pt x="2159" y="11753"/>
                  <a:pt x="4185" y="15974"/>
                </a:cubicBezTo>
                <a:cubicBezTo>
                  <a:pt x="4405" y="16433"/>
                  <a:pt x="4418" y="16587"/>
                  <a:pt x="4243" y="16639"/>
                </a:cubicBezTo>
                <a:cubicBezTo>
                  <a:pt x="1757" y="17377"/>
                  <a:pt x="555" y="18089"/>
                  <a:pt x="174" y="19071"/>
                </a:cubicBezTo>
                <a:cubicBezTo>
                  <a:pt x="-176" y="19973"/>
                  <a:pt x="-7" y="20485"/>
                  <a:pt x="752" y="20713"/>
                </a:cubicBezTo>
                <a:cubicBezTo>
                  <a:pt x="1102" y="20817"/>
                  <a:pt x="1657" y="20899"/>
                  <a:pt x="1967" y="20900"/>
                </a:cubicBezTo>
                <a:cubicBezTo>
                  <a:pt x="2596" y="20901"/>
                  <a:pt x="4469" y="20173"/>
                  <a:pt x="5535" y="19528"/>
                </a:cubicBezTo>
                <a:cubicBezTo>
                  <a:pt x="6223" y="19111"/>
                  <a:pt x="6237" y="19112"/>
                  <a:pt x="6788" y="19466"/>
                </a:cubicBezTo>
                <a:cubicBezTo>
                  <a:pt x="8387" y="20492"/>
                  <a:pt x="9225" y="20915"/>
                  <a:pt x="10163" y="21170"/>
                </a:cubicBezTo>
                <a:cubicBezTo>
                  <a:pt x="11465" y="21523"/>
                  <a:pt x="13630" y="21436"/>
                  <a:pt x="15099" y="20983"/>
                </a:cubicBezTo>
                <a:cubicBezTo>
                  <a:pt x="15972" y="20713"/>
                  <a:pt x="16244" y="20536"/>
                  <a:pt x="16449" y="20110"/>
                </a:cubicBezTo>
                <a:cubicBezTo>
                  <a:pt x="16639" y="19714"/>
                  <a:pt x="16843" y="19570"/>
                  <a:pt x="17201" y="19570"/>
                </a:cubicBezTo>
                <a:cubicBezTo>
                  <a:pt x="17842" y="19570"/>
                  <a:pt x="18681" y="18882"/>
                  <a:pt x="19534" y="17658"/>
                </a:cubicBezTo>
                <a:cubicBezTo>
                  <a:pt x="20886" y="15718"/>
                  <a:pt x="21424" y="14017"/>
                  <a:pt x="21424" y="11652"/>
                </a:cubicBezTo>
                <a:cubicBezTo>
                  <a:pt x="21424" y="10275"/>
                  <a:pt x="21095" y="8457"/>
                  <a:pt x="20711" y="7682"/>
                </a:cubicBezTo>
                <a:cubicBezTo>
                  <a:pt x="20543" y="7345"/>
                  <a:pt x="20463" y="7417"/>
                  <a:pt x="19843" y="8451"/>
                </a:cubicBezTo>
                <a:cubicBezTo>
                  <a:pt x="19466" y="9079"/>
                  <a:pt x="19096" y="9594"/>
                  <a:pt x="19014" y="9594"/>
                </a:cubicBezTo>
                <a:cubicBezTo>
                  <a:pt x="18681" y="9594"/>
                  <a:pt x="18667" y="9331"/>
                  <a:pt x="18994" y="8534"/>
                </a:cubicBezTo>
                <a:cubicBezTo>
                  <a:pt x="19254" y="7902"/>
                  <a:pt x="19340" y="7276"/>
                  <a:pt x="19341" y="5957"/>
                </a:cubicBezTo>
                <a:cubicBezTo>
                  <a:pt x="19342" y="4999"/>
                  <a:pt x="19348" y="3676"/>
                  <a:pt x="19361" y="3027"/>
                </a:cubicBezTo>
                <a:cubicBezTo>
                  <a:pt x="19378" y="2115"/>
                  <a:pt x="19303" y="1734"/>
                  <a:pt x="19033" y="1344"/>
                </a:cubicBezTo>
                <a:cubicBezTo>
                  <a:pt x="18381" y="403"/>
                  <a:pt x="17810" y="95"/>
                  <a:pt x="16622" y="14"/>
                </a:cubicBezTo>
                <a:close/>
                <a:moveTo>
                  <a:pt x="4050" y="18073"/>
                </a:moveTo>
                <a:cubicBezTo>
                  <a:pt x="5788" y="18068"/>
                  <a:pt x="6218" y="18372"/>
                  <a:pt x="5303" y="18967"/>
                </a:cubicBezTo>
                <a:cubicBezTo>
                  <a:pt x="4987" y="19172"/>
                  <a:pt x="4444" y="19441"/>
                  <a:pt x="4108" y="19549"/>
                </a:cubicBezTo>
                <a:cubicBezTo>
                  <a:pt x="2575" y="20040"/>
                  <a:pt x="1243" y="19948"/>
                  <a:pt x="887" y="19341"/>
                </a:cubicBezTo>
                <a:cubicBezTo>
                  <a:pt x="445" y="18584"/>
                  <a:pt x="1707" y="18081"/>
                  <a:pt x="4050" y="18073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81" name="Image" descr="Image"/>
          <p:cNvPicPr>
            <a:picLocks noChangeAspect="1"/>
          </p:cNvPicPr>
          <p:nvPr/>
        </p:nvPicPr>
        <p:blipFill>
          <a:blip r:embed="rId6">
            <a:extLst/>
          </a:blip>
          <a:srcRect l="8000" t="5333" r="10048" b="11561"/>
          <a:stretch>
            <a:fillRect/>
          </a:stretch>
        </p:blipFill>
        <p:spPr>
          <a:xfrm>
            <a:off x="5155346" y="8082583"/>
            <a:ext cx="442536" cy="448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85" fill="norm" stroke="1" extrusionOk="0">
                <a:moveTo>
                  <a:pt x="14410" y="0"/>
                </a:moveTo>
                <a:cubicBezTo>
                  <a:pt x="13924" y="0"/>
                  <a:pt x="12738" y="542"/>
                  <a:pt x="12282" y="974"/>
                </a:cubicBezTo>
                <a:cubicBezTo>
                  <a:pt x="12048" y="1195"/>
                  <a:pt x="12048" y="1248"/>
                  <a:pt x="12282" y="1394"/>
                </a:cubicBezTo>
                <a:cubicBezTo>
                  <a:pt x="12427" y="1484"/>
                  <a:pt x="12701" y="1545"/>
                  <a:pt x="12901" y="1546"/>
                </a:cubicBezTo>
                <a:cubicBezTo>
                  <a:pt x="14138" y="1555"/>
                  <a:pt x="16012" y="2580"/>
                  <a:pt x="16518" y="3512"/>
                </a:cubicBezTo>
                <a:cubicBezTo>
                  <a:pt x="16821" y="4072"/>
                  <a:pt x="16464" y="4153"/>
                  <a:pt x="15377" y="3799"/>
                </a:cubicBezTo>
                <a:cubicBezTo>
                  <a:pt x="10241" y="2126"/>
                  <a:pt x="4831" y="5089"/>
                  <a:pt x="3598" y="10251"/>
                </a:cubicBezTo>
                <a:cubicBezTo>
                  <a:pt x="2781" y="13670"/>
                  <a:pt x="3990" y="17147"/>
                  <a:pt x="6750" y="19357"/>
                </a:cubicBezTo>
                <a:cubicBezTo>
                  <a:pt x="7286" y="19785"/>
                  <a:pt x="7471" y="20058"/>
                  <a:pt x="7350" y="20177"/>
                </a:cubicBezTo>
                <a:cubicBezTo>
                  <a:pt x="7250" y="20276"/>
                  <a:pt x="6347" y="20334"/>
                  <a:pt x="5300" y="20330"/>
                </a:cubicBezTo>
                <a:cubicBezTo>
                  <a:pt x="3769" y="20325"/>
                  <a:pt x="3261" y="20267"/>
                  <a:pt x="2592" y="19967"/>
                </a:cubicBezTo>
                <a:cubicBezTo>
                  <a:pt x="1590" y="19518"/>
                  <a:pt x="881" y="18518"/>
                  <a:pt x="754" y="17410"/>
                </a:cubicBezTo>
                <a:cubicBezTo>
                  <a:pt x="705" y="16979"/>
                  <a:pt x="597" y="16627"/>
                  <a:pt x="522" y="16627"/>
                </a:cubicBezTo>
                <a:cubicBezTo>
                  <a:pt x="284" y="16627"/>
                  <a:pt x="0" y="17678"/>
                  <a:pt x="0" y="18574"/>
                </a:cubicBezTo>
                <a:cubicBezTo>
                  <a:pt x="0" y="20050"/>
                  <a:pt x="850" y="21129"/>
                  <a:pt x="2360" y="21533"/>
                </a:cubicBezTo>
                <a:cubicBezTo>
                  <a:pt x="2553" y="21584"/>
                  <a:pt x="3581" y="21600"/>
                  <a:pt x="4642" y="21571"/>
                </a:cubicBezTo>
                <a:cubicBezTo>
                  <a:pt x="6169" y="21529"/>
                  <a:pt x="6822" y="21430"/>
                  <a:pt x="7737" y="21094"/>
                </a:cubicBezTo>
                <a:cubicBezTo>
                  <a:pt x="8809" y="20699"/>
                  <a:pt x="8939" y="20695"/>
                  <a:pt x="9574" y="20922"/>
                </a:cubicBezTo>
                <a:cubicBezTo>
                  <a:pt x="10548" y="21270"/>
                  <a:pt x="13215" y="21381"/>
                  <a:pt x="14429" y="21132"/>
                </a:cubicBezTo>
                <a:cubicBezTo>
                  <a:pt x="16001" y="20810"/>
                  <a:pt x="17813" y="19833"/>
                  <a:pt x="18974" y="18669"/>
                </a:cubicBezTo>
                <a:cubicBezTo>
                  <a:pt x="20745" y="16895"/>
                  <a:pt x="21600" y="14563"/>
                  <a:pt x="21566" y="12236"/>
                </a:cubicBezTo>
                <a:cubicBezTo>
                  <a:pt x="21532" y="9910"/>
                  <a:pt x="20603" y="7583"/>
                  <a:pt x="18781" y="5803"/>
                </a:cubicBezTo>
                <a:lnTo>
                  <a:pt x="17736" y="4791"/>
                </a:lnTo>
                <a:lnTo>
                  <a:pt x="18104" y="4104"/>
                </a:lnTo>
                <a:cubicBezTo>
                  <a:pt x="18932" y="2502"/>
                  <a:pt x="18078" y="978"/>
                  <a:pt x="15996" y="344"/>
                </a:cubicBezTo>
                <a:cubicBezTo>
                  <a:pt x="15380" y="156"/>
                  <a:pt x="14666" y="0"/>
                  <a:pt x="14410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82" name="Image" descr="Image"/>
          <p:cNvPicPr>
            <a:picLocks noChangeAspect="1"/>
          </p:cNvPicPr>
          <p:nvPr/>
        </p:nvPicPr>
        <p:blipFill>
          <a:blip r:embed="rId7">
            <a:extLst/>
          </a:blip>
          <a:srcRect l="11185" t="6883" r="9565" b="12321"/>
          <a:stretch>
            <a:fillRect/>
          </a:stretch>
        </p:blipFill>
        <p:spPr>
          <a:xfrm>
            <a:off x="6786639" y="8095058"/>
            <a:ext cx="427948" cy="436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3" h="21463" fill="norm" stroke="1" extrusionOk="0">
                <a:moveTo>
                  <a:pt x="14277" y="0"/>
                </a:moveTo>
                <a:cubicBezTo>
                  <a:pt x="14156" y="5"/>
                  <a:pt x="13993" y="64"/>
                  <a:pt x="13721" y="196"/>
                </a:cubicBezTo>
                <a:cubicBezTo>
                  <a:pt x="12691" y="694"/>
                  <a:pt x="12495" y="1027"/>
                  <a:pt x="12724" y="1894"/>
                </a:cubicBezTo>
                <a:cubicBezTo>
                  <a:pt x="13025" y="3031"/>
                  <a:pt x="12931" y="3122"/>
                  <a:pt x="11478" y="3124"/>
                </a:cubicBezTo>
                <a:cubicBezTo>
                  <a:pt x="9031" y="3128"/>
                  <a:pt x="7025" y="3998"/>
                  <a:pt x="5248" y="5799"/>
                </a:cubicBezTo>
                <a:cubicBezTo>
                  <a:pt x="3870" y="7194"/>
                  <a:pt x="3052" y="8758"/>
                  <a:pt x="2794" y="10504"/>
                </a:cubicBezTo>
                <a:cubicBezTo>
                  <a:pt x="2694" y="11176"/>
                  <a:pt x="2553" y="11842"/>
                  <a:pt x="2487" y="11988"/>
                </a:cubicBezTo>
                <a:cubicBezTo>
                  <a:pt x="2421" y="12134"/>
                  <a:pt x="1858" y="12497"/>
                  <a:pt x="1241" y="12808"/>
                </a:cubicBezTo>
                <a:cubicBezTo>
                  <a:pt x="178" y="13343"/>
                  <a:pt x="127" y="13428"/>
                  <a:pt x="33" y="14116"/>
                </a:cubicBezTo>
                <a:cubicBezTo>
                  <a:pt x="-22" y="14516"/>
                  <a:pt x="-7" y="14867"/>
                  <a:pt x="71" y="14916"/>
                </a:cubicBezTo>
                <a:cubicBezTo>
                  <a:pt x="149" y="14965"/>
                  <a:pt x="658" y="14921"/>
                  <a:pt x="1202" y="14819"/>
                </a:cubicBezTo>
                <a:cubicBezTo>
                  <a:pt x="2556" y="14564"/>
                  <a:pt x="2810" y="14596"/>
                  <a:pt x="2928" y="14956"/>
                </a:cubicBezTo>
                <a:cubicBezTo>
                  <a:pt x="3579" y="16943"/>
                  <a:pt x="5257" y="19172"/>
                  <a:pt x="6762" y="20071"/>
                </a:cubicBezTo>
                <a:cubicBezTo>
                  <a:pt x="7176" y="20318"/>
                  <a:pt x="7667" y="20728"/>
                  <a:pt x="7855" y="20988"/>
                </a:cubicBezTo>
                <a:cubicBezTo>
                  <a:pt x="8133" y="21373"/>
                  <a:pt x="8251" y="21433"/>
                  <a:pt x="8507" y="21281"/>
                </a:cubicBezTo>
                <a:cubicBezTo>
                  <a:pt x="8732" y="21148"/>
                  <a:pt x="9089" y="21142"/>
                  <a:pt x="9772" y="21301"/>
                </a:cubicBezTo>
                <a:cubicBezTo>
                  <a:pt x="11040" y="21596"/>
                  <a:pt x="13077" y="21479"/>
                  <a:pt x="14488" y="21027"/>
                </a:cubicBezTo>
                <a:cubicBezTo>
                  <a:pt x="16175" y="20488"/>
                  <a:pt x="17928" y="19157"/>
                  <a:pt x="18994" y="17611"/>
                </a:cubicBezTo>
                <a:cubicBezTo>
                  <a:pt x="21578" y="13863"/>
                  <a:pt x="21143" y="9006"/>
                  <a:pt x="17939" y="5740"/>
                </a:cubicBezTo>
                <a:lnTo>
                  <a:pt x="16770" y="4549"/>
                </a:lnTo>
                <a:lnTo>
                  <a:pt x="17613" y="3807"/>
                </a:lnTo>
                <a:cubicBezTo>
                  <a:pt x="18072" y="3391"/>
                  <a:pt x="18693" y="2849"/>
                  <a:pt x="18994" y="2616"/>
                </a:cubicBezTo>
                <a:cubicBezTo>
                  <a:pt x="19371" y="2325"/>
                  <a:pt x="19482" y="2138"/>
                  <a:pt x="19358" y="2011"/>
                </a:cubicBezTo>
                <a:cubicBezTo>
                  <a:pt x="19140" y="1789"/>
                  <a:pt x="17088" y="3134"/>
                  <a:pt x="15869" y="4296"/>
                </a:cubicBezTo>
                <a:cubicBezTo>
                  <a:pt x="15422" y="4721"/>
                  <a:pt x="14992" y="5023"/>
                  <a:pt x="14929" y="4959"/>
                </a:cubicBezTo>
                <a:cubicBezTo>
                  <a:pt x="14866" y="4895"/>
                  <a:pt x="14814" y="4601"/>
                  <a:pt x="14814" y="4296"/>
                </a:cubicBezTo>
                <a:cubicBezTo>
                  <a:pt x="14814" y="3990"/>
                  <a:pt x="14739" y="3653"/>
                  <a:pt x="14642" y="3554"/>
                </a:cubicBezTo>
                <a:cubicBezTo>
                  <a:pt x="14520" y="3430"/>
                  <a:pt x="14564" y="3145"/>
                  <a:pt x="14757" y="2675"/>
                </a:cubicBezTo>
                <a:cubicBezTo>
                  <a:pt x="15085" y="1874"/>
                  <a:pt x="15004" y="584"/>
                  <a:pt x="14603" y="176"/>
                </a:cubicBezTo>
                <a:cubicBezTo>
                  <a:pt x="14488" y="58"/>
                  <a:pt x="14399" y="-4"/>
                  <a:pt x="14277" y="0"/>
                </a:cubicBezTo>
                <a:close/>
              </a:path>
            </a:pathLst>
          </a:cu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7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66" name="d) Trois perspectives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d) Trois perspectives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ces perspectives désignent une manière que l’on peut avoir, de réagir en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se considérant soi-même en tant qu’impliqué dans une situation (perspective personnelle)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considérant les relations aux personnes proches et les incidences de la situation sur ces relations (perspective intersubjective)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considérant la dimension sociale de la situation, en tant qu’elle s’inscrit dans un contexte social, institutionnel, politique, global, lui-même dans une grande complexité culturelle, juridique… (perspective sociale)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selon les situations on est susceptible de réagir spontanément sur l’un des trois registres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 fait d’oublier les autres peut occasionner des réductionnismes dans l’analyse de la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46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6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7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471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7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73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76" name="d) Trois perspectives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d) Trois perspectives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[Exemple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situation de crise d’une entreprise, où un employeur se voit contraint de licencier des collaborateurs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point de vue de l’employeur sera spontanément celui de l’entreprise dans son ensemble, son insertion dans l’économie, le cadre juridique qui réglemente la procédure de licenciement, etc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point de vue des personnes licenciées sera spontanément celui de leur propre avenir - le point de vue personnel - et le point de vue intersubjectif sous l’angle des incidences du licenciement sur la vie de famille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point de vue des collègues sera peut-être le point de vue intersubjectif, sensible à la fin de relations de collaboration, bonnes ou mauvaises…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47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7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8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481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8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483" name="Aspects de la complexité des…"/>
          <p:cNvSpPr txBox="1"/>
          <p:nvPr/>
        </p:nvSpPr>
        <p:spPr>
          <a:xfrm>
            <a:off x="10179310" y="309690"/>
            <a:ext cx="3067248" cy="183793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Une inscription dans le temps et l’espace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Aspects de la complexité de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Aspects de la complexité des 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situations humaines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L’interaction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b)</a:t>
            </a:r>
            <a:r>
              <a:t> Une inscription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c)</a:t>
            </a:r>
            <a:r>
              <a:t> L’exercice d’une liberté : entre initiative et consentement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d)</a:t>
            </a:r>
            <a:r>
              <a:t> Trois perspectives </a:t>
            </a:r>
          </a:p>
        </p:txBody>
      </p:sp>
      <p:sp>
        <p:nvSpPr>
          <p:cNvPr id="48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8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8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49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491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Figure"/>
          <p:cNvSpPr/>
          <p:nvPr/>
        </p:nvSpPr>
        <p:spPr>
          <a:xfrm rot="16200000">
            <a:off x="5079872" y="2869172"/>
            <a:ext cx="2308378" cy="100096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972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18627" y="0"/>
                </a:lnTo>
                <a:lnTo>
                  <a:pt x="2972" y="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6C6C6C"/>
              </a:gs>
            </a:gsLst>
            <a:lin ang="5400000"/>
          </a:gradFill>
          <a:ln w="3175">
            <a:miter lim="400000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94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495" name="Numéro de diapositive"/>
          <p:cNvSpPr txBox="1"/>
          <p:nvPr>
            <p:ph type="sldNum" sz="quarter" idx="2"/>
          </p:nvPr>
        </p:nvSpPr>
        <p:spPr>
          <a:xfrm>
            <a:off x="1289645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9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49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49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50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501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502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503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504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505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506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507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508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09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510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511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512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513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sp>
        <p:nvSpPr>
          <p:cNvPr id="514" name="Résumé…"/>
          <p:cNvSpPr txBox="1"/>
          <p:nvPr>
            <p:ph type="title"/>
          </p:nvPr>
        </p:nvSpPr>
        <p:spPr>
          <a:xfrm>
            <a:off x="3935303" y="1800000"/>
            <a:ext cx="93600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Résumé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l’ensemble de cette partie 4 est une évocation de la complexité des situations humaines dans lesquelles on est amené à décidé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dans la perspective où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l’agir humain comme tel est complexe (cf. partie 3)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les situations humaines sont complexes pour des questions aussi bien personnelles que sociétales</a:t>
            </a:r>
          </a:p>
        </p:txBody>
      </p:sp>
      <p:pic>
        <p:nvPicPr>
          <p:cNvPr id="515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17395" t="10072" r="13355" b="5981"/>
          <a:stretch>
            <a:fillRect/>
          </a:stretch>
        </p:blipFill>
        <p:spPr>
          <a:xfrm>
            <a:off x="133931" y="4807774"/>
            <a:ext cx="373950" cy="453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6" h="21451" fill="norm" stroke="1" extrusionOk="0">
                <a:moveTo>
                  <a:pt x="16084" y="41"/>
                </a:moveTo>
                <a:cubicBezTo>
                  <a:pt x="15866" y="-149"/>
                  <a:pt x="13676" y="362"/>
                  <a:pt x="12950" y="774"/>
                </a:cubicBezTo>
                <a:cubicBezTo>
                  <a:pt x="12270" y="1160"/>
                  <a:pt x="12079" y="1195"/>
                  <a:pt x="10911" y="1093"/>
                </a:cubicBezTo>
                <a:cubicBezTo>
                  <a:pt x="7141" y="765"/>
                  <a:pt x="2961" y="2752"/>
                  <a:pt x="1187" y="5713"/>
                </a:cubicBezTo>
                <a:cubicBezTo>
                  <a:pt x="-623" y="8734"/>
                  <a:pt x="-339" y="12540"/>
                  <a:pt x="1874" y="15122"/>
                </a:cubicBezTo>
                <a:cubicBezTo>
                  <a:pt x="2359" y="15688"/>
                  <a:pt x="2364" y="15677"/>
                  <a:pt x="2024" y="16455"/>
                </a:cubicBezTo>
                <a:cubicBezTo>
                  <a:pt x="1837" y="16884"/>
                  <a:pt x="1667" y="17641"/>
                  <a:pt x="1659" y="18127"/>
                </a:cubicBezTo>
                <a:cubicBezTo>
                  <a:pt x="1646" y="18936"/>
                  <a:pt x="1743" y="19113"/>
                  <a:pt x="2690" y="20230"/>
                </a:cubicBezTo>
                <a:cubicBezTo>
                  <a:pt x="3258" y="20901"/>
                  <a:pt x="3848" y="21451"/>
                  <a:pt x="3999" y="21451"/>
                </a:cubicBezTo>
                <a:cubicBezTo>
                  <a:pt x="4362" y="21451"/>
                  <a:pt x="4342" y="21107"/>
                  <a:pt x="3956" y="20625"/>
                </a:cubicBezTo>
                <a:cubicBezTo>
                  <a:pt x="3553" y="20122"/>
                  <a:pt x="3644" y="18006"/>
                  <a:pt x="4085" y="17620"/>
                </a:cubicBezTo>
                <a:cubicBezTo>
                  <a:pt x="4343" y="17393"/>
                  <a:pt x="4499" y="17418"/>
                  <a:pt x="5544" y="17864"/>
                </a:cubicBezTo>
                <a:cubicBezTo>
                  <a:pt x="7064" y="18513"/>
                  <a:pt x="8306" y="18759"/>
                  <a:pt x="10117" y="18765"/>
                </a:cubicBezTo>
                <a:cubicBezTo>
                  <a:pt x="14797" y="18782"/>
                  <a:pt x="18750" y="16107"/>
                  <a:pt x="19926" y="12155"/>
                </a:cubicBezTo>
                <a:cubicBezTo>
                  <a:pt x="20977" y="8626"/>
                  <a:pt x="19180" y="4458"/>
                  <a:pt x="15762" y="2539"/>
                </a:cubicBezTo>
                <a:cubicBezTo>
                  <a:pt x="15226" y="2238"/>
                  <a:pt x="14775" y="1956"/>
                  <a:pt x="14775" y="1919"/>
                </a:cubicBezTo>
                <a:cubicBezTo>
                  <a:pt x="14775" y="1883"/>
                  <a:pt x="15095" y="1472"/>
                  <a:pt x="15483" y="999"/>
                </a:cubicBezTo>
                <a:cubicBezTo>
                  <a:pt x="15871" y="527"/>
                  <a:pt x="16142" y="92"/>
                  <a:pt x="16084" y="41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516" name="Image" descr="Image"/>
          <p:cNvPicPr>
            <a:picLocks noChangeAspect="1"/>
          </p:cNvPicPr>
          <p:nvPr/>
        </p:nvPicPr>
        <p:blipFill>
          <a:blip r:embed="rId5">
            <a:extLst/>
          </a:blip>
          <a:srcRect l="5673" t="8767" r="12670" b="15595"/>
          <a:stretch>
            <a:fillRect/>
          </a:stretch>
        </p:blipFill>
        <p:spPr>
          <a:xfrm>
            <a:off x="2752481" y="8122913"/>
            <a:ext cx="440945" cy="4084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387" fill="norm" stroke="1" extrusionOk="0">
                <a:moveTo>
                  <a:pt x="16622" y="14"/>
                </a:moveTo>
                <a:cubicBezTo>
                  <a:pt x="15300" y="-77"/>
                  <a:pt x="14131" y="276"/>
                  <a:pt x="12631" y="1219"/>
                </a:cubicBezTo>
                <a:cubicBezTo>
                  <a:pt x="12071" y="1571"/>
                  <a:pt x="11463" y="1863"/>
                  <a:pt x="11281" y="1863"/>
                </a:cubicBezTo>
                <a:cubicBezTo>
                  <a:pt x="10628" y="1863"/>
                  <a:pt x="8300" y="2768"/>
                  <a:pt x="7444" y="3360"/>
                </a:cubicBezTo>
                <a:cubicBezTo>
                  <a:pt x="3658" y="5978"/>
                  <a:pt x="2159" y="11753"/>
                  <a:pt x="4185" y="15974"/>
                </a:cubicBezTo>
                <a:cubicBezTo>
                  <a:pt x="4405" y="16433"/>
                  <a:pt x="4418" y="16587"/>
                  <a:pt x="4243" y="16639"/>
                </a:cubicBezTo>
                <a:cubicBezTo>
                  <a:pt x="1757" y="17377"/>
                  <a:pt x="555" y="18089"/>
                  <a:pt x="174" y="19071"/>
                </a:cubicBezTo>
                <a:cubicBezTo>
                  <a:pt x="-176" y="19973"/>
                  <a:pt x="-7" y="20485"/>
                  <a:pt x="752" y="20713"/>
                </a:cubicBezTo>
                <a:cubicBezTo>
                  <a:pt x="1102" y="20817"/>
                  <a:pt x="1657" y="20899"/>
                  <a:pt x="1967" y="20900"/>
                </a:cubicBezTo>
                <a:cubicBezTo>
                  <a:pt x="2596" y="20901"/>
                  <a:pt x="4469" y="20173"/>
                  <a:pt x="5535" y="19528"/>
                </a:cubicBezTo>
                <a:cubicBezTo>
                  <a:pt x="6223" y="19111"/>
                  <a:pt x="6237" y="19112"/>
                  <a:pt x="6788" y="19466"/>
                </a:cubicBezTo>
                <a:cubicBezTo>
                  <a:pt x="8387" y="20492"/>
                  <a:pt x="9225" y="20915"/>
                  <a:pt x="10163" y="21170"/>
                </a:cubicBezTo>
                <a:cubicBezTo>
                  <a:pt x="11465" y="21523"/>
                  <a:pt x="13630" y="21436"/>
                  <a:pt x="15099" y="20983"/>
                </a:cubicBezTo>
                <a:cubicBezTo>
                  <a:pt x="15972" y="20713"/>
                  <a:pt x="16244" y="20536"/>
                  <a:pt x="16449" y="20110"/>
                </a:cubicBezTo>
                <a:cubicBezTo>
                  <a:pt x="16639" y="19714"/>
                  <a:pt x="16843" y="19570"/>
                  <a:pt x="17201" y="19570"/>
                </a:cubicBezTo>
                <a:cubicBezTo>
                  <a:pt x="17842" y="19570"/>
                  <a:pt x="18681" y="18882"/>
                  <a:pt x="19534" y="17658"/>
                </a:cubicBezTo>
                <a:cubicBezTo>
                  <a:pt x="20886" y="15718"/>
                  <a:pt x="21424" y="14017"/>
                  <a:pt x="21424" y="11652"/>
                </a:cubicBezTo>
                <a:cubicBezTo>
                  <a:pt x="21424" y="10275"/>
                  <a:pt x="21095" y="8457"/>
                  <a:pt x="20711" y="7682"/>
                </a:cubicBezTo>
                <a:cubicBezTo>
                  <a:pt x="20543" y="7345"/>
                  <a:pt x="20463" y="7417"/>
                  <a:pt x="19843" y="8451"/>
                </a:cubicBezTo>
                <a:cubicBezTo>
                  <a:pt x="19466" y="9079"/>
                  <a:pt x="19096" y="9594"/>
                  <a:pt x="19014" y="9594"/>
                </a:cubicBezTo>
                <a:cubicBezTo>
                  <a:pt x="18681" y="9594"/>
                  <a:pt x="18667" y="9331"/>
                  <a:pt x="18994" y="8534"/>
                </a:cubicBezTo>
                <a:cubicBezTo>
                  <a:pt x="19254" y="7902"/>
                  <a:pt x="19340" y="7276"/>
                  <a:pt x="19341" y="5957"/>
                </a:cubicBezTo>
                <a:cubicBezTo>
                  <a:pt x="19342" y="4999"/>
                  <a:pt x="19348" y="3676"/>
                  <a:pt x="19361" y="3027"/>
                </a:cubicBezTo>
                <a:cubicBezTo>
                  <a:pt x="19378" y="2115"/>
                  <a:pt x="19303" y="1734"/>
                  <a:pt x="19033" y="1344"/>
                </a:cubicBezTo>
                <a:cubicBezTo>
                  <a:pt x="18381" y="403"/>
                  <a:pt x="17810" y="95"/>
                  <a:pt x="16622" y="14"/>
                </a:cubicBezTo>
                <a:close/>
                <a:moveTo>
                  <a:pt x="4050" y="18073"/>
                </a:moveTo>
                <a:cubicBezTo>
                  <a:pt x="5788" y="18068"/>
                  <a:pt x="6218" y="18372"/>
                  <a:pt x="5303" y="18967"/>
                </a:cubicBezTo>
                <a:cubicBezTo>
                  <a:pt x="4987" y="19172"/>
                  <a:pt x="4444" y="19441"/>
                  <a:pt x="4108" y="19549"/>
                </a:cubicBezTo>
                <a:cubicBezTo>
                  <a:pt x="2575" y="20040"/>
                  <a:pt x="1243" y="19948"/>
                  <a:pt x="887" y="19341"/>
                </a:cubicBezTo>
                <a:cubicBezTo>
                  <a:pt x="445" y="18584"/>
                  <a:pt x="1707" y="18081"/>
                  <a:pt x="4050" y="18073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517" name="Image" descr="Image"/>
          <p:cNvPicPr>
            <a:picLocks noChangeAspect="1"/>
          </p:cNvPicPr>
          <p:nvPr/>
        </p:nvPicPr>
        <p:blipFill>
          <a:blip r:embed="rId6">
            <a:extLst/>
          </a:blip>
          <a:srcRect l="8000" t="5333" r="10048" b="11561"/>
          <a:stretch>
            <a:fillRect/>
          </a:stretch>
        </p:blipFill>
        <p:spPr>
          <a:xfrm>
            <a:off x="5155346" y="8082583"/>
            <a:ext cx="442536" cy="448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85" fill="norm" stroke="1" extrusionOk="0">
                <a:moveTo>
                  <a:pt x="14410" y="0"/>
                </a:moveTo>
                <a:cubicBezTo>
                  <a:pt x="13924" y="0"/>
                  <a:pt x="12738" y="542"/>
                  <a:pt x="12282" y="974"/>
                </a:cubicBezTo>
                <a:cubicBezTo>
                  <a:pt x="12048" y="1195"/>
                  <a:pt x="12048" y="1248"/>
                  <a:pt x="12282" y="1394"/>
                </a:cubicBezTo>
                <a:cubicBezTo>
                  <a:pt x="12427" y="1484"/>
                  <a:pt x="12701" y="1545"/>
                  <a:pt x="12901" y="1546"/>
                </a:cubicBezTo>
                <a:cubicBezTo>
                  <a:pt x="14138" y="1555"/>
                  <a:pt x="16012" y="2580"/>
                  <a:pt x="16518" y="3512"/>
                </a:cubicBezTo>
                <a:cubicBezTo>
                  <a:pt x="16821" y="4072"/>
                  <a:pt x="16464" y="4153"/>
                  <a:pt x="15377" y="3799"/>
                </a:cubicBezTo>
                <a:cubicBezTo>
                  <a:pt x="10241" y="2126"/>
                  <a:pt x="4831" y="5089"/>
                  <a:pt x="3598" y="10251"/>
                </a:cubicBezTo>
                <a:cubicBezTo>
                  <a:pt x="2781" y="13670"/>
                  <a:pt x="3990" y="17147"/>
                  <a:pt x="6750" y="19357"/>
                </a:cubicBezTo>
                <a:cubicBezTo>
                  <a:pt x="7286" y="19785"/>
                  <a:pt x="7471" y="20058"/>
                  <a:pt x="7350" y="20177"/>
                </a:cubicBezTo>
                <a:cubicBezTo>
                  <a:pt x="7250" y="20276"/>
                  <a:pt x="6347" y="20334"/>
                  <a:pt x="5300" y="20330"/>
                </a:cubicBezTo>
                <a:cubicBezTo>
                  <a:pt x="3769" y="20325"/>
                  <a:pt x="3261" y="20267"/>
                  <a:pt x="2592" y="19967"/>
                </a:cubicBezTo>
                <a:cubicBezTo>
                  <a:pt x="1590" y="19518"/>
                  <a:pt x="881" y="18518"/>
                  <a:pt x="754" y="17410"/>
                </a:cubicBezTo>
                <a:cubicBezTo>
                  <a:pt x="705" y="16979"/>
                  <a:pt x="597" y="16627"/>
                  <a:pt x="522" y="16627"/>
                </a:cubicBezTo>
                <a:cubicBezTo>
                  <a:pt x="284" y="16627"/>
                  <a:pt x="0" y="17678"/>
                  <a:pt x="0" y="18574"/>
                </a:cubicBezTo>
                <a:cubicBezTo>
                  <a:pt x="0" y="20050"/>
                  <a:pt x="850" y="21129"/>
                  <a:pt x="2360" y="21533"/>
                </a:cubicBezTo>
                <a:cubicBezTo>
                  <a:pt x="2553" y="21584"/>
                  <a:pt x="3581" y="21600"/>
                  <a:pt x="4642" y="21571"/>
                </a:cubicBezTo>
                <a:cubicBezTo>
                  <a:pt x="6169" y="21529"/>
                  <a:pt x="6822" y="21430"/>
                  <a:pt x="7737" y="21094"/>
                </a:cubicBezTo>
                <a:cubicBezTo>
                  <a:pt x="8809" y="20699"/>
                  <a:pt x="8939" y="20695"/>
                  <a:pt x="9574" y="20922"/>
                </a:cubicBezTo>
                <a:cubicBezTo>
                  <a:pt x="10548" y="21270"/>
                  <a:pt x="13215" y="21381"/>
                  <a:pt x="14429" y="21132"/>
                </a:cubicBezTo>
                <a:cubicBezTo>
                  <a:pt x="16001" y="20810"/>
                  <a:pt x="17813" y="19833"/>
                  <a:pt x="18974" y="18669"/>
                </a:cubicBezTo>
                <a:cubicBezTo>
                  <a:pt x="20745" y="16895"/>
                  <a:pt x="21600" y="14563"/>
                  <a:pt x="21566" y="12236"/>
                </a:cubicBezTo>
                <a:cubicBezTo>
                  <a:pt x="21532" y="9910"/>
                  <a:pt x="20603" y="7583"/>
                  <a:pt x="18781" y="5803"/>
                </a:cubicBezTo>
                <a:lnTo>
                  <a:pt x="17736" y="4791"/>
                </a:lnTo>
                <a:lnTo>
                  <a:pt x="18104" y="4104"/>
                </a:lnTo>
                <a:cubicBezTo>
                  <a:pt x="18932" y="2502"/>
                  <a:pt x="18078" y="978"/>
                  <a:pt x="15996" y="344"/>
                </a:cubicBezTo>
                <a:cubicBezTo>
                  <a:pt x="15380" y="156"/>
                  <a:pt x="14666" y="0"/>
                  <a:pt x="14410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518" name="Image" descr="Image"/>
          <p:cNvPicPr>
            <a:picLocks noChangeAspect="1"/>
          </p:cNvPicPr>
          <p:nvPr/>
        </p:nvPicPr>
        <p:blipFill>
          <a:blip r:embed="rId7">
            <a:extLst/>
          </a:blip>
          <a:srcRect l="11185" t="6883" r="9565" b="12321"/>
          <a:stretch>
            <a:fillRect/>
          </a:stretch>
        </p:blipFill>
        <p:spPr>
          <a:xfrm>
            <a:off x="6786639" y="8095058"/>
            <a:ext cx="427948" cy="436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3" h="21463" fill="norm" stroke="1" extrusionOk="0">
                <a:moveTo>
                  <a:pt x="14277" y="0"/>
                </a:moveTo>
                <a:cubicBezTo>
                  <a:pt x="14156" y="5"/>
                  <a:pt x="13993" y="64"/>
                  <a:pt x="13721" y="196"/>
                </a:cubicBezTo>
                <a:cubicBezTo>
                  <a:pt x="12691" y="694"/>
                  <a:pt x="12495" y="1027"/>
                  <a:pt x="12724" y="1894"/>
                </a:cubicBezTo>
                <a:cubicBezTo>
                  <a:pt x="13025" y="3031"/>
                  <a:pt x="12931" y="3122"/>
                  <a:pt x="11478" y="3124"/>
                </a:cubicBezTo>
                <a:cubicBezTo>
                  <a:pt x="9031" y="3128"/>
                  <a:pt x="7025" y="3998"/>
                  <a:pt x="5248" y="5799"/>
                </a:cubicBezTo>
                <a:cubicBezTo>
                  <a:pt x="3870" y="7194"/>
                  <a:pt x="3052" y="8758"/>
                  <a:pt x="2794" y="10504"/>
                </a:cubicBezTo>
                <a:cubicBezTo>
                  <a:pt x="2694" y="11176"/>
                  <a:pt x="2553" y="11842"/>
                  <a:pt x="2487" y="11988"/>
                </a:cubicBezTo>
                <a:cubicBezTo>
                  <a:pt x="2421" y="12134"/>
                  <a:pt x="1858" y="12497"/>
                  <a:pt x="1241" y="12808"/>
                </a:cubicBezTo>
                <a:cubicBezTo>
                  <a:pt x="178" y="13343"/>
                  <a:pt x="127" y="13428"/>
                  <a:pt x="33" y="14116"/>
                </a:cubicBezTo>
                <a:cubicBezTo>
                  <a:pt x="-22" y="14516"/>
                  <a:pt x="-7" y="14867"/>
                  <a:pt x="71" y="14916"/>
                </a:cubicBezTo>
                <a:cubicBezTo>
                  <a:pt x="149" y="14965"/>
                  <a:pt x="658" y="14921"/>
                  <a:pt x="1202" y="14819"/>
                </a:cubicBezTo>
                <a:cubicBezTo>
                  <a:pt x="2556" y="14564"/>
                  <a:pt x="2810" y="14596"/>
                  <a:pt x="2928" y="14956"/>
                </a:cubicBezTo>
                <a:cubicBezTo>
                  <a:pt x="3579" y="16943"/>
                  <a:pt x="5257" y="19172"/>
                  <a:pt x="6762" y="20071"/>
                </a:cubicBezTo>
                <a:cubicBezTo>
                  <a:pt x="7176" y="20318"/>
                  <a:pt x="7667" y="20728"/>
                  <a:pt x="7855" y="20988"/>
                </a:cubicBezTo>
                <a:cubicBezTo>
                  <a:pt x="8133" y="21373"/>
                  <a:pt x="8251" y="21433"/>
                  <a:pt x="8507" y="21281"/>
                </a:cubicBezTo>
                <a:cubicBezTo>
                  <a:pt x="8732" y="21148"/>
                  <a:pt x="9089" y="21142"/>
                  <a:pt x="9772" y="21301"/>
                </a:cubicBezTo>
                <a:cubicBezTo>
                  <a:pt x="11040" y="21596"/>
                  <a:pt x="13077" y="21479"/>
                  <a:pt x="14488" y="21027"/>
                </a:cubicBezTo>
                <a:cubicBezTo>
                  <a:pt x="16175" y="20488"/>
                  <a:pt x="17928" y="19157"/>
                  <a:pt x="18994" y="17611"/>
                </a:cubicBezTo>
                <a:cubicBezTo>
                  <a:pt x="21578" y="13863"/>
                  <a:pt x="21143" y="9006"/>
                  <a:pt x="17939" y="5740"/>
                </a:cubicBezTo>
                <a:lnTo>
                  <a:pt x="16770" y="4549"/>
                </a:lnTo>
                <a:lnTo>
                  <a:pt x="17613" y="3807"/>
                </a:lnTo>
                <a:cubicBezTo>
                  <a:pt x="18072" y="3391"/>
                  <a:pt x="18693" y="2849"/>
                  <a:pt x="18994" y="2616"/>
                </a:cubicBezTo>
                <a:cubicBezTo>
                  <a:pt x="19371" y="2325"/>
                  <a:pt x="19482" y="2138"/>
                  <a:pt x="19358" y="2011"/>
                </a:cubicBezTo>
                <a:cubicBezTo>
                  <a:pt x="19140" y="1789"/>
                  <a:pt x="17088" y="3134"/>
                  <a:pt x="15869" y="4296"/>
                </a:cubicBezTo>
                <a:cubicBezTo>
                  <a:pt x="15422" y="4721"/>
                  <a:pt x="14992" y="5023"/>
                  <a:pt x="14929" y="4959"/>
                </a:cubicBezTo>
                <a:cubicBezTo>
                  <a:pt x="14866" y="4895"/>
                  <a:pt x="14814" y="4601"/>
                  <a:pt x="14814" y="4296"/>
                </a:cubicBezTo>
                <a:cubicBezTo>
                  <a:pt x="14814" y="3990"/>
                  <a:pt x="14739" y="3653"/>
                  <a:pt x="14642" y="3554"/>
                </a:cubicBezTo>
                <a:cubicBezTo>
                  <a:pt x="14520" y="3430"/>
                  <a:pt x="14564" y="3145"/>
                  <a:pt x="14757" y="2675"/>
                </a:cubicBezTo>
                <a:cubicBezTo>
                  <a:pt x="15085" y="1874"/>
                  <a:pt x="15004" y="584"/>
                  <a:pt x="14603" y="176"/>
                </a:cubicBezTo>
                <a:cubicBezTo>
                  <a:pt x="14488" y="58"/>
                  <a:pt x="14399" y="-4"/>
                  <a:pt x="14277" y="0"/>
                </a:cubicBezTo>
                <a:close/>
              </a:path>
            </a:pathLst>
          </a:custGeom>
          <a:ln w="3175">
            <a:miter lim="400000"/>
          </a:ln>
        </p:spPr>
      </p:pic>
      <p:sp>
        <p:nvSpPr>
          <p:cNvPr id="519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520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521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522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9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Aspects de la complexité de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Aspects de la complexité des 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situations humaines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a) L’interaction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b) Une inscription dans le temps et l’espace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c) L’exercice d’une liberté : entre initiative et consentement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FFFDB2"/>
                </a:solidFill>
              </a:defRPr>
            </a:pPr>
            <a:r>
              <a:t>					d) Trois perspectives</a:t>
            </a:r>
          </a:p>
        </p:txBody>
      </p:sp>
      <p:sp>
        <p:nvSpPr>
          <p:cNvPr id="18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8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8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8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190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93" name="- une « situation » : définitions prises dans CNRTL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une « situation » : définitions prises dans CNRTL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Place, position qu'occupe une chose dans l'espace et que détermine son environnement.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Ensemble des conditions matérielles ou morales dans lesquelles se trouve une personne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a) Position, rang, importance qu'occupe une personne dans la société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b) Emploi rémunéré, stable, et généralement bien considéré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3. Ensemble des conditions politiques, économiques, sociales, militaires, etc. dans lesquelles un pays, une collectivité se trouvent à un moment donné.</a:t>
            </a: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1439999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4. </a:t>
            </a:r>
            <a:r>
              <a:rPr sz="1800"/>
              <a:t>PHILOS. [Dans la philos. existentielle]</a:t>
            </a:r>
            <a:r>
              <a:t> Ensemble des relations concrètes qui déterminent l'action de l'être humain à un moment donné de son histoire</a:t>
            </a:r>
          </a:p>
          <a:p>
            <a:pPr marL="1439999" indent="0" algn="r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 u="sng">
                <a:hlinkClick r:id="rId2" invalidUrl="" action="" tgtFrame="" tooltip="" history="1" highlightClick="0" endSnd="0"/>
              </a:rPr>
              <a:t>https://cnrtl.fr/definition/situation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repère qu’il est question de relations entre des personnes et leur environnement et leurs interactions</a:t>
            </a:r>
          </a:p>
        </p:txBody>
      </p:sp>
      <p:sp>
        <p:nvSpPr>
          <p:cNvPr id="19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95" name="Ligne Ligne" descr="Ligne Lig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9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98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199" name="pasted-image.tiff" descr="pasted-image.tif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00" name="Aspects de la complexité des…"/>
          <p:cNvSpPr txBox="1"/>
          <p:nvPr/>
        </p:nvSpPr>
        <p:spPr>
          <a:xfrm>
            <a:off x="10179310" y="309690"/>
            <a:ext cx="3067248" cy="1771124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03" name="- sur la base de ces définitions on peut adopter comme définition d’une situation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sur la base de ces définitions on peut adopter comme définition d’une situation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i="1"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configuration relationnelle circonstanciée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notion de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configuration relationnelle</a:t>
            </a:r>
            <a:r>
              <a:t> attire l’attention sur les relations humaines et les positions respectives des personnes (responsabilités, relations d’autorité, degrés d’activité et de passivité, etc.)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notion de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circonstance</a:t>
            </a:r>
            <a:r>
              <a:t> figure les modalités de cette configuration relationnelle, l’« environnement » 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les circonstances sont désignées par les questions liées grammaticalement aux compléments dits « circonstanciels »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latin typeface="+mn-lt"/>
                <a:ea typeface="+mn-ea"/>
                <a:cs typeface="+mn-cs"/>
                <a:sym typeface="Helvetica Neue"/>
              </a:defRPr>
            </a:pPr>
            <a:r>
              <a:t>	</a:t>
            </a:r>
            <a:r>
              <a:rPr>
                <a:solidFill>
                  <a:schemeClr val="accent4"/>
                </a:solidFill>
              </a:rPr>
              <a:t>	- [sujet] </a:t>
            </a:r>
            <a:r>
              <a:rPr i="1">
                <a:solidFill>
                  <a:schemeClr val="accent4"/>
                </a:solidFill>
              </a:rPr>
              <a:t>qui est concerné, à quel degré ?</a:t>
            </a:r>
            <a:r>
              <a:rPr>
                <a:solidFill>
                  <a:schemeClr val="accent4"/>
                </a:solidFill>
              </a:rPr>
              <a:t> - [objet] </a:t>
            </a:r>
            <a:r>
              <a:rPr i="1">
                <a:solidFill>
                  <a:schemeClr val="accent4"/>
                </a:solidFill>
              </a:rPr>
              <a:t>de quoi est-il question ?</a:t>
            </a:r>
            <a:endParaRPr>
              <a:solidFill>
                <a:schemeClr val="accent4"/>
              </a:solidFill>
            </a:endParaR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- [temps et durée] </a:t>
            </a:r>
            <a:r>
              <a:rPr i="1"/>
              <a:t>quand et durant combien de temps ?</a:t>
            </a:r>
            <a:r>
              <a:t> - [lieu] </a:t>
            </a:r>
            <a:r>
              <a:rPr i="1"/>
              <a:t>où ?</a:t>
            </a:r>
            <a:endParaRPr i="1"/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- [moyens] </a:t>
            </a:r>
            <a:r>
              <a:rPr i="1"/>
              <a:t>par quels moyens ?</a:t>
            </a:r>
            <a:r>
              <a:t> - [manière] </a:t>
            </a:r>
            <a:r>
              <a:rPr i="1"/>
              <a:t>de quelle manière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- [mesure] </a:t>
            </a:r>
            <a:r>
              <a:rPr i="1"/>
              <a:t>dans quelle mesure ?</a:t>
            </a:r>
            <a:r>
              <a:t> - [opposition] </a:t>
            </a:r>
            <a:r>
              <a:rPr i="1"/>
              <a:t>par opposition à quoi ?</a:t>
            </a:r>
            <a:endParaRPr i="1"/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- [conditions] </a:t>
            </a:r>
            <a:r>
              <a:rPr i="1"/>
              <a:t>à quelles conditions ?</a:t>
            </a:r>
            <a:r>
              <a:t> - [but et objectif] </a:t>
            </a:r>
            <a:r>
              <a:rPr i="1"/>
              <a:t>en vue de quoi ?</a:t>
            </a:r>
            <a:r>
              <a:t>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000"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- [causes] </a:t>
            </a:r>
            <a:r>
              <a:rPr i="1"/>
              <a:t>en vertu de quelles causes ?</a:t>
            </a:r>
            <a:r>
              <a:t> - [conséquences] </a:t>
            </a:r>
            <a:r>
              <a:rPr i="1"/>
              <a:t>quels effets prévisibles ?</a:t>
            </a:r>
          </a:p>
          <a:p>
            <a:pPr marL="1439999" indent="0" algn="r" defTabSz="238620">
              <a:tabLst/>
              <a:defRPr sz="2100">
                <a:solidFill>
                  <a:schemeClr val="accent4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Source : https://fr.wikipedia.org/wiki/Complément_circonstanciel</a:t>
            </a:r>
          </a:p>
        </p:txBody>
      </p:sp>
      <p:sp>
        <p:nvSpPr>
          <p:cNvPr id="20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0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0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08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0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10" name="Aspects de la complexité des…"/>
          <p:cNvSpPr txBox="1"/>
          <p:nvPr/>
        </p:nvSpPr>
        <p:spPr>
          <a:xfrm>
            <a:off x="10179310" y="309690"/>
            <a:ext cx="3067248" cy="1771124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13" name="a) L’interaction des personnalités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a) L’interaction des personnalités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chaque être humain et issu d’une histoire relationnelle avec les personnes et son milieu d’origine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peut appeler « relations fondatrices », les relations vécues avec les parents, les membres de la famille proche, la fratrie…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l’itinéraire relationnel d’une personne est marqué par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l’acquisition progressive de la conscience de la différence entre soi-même et les autres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une sortie de « relations fusionnelles » notamment par l’acquisition du langage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une renonciation intériorisée à des volontés de maîtrise toute-puissante sur les autres et les choses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les enjeux sont : la prise de conscience du fait d’être un sujet, quelqu’un qui est capable de se désigner soi-même en disant « je »</a:t>
            </a:r>
          </a:p>
        </p:txBody>
      </p:sp>
      <p:sp>
        <p:nvSpPr>
          <p:cNvPr id="21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1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1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18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1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20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23" name="- les enjeux de cet itinéraire relationnel sont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les enjeux de cet itinéraire relationnel sont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prise de conscience du fait d’être un sujet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quelqu’un qui est capable de se désigner soi-même en disant « je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constitution progressive de l’identité de ce sujet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avec la question énigmatique (pour longtemps) : « qui suis-je ?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sp>
        <p:nvSpPr>
          <p:cNvPr id="22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2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2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28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2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30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33" name="- de ce fait, un sujet est aussi habité par un ensemble de sentiments divers :…"/>
          <p:cNvSpPr txBox="1"/>
          <p:nvPr>
            <p:ph type="title"/>
          </p:nvPr>
        </p:nvSpPr>
        <p:spPr>
          <a:xfrm>
            <a:off x="4339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de ce fait, un sujet est aussi habité par un ensemble de sentiments divers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 besoin d’être considéré et traité comme « quelqu’un »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 besoin d’être reconnu comme « quelqu’un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angoisse de fond, liée au fait qu’exister est une question : pourquoi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 sentiment de culpabilité lié à l’expérience de ne pas percevoir de justification au fait d’exister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en ce sens, l’inconnu, la nouveauté, l’avenir, l’altérité sont sources d’angoisse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ces aspects de la condition humaine ont été mis en exergue par l’existentialisme du XX</a:t>
            </a:r>
            <a:r>
              <a:rPr baseline="31999"/>
              <a:t>ème</a:t>
            </a:r>
            <a:r>
              <a:t> siècle comme le point de départ et le moteur de la philosophie (cf. S. Kierkegaard, JP Sartre, etc.)</a:t>
            </a:r>
          </a:p>
        </p:txBody>
      </p:sp>
      <p:sp>
        <p:nvSpPr>
          <p:cNvPr id="234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3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3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38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3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40" name="Aspects de la complexité des…"/>
          <p:cNvSpPr txBox="1"/>
          <p:nvPr/>
        </p:nvSpPr>
        <p:spPr>
          <a:xfrm>
            <a:off x="10179310" y="309690"/>
            <a:ext cx="3067248" cy="1757035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Aspects de la complexité des  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		situations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L’interaction des personnalités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Une inscription dans le temps et l’espace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L’exercice d’une liberté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d) Trois perspectives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