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2" Type="http://schemas.openxmlformats.org/officeDocument/2006/relationships/image" Target="../media/image10.png"/><Relationship Id="rId13" Type="http://schemas.openxmlformats.org/officeDocument/2006/relationships/image" Target="../media/image1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11.png"/><Relationship Id="rId5" Type="http://schemas.openxmlformats.org/officeDocument/2006/relationships/image" Target="../media/image5.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3.png"/><Relationship Id="rId3" Type="http://schemas.openxmlformats.org/officeDocument/2006/relationships/image" Target="../media/image1.png"/><Relationship Id="rId4"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Figure"/>
          <p:cNvSpPr/>
          <p:nvPr/>
        </p:nvSpPr>
        <p:spPr>
          <a:xfrm rot="16200000">
            <a:off x="5078238" y="-1677183"/>
            <a:ext cx="2308379" cy="100096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29" name="[Complexité des situations]"/>
          <p:cNvSpPr/>
          <p:nvPr/>
        </p:nvSpPr>
        <p:spPr>
          <a:xfrm>
            <a:off x="6864339"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[Complexité des situations]</a:t>
            </a:r>
          </a:p>
        </p:txBody>
      </p:sp>
      <p:sp>
        <p:nvSpPr>
          <p:cNvPr id="130" name="[Complexité…"/>
          <p:cNvSpPr/>
          <p:nvPr/>
        </p:nvSpPr>
        <p:spPr>
          <a:xfrm>
            <a:off x="5309728"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Regular"/>
                <a:ea typeface="Avenir Next Condensed Regular"/>
                <a:cs typeface="Avenir Next Condensed Regular"/>
                <a:sym typeface="Avenir Next Condensed Regular"/>
              </a:defRPr>
            </a:pPr>
            <a:r>
              <a:t>[Complexité </a:t>
            </a:r>
          </a:p>
          <a:p>
            <a:pPr>
              <a:lnSpc>
                <a:spcPct val="80000"/>
              </a:lnSpc>
              <a:defRPr b="0" sz="1800">
                <a:latin typeface="Avenir Next Condensed Regular"/>
                <a:ea typeface="Avenir Next Condensed Regular"/>
                <a:cs typeface="Avenir Next Condensed Regular"/>
                <a:sym typeface="Avenir Next Condensed Regular"/>
              </a:defRPr>
            </a:pPr>
            <a:r>
              <a:t>de l’agir]</a:t>
            </a:r>
          </a:p>
        </p:txBody>
      </p:sp>
      <p:sp>
        <p:nvSpPr>
          <p:cNvPr id="131"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132"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33"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7"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13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9"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40"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41"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42"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143" name="Élaboration"/>
          <p:cNvSpPr/>
          <p:nvPr/>
        </p:nvSpPr>
        <p:spPr>
          <a:xfrm>
            <a:off x="3689053" y="7190711"/>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Élaboration</a:t>
            </a:r>
          </a:p>
        </p:txBody>
      </p:sp>
      <p:sp>
        <p:nvSpPr>
          <p:cNvPr id="144" name="Exécution"/>
          <p:cNvSpPr/>
          <p:nvPr/>
        </p:nvSpPr>
        <p:spPr>
          <a:xfrm>
            <a:off x="3691266" y="8150738"/>
            <a:ext cx="12708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Exécution</a:t>
            </a:r>
          </a:p>
        </p:txBody>
      </p:sp>
      <p:sp>
        <p:nvSpPr>
          <p:cNvPr id="145" name="Décision"/>
          <p:cNvSpPr/>
          <p:nvPr/>
        </p:nvSpPr>
        <p:spPr>
          <a:xfrm>
            <a:off x="3898338" y="7670725"/>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Décision</a:t>
            </a:r>
          </a:p>
        </p:txBody>
      </p:sp>
      <p:sp>
        <p:nvSpPr>
          <p:cNvPr id="146"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47" name="Personnelle"/>
          <p:cNvSpPr/>
          <p:nvPr/>
        </p:nvSpPr>
        <p:spPr>
          <a:xfrm>
            <a:off x="9891538" y="7190711"/>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Personnelle</a:t>
            </a:r>
          </a:p>
        </p:txBody>
      </p:sp>
      <p:sp>
        <p:nvSpPr>
          <p:cNvPr id="148" name="Sociétale"/>
          <p:cNvSpPr/>
          <p:nvPr/>
        </p:nvSpPr>
        <p:spPr>
          <a:xfrm>
            <a:off x="9891538" y="815073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Sociétale</a:t>
            </a:r>
          </a:p>
        </p:txBody>
      </p:sp>
      <p:sp>
        <p:nvSpPr>
          <p:cNvPr id="149" name="Intersubj."/>
          <p:cNvSpPr/>
          <p:nvPr/>
        </p:nvSpPr>
        <p:spPr>
          <a:xfrm>
            <a:off x="9891538" y="7670725"/>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Intersubj.</a:t>
            </a:r>
          </a:p>
        </p:txBody>
      </p:sp>
      <p:sp>
        <p:nvSpPr>
          <p:cNvPr id="150"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151"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152"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153"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grpSp>
        <p:nvGrpSpPr>
          <p:cNvPr id="157" name="Grouper"/>
          <p:cNvGrpSpPr/>
          <p:nvPr/>
        </p:nvGrpSpPr>
        <p:grpSpPr>
          <a:xfrm>
            <a:off x="5942056" y="4046323"/>
            <a:ext cx="584010" cy="2880001"/>
            <a:chOff x="0" y="0"/>
            <a:chExt cx="584008" cy="2880000"/>
          </a:xfrm>
        </p:grpSpPr>
        <p:sp>
          <p:nvSpPr>
            <p:cNvPr id="154"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155"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156"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158" name="Éthique"/>
          <p:cNvSpPr/>
          <p:nvPr/>
        </p:nvSpPr>
        <p:spPr>
          <a:xfrm>
            <a:off x="12150049" y="4285270"/>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Éthique</a:t>
            </a:r>
          </a:p>
        </p:txBody>
      </p:sp>
      <p:sp>
        <p:nvSpPr>
          <p:cNvPr id="159" name="Morale"/>
          <p:cNvSpPr/>
          <p:nvPr/>
        </p:nvSpPr>
        <p:spPr>
          <a:xfrm>
            <a:off x="12150049" y="5148793"/>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sp>
        <p:nvSpPr>
          <p:cNvPr id="160" name="Sagesse…"/>
          <p:cNvSpPr/>
          <p:nvPr/>
        </p:nvSpPr>
        <p:spPr>
          <a:xfrm>
            <a:off x="12150049" y="6018114"/>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p>
            <a:pPr>
              <a:defRPr b="0" cap="small">
                <a:solidFill>
                  <a:schemeClr val="accent5">
                    <a:hueOff val="106375"/>
                    <a:satOff val="9554"/>
                    <a:lumOff val="-13516"/>
                  </a:schemeClr>
                </a:solidFill>
                <a:latin typeface="DreamOrphans-Bold"/>
                <a:ea typeface="DreamOrphans-Bold"/>
                <a:cs typeface="DreamOrphans-Bold"/>
                <a:sym typeface="DreamOrphans-Bold"/>
              </a:defRPr>
            </a:pPr>
            <a:r>
              <a:t>Sagesse</a:t>
            </a:r>
          </a:p>
          <a:p>
            <a:pPr>
              <a:defRPr b="0" cap="small">
                <a:solidFill>
                  <a:schemeClr val="accent5">
                    <a:hueOff val="106375"/>
                    <a:satOff val="9554"/>
                    <a:lumOff val="-13516"/>
                  </a:schemeClr>
                </a:solidFill>
                <a:latin typeface="DreamOrphans-Bold"/>
                <a:ea typeface="DreamOrphans-Bold"/>
                <a:cs typeface="DreamOrphans-Bold"/>
                <a:sym typeface="DreamOrphans-Bold"/>
              </a:defRPr>
            </a:pPr>
            <a:r>
              <a:t>pratique</a:t>
            </a:r>
          </a:p>
        </p:txBody>
      </p:sp>
      <p:sp>
        <p:nvSpPr>
          <p:cNvPr id="161"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62"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163"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164" name="[Perspectives]"/>
          <p:cNvSpPr/>
          <p:nvPr/>
        </p:nvSpPr>
        <p:spPr>
          <a:xfrm>
            <a:off x="8403344" y="7562230"/>
            <a:ext cx="1368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[Perspectives]</a:t>
            </a:r>
          </a:p>
        </p:txBody>
      </p:sp>
      <p:sp>
        <p:nvSpPr>
          <p:cNvPr id="165" name="[Acte]"/>
          <p:cNvSpPr/>
          <p:nvPr/>
        </p:nvSpPr>
        <p:spPr>
          <a:xfrm>
            <a:off x="2986071" y="7562230"/>
            <a:ext cx="72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[Acte]</a:t>
            </a:r>
          </a:p>
        </p:txBody>
      </p:sp>
      <p:sp>
        <p:nvSpPr>
          <p:cNvPr id="166" name="[Défini-tions]"/>
          <p:cNvSpPr/>
          <p:nvPr/>
        </p:nvSpPr>
        <p:spPr>
          <a:xfrm>
            <a:off x="11280106" y="5183174"/>
            <a:ext cx="822625"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[Défini-tions]</a:t>
            </a:r>
          </a:p>
        </p:txBody>
      </p:sp>
      <p:sp>
        <p:nvSpPr>
          <p:cNvPr id="167"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grpSp>
        <p:nvGrpSpPr>
          <p:cNvPr id="170" name="Grouper"/>
          <p:cNvGrpSpPr/>
          <p:nvPr/>
        </p:nvGrpSpPr>
        <p:grpSpPr>
          <a:xfrm>
            <a:off x="11238888" y="3612533"/>
            <a:ext cx="82436" cy="3782745"/>
            <a:chOff x="0" y="0"/>
            <a:chExt cx="82435" cy="3782744"/>
          </a:xfrm>
        </p:grpSpPr>
        <p:sp>
          <p:nvSpPr>
            <p:cNvPr id="168" name="Ligne"/>
            <p:cNvSpPr/>
            <p:nvPr/>
          </p:nvSpPr>
          <p:spPr>
            <a:xfrm flipV="1">
              <a:off x="82435" y="182744"/>
              <a:ext cx="1"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sp>
          <p:nvSpPr>
            <p:cNvPr id="169" name="Ligne"/>
            <p:cNvSpPr/>
            <p:nvPr/>
          </p:nvSpPr>
          <p:spPr>
            <a:xfrm flipV="1">
              <a:off x="-1" y="0"/>
              <a:ext cx="2"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grpSp>
      <p:sp>
        <p:nvSpPr>
          <p:cNvPr id="171"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172" name="Image" descr="Image"/>
          <p:cNvPicPr>
            <a:picLocks noChangeAspect="1"/>
          </p:cNvPicPr>
          <p:nvPr/>
        </p:nvPicPr>
        <p:blipFill>
          <a:blip r:embed="rId4">
            <a:extLst/>
          </a:blip>
          <a:srcRect l="8579" t="14332" r="7440" b="14122"/>
          <a:stretch>
            <a:fillRect/>
          </a:stretch>
        </p:blipFill>
        <p:spPr>
          <a:xfrm>
            <a:off x="11351522" y="4838699"/>
            <a:ext cx="453493" cy="386347"/>
          </a:xfrm>
          <a:custGeom>
            <a:avLst/>
            <a:gdLst/>
            <a:ahLst/>
            <a:cxnLst>
              <a:cxn ang="0">
                <a:pos x="wd2" y="hd2"/>
              </a:cxn>
              <a:cxn ang="5400000">
                <a:pos x="wd2" y="hd2"/>
              </a:cxn>
              <a:cxn ang="10800000">
                <a:pos x="wd2" y="hd2"/>
              </a:cxn>
              <a:cxn ang="16200000">
                <a:pos x="wd2" y="hd2"/>
              </a:cxn>
            </a:cxnLst>
            <a:rect l="0" t="0" r="r" b="b"/>
            <a:pathLst>
              <a:path w="21227" h="21541" fill="norm" stroke="1" extrusionOk="0">
                <a:moveTo>
                  <a:pt x="19209" y="31"/>
                </a:moveTo>
                <a:cubicBezTo>
                  <a:pt x="18918" y="109"/>
                  <a:pt x="18468" y="350"/>
                  <a:pt x="17612" y="805"/>
                </a:cubicBezTo>
                <a:lnTo>
                  <a:pt x="15866" y="1735"/>
                </a:lnTo>
                <a:lnTo>
                  <a:pt x="14732" y="1292"/>
                </a:lnTo>
                <a:cubicBezTo>
                  <a:pt x="14037" y="1015"/>
                  <a:pt x="12961" y="787"/>
                  <a:pt x="11983" y="717"/>
                </a:cubicBezTo>
                <a:cubicBezTo>
                  <a:pt x="10866" y="637"/>
                  <a:pt x="10385" y="516"/>
                  <a:pt x="10385" y="340"/>
                </a:cubicBezTo>
                <a:cubicBezTo>
                  <a:pt x="10385" y="45"/>
                  <a:pt x="10279" y="39"/>
                  <a:pt x="9382" y="208"/>
                </a:cubicBezTo>
                <a:cubicBezTo>
                  <a:pt x="9011" y="277"/>
                  <a:pt x="8276" y="651"/>
                  <a:pt x="7766" y="1049"/>
                </a:cubicBezTo>
                <a:cubicBezTo>
                  <a:pt x="6125" y="2329"/>
                  <a:pt x="2502" y="4905"/>
                  <a:pt x="1246" y="5673"/>
                </a:cubicBezTo>
                <a:cubicBezTo>
                  <a:pt x="278" y="6265"/>
                  <a:pt x="20" y="6511"/>
                  <a:pt x="19" y="6868"/>
                </a:cubicBezTo>
                <a:cubicBezTo>
                  <a:pt x="19" y="7117"/>
                  <a:pt x="116" y="7333"/>
                  <a:pt x="224" y="7333"/>
                </a:cubicBezTo>
                <a:cubicBezTo>
                  <a:pt x="331" y="7333"/>
                  <a:pt x="1390" y="6605"/>
                  <a:pt x="2583" y="5718"/>
                </a:cubicBezTo>
                <a:cubicBezTo>
                  <a:pt x="3776" y="4830"/>
                  <a:pt x="4828" y="4164"/>
                  <a:pt x="4924" y="4235"/>
                </a:cubicBezTo>
                <a:cubicBezTo>
                  <a:pt x="5037" y="4319"/>
                  <a:pt x="5008" y="4462"/>
                  <a:pt x="4849" y="4678"/>
                </a:cubicBezTo>
                <a:cubicBezTo>
                  <a:pt x="4281" y="5449"/>
                  <a:pt x="3563" y="7342"/>
                  <a:pt x="3233" y="8926"/>
                </a:cubicBezTo>
                <a:cubicBezTo>
                  <a:pt x="2980" y="10141"/>
                  <a:pt x="2616" y="11161"/>
                  <a:pt x="1951" y="12489"/>
                </a:cubicBezTo>
                <a:cubicBezTo>
                  <a:pt x="572" y="15243"/>
                  <a:pt x="-18" y="16868"/>
                  <a:pt x="1" y="18021"/>
                </a:cubicBezTo>
                <a:cubicBezTo>
                  <a:pt x="7" y="18405"/>
                  <a:pt x="88" y="18734"/>
                  <a:pt x="224" y="19039"/>
                </a:cubicBezTo>
                <a:cubicBezTo>
                  <a:pt x="514" y="19692"/>
                  <a:pt x="1558" y="21185"/>
                  <a:pt x="1729" y="21185"/>
                </a:cubicBezTo>
                <a:cubicBezTo>
                  <a:pt x="1966" y="21185"/>
                  <a:pt x="1898" y="20600"/>
                  <a:pt x="1598" y="20057"/>
                </a:cubicBezTo>
                <a:cubicBezTo>
                  <a:pt x="1201" y="19335"/>
                  <a:pt x="1388" y="17898"/>
                  <a:pt x="2100" y="16229"/>
                </a:cubicBezTo>
                <a:cubicBezTo>
                  <a:pt x="2422" y="15473"/>
                  <a:pt x="2805" y="14689"/>
                  <a:pt x="2936" y="14480"/>
                </a:cubicBezTo>
                <a:cubicBezTo>
                  <a:pt x="3162" y="14123"/>
                  <a:pt x="3202" y="14147"/>
                  <a:pt x="3679" y="14989"/>
                </a:cubicBezTo>
                <a:cubicBezTo>
                  <a:pt x="3957" y="15480"/>
                  <a:pt x="4260" y="16175"/>
                  <a:pt x="4366" y="16538"/>
                </a:cubicBezTo>
                <a:cubicBezTo>
                  <a:pt x="4758" y="17876"/>
                  <a:pt x="6570" y="19818"/>
                  <a:pt x="8268" y="20721"/>
                </a:cubicBezTo>
                <a:cubicBezTo>
                  <a:pt x="8779" y="20992"/>
                  <a:pt x="9745" y="21272"/>
                  <a:pt x="10460" y="21362"/>
                </a:cubicBezTo>
                <a:cubicBezTo>
                  <a:pt x="11419" y="21484"/>
                  <a:pt x="11973" y="21552"/>
                  <a:pt x="12429" y="21539"/>
                </a:cubicBezTo>
                <a:cubicBezTo>
                  <a:pt x="12884" y="21527"/>
                  <a:pt x="13236" y="21438"/>
                  <a:pt x="13822" y="21274"/>
                </a:cubicBezTo>
                <a:cubicBezTo>
                  <a:pt x="15805" y="20717"/>
                  <a:pt x="17818" y="19109"/>
                  <a:pt x="18894" y="17246"/>
                </a:cubicBezTo>
                <a:cubicBezTo>
                  <a:pt x="19169" y="16769"/>
                  <a:pt x="19638" y="15642"/>
                  <a:pt x="19934" y="14724"/>
                </a:cubicBezTo>
                <a:cubicBezTo>
                  <a:pt x="20414" y="13232"/>
                  <a:pt x="20481" y="12802"/>
                  <a:pt x="20510" y="10741"/>
                </a:cubicBezTo>
                <a:cubicBezTo>
                  <a:pt x="20533" y="9086"/>
                  <a:pt x="20648" y="7950"/>
                  <a:pt x="20918" y="6736"/>
                </a:cubicBezTo>
                <a:cubicBezTo>
                  <a:pt x="21582" y="3760"/>
                  <a:pt x="21147" y="956"/>
                  <a:pt x="19897" y="186"/>
                </a:cubicBezTo>
                <a:cubicBezTo>
                  <a:pt x="19644" y="30"/>
                  <a:pt x="19501" y="-48"/>
                  <a:pt x="19209" y="31"/>
                </a:cubicBezTo>
                <a:close/>
                <a:moveTo>
                  <a:pt x="17705" y="1646"/>
                </a:moveTo>
                <a:cubicBezTo>
                  <a:pt x="18673" y="1600"/>
                  <a:pt x="19157" y="2250"/>
                  <a:pt x="19321" y="3815"/>
                </a:cubicBezTo>
                <a:cubicBezTo>
                  <a:pt x="19476" y="5294"/>
                  <a:pt x="19250" y="5562"/>
                  <a:pt x="18671" y="4567"/>
                </a:cubicBezTo>
                <a:cubicBezTo>
                  <a:pt x="18425" y="4145"/>
                  <a:pt x="17841" y="3445"/>
                  <a:pt x="17370" y="3018"/>
                </a:cubicBezTo>
                <a:cubicBezTo>
                  <a:pt x="16640" y="2354"/>
                  <a:pt x="16557" y="2217"/>
                  <a:pt x="16757" y="1978"/>
                </a:cubicBezTo>
                <a:cubicBezTo>
                  <a:pt x="16886" y="1824"/>
                  <a:pt x="17308" y="1665"/>
                  <a:pt x="17705" y="1646"/>
                </a:cubicBezTo>
                <a:close/>
              </a:path>
            </a:pathLst>
          </a:custGeom>
          <a:ln w="3175">
            <a:miter lim="400000"/>
          </a:ln>
        </p:spPr>
      </p:pic>
      <p:pic>
        <p:nvPicPr>
          <p:cNvPr id="173" name="Image" descr="Image"/>
          <p:cNvPicPr>
            <a:picLocks noChangeAspect="1"/>
          </p:cNvPicPr>
          <p:nvPr/>
        </p:nvPicPr>
        <p:blipFill>
          <a:blip r:embed="rId5">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174" name="Image" descr="Image"/>
          <p:cNvPicPr>
            <a:picLocks noChangeAspect="1"/>
          </p:cNvPicPr>
          <p:nvPr/>
        </p:nvPicPr>
        <p:blipFill>
          <a:blip r:embed="rId6">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175" name="Image" descr="Image"/>
          <p:cNvPicPr>
            <a:picLocks noChangeAspect="1"/>
          </p:cNvPicPr>
          <p:nvPr/>
        </p:nvPicPr>
        <p:blipFill>
          <a:blip r:embed="rId7">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176" name="Image" descr="Image"/>
          <p:cNvPicPr>
            <a:picLocks noChangeAspect="1"/>
          </p:cNvPicPr>
          <p:nvPr/>
        </p:nvPicPr>
        <p:blipFill>
          <a:blip r:embed="rId8">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177" name="Image" descr="Image"/>
          <p:cNvPicPr>
            <a:picLocks noChangeAspect="1"/>
          </p:cNvPicPr>
          <p:nvPr/>
        </p:nvPicPr>
        <p:blipFill>
          <a:blip r:embed="rId9">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pic>
        <p:nvPicPr>
          <p:cNvPr id="178" name="Image" descr="Image"/>
          <p:cNvPicPr>
            <a:picLocks noChangeAspect="1"/>
          </p:cNvPicPr>
          <p:nvPr/>
        </p:nvPicPr>
        <p:blipFill>
          <a:blip r:embed="rId10">
            <a:extLst/>
          </a:blip>
          <a:srcRect l="5673" t="8767" r="12670" b="15595"/>
          <a:stretch>
            <a:fillRect/>
          </a:stretch>
        </p:blipFill>
        <p:spPr>
          <a:xfrm>
            <a:off x="2752481" y="8122913"/>
            <a:ext cx="440945" cy="408441"/>
          </a:xfrm>
          <a:custGeom>
            <a:avLst/>
            <a:gdLst/>
            <a:ahLst/>
            <a:cxnLst>
              <a:cxn ang="0">
                <a:pos x="wd2" y="hd2"/>
              </a:cxn>
              <a:cxn ang="5400000">
                <a:pos x="wd2" y="hd2"/>
              </a:cxn>
              <a:cxn ang="10800000">
                <a:pos x="wd2" y="hd2"/>
              </a:cxn>
              <a:cxn ang="16200000">
                <a:pos x="wd2" y="hd2"/>
              </a:cxn>
            </a:cxnLst>
            <a:rect l="0" t="0" r="r" b="b"/>
            <a:pathLst>
              <a:path w="21424" h="21387" fill="norm" stroke="1" extrusionOk="0">
                <a:moveTo>
                  <a:pt x="16622" y="14"/>
                </a:moveTo>
                <a:cubicBezTo>
                  <a:pt x="15300" y="-77"/>
                  <a:pt x="14131" y="276"/>
                  <a:pt x="12631" y="1219"/>
                </a:cubicBezTo>
                <a:cubicBezTo>
                  <a:pt x="12071" y="1571"/>
                  <a:pt x="11463" y="1863"/>
                  <a:pt x="11281" y="1863"/>
                </a:cubicBezTo>
                <a:cubicBezTo>
                  <a:pt x="10628" y="1863"/>
                  <a:pt x="8300" y="2768"/>
                  <a:pt x="7444" y="3360"/>
                </a:cubicBezTo>
                <a:cubicBezTo>
                  <a:pt x="3658" y="5978"/>
                  <a:pt x="2159" y="11753"/>
                  <a:pt x="4185" y="15974"/>
                </a:cubicBezTo>
                <a:cubicBezTo>
                  <a:pt x="4405" y="16433"/>
                  <a:pt x="4418" y="16587"/>
                  <a:pt x="4243" y="16639"/>
                </a:cubicBezTo>
                <a:cubicBezTo>
                  <a:pt x="1757" y="17377"/>
                  <a:pt x="555" y="18089"/>
                  <a:pt x="174" y="19071"/>
                </a:cubicBezTo>
                <a:cubicBezTo>
                  <a:pt x="-176" y="19973"/>
                  <a:pt x="-7" y="20485"/>
                  <a:pt x="752" y="20713"/>
                </a:cubicBezTo>
                <a:cubicBezTo>
                  <a:pt x="1102" y="20817"/>
                  <a:pt x="1657" y="20899"/>
                  <a:pt x="1967" y="20900"/>
                </a:cubicBezTo>
                <a:cubicBezTo>
                  <a:pt x="2596" y="20901"/>
                  <a:pt x="4469" y="20173"/>
                  <a:pt x="5535" y="19528"/>
                </a:cubicBezTo>
                <a:cubicBezTo>
                  <a:pt x="6223" y="19111"/>
                  <a:pt x="6237" y="19112"/>
                  <a:pt x="6788" y="19466"/>
                </a:cubicBezTo>
                <a:cubicBezTo>
                  <a:pt x="8387" y="20492"/>
                  <a:pt x="9225" y="20915"/>
                  <a:pt x="10163" y="21170"/>
                </a:cubicBezTo>
                <a:cubicBezTo>
                  <a:pt x="11465" y="21523"/>
                  <a:pt x="13630" y="21436"/>
                  <a:pt x="15099" y="20983"/>
                </a:cubicBezTo>
                <a:cubicBezTo>
                  <a:pt x="15972" y="20713"/>
                  <a:pt x="16244" y="20536"/>
                  <a:pt x="16449" y="20110"/>
                </a:cubicBezTo>
                <a:cubicBezTo>
                  <a:pt x="16639" y="19714"/>
                  <a:pt x="16843" y="19570"/>
                  <a:pt x="17201" y="19570"/>
                </a:cubicBezTo>
                <a:cubicBezTo>
                  <a:pt x="17842" y="19570"/>
                  <a:pt x="18681" y="18882"/>
                  <a:pt x="19534" y="17658"/>
                </a:cubicBezTo>
                <a:cubicBezTo>
                  <a:pt x="20886" y="15718"/>
                  <a:pt x="21424" y="14017"/>
                  <a:pt x="21424" y="11652"/>
                </a:cubicBezTo>
                <a:cubicBezTo>
                  <a:pt x="21424" y="10275"/>
                  <a:pt x="21095" y="8457"/>
                  <a:pt x="20711" y="7682"/>
                </a:cubicBezTo>
                <a:cubicBezTo>
                  <a:pt x="20543" y="7345"/>
                  <a:pt x="20463" y="7417"/>
                  <a:pt x="19843" y="8451"/>
                </a:cubicBezTo>
                <a:cubicBezTo>
                  <a:pt x="19466" y="9079"/>
                  <a:pt x="19096" y="9594"/>
                  <a:pt x="19014" y="9594"/>
                </a:cubicBezTo>
                <a:cubicBezTo>
                  <a:pt x="18681" y="9594"/>
                  <a:pt x="18667" y="9331"/>
                  <a:pt x="18994" y="8534"/>
                </a:cubicBezTo>
                <a:cubicBezTo>
                  <a:pt x="19254" y="7902"/>
                  <a:pt x="19340" y="7276"/>
                  <a:pt x="19341" y="5957"/>
                </a:cubicBezTo>
                <a:cubicBezTo>
                  <a:pt x="19342" y="4999"/>
                  <a:pt x="19348" y="3676"/>
                  <a:pt x="19361" y="3027"/>
                </a:cubicBezTo>
                <a:cubicBezTo>
                  <a:pt x="19378" y="2115"/>
                  <a:pt x="19303" y="1734"/>
                  <a:pt x="19033" y="1344"/>
                </a:cubicBezTo>
                <a:cubicBezTo>
                  <a:pt x="18381" y="403"/>
                  <a:pt x="17810" y="95"/>
                  <a:pt x="16622" y="14"/>
                </a:cubicBezTo>
                <a:close/>
                <a:moveTo>
                  <a:pt x="4050" y="18073"/>
                </a:moveTo>
                <a:cubicBezTo>
                  <a:pt x="5788" y="18068"/>
                  <a:pt x="6218" y="18372"/>
                  <a:pt x="5303" y="18967"/>
                </a:cubicBezTo>
                <a:cubicBezTo>
                  <a:pt x="4987" y="19172"/>
                  <a:pt x="4444" y="19441"/>
                  <a:pt x="4108" y="19549"/>
                </a:cubicBezTo>
                <a:cubicBezTo>
                  <a:pt x="2575" y="20040"/>
                  <a:pt x="1243" y="19948"/>
                  <a:pt x="887" y="19341"/>
                </a:cubicBezTo>
                <a:cubicBezTo>
                  <a:pt x="445" y="18584"/>
                  <a:pt x="1707" y="18081"/>
                  <a:pt x="4050" y="18073"/>
                </a:cubicBezTo>
                <a:close/>
              </a:path>
            </a:pathLst>
          </a:custGeom>
          <a:ln w="3175">
            <a:miter lim="400000"/>
          </a:ln>
        </p:spPr>
      </p:pic>
      <p:pic>
        <p:nvPicPr>
          <p:cNvPr id="179" name="Image" descr="Image"/>
          <p:cNvPicPr>
            <a:picLocks noChangeAspect="1"/>
          </p:cNvPicPr>
          <p:nvPr/>
        </p:nvPicPr>
        <p:blipFill>
          <a:blip r:embed="rId11">
            <a:extLst/>
          </a:blip>
          <a:srcRect l="8000" t="5333" r="10048" b="11561"/>
          <a:stretch>
            <a:fillRect/>
          </a:stretch>
        </p:blipFill>
        <p:spPr>
          <a:xfrm>
            <a:off x="5155346" y="8082583"/>
            <a:ext cx="442536" cy="448771"/>
          </a:xfrm>
          <a:custGeom>
            <a:avLst/>
            <a:gdLst/>
            <a:ahLst/>
            <a:cxnLst>
              <a:cxn ang="0">
                <a:pos x="wd2" y="hd2"/>
              </a:cxn>
              <a:cxn ang="5400000">
                <a:pos x="wd2" y="hd2"/>
              </a:cxn>
              <a:cxn ang="10800000">
                <a:pos x="wd2" y="hd2"/>
              </a:cxn>
              <a:cxn ang="16200000">
                <a:pos x="wd2" y="hd2"/>
              </a:cxn>
            </a:cxnLst>
            <a:rect l="0" t="0" r="r" b="b"/>
            <a:pathLst>
              <a:path w="21567" h="21585" fill="norm" stroke="1" extrusionOk="0">
                <a:moveTo>
                  <a:pt x="14410" y="0"/>
                </a:moveTo>
                <a:cubicBezTo>
                  <a:pt x="13924" y="0"/>
                  <a:pt x="12738" y="542"/>
                  <a:pt x="12282" y="974"/>
                </a:cubicBezTo>
                <a:cubicBezTo>
                  <a:pt x="12048" y="1195"/>
                  <a:pt x="12048" y="1248"/>
                  <a:pt x="12282" y="1394"/>
                </a:cubicBezTo>
                <a:cubicBezTo>
                  <a:pt x="12427" y="1484"/>
                  <a:pt x="12701" y="1545"/>
                  <a:pt x="12901" y="1546"/>
                </a:cubicBezTo>
                <a:cubicBezTo>
                  <a:pt x="14138" y="1555"/>
                  <a:pt x="16012" y="2580"/>
                  <a:pt x="16518" y="3512"/>
                </a:cubicBezTo>
                <a:cubicBezTo>
                  <a:pt x="16821" y="4072"/>
                  <a:pt x="16464" y="4153"/>
                  <a:pt x="15377" y="3799"/>
                </a:cubicBezTo>
                <a:cubicBezTo>
                  <a:pt x="10241" y="2126"/>
                  <a:pt x="4831" y="5089"/>
                  <a:pt x="3598" y="10251"/>
                </a:cubicBezTo>
                <a:cubicBezTo>
                  <a:pt x="2781" y="13670"/>
                  <a:pt x="3990" y="17147"/>
                  <a:pt x="6750" y="19357"/>
                </a:cubicBezTo>
                <a:cubicBezTo>
                  <a:pt x="7286" y="19785"/>
                  <a:pt x="7471" y="20058"/>
                  <a:pt x="7350" y="20177"/>
                </a:cubicBezTo>
                <a:cubicBezTo>
                  <a:pt x="7250" y="20276"/>
                  <a:pt x="6347" y="20334"/>
                  <a:pt x="5300" y="20330"/>
                </a:cubicBezTo>
                <a:cubicBezTo>
                  <a:pt x="3769" y="20325"/>
                  <a:pt x="3261" y="20267"/>
                  <a:pt x="2592" y="19967"/>
                </a:cubicBezTo>
                <a:cubicBezTo>
                  <a:pt x="1590" y="19518"/>
                  <a:pt x="881" y="18518"/>
                  <a:pt x="754" y="17410"/>
                </a:cubicBezTo>
                <a:cubicBezTo>
                  <a:pt x="705" y="16979"/>
                  <a:pt x="597" y="16627"/>
                  <a:pt x="522" y="16627"/>
                </a:cubicBezTo>
                <a:cubicBezTo>
                  <a:pt x="284" y="16627"/>
                  <a:pt x="0" y="17678"/>
                  <a:pt x="0" y="18574"/>
                </a:cubicBezTo>
                <a:cubicBezTo>
                  <a:pt x="0" y="20050"/>
                  <a:pt x="850" y="21129"/>
                  <a:pt x="2360" y="21533"/>
                </a:cubicBezTo>
                <a:cubicBezTo>
                  <a:pt x="2553" y="21584"/>
                  <a:pt x="3581" y="21600"/>
                  <a:pt x="4642" y="21571"/>
                </a:cubicBezTo>
                <a:cubicBezTo>
                  <a:pt x="6169" y="21529"/>
                  <a:pt x="6822" y="21430"/>
                  <a:pt x="7737" y="21094"/>
                </a:cubicBezTo>
                <a:cubicBezTo>
                  <a:pt x="8809" y="20699"/>
                  <a:pt x="8939" y="20695"/>
                  <a:pt x="9574" y="20922"/>
                </a:cubicBezTo>
                <a:cubicBezTo>
                  <a:pt x="10548" y="21270"/>
                  <a:pt x="13215" y="21381"/>
                  <a:pt x="14429" y="21132"/>
                </a:cubicBezTo>
                <a:cubicBezTo>
                  <a:pt x="16001" y="20810"/>
                  <a:pt x="17813" y="19833"/>
                  <a:pt x="18974" y="18669"/>
                </a:cubicBezTo>
                <a:cubicBezTo>
                  <a:pt x="20745" y="16895"/>
                  <a:pt x="21600" y="14563"/>
                  <a:pt x="21566" y="12236"/>
                </a:cubicBezTo>
                <a:cubicBezTo>
                  <a:pt x="21532" y="9910"/>
                  <a:pt x="20603" y="7583"/>
                  <a:pt x="18781" y="5803"/>
                </a:cubicBezTo>
                <a:lnTo>
                  <a:pt x="17736" y="4791"/>
                </a:lnTo>
                <a:lnTo>
                  <a:pt x="18104" y="4104"/>
                </a:lnTo>
                <a:cubicBezTo>
                  <a:pt x="18932" y="2502"/>
                  <a:pt x="18078" y="978"/>
                  <a:pt x="15996" y="344"/>
                </a:cubicBezTo>
                <a:cubicBezTo>
                  <a:pt x="15380" y="156"/>
                  <a:pt x="14666" y="0"/>
                  <a:pt x="14410" y="0"/>
                </a:cubicBezTo>
                <a:close/>
              </a:path>
            </a:pathLst>
          </a:custGeom>
          <a:ln w="3175">
            <a:miter lim="400000"/>
          </a:ln>
        </p:spPr>
      </p:pic>
      <p:pic>
        <p:nvPicPr>
          <p:cNvPr id="180" name="Image" descr="Image"/>
          <p:cNvPicPr>
            <a:picLocks noChangeAspect="1"/>
          </p:cNvPicPr>
          <p:nvPr/>
        </p:nvPicPr>
        <p:blipFill>
          <a:blip r:embed="rId12">
            <a:extLst/>
          </a:blip>
          <a:srcRect l="11185" t="6883" r="9565" b="12321"/>
          <a:stretch>
            <a:fillRect/>
          </a:stretch>
        </p:blipFill>
        <p:spPr>
          <a:xfrm>
            <a:off x="6786639" y="8095058"/>
            <a:ext cx="427948" cy="436296"/>
          </a:xfrm>
          <a:custGeom>
            <a:avLst/>
            <a:gdLst/>
            <a:ahLst/>
            <a:cxnLst>
              <a:cxn ang="0">
                <a:pos x="wd2" y="hd2"/>
              </a:cxn>
              <a:cxn ang="5400000">
                <a:pos x="wd2" y="hd2"/>
              </a:cxn>
              <a:cxn ang="10800000">
                <a:pos x="wd2" y="hd2"/>
              </a:cxn>
              <a:cxn ang="16200000">
                <a:pos x="wd2" y="hd2"/>
              </a:cxn>
            </a:cxnLst>
            <a:rect l="0" t="0" r="r" b="b"/>
            <a:pathLst>
              <a:path w="20673" h="21463" fill="norm" stroke="1" extrusionOk="0">
                <a:moveTo>
                  <a:pt x="14277" y="0"/>
                </a:moveTo>
                <a:cubicBezTo>
                  <a:pt x="14156" y="5"/>
                  <a:pt x="13993" y="64"/>
                  <a:pt x="13721" y="196"/>
                </a:cubicBezTo>
                <a:cubicBezTo>
                  <a:pt x="12691" y="694"/>
                  <a:pt x="12495" y="1027"/>
                  <a:pt x="12724" y="1894"/>
                </a:cubicBezTo>
                <a:cubicBezTo>
                  <a:pt x="13025" y="3031"/>
                  <a:pt x="12931" y="3122"/>
                  <a:pt x="11478" y="3124"/>
                </a:cubicBezTo>
                <a:cubicBezTo>
                  <a:pt x="9031" y="3128"/>
                  <a:pt x="7025" y="3998"/>
                  <a:pt x="5248" y="5799"/>
                </a:cubicBezTo>
                <a:cubicBezTo>
                  <a:pt x="3870" y="7194"/>
                  <a:pt x="3052" y="8758"/>
                  <a:pt x="2794" y="10504"/>
                </a:cubicBezTo>
                <a:cubicBezTo>
                  <a:pt x="2694" y="11176"/>
                  <a:pt x="2553" y="11842"/>
                  <a:pt x="2487" y="11988"/>
                </a:cubicBezTo>
                <a:cubicBezTo>
                  <a:pt x="2421" y="12134"/>
                  <a:pt x="1858" y="12497"/>
                  <a:pt x="1241" y="12808"/>
                </a:cubicBezTo>
                <a:cubicBezTo>
                  <a:pt x="178" y="13343"/>
                  <a:pt x="127" y="13428"/>
                  <a:pt x="33" y="14116"/>
                </a:cubicBezTo>
                <a:cubicBezTo>
                  <a:pt x="-22" y="14516"/>
                  <a:pt x="-7" y="14867"/>
                  <a:pt x="71" y="14916"/>
                </a:cubicBezTo>
                <a:cubicBezTo>
                  <a:pt x="149" y="14965"/>
                  <a:pt x="658" y="14921"/>
                  <a:pt x="1202" y="14819"/>
                </a:cubicBezTo>
                <a:cubicBezTo>
                  <a:pt x="2556" y="14564"/>
                  <a:pt x="2810" y="14596"/>
                  <a:pt x="2928" y="14956"/>
                </a:cubicBezTo>
                <a:cubicBezTo>
                  <a:pt x="3579" y="16943"/>
                  <a:pt x="5257" y="19172"/>
                  <a:pt x="6762" y="20071"/>
                </a:cubicBezTo>
                <a:cubicBezTo>
                  <a:pt x="7176" y="20318"/>
                  <a:pt x="7667" y="20728"/>
                  <a:pt x="7855" y="20988"/>
                </a:cubicBezTo>
                <a:cubicBezTo>
                  <a:pt x="8133" y="21373"/>
                  <a:pt x="8251" y="21433"/>
                  <a:pt x="8507" y="21281"/>
                </a:cubicBezTo>
                <a:cubicBezTo>
                  <a:pt x="8732" y="21148"/>
                  <a:pt x="9089" y="21142"/>
                  <a:pt x="9772" y="21301"/>
                </a:cubicBezTo>
                <a:cubicBezTo>
                  <a:pt x="11040" y="21596"/>
                  <a:pt x="13077" y="21479"/>
                  <a:pt x="14488" y="21027"/>
                </a:cubicBezTo>
                <a:cubicBezTo>
                  <a:pt x="16175" y="20488"/>
                  <a:pt x="17928" y="19157"/>
                  <a:pt x="18994" y="17611"/>
                </a:cubicBezTo>
                <a:cubicBezTo>
                  <a:pt x="21578" y="13863"/>
                  <a:pt x="21143" y="9006"/>
                  <a:pt x="17939" y="5740"/>
                </a:cubicBezTo>
                <a:lnTo>
                  <a:pt x="16770" y="4549"/>
                </a:lnTo>
                <a:lnTo>
                  <a:pt x="17613" y="3807"/>
                </a:lnTo>
                <a:cubicBezTo>
                  <a:pt x="18072" y="3391"/>
                  <a:pt x="18693" y="2849"/>
                  <a:pt x="18994" y="2616"/>
                </a:cubicBezTo>
                <a:cubicBezTo>
                  <a:pt x="19371" y="2325"/>
                  <a:pt x="19482" y="2138"/>
                  <a:pt x="19358" y="2011"/>
                </a:cubicBezTo>
                <a:cubicBezTo>
                  <a:pt x="19140" y="1789"/>
                  <a:pt x="17088" y="3134"/>
                  <a:pt x="15869" y="4296"/>
                </a:cubicBezTo>
                <a:cubicBezTo>
                  <a:pt x="15422" y="4721"/>
                  <a:pt x="14992" y="5023"/>
                  <a:pt x="14929" y="4959"/>
                </a:cubicBezTo>
                <a:cubicBezTo>
                  <a:pt x="14866" y="4895"/>
                  <a:pt x="14814" y="4601"/>
                  <a:pt x="14814" y="4296"/>
                </a:cubicBezTo>
                <a:cubicBezTo>
                  <a:pt x="14814" y="3990"/>
                  <a:pt x="14739" y="3653"/>
                  <a:pt x="14642" y="3554"/>
                </a:cubicBezTo>
                <a:cubicBezTo>
                  <a:pt x="14520" y="3430"/>
                  <a:pt x="14564" y="3145"/>
                  <a:pt x="14757" y="2675"/>
                </a:cubicBezTo>
                <a:cubicBezTo>
                  <a:pt x="15085" y="1874"/>
                  <a:pt x="15004" y="584"/>
                  <a:pt x="14603" y="176"/>
                </a:cubicBezTo>
                <a:cubicBezTo>
                  <a:pt x="14488" y="58"/>
                  <a:pt x="14399" y="-4"/>
                  <a:pt x="14277" y="0"/>
                </a:cubicBezTo>
                <a:close/>
              </a:path>
            </a:pathLst>
          </a:custGeom>
          <a:ln w="3175">
            <a:miter lim="400000"/>
          </a:ln>
        </p:spPr>
      </p:pic>
      <p:sp>
        <p:nvSpPr>
          <p:cNvPr id="181"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182"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183"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sp>
        <p:nvSpPr>
          <p:cNvPr id="184"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185"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186"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187"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188"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pic>
        <p:nvPicPr>
          <p:cNvPr id="189" name="Image" descr="Image"/>
          <p:cNvPicPr>
            <a:picLocks noChangeAspect="1"/>
          </p:cNvPicPr>
          <p:nvPr/>
        </p:nvPicPr>
        <p:blipFill>
          <a:blip r:embed="rId13">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189"/>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8" presetID="22" grpId="2" fill="hold">
                                  <p:stCondLst>
                                    <p:cond delay="0"/>
                                  </p:stCondLst>
                                  <p:iterate type="el" backwards="0">
                                    <p:tmAbs val="0"/>
                                  </p:iterate>
                                  <p:childTnLst>
                                    <p:set>
                                      <p:cBhvr>
                                        <p:cTn id="9" fill="hold"/>
                                        <p:tgtEl>
                                          <p:spTgt spid="128"/>
                                        </p:tgtEl>
                                        <p:attrNameLst>
                                          <p:attrName>style.visibility</p:attrName>
                                        </p:attrNameLst>
                                      </p:cBhvr>
                                      <p:to>
                                        <p:strVal val="visible"/>
                                      </p:to>
                                    </p:set>
                                    <p:animEffect filter="wipe(left)" transition="in">
                                      <p:cBhvr>
                                        <p:cTn id="10" dur="1000"/>
                                        <p:tgtEl>
                                          <p:spTgt spid="1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89" grpId="1"/>
      <p:bldP build="whole" bldLvl="1" animBg="1" rev="0" advAuto="0" spid="128" grpId="2"/>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2" name="- les 4 « vertus cardinales » sont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4 « vertus cardinales » sont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dans l’appellation classique :				- dans une appellation actualisée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 pos="6743700" algn="l"/>
              </a:tabLst>
              <a:defRPr sz="2200">
                <a:latin typeface="+mn-lt"/>
                <a:ea typeface="+mn-ea"/>
                <a:cs typeface="+mn-cs"/>
                <a:sym typeface="Helvetica Neue"/>
              </a:defRPr>
            </a:pPr>
            <a:r>
              <a:t>			- prudence (du latin </a:t>
            </a:r>
            <a:r>
              <a:rPr i="1"/>
              <a:t>prudentia</a:t>
            </a:r>
            <a:r>
              <a:t>)	➢ sagesse pratique</a:t>
            </a:r>
          </a:p>
          <a:p>
            <a:pPr marL="1595606" indent="-1595606" algn="l" defTabSz="238620">
              <a:spcBef>
                <a:spcPts val="400"/>
              </a:spcBef>
              <a:tabLst>
                <a:tab pos="647700" algn="l"/>
                <a:tab pos="1219200" algn="l"/>
                <a:tab pos="6743700" algn="l"/>
              </a:tabLst>
              <a:defRPr sz="2200">
                <a:latin typeface="+mn-lt"/>
                <a:ea typeface="+mn-ea"/>
                <a:cs typeface="+mn-cs"/>
                <a:sym typeface="Helvetica Neue"/>
              </a:defRPr>
            </a:pPr>
            <a:r>
              <a:t>			- justice	➢ justice</a:t>
            </a:r>
          </a:p>
          <a:p>
            <a:pPr marL="1595606" indent="-1595606" algn="l" defTabSz="238620">
              <a:spcBef>
                <a:spcPts val="400"/>
              </a:spcBef>
              <a:tabLst>
                <a:tab pos="647700" algn="l"/>
                <a:tab pos="1219200" algn="l"/>
                <a:tab pos="6743700" algn="l"/>
              </a:tabLst>
              <a:defRPr sz="2200">
                <a:latin typeface="+mn-lt"/>
                <a:ea typeface="+mn-ea"/>
                <a:cs typeface="+mn-cs"/>
                <a:sym typeface="Helvetica Neue"/>
              </a:defRPr>
            </a:pPr>
            <a:r>
              <a:t>			- force	➢ courage</a:t>
            </a:r>
          </a:p>
          <a:p>
            <a:pPr marL="1595606" indent="-1595606" algn="l" defTabSz="238620">
              <a:spcBef>
                <a:spcPts val="400"/>
              </a:spcBef>
              <a:tabLst>
                <a:tab pos="647700" algn="l"/>
                <a:tab pos="1219200" algn="l"/>
                <a:tab pos="6743700" algn="l"/>
              </a:tabLst>
              <a:defRPr sz="2200">
                <a:latin typeface="+mn-lt"/>
                <a:ea typeface="+mn-ea"/>
                <a:cs typeface="+mn-cs"/>
                <a:sym typeface="Helvetica Neue"/>
              </a:defRPr>
            </a:pPr>
            <a:r>
              <a:t>			- tempérance	➢ modération</a:t>
            </a:r>
          </a:p>
          <a:p>
            <a:pPr lvl="1" marL="1595606" indent="-1595606" algn="l">
              <a:spcBef>
                <a:spcPts val="400"/>
              </a:spcBef>
              <a:tabLst>
                <a:tab pos="647700" algn="l"/>
                <a:tab pos="1219200" algn="l"/>
              </a:tabLst>
              <a:defRPr sz="2200">
                <a:latin typeface="+mn-lt"/>
                <a:ea typeface="+mn-ea"/>
                <a:cs typeface="+mn-cs"/>
                <a:sym typeface="Helvetica Neue"/>
              </a:defRPr>
            </a:pPr>
          </a:p>
        </p:txBody>
      </p:sp>
      <p:sp>
        <p:nvSpPr>
          <p:cNvPr id="28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8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2" name="- la justice est la capacité de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a:t>
            </a:r>
            <a:r>
              <a:rPr>
                <a:solidFill>
                  <a:schemeClr val="accent4">
                    <a:hueOff val="468000"/>
                    <a:satOff val="-4761"/>
                    <a:lumOff val="10196"/>
                  </a:schemeClr>
                </a:solidFill>
              </a:rPr>
              <a:t>justice</a:t>
            </a:r>
            <a:r>
              <a:t> est la capacité de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rendre à chacun ce qui lui est dû</a:t>
            </a:r>
            <a:r>
              <a:t> (définition traditionnelle)</a:t>
            </a:r>
          </a:p>
          <a:p>
            <a:pPr marL="1595606" indent="-1595606" algn="l" defTabSz="238620">
              <a:tabLst>
                <a:tab pos="647700" algn="l"/>
                <a:tab pos="1219200" algn="l"/>
              </a:tabLst>
              <a:defRPr sz="2200">
                <a:latin typeface="+mn-lt"/>
                <a:ea typeface="+mn-ea"/>
                <a:cs typeface="+mn-cs"/>
                <a:sym typeface="Helvetica Neue"/>
              </a:defRPr>
            </a:pPr>
            <a:r>
              <a:t>		- on pense immédiatement à la façon de partager des réalités matérielles en traitant </a:t>
            </a:r>
          </a:p>
          <a:p>
            <a:pPr marL="1595606" indent="-1595606" algn="l" defTabSz="238620">
              <a:spcBef>
                <a:spcPts val="400"/>
              </a:spcBef>
              <a:tabLst>
                <a:tab pos="647700" algn="l"/>
                <a:tab pos="1219200" algn="l"/>
              </a:tabLst>
              <a:defRPr sz="2200">
                <a:latin typeface="+mn-lt"/>
                <a:ea typeface="+mn-ea"/>
                <a:cs typeface="+mn-cs"/>
                <a:sym typeface="Helvetica Neue"/>
              </a:defRPr>
            </a:pPr>
            <a:r>
              <a:t>						les personnes concernées :</a:t>
            </a:r>
          </a:p>
          <a:p>
            <a:pPr marL="1595606" indent="-1595606" algn="l" defTabSz="238620">
              <a:spcBef>
                <a:spcPts val="400"/>
              </a:spcBef>
              <a:tabLst>
                <a:tab pos="647700" algn="l"/>
                <a:tab pos="1219200" algn="l"/>
              </a:tabLst>
              <a:defRPr sz="2200">
                <a:latin typeface="+mn-lt"/>
                <a:ea typeface="+mn-ea"/>
                <a:cs typeface="+mn-cs"/>
                <a:sym typeface="Helvetica Neue"/>
              </a:defRPr>
            </a:pPr>
            <a:r>
              <a:t>			- selon une justice-égalité (à chacun une part équivalente)</a:t>
            </a:r>
          </a:p>
          <a:p>
            <a:pPr marL="1595606" indent="-1595606" algn="l" defTabSz="238620">
              <a:spcBef>
                <a:spcPts val="400"/>
              </a:spcBef>
              <a:tabLst>
                <a:tab pos="647700" algn="l"/>
                <a:tab pos="1219200" algn="l"/>
              </a:tabLst>
              <a:defRPr sz="2200">
                <a:latin typeface="+mn-lt"/>
                <a:ea typeface="+mn-ea"/>
                <a:cs typeface="+mn-cs"/>
                <a:sym typeface="Helvetica Neue"/>
              </a:defRPr>
            </a:pPr>
            <a:r>
              <a:t>			- selon une justice-équité (à chacun selon ses possibilités)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considérer chaque réalité et la traiter selon son importance propre</a:t>
            </a:r>
          </a:p>
          <a:p>
            <a:pPr marL="1595606" indent="-1595606" algn="l" defTabSz="238620">
              <a:tabLst>
                <a:tab pos="647700" algn="l"/>
                <a:tab pos="1219200" algn="l"/>
              </a:tabLst>
              <a:defRPr sz="2200">
                <a:latin typeface="+mn-lt"/>
                <a:ea typeface="+mn-ea"/>
                <a:cs typeface="+mn-cs"/>
                <a:sym typeface="Helvetica Neue"/>
              </a:defRPr>
            </a:pPr>
            <a:r>
              <a:t>		- que ce soient les personnes du point de vue de leurs fonctions </a:t>
            </a:r>
          </a:p>
          <a:p>
            <a:pPr marL="1595606" indent="-1595606" algn="l" defTabSz="238620">
              <a:spcBef>
                <a:spcPts val="400"/>
              </a:spcBef>
              <a:tabLst>
                <a:tab pos="647700" algn="l"/>
                <a:tab pos="1219200" algn="l"/>
              </a:tabLst>
              <a:defRPr sz="2200">
                <a:latin typeface="+mn-lt"/>
                <a:ea typeface="+mn-ea"/>
                <a:cs typeface="+mn-cs"/>
                <a:sym typeface="Helvetica Neue"/>
              </a:defRPr>
            </a:pPr>
            <a:r>
              <a:t>						(en elles-mêmes toutes les personnes sont égales)</a:t>
            </a:r>
          </a:p>
          <a:p>
            <a:pPr marL="1595606" indent="-1595606" algn="l" defTabSz="238620">
              <a:tabLst>
                <a:tab pos="647700" algn="l"/>
                <a:tab pos="1219200" algn="l"/>
              </a:tabLst>
              <a:defRPr sz="2200">
                <a:latin typeface="+mn-lt"/>
                <a:ea typeface="+mn-ea"/>
                <a:cs typeface="+mn-cs"/>
                <a:sym typeface="Helvetica Neue"/>
              </a:defRPr>
            </a:pPr>
            <a:r>
              <a:t>		- que ce soient les facultés et composantes inhérentes au sujet </a:t>
            </a:r>
          </a:p>
          <a:p>
            <a:pPr marL="1595606" indent="-1595606" algn="l" defTabSz="238620">
              <a:spcBef>
                <a:spcPts val="400"/>
              </a:spcBef>
              <a:tabLst>
                <a:tab pos="647700" algn="l"/>
                <a:tab pos="1219200" algn="l"/>
              </a:tabLst>
              <a:defRPr sz="2200">
                <a:latin typeface="+mn-lt"/>
                <a:ea typeface="+mn-ea"/>
                <a:cs typeface="+mn-cs"/>
                <a:sym typeface="Helvetica Neue"/>
              </a:defRPr>
            </a:pPr>
            <a:r>
              <a:t>						(intelligence, volonté, affectivité, corps…)</a:t>
            </a:r>
          </a:p>
          <a:p>
            <a:pPr marL="1595606" indent="-1595606" algn="l" defTabSz="238620">
              <a:spcBef>
                <a:spcPts val="400"/>
              </a:spcBef>
              <a:tabLst>
                <a:tab pos="647700" algn="l"/>
                <a:tab pos="1219200" algn="l"/>
              </a:tabLst>
              <a:defRPr sz="2200">
                <a:latin typeface="+mn-lt"/>
                <a:ea typeface="+mn-ea"/>
                <a:cs typeface="+mn-cs"/>
                <a:sym typeface="Helvetica Neue"/>
              </a:defRPr>
            </a:pPr>
            <a:r>
              <a:t>		- que ce soient des notions, des concepts</a:t>
            </a:r>
          </a:p>
          <a:p>
            <a:pPr marL="1595606" indent="-1595606" algn="l" defTabSz="238620">
              <a:spcBef>
                <a:spcPts val="400"/>
              </a:spcBef>
              <a:tabLst>
                <a:tab pos="647700" algn="l"/>
                <a:tab pos="1219200" algn="l"/>
              </a:tabLst>
              <a:defRPr sz="2200">
                <a:latin typeface="+mn-lt"/>
                <a:ea typeface="+mn-ea"/>
                <a:cs typeface="+mn-cs"/>
                <a:sym typeface="Helvetica Neue"/>
              </a:defRPr>
            </a:pPr>
            <a:r>
              <a:t>		- que ce soient des réalités de la société, des institutions…</a:t>
            </a:r>
          </a:p>
          <a:p>
            <a:pPr marL="1595606" indent="-1595606" algn="l" defTabSz="238620">
              <a:spcBef>
                <a:spcPts val="400"/>
              </a:spcBef>
              <a:tabLst>
                <a:tab pos="647700" algn="l"/>
                <a:tab pos="1219200" algn="l"/>
              </a:tabLst>
              <a:defRPr sz="2200">
                <a:latin typeface="+mn-lt"/>
                <a:ea typeface="+mn-ea"/>
                <a:cs typeface="+mn-cs"/>
                <a:sym typeface="Helvetica Neue"/>
              </a:defRPr>
            </a:pPr>
            <a:r>
              <a:t>		- que ce soient des réalités matérielles </a:t>
            </a:r>
          </a:p>
          <a:p>
            <a:pPr marL="1595606" indent="-1595606" algn="l" defTabSz="238620">
              <a:spcBef>
                <a:spcPts val="400"/>
              </a:spcBef>
              <a:tabLst>
                <a:tab pos="647700" algn="l"/>
                <a:tab pos="1219200" algn="l"/>
              </a:tabLst>
              <a:defRPr sz="2200">
                <a:latin typeface="+mn-lt"/>
                <a:ea typeface="+mn-ea"/>
                <a:cs typeface="+mn-cs"/>
                <a:sym typeface="Helvetica Neue"/>
              </a:defRPr>
            </a:pPr>
            <a:r>
              <a:t>		-…</a:t>
            </a:r>
          </a:p>
        </p:txBody>
      </p:sp>
      <p:sp>
        <p:nvSpPr>
          <p:cNvPr id="2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9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2" name="- la sagesse pratique est la capacité…"/>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a:t>
            </a:r>
            <a:r>
              <a:rPr>
                <a:solidFill>
                  <a:schemeClr val="accent4">
                    <a:hueOff val="468000"/>
                    <a:satOff val="-4761"/>
                    <a:lumOff val="10196"/>
                  </a:schemeClr>
                </a:solidFill>
              </a:rPr>
              <a:t>sagesse pratique</a:t>
            </a:r>
            <a:r>
              <a:t> est la capacité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d’inscrire dans une décision en situation ce qui est perçu du point de vue de la justice</a:t>
            </a:r>
          </a:p>
          <a:p>
            <a:pPr marL="1595606" indent="-1595606" algn="l" defTabSz="238620">
              <a:spcBef>
                <a:spcPts val="400"/>
              </a:spcBef>
              <a:tabLst>
                <a:tab pos="647700" algn="l"/>
                <a:tab pos="1219200" algn="l"/>
              </a:tabLst>
              <a:defRPr sz="2200">
                <a:latin typeface="+mn-lt"/>
                <a:ea typeface="+mn-ea"/>
                <a:cs typeface="+mn-cs"/>
                <a:sym typeface="Helvetica Neue"/>
              </a:defRPr>
            </a:pPr>
            <a:r>
              <a:t>	- en tenant compte des circonstances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a:t>
            </a:r>
            <a:r>
              <a:rPr>
                <a:solidFill>
                  <a:schemeClr val="accent4">
                    <a:hueOff val="468000"/>
                    <a:satOff val="-4761"/>
                    <a:lumOff val="10196"/>
                  </a:schemeClr>
                </a:solidFill>
              </a:rPr>
              <a:t>courage</a:t>
            </a:r>
            <a:r>
              <a:t> est la capacité de se dépasser, de faire face et de dépasser ses propres appréhensions, ce qui retiendrait le sujet d’agir</a:t>
            </a:r>
          </a:p>
          <a:p>
            <a:pPr marL="1595606" indent="-1595606" algn="l" defTabSz="238620">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la </a:t>
            </a:r>
            <a:r>
              <a:rPr>
                <a:solidFill>
                  <a:schemeClr val="accent4">
                    <a:hueOff val="468000"/>
                    <a:satOff val="-4761"/>
                    <a:lumOff val="10196"/>
                  </a:schemeClr>
                </a:solidFill>
              </a:rPr>
              <a:t>tempérance</a:t>
            </a:r>
            <a:r>
              <a:t> est la capacité de modérer tout ce qui pousserait à aller trop vite, trop loin, dans l’exagération ou l’immodération dans les attraits immédiats (pouvoir, possession, jouissances…) ou les tendances à la précipitation, la témérité, la fuite en avant, etc.</a:t>
            </a:r>
          </a:p>
        </p:txBody>
      </p:sp>
      <p:sp>
        <p:nvSpPr>
          <p:cNvPr id="3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0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2" name="b) Les valeur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b) Les valeurs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notion de valeur a été développée par quelques auteurs du XX° s. qui ont élaboré une « philosophie des valeurs » (Max </a:t>
            </a:r>
            <a:r>
              <a:rPr cap="small"/>
              <a:t>Scheler</a:t>
            </a:r>
            <a:r>
              <a:t> [1874-1928], René </a:t>
            </a:r>
            <a:r>
              <a:rPr cap="small"/>
              <a:t>Le Senne</a:t>
            </a:r>
            <a:r>
              <a:t> [1882-1954] ou Raymond </a:t>
            </a:r>
            <a:r>
              <a:rPr cap="small"/>
              <a:t>Ruyer</a:t>
            </a:r>
            <a:r>
              <a:t> [1902-1987])</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une valeur est une qualité bonne reconnue à un acte ou à des attitudes</a:t>
            </a:r>
          </a:p>
          <a:p>
            <a:pPr marL="1595606" indent="-1595606" algn="l" defTabSz="238620">
              <a:spcBef>
                <a:spcPts val="400"/>
              </a:spcBef>
              <a:tabLst>
                <a:tab pos="647700" algn="l"/>
                <a:tab pos="1219200" algn="l"/>
              </a:tabLst>
              <a:defRPr sz="2200">
                <a:latin typeface="+mn-lt"/>
                <a:ea typeface="+mn-ea"/>
                <a:cs typeface="+mn-cs"/>
                <a:sym typeface="Helvetica Neue"/>
              </a:defRPr>
            </a:pPr>
            <a:r>
              <a:t>	- elle sert également de repère lorsqu’il s’agit de prendre une décision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ex : l’autonomie est une valeur dans la culture contemporaine au sens où chaque personne doit pouvoir disposer d’elle-même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somme, une vertu est une qualité bonne d’une personne, </a:t>
            </a:r>
          </a:p>
          <a:p>
            <a:pPr marL="1595606" indent="-1595606" algn="l" defTabSz="238620">
              <a:spcBef>
                <a:spcPts val="400"/>
              </a:spcBef>
              <a:tabLst>
                <a:tab pos="647700" algn="l"/>
                <a:tab pos="1219200" algn="l"/>
              </a:tabLst>
              <a:defRPr sz="2200">
                <a:latin typeface="+mn-lt"/>
                <a:ea typeface="+mn-ea"/>
                <a:cs typeface="+mn-cs"/>
                <a:sym typeface="Helvetica Neue"/>
              </a:defRPr>
            </a:pPr>
            <a:r>
              <a:t>	- mais lorsque le mot désigne la qualité d’un acte ou d’une attitude on parle de </a:t>
            </a:r>
            <a:r>
              <a:rPr i="1"/>
              <a:t>valeur</a:t>
            </a:r>
          </a:p>
        </p:txBody>
      </p:sp>
      <p:sp>
        <p:nvSpPr>
          <p:cNvPr id="3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1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1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2" name="c) Les norme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c) Les normes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r" defTabSz="238620">
              <a:tabLst/>
              <a:defRPr sz="2100">
                <a:solidFill>
                  <a:srgbClr val="9DE8EB"/>
                </a:solidFill>
                <a:latin typeface="+mj-lt"/>
                <a:ea typeface="+mj-ea"/>
                <a:cs typeface="+mj-cs"/>
                <a:sym typeface="Arial Narrow"/>
              </a:defRPr>
            </a:pPr>
            <a:r>
              <a:t>➢ https://cnrtl.fr/definition/norme</a:t>
            </a:r>
          </a:p>
          <a:p>
            <a:pPr marL="1439999" indent="0" algn="just" defTabSz="238620">
              <a:tabLst/>
              <a:defRPr sz="2100">
                <a:solidFill>
                  <a:srgbClr val="9DE8EB"/>
                </a:solidFill>
                <a:latin typeface="+mj-lt"/>
                <a:ea typeface="+mj-ea"/>
                <a:cs typeface="+mj-cs"/>
                <a:sym typeface="Arial Narrow"/>
              </a:defRPr>
            </a:pPr>
            <a:r>
              <a:t>Norme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A. − </a:t>
            </a:r>
            <a:r>
              <a:rPr b="0"/>
              <a:t>[P. réf. à une moyenne statistique, gén. sans jugement de valeur : la norme se définit par rapport à une fréquence] </a:t>
            </a:r>
            <a:r>
              <a:t>État habituel, régulier, conforme à la majorité des cas.</a:t>
            </a:r>
          </a:p>
          <a:p>
            <a:pPr marL="1439999" indent="0" algn="just" defTabSz="238620">
              <a:tabLst/>
              <a:defRPr sz="2100">
                <a:solidFill>
                  <a:srgbClr val="9DE8EB"/>
                </a:solidFill>
                <a:latin typeface="+mj-lt"/>
                <a:ea typeface="+mj-ea"/>
                <a:cs typeface="+mj-cs"/>
                <a:sym typeface="Arial Narrow"/>
              </a:defRPr>
            </a:pPr>
            <a:r>
              <a:t>− En partic. Modèle courant ou moyenne dégagée statistiquement et qui représente les caractéristiques humaines d'une espèce.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C. − </a:t>
            </a:r>
            <a:r>
              <a:rPr b="0"/>
              <a:t>[P. réf. à un modèle de « type idéal » : la norme prescrit ce qui doit être en se basant sur des jugements de valeur]</a:t>
            </a:r>
            <a:r>
              <a:t> Règle, principe auquel on doit se référer pour juger ou agir.</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1. ART, SC., TECHNOL.</a:t>
            </a:r>
          </a:p>
          <a:p>
            <a:pPr marL="1439999" indent="0" algn="just" defTabSz="238620">
              <a:tabLst/>
              <a:defRPr sz="2100">
                <a:solidFill>
                  <a:srgbClr val="9DE8EB"/>
                </a:solidFill>
                <a:latin typeface="+mj-lt"/>
                <a:ea typeface="+mj-ea"/>
                <a:cs typeface="+mj-cs"/>
                <a:sym typeface="Arial Narrow"/>
              </a:defRPr>
            </a:pPr>
            <a:r>
              <a:t>Règle, loi dans un domaine artistique, scientifique, technique ; conditions que doit respecter une réalisation ; prescription qu'il convient de suivre dans l'étude d'une science, la pratique d'une activité, d'un art.</a:t>
            </a:r>
          </a:p>
          <a:p>
            <a:pPr marL="1439999" indent="0" algn="just" defTabSz="238620">
              <a:tabLst/>
              <a:defRPr sz="2100">
                <a:solidFill>
                  <a:srgbClr val="9DE8EB"/>
                </a:solidFill>
                <a:latin typeface="+mj-lt"/>
                <a:ea typeface="+mj-ea"/>
                <a:cs typeface="+mj-cs"/>
                <a:sym typeface="Arial Narrow"/>
              </a:defRPr>
            </a:pPr>
            <a:r>
              <a:t>♦ </a:t>
            </a:r>
            <a:r>
              <a:rPr i="1"/>
              <a:t>Faire entrer dans les normes</a:t>
            </a:r>
            <a:r>
              <a:t>. Faire entrer dans les règles, les lois de.</a:t>
            </a:r>
          </a:p>
          <a:p>
            <a:pPr marL="1439999" indent="0" algn="just" defTabSz="238620">
              <a:tabLst/>
              <a:defRPr sz="2100">
                <a:solidFill>
                  <a:srgbClr val="9DE8EB"/>
                </a:solidFill>
                <a:latin typeface="+mj-lt"/>
                <a:ea typeface="+mj-ea"/>
                <a:cs typeface="+mj-cs"/>
                <a:sym typeface="Arial Narrow"/>
              </a:defRPr>
            </a:pPr>
            <a:r>
              <a:t>♦ </a:t>
            </a:r>
            <a:r>
              <a:rPr i="1"/>
              <a:t>Poser les normes de</a:t>
            </a:r>
            <a:r>
              <a:t>. Fixer les règles, les lois de. </a:t>
            </a:r>
          </a:p>
        </p:txBody>
      </p:sp>
      <p:sp>
        <p:nvSpPr>
          <p:cNvPr id="3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2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2" name="- les normes sont des énoncés qui visent à orienter l’agir…"/>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normes sont des énoncés qui visent à orienter l’agir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elles peuvent être </a:t>
            </a:r>
          </a:p>
          <a:p>
            <a:pPr marL="1595606" indent="-1595606" algn="l" defTabSz="238620">
              <a:spcBef>
                <a:spcPts val="400"/>
              </a:spcBef>
              <a:tabLst>
                <a:tab pos="647700" algn="l"/>
                <a:tab pos="1219200" algn="l"/>
              </a:tabLst>
              <a:defRPr sz="2200">
                <a:latin typeface="+mn-lt"/>
                <a:ea typeface="+mn-ea"/>
                <a:cs typeface="+mn-cs"/>
                <a:sym typeface="Helvetica Neue"/>
              </a:defRPr>
            </a:pPr>
            <a:r>
              <a:t>		- des interdits (ex : « tu ne tueras pas » ou « tu ne mentiras pas »…)</a:t>
            </a:r>
          </a:p>
          <a:p>
            <a:pPr marL="1595606" indent="-1595606" algn="l" defTabSz="238620">
              <a:spcBef>
                <a:spcPts val="400"/>
              </a:spcBef>
              <a:tabLst>
                <a:tab pos="647700" algn="l"/>
                <a:tab pos="1219200" algn="l"/>
              </a:tabLst>
              <a:defRPr sz="2200">
                <a:latin typeface="+mn-lt"/>
                <a:ea typeface="+mn-ea"/>
                <a:cs typeface="+mn-cs"/>
                <a:sym typeface="Helvetica Neue"/>
              </a:defRPr>
            </a:pPr>
            <a:r>
              <a:t>		- des injonctions supposant l’engagement de divers niveaux d’autorité : ordres, commandements, conseils, autorisation …</a:t>
            </a:r>
          </a:p>
          <a:p>
            <a:pPr marL="1595606" indent="-1595606" algn="l" defTabSz="238620">
              <a:spcBef>
                <a:spcPts val="400"/>
              </a:spcBef>
              <a:tabLst>
                <a:tab pos="647700" algn="l"/>
                <a:tab pos="1219200" algn="l"/>
              </a:tabLst>
              <a:defRPr sz="2200">
                <a:latin typeface="+mn-lt"/>
                <a:ea typeface="+mn-ea"/>
                <a:cs typeface="+mn-cs"/>
                <a:sym typeface="Helvetica Neue"/>
              </a:defRPr>
            </a:pPr>
            <a:r>
              <a:t>		- il existe des normes dites « apodictiques » (non circonstanciées) et d’autres qui peuvent être très circonstanciées (ex de norme non-circonstanciées : l’interdit de tuer posé comme un absolu)</a:t>
            </a:r>
          </a:p>
          <a:p>
            <a:pPr marL="1595606" indent="-1595606" algn="l" defTabSz="238620">
              <a:spcBef>
                <a:spcPts val="400"/>
              </a:spcBef>
              <a:tabLst>
                <a:tab pos="647700" algn="l"/>
                <a:tab pos="1219200" algn="l"/>
              </a:tabLst>
              <a:defRPr sz="2200">
                <a:latin typeface="+mn-lt"/>
                <a:ea typeface="+mn-ea"/>
                <a:cs typeface="+mn-cs"/>
                <a:sym typeface="Helvetica Neue"/>
              </a:defRPr>
            </a:pPr>
            <a:r>
              <a:t>		- d’où la nécessité d’une interprétation pour passer du niveau abstrait à une situation concrète (ex. de situation concrète : la légitime défense)</a:t>
            </a:r>
          </a:p>
        </p:txBody>
      </p:sp>
      <p:sp>
        <p:nvSpPr>
          <p:cNvPr id="33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3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3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2" name="- au plan langagier, on pourrait repérer avec précision les types d’énoncés normatifs (cf. une approche de philosophie analytiqu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au plan langagier, on pourrait repérer avec précision les types d’énoncés normatifs (cf. une approche de philosophie analytique)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par exemple en fonction du niveau de contrainte et en fonction du rapport à l’autorité engagé dans l’affirmation d’une norme, déterminant une marge d’initiative plus ou moins grande chez la personne concernée par la norme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l’interdit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l’ordre, le commandement, la loi, l’injonction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contrainte, l’obligation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l’autorisation, la ratification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conseil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les normes circonstanciées vs les normes apodictiques</a:t>
            </a:r>
            <a:r>
              <a:rPr sz="1200">
                <a:latin typeface="Times Roman"/>
                <a:ea typeface="Times Roman"/>
                <a:cs typeface="Times Roman"/>
                <a:sym typeface="Times Roman"/>
              </a:rPr>
              <a:t> </a:t>
            </a:r>
          </a:p>
        </p:txBody>
      </p:sp>
      <p:sp>
        <p:nvSpPr>
          <p:cNvPr id="3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2" name="- du point de vue des « genres littéraires » de la morale on pourrait penser que les textes normatifs sont des listes d’injonctions et d’interdit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du point de vue des « genres littéraires » de la morale on pourrait penser que les textes normatifs sont des listes d’injonctions et d’interdits </a:t>
            </a:r>
          </a:p>
          <a:p>
            <a:pPr marL="1595606" indent="-1595606" algn="l" defTabSz="238620">
              <a:tabLst>
                <a:tab pos="647700" algn="l"/>
                <a:tab pos="1219200" algn="l"/>
              </a:tabLst>
              <a:defRPr sz="2200">
                <a:latin typeface="+mn-lt"/>
                <a:ea typeface="+mn-ea"/>
                <a:cs typeface="+mn-cs"/>
                <a:sym typeface="Helvetica Neue"/>
              </a:defRPr>
            </a:pPr>
            <a:r>
              <a:t>		- l’exemple typique en est le double texte des « dix commandements » bibliques </a:t>
            </a:r>
          </a:p>
          <a:p>
            <a:pPr marL="1595606" indent="-1595606" algn="l" defTabSz="238620">
              <a:spcBef>
                <a:spcPts val="400"/>
              </a:spcBef>
              <a:tabLst>
                <a:tab pos="647700" algn="l"/>
                <a:tab pos="1219200" algn="l"/>
              </a:tabLst>
              <a:defRPr sz="2200">
                <a:latin typeface="+mn-lt"/>
                <a:ea typeface="+mn-ea"/>
                <a:cs typeface="+mn-cs"/>
                <a:sym typeface="Helvetica Neue"/>
              </a:defRPr>
            </a:pPr>
            <a:r>
              <a:t>			(Ex 20, 1-17 ; Dt 5, 6-21)</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fait on peut reconnaître des contenus normatifs dans tous les genres littéraires, </a:t>
            </a:r>
          </a:p>
          <a:p>
            <a:pPr marL="1595606" indent="-1595606" algn="l" defTabSz="238620">
              <a:spcBef>
                <a:spcPts val="400"/>
              </a:spcBef>
              <a:tabLst>
                <a:tab pos="647700" algn="l"/>
                <a:tab pos="1219200" algn="l"/>
              </a:tabLst>
              <a:defRPr sz="2200">
                <a:latin typeface="+mn-lt"/>
                <a:ea typeface="+mn-ea"/>
                <a:cs typeface="+mn-cs"/>
                <a:sym typeface="Helvetica Neue"/>
              </a:defRPr>
            </a:pPr>
            <a:r>
              <a:t>			- soit explicitement </a:t>
            </a:r>
          </a:p>
          <a:p>
            <a:pPr marL="1595606" indent="-1595606" algn="l" defTabSz="238620">
              <a:spcBef>
                <a:spcPts val="400"/>
              </a:spcBef>
              <a:tabLst>
                <a:tab pos="647700" algn="l"/>
                <a:tab pos="1219200" algn="l"/>
              </a:tabLst>
              <a:defRPr sz="2200">
                <a:latin typeface="+mn-lt"/>
                <a:ea typeface="+mn-ea"/>
                <a:cs typeface="+mn-cs"/>
                <a:sym typeface="Helvetica Neue"/>
              </a:defRPr>
            </a:pPr>
            <a:r>
              <a:t>			- soit implicitement selon le type de lecture qu’on en fait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narrations : romans, films…</a:t>
            </a:r>
          </a:p>
          <a:p>
            <a:pPr marL="1595606" indent="-1595606" algn="l" defTabSz="238620">
              <a:spcBef>
                <a:spcPts val="400"/>
              </a:spcBef>
              <a:tabLst>
                <a:tab pos="647700" algn="l"/>
                <a:tab pos="1219200" algn="l"/>
              </a:tabLst>
              <a:defRPr sz="2200">
                <a:latin typeface="+mn-lt"/>
                <a:ea typeface="+mn-ea"/>
                <a:cs typeface="+mn-cs"/>
                <a:sym typeface="Helvetica Neue"/>
              </a:defRPr>
            </a:pPr>
            <a:r>
              <a:t>	- textes de sagesse, dictons, proverbes, aphorismes, fables, méditations sur l’existence, sur la nature, etc.</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ouvrages et traités explicites sur des sujets d’éthique et de morale</a:t>
            </a:r>
          </a:p>
          <a:p>
            <a:pPr marL="1595606" indent="-1595606" algn="l" defTabSz="238620">
              <a:spcBef>
                <a:spcPts val="400"/>
              </a:spcBef>
              <a:tabLst>
                <a:tab pos="647700" algn="l"/>
                <a:tab pos="1219200" algn="l"/>
              </a:tabLst>
              <a:defRPr sz="2200">
                <a:latin typeface="+mn-lt"/>
                <a:ea typeface="+mn-ea"/>
                <a:cs typeface="+mn-cs"/>
                <a:sym typeface="Helvetica Neue"/>
              </a:defRPr>
            </a:pPr>
            <a:r>
              <a:t>	-…</a:t>
            </a:r>
          </a:p>
        </p:txBody>
      </p:sp>
      <p:sp>
        <p:nvSpPr>
          <p:cNvPr id="35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5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5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2" name="- les normes sont indissociables des valeur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les normes sont indissociables des valeurs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les normes trouvent leur sens dans les valeurs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les valeurs trouvent leur champ d’application et leurs contours par les normes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les deux peuvent s’exprimer dans la formulation de l’autre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ex : la valeur de justice peut se définir comme la qualité d’un acte par lequel il rend à chacun ce qui lui est dû</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termes normatifs, on peut aussi dire : « tu rendras à chacun ce qui lui est dû »</a:t>
            </a:r>
            <a:endParaRPr sz="1200">
              <a:latin typeface="Times Roman"/>
              <a:ea typeface="Times Roman"/>
              <a:cs typeface="Times Roman"/>
              <a:sym typeface="Times Roman"/>
            </a:endParaR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endParaRPr sz="1200">
              <a:latin typeface="Times Roman"/>
              <a:ea typeface="Times Roman"/>
              <a:cs typeface="Times Roman"/>
              <a:sym typeface="Times Roman"/>
            </a:endParaR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les normes dessinent une sorte de cadre dans lequel l’agir humain est supposé se déployer, et qui est une garantie de sa justesse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faire quelque chose qu’une norme interdit est une « transgression »</a:t>
            </a:r>
          </a:p>
        </p:txBody>
      </p:sp>
      <p:sp>
        <p:nvSpPr>
          <p:cNvPr id="3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6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2" name="- la mise en œuvre de normes morales dépend aussi du contexte culturel dans lequel on se trouv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mise en œuvre de normes morales dépend aussi du contexte culturel dans lequel on se trouve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exemples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dans un contexte social et un </a:t>
            </a:r>
            <a:r>
              <a:rPr i="1"/>
              <a:t>éthos</a:t>
            </a:r>
            <a:r>
              <a:t> plutôt libéral, on vise à définir des normes dans une perspective minimaliste, de manière à favoriser au maximum la liberté des individus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dans un contexte social qui valorise l’autorité (de la tradition, des institutions, etc), on codifie davantage les comportements, on affirme les principes et les normes (on peut penser au conformisme anglais ou à la société bourgeoise héritée du XIX</a:t>
            </a:r>
            <a:r>
              <a:rPr baseline="31999"/>
              <a:t>ème</a:t>
            </a:r>
            <a:r>
              <a:t> s)</a:t>
            </a:r>
            <a:r>
              <a:rPr sz="1200">
                <a:latin typeface="Times Roman"/>
                <a:ea typeface="Times Roman"/>
                <a:cs typeface="Times Roman"/>
                <a:sym typeface="Times Roman"/>
              </a:rPr>
              <a: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jusqu’au XX</a:t>
            </a:r>
            <a:r>
              <a:rPr baseline="31999"/>
              <a:t>ème</a:t>
            </a:r>
            <a:r>
              <a:t> siècle, il était admis que les normes morales sont universelles, considérant qu’il existe une humanité une et commune, indépendamment des variantes culturelles </a:t>
            </a:r>
          </a:p>
          <a:p>
            <a:pPr marL="1595606" indent="-1595606" algn="l" defTabSz="238620">
              <a:spcBef>
                <a:spcPts val="400"/>
              </a:spcBef>
              <a:tabLst>
                <a:tab pos="647700" algn="l"/>
                <a:tab pos="1219200" algn="l"/>
              </a:tabLst>
              <a:defRPr sz="2200">
                <a:latin typeface="+mn-lt"/>
                <a:ea typeface="+mn-ea"/>
                <a:cs typeface="+mn-cs"/>
                <a:sym typeface="Helvetica Neue"/>
              </a:defRPr>
            </a:pPr>
            <a:r>
              <a:t>		- cette conception est hors de l’</a:t>
            </a:r>
            <a:r>
              <a:rPr i="1"/>
              <a:t>éthos</a:t>
            </a:r>
            <a:r>
              <a:t> contemporain et reste discutée au plan philosophique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normes morales sont en général situées sur le registre de la </a:t>
            </a:r>
            <a:r>
              <a:rPr>
                <a:solidFill>
                  <a:schemeClr val="accent4">
                    <a:hueOff val="468000"/>
                    <a:satOff val="-4761"/>
                    <a:lumOff val="10196"/>
                  </a:schemeClr>
                </a:solidFill>
              </a:rPr>
              <a:t>morale</a:t>
            </a:r>
            <a:r>
              <a:t> entendue comme la justesse des relations humaines en société</a:t>
            </a:r>
          </a:p>
        </p:txBody>
      </p:sp>
      <p:sp>
        <p:nvSpPr>
          <p:cNvPr id="3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7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7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2" name="[Le point de départ]…"/>
          <p:cNvSpPr txBox="1"/>
          <p:nvPr>
            <p:ph type="title"/>
          </p:nvPr>
        </p:nvSpPr>
        <p:spPr>
          <a:xfrm>
            <a:off x="420014" y="1215276"/>
            <a:ext cx="12875973" cy="8015124"/>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[Le point de départ]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- 1. l’objet du cours : l’agir selon deux points de vue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descriptive]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- 2. Ce qu’est un « acte »</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- 3. Aspects de la complexité de l’agir humain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- 4. Aspects de la complexité des situations humaines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par l’évaluation des actes (axiologique)]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- 5. Les catégories de l’éthique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- 6. La « moralité » des actes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[Aspects du discernement 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- 7. Le contexte culturel : aspects de l’</a:t>
            </a:r>
            <a:r>
              <a:rPr i="1"/>
              <a:t>éthos</a:t>
            </a:r>
            <a:r>
              <a:t> contemporain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- 8. La centralité de la conscience morale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- 9. Les références quant aux fondements de la réflexion éthique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[Un point d’aboutissement du cours]</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- 10. Une proposition de définitions de l’éthique, de la morale et de la sagesse pratique</a:t>
            </a:r>
          </a:p>
        </p:txBody>
      </p:sp>
      <p:sp>
        <p:nvSpPr>
          <p:cNvPr id="1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9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98" name="Numéro de diapositive"/>
          <p:cNvSpPr txBox="1"/>
          <p:nvPr>
            <p:ph type="sldNum" sz="quarter" idx="2"/>
          </p:nvPr>
        </p:nvSpPr>
        <p:spPr>
          <a:xfrm>
            <a:off x="13016489" y="9079335"/>
            <a:ext cx="175459"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pic>
        <p:nvPicPr>
          <p:cNvPr id="199" name="Image" descr="Image"/>
          <p:cNvPicPr>
            <a:picLocks noChangeAspect="1"/>
          </p:cNvPicPr>
          <p:nvPr/>
        </p:nvPicPr>
        <p:blipFill>
          <a:blip r:embed="rId4">
            <a:extLst/>
          </a:blip>
          <a:stretch>
            <a:fillRect/>
          </a:stretch>
        </p:blipFill>
        <p:spPr>
          <a:xfrm>
            <a:off x="1028358" y="3197391"/>
            <a:ext cx="936001" cy="832001"/>
          </a:xfrm>
          <a:prstGeom prst="rect">
            <a:avLst/>
          </a:prstGeom>
          <a:ln w="3175">
            <a:miter lim="400000"/>
          </a:ln>
        </p:spPr>
      </p:pic>
      <p:pic>
        <p:nvPicPr>
          <p:cNvPr id="200" name="Image" descr="Image"/>
          <p:cNvPicPr>
            <a:picLocks noChangeAspect="1"/>
          </p:cNvPicPr>
          <p:nvPr/>
        </p:nvPicPr>
        <p:blipFill>
          <a:blip r:embed="rId5">
            <a:extLst/>
          </a:blip>
          <a:stretch>
            <a:fillRect/>
          </a:stretch>
        </p:blipFill>
        <p:spPr>
          <a:xfrm>
            <a:off x="1084608" y="4838700"/>
            <a:ext cx="918001" cy="918000"/>
          </a:xfrm>
          <a:prstGeom prst="rect">
            <a:avLst/>
          </a:prstGeom>
          <a:ln w="3175">
            <a:miter lim="400000"/>
          </a:ln>
        </p:spPr>
      </p:pic>
      <p:pic>
        <p:nvPicPr>
          <p:cNvPr id="201" name="Image" descr="Image"/>
          <p:cNvPicPr>
            <a:picLocks noChangeAspect="1"/>
          </p:cNvPicPr>
          <p:nvPr/>
        </p:nvPicPr>
        <p:blipFill>
          <a:blip r:embed="rId6">
            <a:extLst/>
          </a:blip>
          <a:stretch>
            <a:fillRect/>
          </a:stretch>
        </p:blipFill>
        <p:spPr>
          <a:xfrm>
            <a:off x="1046358" y="6434232"/>
            <a:ext cx="900001" cy="900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2" name="d) Les principe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d) Les principes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l’utilisation de la notion de « principe » est fréquente sur une base de saisie intuitive de ce que cela représente</a:t>
            </a:r>
          </a:p>
          <a:p>
            <a:pPr marL="1595606" indent="-1595606" algn="l" defTabSz="238620">
              <a:spcBef>
                <a:spcPts val="400"/>
              </a:spcBef>
              <a:tabLst>
                <a:tab pos="647700" algn="l"/>
                <a:tab pos="1219200" algn="l"/>
              </a:tabLst>
              <a:defRPr sz="2200">
                <a:latin typeface="+mn-lt"/>
                <a:ea typeface="+mn-ea"/>
                <a:cs typeface="+mn-cs"/>
                <a:sym typeface="Helvetica Neue"/>
              </a:defRPr>
            </a:pPr>
            <a:r>
              <a:t>	- mais il reste difficile à définir</a:t>
            </a:r>
          </a:p>
          <a:p>
            <a:pPr marL="1439999" indent="0" algn="r" defTabSz="238620">
              <a:tabLst/>
              <a:defRPr sz="2100">
                <a:solidFill>
                  <a:srgbClr val="9DE8EB"/>
                </a:solidFill>
                <a:latin typeface="+mj-lt"/>
                <a:ea typeface="+mj-ea"/>
                <a:cs typeface="+mj-cs"/>
                <a:sym typeface="Arial Narrow"/>
              </a:defRPr>
            </a:pPr>
            <a:r>
              <a:t>➢ https://cnrtl.fr/definition/principe</a:t>
            </a:r>
          </a:p>
          <a:p>
            <a:pPr marL="1439999" indent="0" algn="just" defTabSz="238620">
              <a:tabLst/>
              <a:defRPr sz="2100">
                <a:solidFill>
                  <a:srgbClr val="9DE8EB"/>
                </a:solidFill>
                <a:latin typeface="+mj-lt"/>
                <a:ea typeface="+mj-ea"/>
                <a:cs typeface="+mj-cs"/>
                <a:sym typeface="Arial Narrow"/>
              </a:defRPr>
            </a:pPr>
            <a:r>
              <a:t>Principe</a:t>
            </a:r>
          </a:p>
          <a:p>
            <a:pPr marL="1439999" indent="0" algn="just" defTabSz="238620">
              <a:tabLst/>
              <a:defRPr sz="2100">
                <a:solidFill>
                  <a:srgbClr val="9DE8EB"/>
                </a:solidFill>
                <a:latin typeface="+mj-lt"/>
                <a:ea typeface="+mj-ea"/>
                <a:cs typeface="+mj-cs"/>
                <a:sym typeface="Arial Narrow"/>
              </a:defRPr>
            </a:pPr>
            <a:r>
              <a:t>I</a:t>
            </a:r>
          </a:p>
          <a:p>
            <a:pPr marL="1439999" indent="0" algn="just" defTabSz="238620">
              <a:tabLst/>
              <a:defRPr sz="2100">
                <a:solidFill>
                  <a:srgbClr val="9DE8EB"/>
                </a:solidFill>
                <a:latin typeface="+mj-lt"/>
                <a:ea typeface="+mj-ea"/>
                <a:cs typeface="+mj-cs"/>
                <a:sym typeface="Arial Narrow"/>
              </a:defRPr>
            </a:pPr>
            <a:r>
              <a:t>A. - Origine première d'une chose ; début absolu</a:t>
            </a:r>
          </a:p>
          <a:p>
            <a:pPr marL="1439999" indent="0" algn="just" defTabSz="238620">
              <a:tabLst/>
              <a:defRPr sz="2100">
                <a:solidFill>
                  <a:srgbClr val="9DE8EB"/>
                </a:solidFill>
                <a:latin typeface="+mj-lt"/>
                <a:ea typeface="+mj-ea"/>
                <a:cs typeface="+mj-cs"/>
                <a:sym typeface="Arial Narrow"/>
              </a:defRPr>
            </a:pPr>
            <a:r>
              <a:t>B. - Cause efficiente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II</a:t>
            </a:r>
          </a:p>
          <a:p>
            <a:pPr marL="1439999" indent="0" algn="just" defTabSz="238620">
              <a:tabLst/>
              <a:defRPr sz="2100">
                <a:solidFill>
                  <a:srgbClr val="9DE8EB"/>
                </a:solidFill>
                <a:latin typeface="+mj-lt"/>
                <a:ea typeface="+mj-ea"/>
                <a:cs typeface="+mj-cs"/>
                <a:sym typeface="Arial Narrow"/>
              </a:defRPr>
            </a:pPr>
            <a:r>
              <a:t>A.− </a:t>
            </a:r>
            <a:r>
              <a:rPr b="0"/>
              <a:t>[À propos notamment de causes naturelles]</a:t>
            </a:r>
            <a:r>
              <a:t> Cause active de quelque chose ; élément qui a la propriété de produire certains effets.</a:t>
            </a:r>
          </a:p>
          <a:p>
            <a:pPr marL="1439999" indent="0" algn="just" defTabSz="238620">
              <a:tabLst/>
              <a:defRPr sz="2100">
                <a:solidFill>
                  <a:srgbClr val="9DE8EB"/>
                </a:solidFill>
                <a:latin typeface="+mj-lt"/>
                <a:ea typeface="+mj-ea"/>
                <a:cs typeface="+mj-cs"/>
                <a:sym typeface="Arial Narrow"/>
              </a:defRPr>
            </a:pPr>
            <a:r>
              <a:t>B.− Élément qui entre dans la constitution ou l'élaboration de quelque chose en raison de ses propriétés. Principe alcalin, azoté, chimique ; principe alimentaire, colorant, doux, fertilisant, minéral, nutritif, organique.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III.</a:t>
            </a:r>
          </a:p>
          <a:p>
            <a:pPr marL="1439999" indent="0" algn="just" defTabSz="238620">
              <a:tabLst/>
              <a:defRPr sz="2100">
                <a:solidFill>
                  <a:srgbClr val="9DE8EB"/>
                </a:solidFill>
                <a:latin typeface="+mj-lt"/>
                <a:ea typeface="+mj-ea"/>
                <a:cs typeface="+mj-cs"/>
                <a:sym typeface="Arial Narrow"/>
              </a:defRPr>
            </a:pPr>
            <a:r>
              <a:t>A.− PHILOS., LOG. “Proposition posée au début d'une déduction, ne se déduisant elle-même d'aucune autre dans le système considéré, et par suite mise, jusqu'à nouvel ordre, en dehors de toute discussion” (Lal. 1968). Synon. prémisse, postulat.</a:t>
            </a:r>
          </a:p>
        </p:txBody>
      </p:sp>
      <p:sp>
        <p:nvSpPr>
          <p:cNvPr id="38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8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8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t>
            </a:r>
            <a:r>
              <a:rPr>
                <a:solidFill>
                  <a:schemeClr val="accent4">
                    <a:hueOff val="468000"/>
                    <a:satOff val="-4761"/>
                    <a:lumOff val="10196"/>
                  </a:schemeClr>
                </a:solidFill>
              </a:rPr>
              <a:t>Les normes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2" name="d) Les principe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d) Les principes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Principe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 PHILOS.</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 </a:t>
            </a:r>
            <a:r>
              <a:rPr b="0"/>
              <a:t>Principe + adj.</a:t>
            </a:r>
          </a:p>
          <a:p>
            <a:pPr marL="1439999" indent="0" algn="just" defTabSz="238620">
              <a:tabLst/>
              <a:defRPr sz="2100">
                <a:solidFill>
                  <a:srgbClr val="9DE8EB"/>
                </a:solidFill>
                <a:latin typeface="+mj-lt"/>
                <a:ea typeface="+mj-ea"/>
                <a:cs typeface="+mj-cs"/>
                <a:sym typeface="Arial Narrow"/>
              </a:defRPr>
            </a:pPr>
            <a:r>
              <a:t>♦ LOG. </a:t>
            </a:r>
            <a:r>
              <a:rPr i="1"/>
              <a:t>Principe logique.</a:t>
            </a:r>
            <a:r>
              <a:t> Proposition évidente et indémontrable présupposée dans toute opération logique ou déductive.</a:t>
            </a:r>
          </a:p>
          <a:p>
            <a:pPr marL="1439999" indent="0" algn="just" defTabSz="238620">
              <a:tabLst/>
              <a:defRPr sz="2100">
                <a:solidFill>
                  <a:srgbClr val="9DE8EB"/>
                </a:solidFill>
                <a:latin typeface="+mj-lt"/>
                <a:ea typeface="+mj-ea"/>
                <a:cs typeface="+mj-cs"/>
                <a:sym typeface="Arial Narrow"/>
              </a:defRPr>
            </a:pPr>
            <a:r>
              <a:t>♦ PHILOS. </a:t>
            </a:r>
            <a:r>
              <a:rPr i="1"/>
              <a:t>Principes rationnels</a:t>
            </a:r>
            <a:r>
              <a:t>. “Ensemble des vérités fondamentales, évidentes par elles-mêmes sur lesquelles s'appuient tous les raisonnements” (Lal. 1968).</a:t>
            </a:r>
          </a:p>
          <a:p>
            <a:pPr marL="1439999" indent="0" algn="just" defTabSz="238620">
              <a:tabLst/>
              <a:defRPr sz="2100">
                <a:solidFill>
                  <a:srgbClr val="9DE8EB"/>
                </a:solidFill>
                <a:latin typeface="+mj-lt"/>
                <a:ea typeface="+mj-ea"/>
                <a:cs typeface="+mj-cs"/>
                <a:sym typeface="Arial Narrow"/>
              </a:defRPr>
            </a:pPr>
            <a:r>
              <a:t>C.− Loi de portée générale relative à une science, notamment la physique non démontrée mais vérifiée par ses conséquences.</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 PSYCHANAL. [P. réf. à Freud]</a:t>
            </a:r>
          </a:p>
          <a:p>
            <a:pPr marL="1439999" indent="0" algn="just" defTabSz="238620">
              <a:tabLst/>
              <a:defRPr sz="2100">
                <a:solidFill>
                  <a:srgbClr val="9DE8EB"/>
                </a:solidFill>
                <a:latin typeface="+mj-lt"/>
                <a:ea typeface="+mj-ea"/>
                <a:cs typeface="+mj-cs"/>
                <a:sym typeface="Arial Narrow"/>
              </a:defRPr>
            </a:pPr>
            <a:r>
              <a:rPr i="1"/>
              <a:t>Principe de plaisir</a:t>
            </a:r>
            <a:r>
              <a:t>. Conception selon laquelle l'activité de l'enfant est d'abord déterminée par la recherche du plaisir et la fuite de la douleur (d'apr. Foulq.-St-Jean 1962).</a:t>
            </a:r>
          </a:p>
          <a:p>
            <a:pPr marL="1439999" indent="0" algn="just" defTabSz="238620">
              <a:tabLst/>
              <a:defRPr sz="2100">
                <a:solidFill>
                  <a:srgbClr val="9DE8EB"/>
                </a:solidFill>
                <a:latin typeface="+mj-lt"/>
                <a:ea typeface="+mj-ea"/>
                <a:cs typeface="+mj-cs"/>
                <a:sym typeface="Arial Narrow"/>
              </a:defRPr>
            </a:pPr>
            <a:r>
              <a:rPr i="1"/>
              <a:t>Principe de réalité</a:t>
            </a:r>
            <a:r>
              <a:t>. Conception selon laquelle l'expérience de la réalité et l'éducation amènent l'enfant, pour éviter un plus grand mal, à renoncer à certains plaisirs et à supporter certaines douleurs </a:t>
            </a:r>
          </a:p>
        </p:txBody>
      </p:sp>
      <p:sp>
        <p:nvSpPr>
          <p:cNvPr id="3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9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9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t>
            </a:r>
            <a:r>
              <a:rPr>
                <a:solidFill>
                  <a:schemeClr val="accent4">
                    <a:hueOff val="468000"/>
                    <a:satOff val="-4761"/>
                    <a:lumOff val="10196"/>
                  </a:schemeClr>
                </a:solidFill>
              </a:rPr>
              <a:t>Les normes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2" name="d) Les principe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d) Les principes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Principe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IV.</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A.− Norme constituant une référence fondée sur des considérations théoriques, des valeurs sur lesquelles il convient de régler une action ou sa conduite.</a:t>
            </a:r>
          </a:p>
          <a:p>
            <a:pPr marL="1439999" indent="0" algn="just" defTabSz="238620">
              <a:tabLst/>
              <a:defRPr sz="2100">
                <a:solidFill>
                  <a:srgbClr val="9DE8EB"/>
                </a:solidFill>
                <a:latin typeface="+mj-lt"/>
                <a:ea typeface="+mj-ea"/>
                <a:cs typeface="+mj-cs"/>
                <a:sym typeface="Arial Narrow"/>
              </a:defRPr>
            </a:pPr>
            <a:r>
              <a:t>− </a:t>
            </a:r>
            <a:r>
              <a:rPr i="1"/>
              <a:t>Par principe</a:t>
            </a:r>
            <a:r>
              <a:t>. Par respect de la règle fixée ; par a priori.</a:t>
            </a:r>
          </a:p>
          <a:p>
            <a:pPr marL="1439999" indent="0" algn="just" defTabSz="238620">
              <a:tabLst/>
              <a:defRPr sz="2100">
                <a:solidFill>
                  <a:srgbClr val="9DE8EB"/>
                </a:solidFill>
                <a:latin typeface="+mj-lt"/>
                <a:ea typeface="+mj-ea"/>
                <a:cs typeface="+mj-cs"/>
                <a:sym typeface="Arial Narrow"/>
              </a:defRPr>
            </a:pPr>
            <a:r>
              <a:t>− </a:t>
            </a:r>
            <a:r>
              <a:rPr i="1"/>
              <a:t>Pour le principe</a:t>
            </a:r>
            <a:r>
              <a:t>. Par respect au moins formel de la maxime morale que l'on s'est donnée.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B.−</a:t>
            </a:r>
          </a:p>
          <a:p>
            <a:pPr marL="1439999" indent="0" algn="just" defTabSz="238620">
              <a:tabLst/>
              <a:defRPr sz="2100">
                <a:solidFill>
                  <a:srgbClr val="9DE8EB"/>
                </a:solidFill>
                <a:latin typeface="+mj-lt"/>
                <a:ea typeface="+mj-ea"/>
                <a:cs typeface="+mj-cs"/>
                <a:sym typeface="Arial Narrow"/>
              </a:defRPr>
            </a:pPr>
            <a:r>
              <a:t>1. Notion considérée comme fondamentale dans la vie sociale et politique</a:t>
            </a:r>
          </a:p>
          <a:p>
            <a:pPr marL="1439999" indent="0" algn="just" defTabSz="238620">
              <a:tabLst/>
              <a:defRPr sz="2100">
                <a:solidFill>
                  <a:srgbClr val="9DE8EB"/>
                </a:solidFill>
                <a:latin typeface="+mj-lt"/>
                <a:ea typeface="+mj-ea"/>
                <a:cs typeface="+mj-cs"/>
                <a:sym typeface="Arial Narrow"/>
              </a:defRPr>
            </a:pPr>
            <a:r>
              <a:t>2. Au plur. Règles morales.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on constate que le concept de principe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revêt l’idée d’être à l’origine de, ou être le fondement sur lequel reposent d’autres considérations - en l’occurrence la détermination d’un agir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est défini au plan moral par le champ sémantique de la normativité (vocabulaire et concepts de « norme », « règle », « maxime »…)</a:t>
            </a:r>
          </a:p>
        </p:txBody>
      </p:sp>
      <p:sp>
        <p:nvSpPr>
          <p:cNvPr id="4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0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0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t>
            </a:r>
            <a:r>
              <a:rPr>
                <a:solidFill>
                  <a:schemeClr val="accent4">
                    <a:hueOff val="468000"/>
                    <a:satOff val="-4761"/>
                    <a:lumOff val="10196"/>
                  </a:schemeClr>
                </a:solidFill>
              </a:rPr>
              <a:t>Les normes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2" name="- un principe est donc une notion qui souvent sert de guide à la prise de décision (peut-être comme synonyme et pour éviter la notion de « règle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 principe est donc une notion qui souvent sert de guide à la prise de décision (peut-être comme synonyme et pour éviter la notion de « règle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semble parler davantage de principe quand on se situe sur le registre de la réflexion </a:t>
            </a:r>
          </a:p>
          <a:p>
            <a:pPr marL="1595606" indent="-1595606" algn="l" defTabSz="238620">
              <a:spcBef>
                <a:spcPts val="400"/>
              </a:spcBef>
              <a:tabLst>
                <a:tab pos="647700" algn="l"/>
                <a:tab pos="1219200" algn="l"/>
              </a:tabLst>
              <a:defRPr sz="2200">
                <a:latin typeface="+mn-lt"/>
                <a:ea typeface="+mn-ea"/>
                <a:cs typeface="+mn-cs"/>
                <a:sym typeface="Helvetica Neue"/>
              </a:defRPr>
            </a:pPr>
            <a:r>
              <a:t>		(alors que la conformité d’une attitude avec une valeur semble souvent perceptible davantage par intuition, avant d’être élaborée rationnellement)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il s’agit d’une connotation, variable selon les personnes et les circonstances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utilise souvent les concepts qui désignent aussi les valeurs en parlant de « principe de », pour signifier que les valeurs sont ce qui guide la réflexion en vue d’une prise de décision :</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principe d’autonomie</a:t>
            </a:r>
            <a:endParaRPr i="1"/>
          </a:p>
          <a:p>
            <a:pPr marL="1595606" indent="-1595606" algn="l" defTabSz="238620">
              <a:spcBef>
                <a:spcPts val="400"/>
              </a:spcBef>
              <a:tabLst>
                <a:tab pos="647700" algn="l"/>
                <a:tab pos="1219200" algn="l"/>
              </a:tabLst>
              <a:defRPr i="1" sz="2200">
                <a:latin typeface="+mn-lt"/>
                <a:ea typeface="+mn-ea"/>
                <a:cs typeface="+mn-cs"/>
                <a:sym typeface="Helvetica Neue"/>
              </a:defRPr>
            </a:pPr>
            <a:r>
              <a:t>		- principe de non-instrumentalisation d’une personne, </a:t>
            </a:r>
          </a:p>
          <a:p>
            <a:pPr marL="1595606" indent="-1595606" algn="l" defTabSz="238620">
              <a:spcBef>
                <a:spcPts val="400"/>
              </a:spcBef>
              <a:tabLst>
                <a:tab pos="647700" algn="l"/>
                <a:tab pos="1219200" algn="l"/>
              </a:tabLst>
              <a:defRPr sz="2200">
                <a:latin typeface="+mn-lt"/>
                <a:ea typeface="+mn-ea"/>
                <a:cs typeface="+mn-cs"/>
                <a:sym typeface="Helvetica Neue"/>
              </a:defRPr>
            </a:pPr>
            <a:r>
              <a:rPr i="1"/>
              <a:t>		- principe de respect de la dignité</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etc.</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observe l’intrication des définitions de ces 4 catégories</a:t>
            </a:r>
          </a:p>
        </p:txBody>
      </p:sp>
      <p:sp>
        <p:nvSpPr>
          <p:cNvPr id="4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1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1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t>
            </a:r>
            <a:r>
              <a:rPr>
                <a:solidFill>
                  <a:schemeClr val="accent4">
                    <a:hueOff val="468000"/>
                    <a:satOff val="-4761"/>
                    <a:lumOff val="10196"/>
                  </a:schemeClr>
                </a:solidFill>
              </a:rPr>
              <a:t>Les normes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2" name="- avec toutes ces 4 catégories on est, sous des angles différents, mais indissociables, sur le registre d’une « interprétation axiologique » des actes et attitude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avec toutes ces 4 catégories on est, sous des angles différents, mais indissociables, sur le registre d’une « interprétation axiologique » des actes et attitudes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voit se dessiner deux perspectives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avec les notions de vertus et de valeurs, la perspective d’une vie humaine qui se donne un certain « style », par l’agir</a:t>
            </a:r>
          </a:p>
          <a:p>
            <a:pPr marL="1595606" indent="-1595606" algn="l" defTabSz="238620">
              <a:spcBef>
                <a:spcPts val="400"/>
              </a:spcBef>
              <a:tabLst>
                <a:tab pos="647700" algn="l"/>
                <a:tab pos="1219200" algn="l"/>
              </a:tabLst>
              <a:defRPr sz="2200">
                <a:latin typeface="+mn-lt"/>
                <a:ea typeface="+mn-ea"/>
                <a:cs typeface="+mn-cs"/>
                <a:sym typeface="Helvetica Neue"/>
              </a:defRPr>
            </a:pPr>
            <a:r>
              <a:t>		➢ ces notions sont davantage mises sur le registre de l’</a:t>
            </a:r>
            <a:r>
              <a:rPr i="1">
                <a:solidFill>
                  <a:schemeClr val="accent4">
                    <a:hueOff val="468000"/>
                    <a:satOff val="-4761"/>
                    <a:lumOff val="10196"/>
                  </a:schemeClr>
                </a:solidFill>
              </a:rPr>
              <a:t>éthique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avec les notions de normes et de principes, la perspective d’une réflexion sur la légitimité d’un agir</a:t>
            </a:r>
          </a:p>
          <a:p>
            <a:pPr marL="1595606" indent="-1595606" algn="l" defTabSz="238620">
              <a:spcBef>
                <a:spcPts val="400"/>
              </a:spcBef>
              <a:tabLst>
                <a:tab pos="647700" algn="l"/>
                <a:tab pos="1219200" algn="l"/>
              </a:tabLst>
              <a:defRPr sz="2200">
                <a:latin typeface="+mn-lt"/>
                <a:ea typeface="+mn-ea"/>
                <a:cs typeface="+mn-cs"/>
                <a:sym typeface="Helvetica Neue"/>
              </a:defRPr>
            </a:pPr>
            <a:r>
              <a:t>		➢ ces notions sont davantage mises sur le registre de la </a:t>
            </a:r>
            <a:r>
              <a:rPr i="1">
                <a:solidFill>
                  <a:schemeClr val="accent4">
                    <a:hueOff val="468000"/>
                    <a:satOff val="-4761"/>
                    <a:lumOff val="10196"/>
                  </a:schemeClr>
                </a:solidFill>
              </a:rPr>
              <a:t>morale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c’est là que se dessine une distinction entre les deux registres de la réflexion sur l’évaluation (axiologique) de l’agir</a:t>
            </a:r>
          </a:p>
        </p:txBody>
      </p:sp>
      <p:sp>
        <p:nvSpPr>
          <p:cNvPr id="4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7"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2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2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Les vertus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Les valeurs</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t>
            </a:r>
            <a:r>
              <a:rPr>
                <a:solidFill>
                  <a:schemeClr val="accent4">
                    <a:hueOff val="468000"/>
                    <a:satOff val="-4761"/>
                    <a:lumOff val="10196"/>
                  </a:schemeClr>
                </a:solidFill>
              </a:rPr>
              <a:t>Les normes</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d) </a:t>
            </a:r>
            <a:r>
              <a:rPr>
                <a:solidFill>
                  <a:schemeClr val="accent4">
                    <a:hueOff val="468000"/>
                    <a:satOff val="-4761"/>
                    <a:lumOff val="10196"/>
                  </a:schemeClr>
                </a:solidFill>
              </a:rPr>
              <a:t>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1" name="Les catégories de l’éth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Les catégories de l’éthique</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[B. L’approche axiologique des actes]</a:t>
            </a:r>
          </a:p>
          <a:p>
            <a:pPr marL="519569" indent="-519569" algn="l" defTabSz="238620">
              <a:tabLst>
                <a:tab pos="5486400" algn="r"/>
                <a:tab pos="5664200" algn="l"/>
              </a:tabLst>
              <a:defRPr sz="2600">
                <a:solidFill>
                  <a:srgbClr val="FFFDB2"/>
                </a:solidFill>
                <a:latin typeface="Optima"/>
                <a:ea typeface="Optima"/>
                <a:cs typeface="Optima"/>
                <a:sym typeface="Optima"/>
              </a:defRPr>
            </a:pPr>
          </a:p>
          <a:p>
            <a:pPr marL="519569" indent="-519569" algn="l" defTabSz="238620">
              <a:tabLst>
                <a:tab pos="5486400" algn="r"/>
                <a:tab pos="5664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a)</a:t>
            </a:r>
            <a:r>
              <a:t> 	Les vertus</a:t>
            </a:r>
          </a:p>
          <a:p>
            <a:pPr marL="519569" indent="-519569" algn="l" defTabSz="238620">
              <a:tabLst>
                <a:tab pos="5486400" algn="r"/>
                <a:tab pos="5664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b)</a:t>
            </a:r>
            <a:r>
              <a:t> 	Les valeurs</a:t>
            </a:r>
          </a:p>
          <a:p>
            <a:pPr marL="519569" indent="-519569" algn="l" defTabSz="238620">
              <a:tabLst>
                <a:tab pos="5486400" algn="r"/>
                <a:tab pos="5664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c)</a:t>
            </a:r>
            <a:r>
              <a:t> 	Les normes</a:t>
            </a:r>
          </a:p>
          <a:p>
            <a:pPr marL="519569" indent="-519569" algn="l" defTabSz="238620">
              <a:tabLst>
                <a:tab pos="5486400" algn="r"/>
                <a:tab pos="5664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d)</a:t>
            </a:r>
            <a:r>
              <a:t> 	Les principes</a:t>
            </a:r>
          </a:p>
        </p:txBody>
      </p:sp>
      <p:sp>
        <p:nvSpPr>
          <p:cNvPr id="43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3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437"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9"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0" name="Numéro de diapositive"/>
          <p:cNvSpPr txBox="1"/>
          <p:nvPr>
            <p:ph type="sldNum" sz="quarter" idx="2"/>
          </p:nvPr>
        </p:nvSpPr>
        <p:spPr>
          <a:xfrm>
            <a:off x="12945878"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4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4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46"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447"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448"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449"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450"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51"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452"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453"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454"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sp>
        <p:nvSpPr>
          <p:cNvPr id="455"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56"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457"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458" name="Résumé…"/>
          <p:cNvSpPr txBox="1"/>
          <p:nvPr>
            <p:ph type="title"/>
          </p:nvPr>
        </p:nvSpPr>
        <p:spPr>
          <a:xfrm>
            <a:off x="3935303" y="4362056"/>
            <a:ext cx="9360001" cy="4868345"/>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Résumé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les 4 catégories de la réflexion éthique sont des références « axiologiques » : elles permettent de porter des jugements sur la valeur des actes, sous des angles divers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s’impose la nécessité de penser la notion même d’évaluation de l’agir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elle est formulée autour de deux notions : </a:t>
            </a:r>
            <a:r>
              <a:rPr i="1"/>
              <a:t>accomplissement</a:t>
            </a:r>
            <a:r>
              <a:t> et </a:t>
            </a:r>
            <a:r>
              <a:rPr i="1"/>
              <a:t>responsabilité</a:t>
            </a:r>
            <a:r>
              <a:t> </a:t>
            </a:r>
          </a:p>
        </p:txBody>
      </p:sp>
      <p:sp>
        <p:nvSpPr>
          <p:cNvPr id="459"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460"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461"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pic>
        <p:nvPicPr>
          <p:cNvPr id="462" name="Image" descr="Image"/>
          <p:cNvPicPr>
            <a:picLocks noChangeAspect="1"/>
          </p:cNvPicPr>
          <p:nvPr/>
        </p:nvPicPr>
        <p:blipFill>
          <a:blip r:embed="rId4">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pic>
        <p:nvPicPr>
          <p:cNvPr id="463" name="Image" descr="Image"/>
          <p:cNvPicPr>
            <a:picLocks noChangeAspect="1"/>
          </p:cNvPicPr>
          <p:nvPr/>
        </p:nvPicPr>
        <p:blipFill>
          <a:blip r:embed="rId5">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46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62"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L’agir humain : une approche par l’évaluatio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3000">
                <a:solidFill>
                  <a:schemeClr val="accent4">
                    <a:hueOff val="468000"/>
                    <a:satOff val="-4761"/>
                    <a:lumOff val="10196"/>
                  </a:schemeClr>
                </a:solidFill>
                <a:latin typeface="Optima"/>
                <a:ea typeface="Optima"/>
                <a:cs typeface="Optima"/>
                <a:sym typeface="Optima"/>
              </a:defRPr>
            </a:pPr>
            <a:r>
              <a:t>L’agir humain : une approche par l’évaluation</a:t>
            </a:r>
          </a:p>
          <a:p>
            <a:pPr marL="519569" indent="-519569" defTabSz="238620">
              <a:buClr>
                <a:srgbClr val="000000"/>
              </a:buClr>
              <a:buFont typeface="Gill Sans"/>
              <a:tabLst>
                <a:tab pos="5486400" algn="r"/>
                <a:tab pos="5664200" algn="l"/>
              </a:tabLst>
              <a:defRPr sz="3000">
                <a:solidFill>
                  <a:schemeClr val="accent4">
                    <a:hueOff val="468000"/>
                    <a:satOff val="-4761"/>
                    <a:lumOff val="10196"/>
                  </a:schemeClr>
                </a:solidFill>
                <a:latin typeface="Optima"/>
                <a:ea typeface="Optima"/>
                <a:cs typeface="Optima"/>
                <a:sym typeface="Optima"/>
              </a:defRPr>
            </a:pPr>
            <a:r>
              <a:t>(axiologique)</a:t>
            </a:r>
          </a:p>
          <a:p>
            <a:pPr marL="519569" indent="-519569" algn="just"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just"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just" defTabSz="238620">
              <a:buClr>
                <a:srgbClr val="000000"/>
              </a:buClr>
              <a:buFont typeface="Gill Sans"/>
              <a:tabLst>
                <a:tab pos="3683000" algn="r"/>
                <a:tab pos="3873500" algn="l"/>
              </a:tabLst>
              <a:defRPr sz="2600">
                <a:solidFill>
                  <a:srgbClr val="FFFDB2"/>
                </a:solidFill>
                <a:latin typeface="Optima"/>
                <a:ea typeface="Optima"/>
                <a:cs typeface="Optima"/>
                <a:sym typeface="Optima"/>
              </a:defRPr>
            </a:pPr>
            <a:r>
              <a:t>		5. 	Les catégories de l’éthique</a:t>
            </a:r>
          </a:p>
          <a:p>
            <a:pPr marL="519569" indent="-519569" algn="just" defTabSz="238620">
              <a:buClr>
                <a:srgbClr val="000000"/>
              </a:buClr>
              <a:buFont typeface="Gill Sans"/>
              <a:tabLst>
                <a:tab pos="3683000" algn="r"/>
                <a:tab pos="3873500" algn="l"/>
              </a:tabLst>
              <a:defRPr sz="2600">
                <a:solidFill>
                  <a:srgbClr val="FFFDB2"/>
                </a:solidFill>
                <a:latin typeface="Optima"/>
                <a:ea typeface="Optima"/>
                <a:cs typeface="Optima"/>
                <a:sym typeface="Optima"/>
              </a:defRPr>
            </a:pPr>
            <a:r>
              <a:t>		6. 	Ce que l’on appelle la « moralité » des actes</a:t>
            </a:r>
          </a:p>
          <a:p>
            <a:pPr marL="519569" indent="-519569" algn="just"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r>
              <a:t>	</a:t>
            </a:r>
          </a:p>
        </p:txBody>
      </p:sp>
      <p:pic>
        <p:nvPicPr>
          <p:cNvPr id="204" name="Image" descr="Image"/>
          <p:cNvPicPr>
            <a:picLocks noChangeAspect="1"/>
          </p:cNvPicPr>
          <p:nvPr/>
        </p:nvPicPr>
        <p:blipFill>
          <a:blip r:embed="rId2">
            <a:extLst/>
          </a:blip>
          <a:stretch>
            <a:fillRect/>
          </a:stretch>
        </p:blipFill>
        <p:spPr>
          <a:xfrm>
            <a:off x="1013168" y="3722799"/>
            <a:ext cx="1800001" cy="1800001"/>
          </a:xfrm>
          <a:prstGeom prst="rect">
            <a:avLst/>
          </a:prstGeom>
          <a:ln w="3175">
            <a:miter lim="400000"/>
          </a:ln>
        </p:spPr>
      </p:pic>
      <p:sp>
        <p:nvSpPr>
          <p:cNvPr id="20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6"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20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09"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2"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2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18"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219"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220"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221"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222"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23"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224"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225"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226"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sp>
        <p:nvSpPr>
          <p:cNvPr id="227"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28"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229"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230" name="Résumé…"/>
          <p:cNvSpPr txBox="1"/>
          <p:nvPr>
            <p:ph type="title"/>
          </p:nvPr>
        </p:nvSpPr>
        <p:spPr>
          <a:xfrm>
            <a:off x="3935303" y="4362056"/>
            <a:ext cx="9360001" cy="4868345"/>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Résumé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réflexion éthique porte sur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une qualification positive ou négative de l’agir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 jugement de valeur sur les actes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selon les époques, 4 catégories principales ont été élaborées et mises en œuvre, comme des « relais » de cette évaluation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vertus et valeurs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normes et principes</a:t>
            </a:r>
          </a:p>
        </p:txBody>
      </p:sp>
      <p:pic>
        <p:nvPicPr>
          <p:cNvPr id="231" name="Image" descr="Image"/>
          <p:cNvPicPr>
            <a:picLocks noChangeAspect="1"/>
          </p:cNvPicPr>
          <p:nvPr/>
        </p:nvPicPr>
        <p:blipFill>
          <a:blip r:embed="rId4">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Les catégories de l’éth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Les catégories de l’éthique</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[B. L’approche axiologique des actes]</a:t>
            </a:r>
          </a:p>
          <a:p>
            <a:pPr marL="519569" indent="-519569" algn="l" defTabSz="238620">
              <a:tabLst>
                <a:tab pos="5486400" algn="r"/>
                <a:tab pos="5664200" algn="l"/>
              </a:tabLst>
              <a:defRPr sz="2600">
                <a:solidFill>
                  <a:srgbClr val="FFFDB2"/>
                </a:solidFill>
                <a:latin typeface="Optima"/>
                <a:ea typeface="Optima"/>
                <a:cs typeface="Optima"/>
                <a:sym typeface="Optima"/>
              </a:defRPr>
            </a:pPr>
          </a:p>
          <a:p>
            <a:pPr marL="519569" indent="-519569" algn="l" defTabSz="238620">
              <a:tabLst>
                <a:tab pos="5486400" algn="r"/>
                <a:tab pos="5664200" algn="l"/>
              </a:tabLst>
              <a:defRPr sz="2600">
                <a:solidFill>
                  <a:srgbClr val="FFFDB2"/>
                </a:solidFill>
                <a:latin typeface="Optima"/>
                <a:ea typeface="Optima"/>
                <a:cs typeface="Optima"/>
                <a:sym typeface="Optima"/>
              </a:defRPr>
            </a:pPr>
            <a:r>
              <a:t>		a) 	Les vertus</a:t>
            </a:r>
          </a:p>
          <a:p>
            <a:pPr marL="519569" indent="-519569" algn="l" defTabSz="238620">
              <a:tabLst>
                <a:tab pos="5486400" algn="r"/>
                <a:tab pos="5664200" algn="l"/>
              </a:tabLst>
              <a:defRPr sz="2600">
                <a:solidFill>
                  <a:srgbClr val="FFFDB2"/>
                </a:solidFill>
                <a:latin typeface="Optima"/>
                <a:ea typeface="Optima"/>
                <a:cs typeface="Optima"/>
                <a:sym typeface="Optima"/>
              </a:defRPr>
            </a:pPr>
            <a:r>
              <a:t>		b) 	Les valeurs</a:t>
            </a:r>
          </a:p>
          <a:p>
            <a:pPr marL="519569" indent="-519569" algn="l" defTabSz="238620">
              <a:tabLst>
                <a:tab pos="5486400" algn="r"/>
                <a:tab pos="5664200" algn="l"/>
              </a:tabLst>
              <a:defRPr sz="2600">
                <a:solidFill>
                  <a:srgbClr val="FFFDB2"/>
                </a:solidFill>
                <a:latin typeface="Optima"/>
                <a:ea typeface="Optima"/>
                <a:cs typeface="Optima"/>
                <a:sym typeface="Optima"/>
              </a:defRPr>
            </a:pPr>
            <a:r>
              <a:t>		c) 	Les normes</a:t>
            </a:r>
          </a:p>
          <a:p>
            <a:pPr marL="519569" indent="-519569" algn="l" defTabSz="238620">
              <a:tabLst>
                <a:tab pos="5486400" algn="r"/>
                <a:tab pos="5664200" algn="l"/>
              </a:tabLst>
              <a:defRPr sz="2600">
                <a:solidFill>
                  <a:srgbClr val="FFFDB2"/>
                </a:solidFill>
                <a:latin typeface="Optima"/>
                <a:ea typeface="Optima"/>
                <a:cs typeface="Optima"/>
                <a:sym typeface="Optima"/>
              </a:defRPr>
            </a:pPr>
            <a:r>
              <a:t>		d) 	Les principes</a:t>
            </a:r>
          </a:p>
        </p:txBody>
      </p:sp>
      <p:sp>
        <p:nvSpPr>
          <p:cNvPr id="2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3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239"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2" name="a) Les vertu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a) Les vertus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vertu est une qualité humaine bonne</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acquise par répétition - ou par un « travail sur soi »</a:t>
            </a:r>
          </a:p>
          <a:p>
            <a:pPr marL="1595606" indent="-1595606" algn="l" defTabSz="238620">
              <a:spcBef>
                <a:spcPts val="400"/>
              </a:spcBef>
              <a:tabLst>
                <a:tab pos="647700" algn="l"/>
                <a:tab pos="1219200" algn="l"/>
              </a:tabLst>
              <a:defRPr sz="2200">
                <a:latin typeface="+mn-lt"/>
                <a:ea typeface="+mn-ea"/>
                <a:cs typeface="+mn-cs"/>
                <a:sym typeface="Helvetica Neue"/>
              </a:defRPr>
            </a:pPr>
            <a:r>
              <a:t>	- elle correspond au fait de se corriger d’attitudes que l’on désapprouve qui sont interprétées comme des « défauts »</a:t>
            </a:r>
          </a:p>
          <a:p>
            <a:pPr marL="1595606" indent="-1595606" algn="l" defTabSz="238620">
              <a:spcBef>
                <a:spcPts val="400"/>
              </a:spcBef>
              <a:tabLst>
                <a:tab pos="647700" algn="l"/>
                <a:tab pos="1219200" algn="l"/>
              </a:tabLst>
              <a:defRPr sz="2200">
                <a:latin typeface="+mn-lt"/>
                <a:ea typeface="+mn-ea"/>
                <a:cs typeface="+mn-cs"/>
                <a:sym typeface="Helvetica Neue"/>
              </a:defRPr>
            </a:pPr>
            <a:r>
              <a:t>	- cette qualité devient de plus en plus facile et spontanée au fur et à mesure qu’on s’entraîne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citer la justice, la fiabilité, la solidarité, la générosité, le courage, etc</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auteurs anciens et médiévaux ont publié des traités sur les vertus, donnant ainsi une sorte de « portrait-robot » de l’être humain qui serait accompli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vertus sont en général ramenées à l’</a:t>
            </a:r>
            <a:r>
              <a:rPr>
                <a:solidFill>
                  <a:schemeClr val="accent4">
                    <a:hueOff val="468000"/>
                    <a:satOff val="-4761"/>
                    <a:lumOff val="10196"/>
                  </a:schemeClr>
                </a:solidFill>
              </a:rPr>
              <a:t>éthique</a:t>
            </a:r>
          </a:p>
        </p:txBody>
      </p:sp>
      <p:sp>
        <p:nvSpPr>
          <p:cNvPr id="2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4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2" name="- en tant que « travail sur soi », l’habitus est comme un geste réflexe que l’on crée en s’habituant à le poser régulièrement…"/>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tant que « travail sur soi », l’</a:t>
            </a:r>
            <a:r>
              <a:rPr i="1"/>
              <a:t>habitus</a:t>
            </a:r>
            <a:r>
              <a:t> est comme un geste réflexe que l’on crée en s’habituant à le poser régulièrement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(ex : s’habituer volontairement pendant un temps à mettre ses clés toujours au même endroit pour n’avoir plus à y penser et être sûr de les retrouver</a:t>
            </a:r>
          </a:p>
          <a:p>
            <a:pPr marL="1595606" indent="-1595606" algn="l" defTabSz="238620">
              <a:spcBef>
                <a:spcPts val="400"/>
              </a:spcBef>
              <a:tabLst>
                <a:tab pos="647700" algn="l"/>
                <a:tab pos="1219200" algn="l"/>
              </a:tabLst>
              <a:defRPr sz="2200">
                <a:latin typeface="+mn-lt"/>
                <a:ea typeface="+mn-ea"/>
                <a:cs typeface="+mn-cs"/>
                <a:sym typeface="Helvetica Neue"/>
              </a:defRPr>
            </a:pPr>
            <a:r>
              <a:t>			- ou bien acquérir les gestes techniques de la pratique d’un instrument de musique pour qu’ils deviennent automatiques)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 </a:t>
            </a:r>
            <a:r>
              <a:rPr i="1"/>
              <a:t>habitus</a:t>
            </a:r>
            <a:r>
              <a:t> est un geste en soi neutre, non qualifiable de bon ou de mauvais</a:t>
            </a:r>
          </a:p>
        </p:txBody>
      </p:sp>
      <p:sp>
        <p:nvSpPr>
          <p:cNvPr id="25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5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5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2" name="- la vertu est un « habitus bon », c'est-à-dire un pli comportemental que l’on prend mais qui facilite le fait de poser des actions bonnes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vertu est un « habitus bon », c'est-à-dire un pli comportemental que l’on prend mais qui facilite le fait de poser des actions bonnes :</a:t>
            </a:r>
          </a:p>
          <a:p>
            <a:pPr marL="1595606" indent="-1595606" algn="l" defTabSz="238620">
              <a:spcBef>
                <a:spcPts val="400"/>
              </a:spcBef>
              <a:tabLst>
                <a:tab pos="647700" algn="l"/>
                <a:tab pos="1219200" algn="l"/>
              </a:tabLst>
              <a:defRPr sz="2200">
                <a:latin typeface="+mn-lt"/>
                <a:ea typeface="+mn-ea"/>
                <a:cs typeface="+mn-cs"/>
                <a:sym typeface="Helvetica Neue"/>
              </a:defRPr>
            </a:pPr>
            <a:r>
              <a:t>		- poser des actes par lesquelles on dépasse une peur, pour créer la vertu du courage</a:t>
            </a:r>
          </a:p>
          <a:p>
            <a:pPr marL="1595606" indent="-1595606" algn="l" defTabSz="238620">
              <a:spcBef>
                <a:spcPts val="400"/>
              </a:spcBef>
              <a:tabLst>
                <a:tab pos="647700" algn="l"/>
                <a:tab pos="1219200" algn="l"/>
              </a:tabLst>
              <a:defRPr sz="2200">
                <a:latin typeface="+mn-lt"/>
                <a:ea typeface="+mn-ea"/>
                <a:cs typeface="+mn-cs"/>
                <a:sym typeface="Helvetica Neue"/>
              </a:defRPr>
            </a:pPr>
            <a:r>
              <a:t>		- la vertu est une prédisposition à poser des actes bons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de la même façon que pour la pratique d’un instrument de musique les gestes techniques sont au service de l’interprétation du morceau</a:t>
            </a:r>
          </a:p>
          <a:p>
            <a:pPr marL="1595606" indent="-1595606" algn="l" defTabSz="238620">
              <a:spcBef>
                <a:spcPts val="400"/>
              </a:spcBef>
              <a:tabLst>
                <a:tab pos="647700" algn="l"/>
                <a:tab pos="1219200" algn="l"/>
              </a:tabLst>
              <a:defRPr sz="2200">
                <a:latin typeface="+mn-lt"/>
                <a:ea typeface="+mn-ea"/>
                <a:cs typeface="+mn-cs"/>
                <a:sym typeface="Helvetica Neue"/>
              </a:defRPr>
            </a:pPr>
            <a:r>
              <a:t>		- les vertus sont comme une « interprétation » personnelle de l’idée que l’on se fait d’une existence humaine qui a pleinement du sens</a:t>
            </a:r>
          </a:p>
          <a:p>
            <a:pPr marL="1595606" indent="-1595606" algn="l" defTabSz="238620">
              <a:spcBef>
                <a:spcPts val="400"/>
              </a:spcBef>
              <a:tabLst>
                <a:tab pos="647700" algn="l"/>
                <a:tab pos="1219200" algn="l"/>
              </a:tabLst>
              <a:defRPr sz="2200">
                <a:latin typeface="+mn-lt"/>
                <a:ea typeface="+mn-ea"/>
                <a:cs typeface="+mn-cs"/>
                <a:sym typeface="Helvetica Neue"/>
              </a:defRPr>
            </a:pPr>
            <a:r>
              <a:t>		- en ce sens, elles permettent d’exercer sa liberté fondamentale </a:t>
            </a:r>
          </a:p>
        </p:txBody>
      </p:sp>
      <p:sp>
        <p:nvSpPr>
          <p:cNvPr id="2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6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2" name="- depuis l’Antiquité grecque et durant toute la tradition occidentale sur les vertus, on a considéré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depuis l’Antiquité grecque et durant toute la tradition occidentale sur les vertus, on a considéré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qu’il existe des vertus intellectuelles (la mise en œuvre juste des capacités intellectuelles : rigueur du raisonnement, précision…) et des vertus morales (aptitudes à agir de façon authentiquement humaine)</a:t>
            </a:r>
          </a:p>
          <a:p>
            <a:pPr lvl="1" marL="1595606" indent="-1595606" algn="l">
              <a:spcBef>
                <a:spcPts val="400"/>
              </a:spcBef>
              <a:tabLst>
                <a:tab pos="647700" algn="l"/>
                <a:tab pos="1219200" algn="l"/>
              </a:tabLst>
              <a:defRPr sz="2200">
                <a:latin typeface="+mn-lt"/>
                <a:ea typeface="+mn-ea"/>
                <a:cs typeface="+mn-cs"/>
                <a:sym typeface="Helvetica Neue"/>
              </a:defRPr>
            </a:pPr>
            <a:r>
              <a:t>	- que toutes les vertus morales </a:t>
            </a:r>
          </a:p>
          <a:p>
            <a:pPr lvl="1" marL="1595606" indent="-1595606" algn="l">
              <a:spcBef>
                <a:spcPts val="400"/>
              </a:spcBef>
              <a:tabLst>
                <a:tab pos="647700" algn="l"/>
                <a:tab pos="1219200" algn="l"/>
              </a:tabLst>
              <a:defRPr sz="2200">
                <a:latin typeface="+mn-lt"/>
                <a:ea typeface="+mn-ea"/>
                <a:cs typeface="+mn-cs"/>
                <a:sym typeface="Helvetica Neue"/>
              </a:defRPr>
            </a:pPr>
            <a:r>
              <a:t>		- sont interdépendantes les unes des autres, comme un maillage</a:t>
            </a:r>
          </a:p>
          <a:p>
            <a:pPr lvl="1" marL="1595606" indent="-1595606" algn="l">
              <a:spcBef>
                <a:spcPts val="400"/>
              </a:spcBef>
              <a:tabLst>
                <a:tab pos="647700" algn="l"/>
                <a:tab pos="1219200" algn="l"/>
              </a:tabLst>
              <a:defRPr sz="2200">
                <a:latin typeface="+mn-lt"/>
                <a:ea typeface="+mn-ea"/>
                <a:cs typeface="+mn-cs"/>
                <a:sym typeface="Helvetica Neue"/>
              </a:defRPr>
            </a:pPr>
            <a:r>
              <a:t>		- sont gouvernées par 4 vertus principales, appelées « cardinales » (du latin </a:t>
            </a:r>
            <a:r>
              <a:rPr i="1"/>
              <a:t>cardo</a:t>
            </a:r>
            <a:r>
              <a:t> : gond autour duquel pivote une porte)</a:t>
            </a:r>
          </a:p>
          <a:p>
            <a:pPr lvl="1" marL="1595606" indent="-1595606" algn="l">
              <a:spcBef>
                <a:spcPts val="400"/>
              </a:spcBef>
              <a:tabLst>
                <a:tab pos="647700" algn="l"/>
                <a:tab pos="1219200" algn="l"/>
              </a:tabLst>
              <a:defRPr sz="2200">
                <a:latin typeface="+mn-lt"/>
                <a:ea typeface="+mn-ea"/>
                <a:cs typeface="+mn-cs"/>
                <a:sym typeface="Helvetica Neue"/>
              </a:defRPr>
            </a:pPr>
          </a:p>
        </p:txBody>
      </p:sp>
      <p:sp>
        <p:nvSpPr>
          <p:cNvPr id="2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7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79" name="Les catégories de l’éthique…"/>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catégories de l’éthique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Les vertus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Les valeurs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Les normes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Les principes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