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13716000" cy="9677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lvl1pPr>
    <a:lvl2pPr marL="0" marR="0" indent="22860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lvl2pPr>
    <a:lvl3pPr marL="0" marR="0" indent="45720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lvl3pPr>
    <a:lvl4pPr marL="0" marR="0" indent="68580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lvl4pPr>
    <a:lvl5pPr marL="0" marR="0" indent="91440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lvl5pPr>
    <a:lvl6pPr marL="0" marR="0" indent="114300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lvl6pPr>
    <a:lvl7pPr marL="0" marR="0" indent="137160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lvl7pPr>
    <a:lvl8pPr marL="0" marR="0" indent="160020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lvl8pPr>
    <a:lvl9pPr marL="0" marR="0" indent="182880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rgbClr val="032650"/>
          </a:solidFill>
        </a:fill>
      </a:tcStyle>
    </a:lastRow>
    <a:firstRow>
      <a:tcTxStyle b="on"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084E0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017101"/>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5"/>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6">
              <a:hueOff val="-119728"/>
              <a:satOff val="5580"/>
              <a:lumOff val="-1296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650E48"/>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798089"/>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noFill/>
              <a:miter lim="400000"/>
            </a:ln>
          </a:insideH>
          <a:insideV>
            <a:ln w="12700" cap="flat">
              <a:noFill/>
              <a:miter lim="400000"/>
            </a:ln>
          </a:insideV>
        </a:tcBdr>
        <a:fill>
          <a:solidFill>
            <a:srgbClr val="96A0AC"/>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5" name="Shape 125"/>
          <p:cNvSpPr/>
          <p:nvPr>
            <p:ph type="sldImg"/>
          </p:nvPr>
        </p:nvSpPr>
        <p:spPr>
          <a:xfrm>
            <a:off x="1143000" y="685800"/>
            <a:ext cx="4572000" cy="3429000"/>
          </a:xfrm>
          <a:prstGeom prst="rect">
            <a:avLst/>
          </a:prstGeom>
        </p:spPr>
        <p:txBody>
          <a:bodyPr/>
          <a:lstStyle/>
          <a:p>
            <a:pPr/>
          </a:p>
        </p:txBody>
      </p:sp>
      <p:sp>
        <p:nvSpPr>
          <p:cNvPr id="126" name="Shape 12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et sous-titre">
    <p:spTree>
      <p:nvGrpSpPr>
        <p:cNvPr id="1" name=""/>
        <p:cNvGrpSpPr/>
        <p:nvPr/>
      </p:nvGrpSpPr>
      <p:grpSpPr>
        <a:xfrm>
          <a:off x="0" y="0"/>
          <a:ext cx="0" cy="0"/>
          <a:chOff x="0" y="0"/>
          <a:chExt cx="0" cy="0"/>
        </a:xfrm>
      </p:grpSpPr>
      <p:sp>
        <p:nvSpPr>
          <p:cNvPr id="11" name="Texte du titre"/>
          <p:cNvSpPr txBox="1"/>
          <p:nvPr>
            <p:ph type="title"/>
          </p:nvPr>
        </p:nvSpPr>
        <p:spPr>
          <a:xfrm>
            <a:off x="1422747" y="2459120"/>
            <a:ext cx="10870506" cy="2425979"/>
          </a:xfrm>
          <a:prstGeom prst="rect">
            <a:avLst/>
          </a:prstGeom>
        </p:spPr>
        <p:txBody>
          <a:bodyPr anchor="b"/>
          <a:lstStyle/>
          <a:p>
            <a:pPr/>
            <a:r>
              <a:t>Texte du titre</a:t>
            </a:r>
          </a:p>
        </p:txBody>
      </p:sp>
      <p:sp>
        <p:nvSpPr>
          <p:cNvPr id="12" name="Texte niveau 1…"/>
          <p:cNvSpPr txBox="1"/>
          <p:nvPr>
            <p:ph type="body" sz="quarter" idx="1"/>
          </p:nvPr>
        </p:nvSpPr>
        <p:spPr>
          <a:xfrm>
            <a:off x="1422747" y="4951381"/>
            <a:ext cx="10870506" cy="828546"/>
          </a:xfrm>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93" name="-Gilles Allain"/>
          <p:cNvSpPr txBox="1"/>
          <p:nvPr>
            <p:ph type="body" sz="quarter" idx="21"/>
          </p:nvPr>
        </p:nvSpPr>
        <p:spPr>
          <a:xfrm>
            <a:off x="1740908" y="5932378"/>
            <a:ext cx="10240812" cy="350716"/>
          </a:xfrm>
          <a:prstGeom prst="rect">
            <a:avLst/>
          </a:prstGeom>
        </p:spPr>
        <p:txBody>
          <a:bodyPr>
            <a:spAutoFit/>
          </a:bodyPr>
          <a:lstStyle>
            <a:lvl1pPr>
              <a:defRPr i="1" sz="2000"/>
            </a:lvl1pPr>
          </a:lstStyle>
          <a:p>
            <a:pPr/>
            <a:r>
              <a:t>-Gilles Allain</a:t>
            </a:r>
          </a:p>
        </p:txBody>
      </p:sp>
      <p:sp>
        <p:nvSpPr>
          <p:cNvPr id="94" name="« Saisissez une citation ici. »"/>
          <p:cNvSpPr txBox="1"/>
          <p:nvPr>
            <p:ph type="body" sz="quarter" idx="22"/>
          </p:nvPr>
        </p:nvSpPr>
        <p:spPr>
          <a:xfrm>
            <a:off x="1740908" y="4378208"/>
            <a:ext cx="10240812" cy="536539"/>
          </a:xfrm>
          <a:prstGeom prst="rect">
            <a:avLst/>
          </a:prstGeom>
        </p:spPr>
        <p:txBody>
          <a:bodyPr anchor="ctr">
            <a:spAutoFit/>
          </a:bodyPr>
          <a:lstStyle>
            <a:lvl1pPr>
              <a:defRPr sz="3200">
                <a:latin typeface="Helvetica Neue Medium"/>
                <a:ea typeface="Helvetica Neue Medium"/>
                <a:cs typeface="Helvetica Neue Medium"/>
                <a:sym typeface="Helvetica Neue Medium"/>
              </a:defRPr>
            </a:lvl1pPr>
          </a:lstStyle>
          <a:p>
            <a:pPr/>
            <a:r>
              <a:t>« Saisissez une citation ici. » </a:t>
            </a:r>
          </a:p>
        </p:txBody>
      </p:sp>
      <p:sp>
        <p:nvSpPr>
          <p:cNvPr id="9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494777" y="585289"/>
            <a:ext cx="15271734" cy="10181157"/>
          </a:xfrm>
          <a:prstGeom prst="rect">
            <a:avLst/>
          </a:prstGeom>
        </p:spPr>
        <p:txBody>
          <a:bodyPr lIns="91439" tIns="45719" rIns="91439" bIns="45719">
            <a:noAutofit/>
          </a:bodyPr>
          <a:lstStyle/>
          <a:p>
            <a:pPr/>
          </a:p>
        </p:txBody>
      </p:sp>
      <p:sp>
        <p:nvSpPr>
          <p:cNvPr id="10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10"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sous-titre">
    <p:spTree>
      <p:nvGrpSpPr>
        <p:cNvPr id="1" name=""/>
        <p:cNvGrpSpPr/>
        <p:nvPr/>
      </p:nvGrpSpPr>
      <p:grpSpPr>
        <a:xfrm>
          <a:off x="0" y="0"/>
          <a:ext cx="0" cy="0"/>
          <a:chOff x="0" y="0"/>
          <a:chExt cx="0" cy="0"/>
        </a:xfrm>
      </p:grpSpPr>
      <p:sp>
        <p:nvSpPr>
          <p:cNvPr id="117" name="Texte du titre"/>
          <p:cNvSpPr txBox="1"/>
          <p:nvPr>
            <p:ph type="title"/>
          </p:nvPr>
        </p:nvSpPr>
        <p:spPr>
          <a:xfrm>
            <a:off x="1755627" y="2604856"/>
            <a:ext cx="10204746" cy="2277401"/>
          </a:xfrm>
          <a:prstGeom prst="rect">
            <a:avLst/>
          </a:prstGeom>
        </p:spPr>
        <p:txBody>
          <a:bodyPr lIns="24889" tIns="24889" rIns="24889" bIns="24889" anchor="b"/>
          <a:lstStyle>
            <a:lvl1pPr defTabSz="582436">
              <a:defRPr sz="7400"/>
            </a:lvl1pPr>
          </a:lstStyle>
          <a:p>
            <a:pPr/>
            <a:r>
              <a:t>Texte du titre</a:t>
            </a:r>
          </a:p>
        </p:txBody>
      </p:sp>
      <p:sp>
        <p:nvSpPr>
          <p:cNvPr id="118" name="Texte niveau 1…"/>
          <p:cNvSpPr txBox="1"/>
          <p:nvPr>
            <p:ph type="body" sz="quarter" idx="1"/>
          </p:nvPr>
        </p:nvSpPr>
        <p:spPr>
          <a:xfrm>
            <a:off x="1755627" y="4944480"/>
            <a:ext cx="10204746" cy="777802"/>
          </a:xfrm>
          <a:prstGeom prst="rect">
            <a:avLst/>
          </a:prstGeom>
        </p:spPr>
        <p:txBody>
          <a:bodyPr lIns="24889" tIns="24889" rIns="24889" bIns="24889"/>
          <a:lstStyle>
            <a:lvl1pPr defTabSz="582436">
              <a:defRPr sz="3400"/>
            </a:lvl1pPr>
            <a:lvl2pPr defTabSz="582436">
              <a:defRPr sz="3400"/>
            </a:lvl2pPr>
            <a:lvl3pPr defTabSz="582436">
              <a:defRPr sz="3400"/>
            </a:lvl3pPr>
            <a:lvl4pPr defTabSz="582436">
              <a:defRPr sz="3400"/>
            </a:lvl4pPr>
            <a:lvl5pPr defTabSz="582436">
              <a:defRPr sz="3400"/>
            </a:lvl5pPr>
          </a:lstStyle>
          <a:p>
            <a:pPr/>
            <a:r>
              <a:t>Texte niveau 1</a:t>
            </a:r>
          </a:p>
          <a:p>
            <a:pPr lvl="1"/>
            <a:r>
              <a:t>Texte niveau 2</a:t>
            </a:r>
          </a:p>
          <a:p>
            <a:pPr lvl="2"/>
            <a:r>
              <a:t>Texte niveau 3</a:t>
            </a:r>
          </a:p>
          <a:p>
            <a:pPr lvl="3"/>
            <a:r>
              <a:t>Texte niveau 4</a:t>
            </a:r>
          </a:p>
          <a:p>
            <a:pPr lvl="4"/>
            <a:r>
              <a:t>Texte niveau 5</a:t>
            </a:r>
          </a:p>
        </p:txBody>
      </p:sp>
      <p:sp>
        <p:nvSpPr>
          <p:cNvPr id="119" name="Numéro de diapositive"/>
          <p:cNvSpPr txBox="1"/>
          <p:nvPr>
            <p:ph type="sldNum" sz="quarter" idx="2"/>
          </p:nvPr>
        </p:nvSpPr>
        <p:spPr>
          <a:xfrm>
            <a:off x="6724792" y="7887679"/>
            <a:ext cx="260193" cy="260522"/>
          </a:xfrm>
          <a:prstGeom prst="rect">
            <a:avLst/>
          </a:prstGeom>
        </p:spPr>
        <p:txBody>
          <a:bodyPr lIns="24889" tIns="24889" rIns="24889" bIns="24889"/>
          <a:lstStyle>
            <a:lvl1pPr defTabSz="582436">
              <a:defRPr b="1" sz="1400">
                <a:solidFill>
                  <a:srgbClr val="F0FFEF"/>
                </a:solidFill>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spTree>
      <p:nvGrpSpPr>
        <p:cNvPr id="1" name=""/>
        <p:cNvGrpSpPr/>
        <p:nvPr/>
      </p:nvGrpSpPr>
      <p:grpSpPr>
        <a:xfrm>
          <a:off x="0" y="0"/>
          <a:ext cx="0" cy="0"/>
          <a:chOff x="0" y="0"/>
          <a:chExt cx="0" cy="0"/>
        </a:xfrm>
      </p:grpSpPr>
      <p:sp>
        <p:nvSpPr>
          <p:cNvPr id="20" name="Image"/>
          <p:cNvSpPr/>
          <p:nvPr>
            <p:ph type="pic" sz="half" idx="21"/>
          </p:nvPr>
        </p:nvSpPr>
        <p:spPr>
          <a:xfrm>
            <a:off x="2019299" y="1431724"/>
            <a:ext cx="9677401" cy="4805560"/>
          </a:xfrm>
          <a:prstGeom prst="rect">
            <a:avLst/>
          </a:prstGeom>
        </p:spPr>
        <p:txBody>
          <a:bodyPr lIns="91439" tIns="45719" rIns="91439" bIns="45719">
            <a:noAutofit/>
          </a:bodyPr>
          <a:lstStyle/>
          <a:p>
            <a:pPr/>
          </a:p>
        </p:txBody>
      </p:sp>
      <p:sp>
        <p:nvSpPr>
          <p:cNvPr id="21" name="Texte du titre"/>
          <p:cNvSpPr txBox="1"/>
          <p:nvPr>
            <p:ph type="title"/>
          </p:nvPr>
        </p:nvSpPr>
        <p:spPr>
          <a:prstGeom prst="rect">
            <a:avLst/>
          </a:prstGeom>
        </p:spPr>
        <p:txBody>
          <a:bodyPr/>
          <a:lstStyle/>
          <a:p>
            <a:pPr/>
            <a:r>
              <a:t>Texte du titre</a:t>
            </a:r>
          </a:p>
        </p:txBody>
      </p:sp>
      <p:sp>
        <p:nvSpPr>
          <p:cNvPr id="22" name="Texte niveau 1…"/>
          <p:cNvSpPr txBox="1"/>
          <p:nvPr>
            <p:ph type="body" sz="quarter" idx="1"/>
          </p:nvPr>
        </p:nvSpPr>
        <p:spPr>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2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spTree>
      <p:nvGrpSpPr>
        <p:cNvPr id="1" name=""/>
        <p:cNvGrpSpPr/>
        <p:nvPr/>
      </p:nvGrpSpPr>
      <p:grpSpPr>
        <a:xfrm>
          <a:off x="0" y="0"/>
          <a:ext cx="0" cy="0"/>
          <a:chOff x="0" y="0"/>
          <a:chExt cx="0" cy="0"/>
        </a:xfrm>
      </p:grpSpPr>
      <p:sp>
        <p:nvSpPr>
          <p:cNvPr id="30" name="Texte du titre"/>
          <p:cNvSpPr txBox="1"/>
          <p:nvPr>
            <p:ph type="title"/>
          </p:nvPr>
        </p:nvSpPr>
        <p:spPr>
          <a:xfrm>
            <a:off x="1422747" y="3625710"/>
            <a:ext cx="10870506" cy="2425980"/>
          </a:xfrm>
          <a:prstGeom prst="rect">
            <a:avLst/>
          </a:prstGeom>
        </p:spPr>
        <p:txBody>
          <a:bodyPr/>
          <a:lstStyle/>
          <a:p>
            <a:pPr/>
            <a:r>
              <a:t>Texte du titre</a:t>
            </a:r>
          </a:p>
        </p:txBody>
      </p:sp>
      <p:sp>
        <p:nvSpPr>
          <p:cNvPr id="3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spTree>
      <p:nvGrpSpPr>
        <p:cNvPr id="1" name=""/>
        <p:cNvGrpSpPr/>
        <p:nvPr/>
      </p:nvGrpSpPr>
      <p:grpSpPr>
        <a:xfrm>
          <a:off x="0" y="0"/>
          <a:ext cx="0" cy="0"/>
          <a:chOff x="0" y="0"/>
          <a:chExt cx="0" cy="0"/>
        </a:xfrm>
      </p:grpSpPr>
      <p:sp>
        <p:nvSpPr>
          <p:cNvPr id="38" name="Image"/>
          <p:cNvSpPr/>
          <p:nvPr>
            <p:ph type="pic" idx="21"/>
          </p:nvPr>
        </p:nvSpPr>
        <p:spPr>
          <a:xfrm>
            <a:off x="4678927" y="1226246"/>
            <a:ext cx="10350180" cy="6900120"/>
          </a:xfrm>
          <a:prstGeom prst="rect">
            <a:avLst/>
          </a:prstGeom>
        </p:spPr>
        <p:txBody>
          <a:bodyPr lIns="91439" tIns="45719" rIns="91439" bIns="45719">
            <a:noAutofit/>
          </a:bodyPr>
          <a:lstStyle/>
          <a:p>
            <a:pPr/>
          </a:p>
        </p:txBody>
      </p:sp>
      <p:sp>
        <p:nvSpPr>
          <p:cNvPr id="39" name="Texte du titre"/>
          <p:cNvSpPr txBox="1"/>
          <p:nvPr>
            <p:ph type="title"/>
          </p:nvPr>
        </p:nvSpPr>
        <p:spPr>
          <a:xfrm>
            <a:off x="1356464" y="1756514"/>
            <a:ext cx="5335828" cy="2896593"/>
          </a:xfrm>
          <a:prstGeom prst="rect">
            <a:avLst/>
          </a:prstGeom>
        </p:spPr>
        <p:txBody>
          <a:bodyPr anchor="b"/>
          <a:lstStyle>
            <a:lvl1pPr marL="0" indent="0" defTabSz="582436">
              <a:tabLst/>
              <a:defRPr b="0" sz="5800">
                <a:solidFill>
                  <a:srgbClr val="FFFFFF"/>
                </a:solidFill>
                <a:latin typeface="Helvetica Neue Medium"/>
                <a:ea typeface="Helvetica Neue Medium"/>
                <a:cs typeface="Helvetica Neue Medium"/>
                <a:sym typeface="Helvetica Neue Medium"/>
              </a:defRPr>
            </a:lvl1pPr>
          </a:lstStyle>
          <a:p>
            <a:pPr/>
            <a:r>
              <a:t>Texte du titre</a:t>
            </a:r>
          </a:p>
        </p:txBody>
      </p:sp>
      <p:sp>
        <p:nvSpPr>
          <p:cNvPr id="40" name="Texte niveau 1…"/>
          <p:cNvSpPr txBox="1"/>
          <p:nvPr>
            <p:ph type="body" sz="quarter" idx="1"/>
          </p:nvPr>
        </p:nvSpPr>
        <p:spPr>
          <a:xfrm>
            <a:off x="1356464" y="4666362"/>
            <a:ext cx="5335828" cy="2989390"/>
          </a:xfrm>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4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48" name="Texte du titre"/>
          <p:cNvSpPr txBox="1"/>
          <p:nvPr>
            <p:ph type="title"/>
          </p:nvPr>
        </p:nvSpPr>
        <p:spPr>
          <a:xfrm>
            <a:off x="1376349" y="1444981"/>
            <a:ext cx="10963302" cy="1193105"/>
          </a:xfrm>
          <a:prstGeom prst="rect">
            <a:avLst/>
          </a:prstGeom>
        </p:spPr>
        <p:txBody>
          <a:bodyPr/>
          <a:lstStyle/>
          <a:p>
            <a:pPr/>
            <a:r>
              <a:t>Texte du titre</a:t>
            </a:r>
          </a:p>
        </p:txBody>
      </p:sp>
      <p:sp>
        <p:nvSpPr>
          <p:cNvPr id="4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56" name="Texte du titre"/>
          <p:cNvSpPr txBox="1"/>
          <p:nvPr>
            <p:ph type="title"/>
          </p:nvPr>
        </p:nvSpPr>
        <p:spPr>
          <a:xfrm>
            <a:off x="1376349" y="1444981"/>
            <a:ext cx="10963302" cy="1193105"/>
          </a:xfrm>
          <a:prstGeom prst="rect">
            <a:avLst/>
          </a:prstGeom>
        </p:spPr>
        <p:txBody>
          <a:bodyPr/>
          <a:lstStyle/>
          <a:p>
            <a:pPr/>
            <a:r>
              <a:t>Texte du titre</a:t>
            </a:r>
          </a:p>
        </p:txBody>
      </p:sp>
      <p:sp>
        <p:nvSpPr>
          <p:cNvPr id="57" name="Texte niveau 1…"/>
          <p:cNvSpPr txBox="1"/>
          <p:nvPr>
            <p:ph type="body" idx="1"/>
          </p:nvPr>
        </p:nvSpPr>
        <p:spPr>
          <a:xfrm>
            <a:off x="1376349" y="2903219"/>
            <a:ext cx="10963302" cy="4851958"/>
          </a:xfrm>
          <a:prstGeom prst="rect">
            <a:avLst/>
          </a:prstGeom>
        </p:spPr>
        <p:txBody>
          <a:bodyPr anchor="ctr"/>
          <a:lstStyle>
            <a:lvl1pPr marL="423333" indent="-423333" algn="l">
              <a:spcBef>
                <a:spcPts val="4100"/>
              </a:spcBef>
              <a:buSzPct val="125000"/>
              <a:buChar char="•"/>
              <a:defRPr sz="3200"/>
            </a:lvl1pPr>
            <a:lvl2pPr marL="1058333" indent="-423333" algn="l">
              <a:spcBef>
                <a:spcPts val="4100"/>
              </a:spcBef>
              <a:buSzPct val="125000"/>
              <a:buChar char="•"/>
              <a:defRPr sz="3200"/>
            </a:lvl2pPr>
            <a:lvl3pPr marL="1693333" indent="-423333" algn="l">
              <a:spcBef>
                <a:spcPts val="4100"/>
              </a:spcBef>
              <a:buSzPct val="125000"/>
              <a:buChar char="•"/>
              <a:defRPr sz="3200"/>
            </a:lvl3pPr>
            <a:lvl4pPr marL="2328333" indent="-423333" algn="l">
              <a:spcBef>
                <a:spcPts val="4100"/>
              </a:spcBef>
              <a:buSzPct val="125000"/>
              <a:buChar char="•"/>
              <a:defRPr sz="3200"/>
            </a:lvl4pPr>
            <a:lvl5pPr marL="2963333" indent="-423333" algn="l">
              <a:spcBef>
                <a:spcPts val="4100"/>
              </a:spcBef>
              <a:buSzPct val="125000"/>
              <a:buChar char="•"/>
              <a:defRPr sz="3200"/>
            </a:lvl5pPr>
          </a:lstStyle>
          <a:p>
            <a:pPr/>
            <a:r>
              <a:t>Texte niveau 1</a:t>
            </a:r>
          </a:p>
          <a:p>
            <a:pPr lvl="1"/>
            <a:r>
              <a:t>Texte niveau 2</a:t>
            </a:r>
          </a:p>
          <a:p>
            <a:pPr lvl="2"/>
            <a:r>
              <a:t>Texte niveau 3</a:t>
            </a:r>
          </a:p>
          <a:p>
            <a:pPr lvl="3"/>
            <a:r>
              <a:t>Texte niveau 4</a:t>
            </a:r>
          </a:p>
          <a:p>
            <a:pPr lvl="4"/>
            <a:r>
              <a:t>Texte niveau 5</a:t>
            </a:r>
          </a:p>
        </p:txBody>
      </p:sp>
      <p:sp>
        <p:nvSpPr>
          <p:cNvPr id="5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5" name="Image"/>
          <p:cNvSpPr/>
          <p:nvPr>
            <p:ph type="pic" sz="half" idx="21"/>
          </p:nvPr>
        </p:nvSpPr>
        <p:spPr>
          <a:xfrm>
            <a:off x="5699694" y="2368531"/>
            <a:ext cx="8560524" cy="5707016"/>
          </a:xfrm>
          <a:prstGeom prst="rect">
            <a:avLst/>
          </a:prstGeom>
        </p:spPr>
        <p:txBody>
          <a:bodyPr lIns="91439" tIns="45719" rIns="91439" bIns="45719">
            <a:noAutofit/>
          </a:bodyPr>
          <a:lstStyle/>
          <a:p>
            <a:pPr/>
          </a:p>
        </p:txBody>
      </p:sp>
      <p:sp>
        <p:nvSpPr>
          <p:cNvPr id="66" name="Texte du titre"/>
          <p:cNvSpPr txBox="1"/>
          <p:nvPr>
            <p:ph type="title"/>
          </p:nvPr>
        </p:nvSpPr>
        <p:spPr>
          <a:xfrm>
            <a:off x="1376349" y="1444981"/>
            <a:ext cx="10963302" cy="1193105"/>
          </a:xfrm>
          <a:prstGeom prst="rect">
            <a:avLst/>
          </a:prstGeom>
        </p:spPr>
        <p:txBody>
          <a:bodyPr/>
          <a:lstStyle/>
          <a:p>
            <a:pPr/>
            <a:r>
              <a:t>Texte du titre</a:t>
            </a:r>
          </a:p>
        </p:txBody>
      </p:sp>
      <p:sp>
        <p:nvSpPr>
          <p:cNvPr id="67" name="Texte niveau 1…"/>
          <p:cNvSpPr txBox="1"/>
          <p:nvPr>
            <p:ph type="body" sz="quarter" idx="1"/>
          </p:nvPr>
        </p:nvSpPr>
        <p:spPr>
          <a:xfrm>
            <a:off x="1376349" y="2903219"/>
            <a:ext cx="5335828" cy="4851958"/>
          </a:xfrm>
          <a:prstGeom prst="rect">
            <a:avLst/>
          </a:prstGeom>
        </p:spPr>
        <p:txBody>
          <a:bodyPr anchor="ctr"/>
          <a:lstStyle>
            <a:lvl1pPr marL="382336" indent="-382336" algn="l">
              <a:spcBef>
                <a:spcPts val="3100"/>
              </a:spcBef>
              <a:buSzPct val="125000"/>
              <a:buChar char="•"/>
              <a:defRPr sz="2600"/>
            </a:lvl1pPr>
            <a:lvl2pPr marL="941136" indent="-382336" algn="l">
              <a:spcBef>
                <a:spcPts val="3100"/>
              </a:spcBef>
              <a:buSzPct val="125000"/>
              <a:buChar char="•"/>
              <a:defRPr sz="2600"/>
            </a:lvl2pPr>
            <a:lvl3pPr marL="1499936" indent="-382336" algn="l">
              <a:spcBef>
                <a:spcPts val="3100"/>
              </a:spcBef>
              <a:buSzPct val="125000"/>
              <a:buChar char="•"/>
              <a:defRPr sz="2600"/>
            </a:lvl3pPr>
            <a:lvl4pPr marL="2058736" indent="-382336" algn="l">
              <a:spcBef>
                <a:spcPts val="3100"/>
              </a:spcBef>
              <a:buSzPct val="125000"/>
              <a:buChar char="•"/>
              <a:defRPr sz="2600"/>
            </a:lvl4pPr>
            <a:lvl5pPr marL="2617536" indent="-382336" algn="l">
              <a:spcBef>
                <a:spcPts val="3100"/>
              </a:spcBef>
              <a:buSzPct val="125000"/>
              <a:buChar char="•"/>
              <a:defRPr sz="2600"/>
            </a:lvl5pPr>
          </a:lstStyle>
          <a:p>
            <a:pPr/>
            <a:r>
              <a:t>Texte niveau 1</a:t>
            </a:r>
          </a:p>
          <a:p>
            <a:pPr lvl="1"/>
            <a:r>
              <a:t>Texte niveau 2</a:t>
            </a:r>
          </a:p>
          <a:p>
            <a:pPr lvl="2"/>
            <a:r>
              <a:t>Texte niveau 3</a:t>
            </a:r>
          </a:p>
          <a:p>
            <a:pPr lvl="3"/>
            <a:r>
              <a:t>Texte niveau 4</a:t>
            </a:r>
          </a:p>
          <a:p>
            <a:pPr lvl="4"/>
            <a:r>
              <a:t>Texte niveau 5</a:t>
            </a:r>
          </a:p>
        </p:txBody>
      </p:sp>
      <p:sp>
        <p:nvSpPr>
          <p:cNvPr id="6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75" name="Texte niveau 1…"/>
          <p:cNvSpPr txBox="1"/>
          <p:nvPr>
            <p:ph type="body" idx="1"/>
          </p:nvPr>
        </p:nvSpPr>
        <p:spPr>
          <a:xfrm>
            <a:off x="1376349" y="2187357"/>
            <a:ext cx="10963302" cy="5302686"/>
          </a:xfrm>
          <a:prstGeom prst="rect">
            <a:avLst/>
          </a:prstGeom>
        </p:spPr>
        <p:txBody>
          <a:bodyPr anchor="ctr"/>
          <a:lstStyle>
            <a:lvl1pPr marL="423333" indent="-423333" algn="l">
              <a:spcBef>
                <a:spcPts val="4100"/>
              </a:spcBef>
              <a:buSzPct val="125000"/>
              <a:buChar char="•"/>
              <a:defRPr sz="3200"/>
            </a:lvl1pPr>
            <a:lvl2pPr marL="1058333" indent="-423333" algn="l">
              <a:spcBef>
                <a:spcPts val="4100"/>
              </a:spcBef>
              <a:buSzPct val="125000"/>
              <a:buChar char="•"/>
              <a:defRPr sz="3200"/>
            </a:lvl2pPr>
            <a:lvl3pPr marL="1693333" indent="-423333" algn="l">
              <a:spcBef>
                <a:spcPts val="4100"/>
              </a:spcBef>
              <a:buSzPct val="125000"/>
              <a:buChar char="•"/>
              <a:defRPr sz="3200"/>
            </a:lvl3pPr>
            <a:lvl4pPr marL="2328333" indent="-423333" algn="l">
              <a:spcBef>
                <a:spcPts val="4100"/>
              </a:spcBef>
              <a:buSzPct val="125000"/>
              <a:buChar char="•"/>
              <a:defRPr sz="3200"/>
            </a:lvl4pPr>
            <a:lvl5pPr marL="2963333" indent="-423333" algn="l">
              <a:spcBef>
                <a:spcPts val="4100"/>
              </a:spcBef>
              <a:buSzPct val="125000"/>
              <a:buChar char="•"/>
              <a:defRPr sz="3200"/>
            </a:lvl5pPr>
          </a:lstStyle>
          <a:p>
            <a:pPr/>
            <a:r>
              <a:t>Texte niveau 1</a:t>
            </a:r>
          </a:p>
          <a:p>
            <a:pPr lvl="1"/>
            <a:r>
              <a:t>Texte niveau 2</a:t>
            </a:r>
          </a:p>
          <a:p>
            <a:pPr lvl="2"/>
            <a:r>
              <a:t>Texte niveau 3</a:t>
            </a:r>
          </a:p>
          <a:p>
            <a:pPr lvl="3"/>
            <a:r>
              <a:t>Texte niveau 4</a:t>
            </a:r>
          </a:p>
          <a:p>
            <a:pPr lvl="4"/>
            <a:r>
              <a:t>Texte niveau 5</a:t>
            </a:r>
          </a:p>
        </p:txBody>
      </p:sp>
      <p:sp>
        <p:nvSpPr>
          <p:cNvPr id="7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83" name="Image"/>
          <p:cNvSpPr/>
          <p:nvPr>
            <p:ph type="pic" sz="quarter" idx="21"/>
          </p:nvPr>
        </p:nvSpPr>
        <p:spPr>
          <a:xfrm>
            <a:off x="8475319" y="4845328"/>
            <a:ext cx="4354831" cy="2903221"/>
          </a:xfrm>
          <a:prstGeom prst="rect">
            <a:avLst/>
          </a:prstGeom>
        </p:spPr>
        <p:txBody>
          <a:bodyPr lIns="91439" tIns="45719" rIns="91439" bIns="45719">
            <a:noAutofit/>
          </a:bodyPr>
          <a:lstStyle/>
          <a:p>
            <a:pPr/>
          </a:p>
        </p:txBody>
      </p:sp>
      <p:sp>
        <p:nvSpPr>
          <p:cNvPr id="84" name="Image"/>
          <p:cNvSpPr/>
          <p:nvPr>
            <p:ph type="pic" sz="quarter" idx="22"/>
          </p:nvPr>
        </p:nvSpPr>
        <p:spPr>
          <a:xfrm>
            <a:off x="8488575" y="1756514"/>
            <a:ext cx="4334946" cy="2889964"/>
          </a:xfrm>
          <a:prstGeom prst="rect">
            <a:avLst/>
          </a:prstGeom>
        </p:spPr>
        <p:txBody>
          <a:bodyPr lIns="91439" tIns="45719" rIns="91439" bIns="45719">
            <a:noAutofit/>
          </a:bodyPr>
          <a:lstStyle/>
          <a:p>
            <a:pPr/>
          </a:p>
        </p:txBody>
      </p:sp>
      <p:sp>
        <p:nvSpPr>
          <p:cNvPr id="85" name="Image"/>
          <p:cNvSpPr/>
          <p:nvPr>
            <p:ph type="pic" idx="23"/>
          </p:nvPr>
        </p:nvSpPr>
        <p:spPr>
          <a:xfrm>
            <a:off x="-413307" y="1124611"/>
            <a:ext cx="10472802" cy="6981869"/>
          </a:xfrm>
          <a:prstGeom prst="rect">
            <a:avLst/>
          </a:prstGeom>
        </p:spPr>
        <p:txBody>
          <a:bodyPr lIns="91439" tIns="45719" rIns="91439" bIns="45719">
            <a:noAutofit/>
          </a:bodyPr>
          <a:lstStyle/>
          <a:p>
            <a:pPr/>
          </a:p>
        </p:txBody>
      </p:sp>
      <p:sp>
        <p:nvSpPr>
          <p:cNvPr id="86"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exte du titre"/>
          <p:cNvSpPr txBox="1"/>
          <p:nvPr>
            <p:ph type="title"/>
          </p:nvPr>
        </p:nvSpPr>
        <p:spPr>
          <a:xfrm>
            <a:off x="826195" y="6224026"/>
            <a:ext cx="12063610" cy="1047281"/>
          </a:xfrm>
          <a:prstGeom prst="rect">
            <a:avLst/>
          </a:prstGeom>
          <a:ln w="3175">
            <a:miter lim="400000"/>
          </a:ln>
          <a:extLst>
            <a:ext uri="{C572A759-6A51-4108-AA02-DFA0A04FC94B}">
              <ma14:wrappingTextBoxFlag xmlns:ma14="http://schemas.microsoft.com/office/mac/drawingml/2011/main" val="1"/>
            </a:ext>
          </a:extLst>
        </p:spPr>
        <p:txBody>
          <a:bodyPr lIns="26513" tIns="26513" rIns="26513" bIns="26513" anchor="ctr">
            <a:normAutofit fontScale="100000" lnSpcReduction="0"/>
          </a:bodyPr>
          <a:lstStyle/>
          <a:p>
            <a:pPr/>
            <a:r>
              <a:t>Texte du titre</a:t>
            </a:r>
          </a:p>
        </p:txBody>
      </p:sp>
      <p:sp>
        <p:nvSpPr>
          <p:cNvPr id="3" name="Texte niveau 1…"/>
          <p:cNvSpPr txBox="1"/>
          <p:nvPr>
            <p:ph type="body" idx="1"/>
          </p:nvPr>
        </p:nvSpPr>
        <p:spPr>
          <a:xfrm>
            <a:off x="826195" y="7231536"/>
            <a:ext cx="12063610" cy="828546"/>
          </a:xfrm>
          <a:prstGeom prst="rect">
            <a:avLst/>
          </a:prstGeom>
          <a:ln w="3175">
            <a:miter lim="400000"/>
          </a:ln>
          <a:extLst>
            <a:ext uri="{C572A759-6A51-4108-AA02-DFA0A04FC94B}">
              <ma14:wrappingTextBoxFlag xmlns:ma14="http://schemas.microsoft.com/office/mac/drawingml/2011/main" val="1"/>
            </a:ext>
          </a:extLst>
        </p:spPr>
        <p:txBody>
          <a:bodyPr lIns="26513" tIns="26513" rIns="26513" bIns="26513">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4" name="Numéro de diapositive"/>
          <p:cNvSpPr txBox="1"/>
          <p:nvPr>
            <p:ph type="sldNum" sz="quarter" idx="2"/>
          </p:nvPr>
        </p:nvSpPr>
        <p:spPr>
          <a:xfrm>
            <a:off x="6708842" y="8086594"/>
            <a:ext cx="291687" cy="275734"/>
          </a:xfrm>
          <a:prstGeom prst="rect">
            <a:avLst/>
          </a:prstGeom>
          <a:ln w="3175">
            <a:miter lim="400000"/>
          </a:ln>
        </p:spPr>
        <p:txBody>
          <a:bodyPr wrap="none" lIns="26513" tIns="26513" rIns="26513" bIns="26513">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519569" marR="0" indent="-519569" algn="ctr" defTabSz="238620" rtl="0" latinLnBrk="0">
        <a:lnSpc>
          <a:spcPct val="100000"/>
        </a:lnSpc>
        <a:spcBef>
          <a:spcPts val="0"/>
        </a:spcBef>
        <a:spcAft>
          <a:spcPts val="0"/>
        </a:spcAft>
        <a:buClrTx/>
        <a:buSzTx/>
        <a:buFontTx/>
        <a:buNone/>
        <a:tabLst>
          <a:tab pos="330200" algn="l"/>
        </a:tabLst>
        <a:defRPr b="1" baseline="0" cap="none" i="0" spc="0" strike="noStrike" sz="3600" u="none">
          <a:solidFill>
            <a:srgbClr val="FFFDB2"/>
          </a:solidFill>
          <a:uFillTx/>
          <a:latin typeface="Optima"/>
          <a:ea typeface="Optima"/>
          <a:cs typeface="Optima"/>
          <a:sym typeface="Optima"/>
        </a:defRPr>
      </a:lvl1pPr>
      <a:lvl2pPr marL="519569" marR="0" indent="-519569" algn="ctr" defTabSz="238620" rtl="0" latinLnBrk="0">
        <a:lnSpc>
          <a:spcPct val="100000"/>
        </a:lnSpc>
        <a:spcBef>
          <a:spcPts val="0"/>
        </a:spcBef>
        <a:spcAft>
          <a:spcPts val="0"/>
        </a:spcAft>
        <a:buClrTx/>
        <a:buSzTx/>
        <a:buFontTx/>
        <a:buNone/>
        <a:tabLst>
          <a:tab pos="330200" algn="l"/>
        </a:tabLst>
        <a:defRPr b="1" baseline="0" cap="none" i="0" spc="0" strike="noStrike" sz="3600" u="none">
          <a:solidFill>
            <a:srgbClr val="FFFDB2"/>
          </a:solidFill>
          <a:uFillTx/>
          <a:latin typeface="Optima"/>
          <a:ea typeface="Optima"/>
          <a:cs typeface="Optima"/>
          <a:sym typeface="Optima"/>
        </a:defRPr>
      </a:lvl2pPr>
      <a:lvl3pPr marL="519569" marR="0" indent="-519569" algn="ctr" defTabSz="238620" rtl="0" latinLnBrk="0">
        <a:lnSpc>
          <a:spcPct val="100000"/>
        </a:lnSpc>
        <a:spcBef>
          <a:spcPts val="0"/>
        </a:spcBef>
        <a:spcAft>
          <a:spcPts val="0"/>
        </a:spcAft>
        <a:buClrTx/>
        <a:buSzTx/>
        <a:buFontTx/>
        <a:buNone/>
        <a:tabLst>
          <a:tab pos="330200" algn="l"/>
        </a:tabLst>
        <a:defRPr b="1" baseline="0" cap="none" i="0" spc="0" strike="noStrike" sz="3600" u="none">
          <a:solidFill>
            <a:srgbClr val="FFFDB2"/>
          </a:solidFill>
          <a:uFillTx/>
          <a:latin typeface="Optima"/>
          <a:ea typeface="Optima"/>
          <a:cs typeface="Optima"/>
          <a:sym typeface="Optima"/>
        </a:defRPr>
      </a:lvl3pPr>
      <a:lvl4pPr marL="519569" marR="0" indent="-519569" algn="ctr" defTabSz="238620" rtl="0" latinLnBrk="0">
        <a:lnSpc>
          <a:spcPct val="100000"/>
        </a:lnSpc>
        <a:spcBef>
          <a:spcPts val="0"/>
        </a:spcBef>
        <a:spcAft>
          <a:spcPts val="0"/>
        </a:spcAft>
        <a:buClrTx/>
        <a:buSzTx/>
        <a:buFontTx/>
        <a:buNone/>
        <a:tabLst>
          <a:tab pos="330200" algn="l"/>
        </a:tabLst>
        <a:defRPr b="1" baseline="0" cap="none" i="0" spc="0" strike="noStrike" sz="3600" u="none">
          <a:solidFill>
            <a:srgbClr val="FFFDB2"/>
          </a:solidFill>
          <a:uFillTx/>
          <a:latin typeface="Optima"/>
          <a:ea typeface="Optima"/>
          <a:cs typeface="Optima"/>
          <a:sym typeface="Optima"/>
        </a:defRPr>
      </a:lvl4pPr>
      <a:lvl5pPr marL="519569" marR="0" indent="-519569" algn="ctr" defTabSz="238620" rtl="0" latinLnBrk="0">
        <a:lnSpc>
          <a:spcPct val="100000"/>
        </a:lnSpc>
        <a:spcBef>
          <a:spcPts val="0"/>
        </a:spcBef>
        <a:spcAft>
          <a:spcPts val="0"/>
        </a:spcAft>
        <a:buClrTx/>
        <a:buSzTx/>
        <a:buFontTx/>
        <a:buNone/>
        <a:tabLst>
          <a:tab pos="330200" algn="l"/>
        </a:tabLst>
        <a:defRPr b="1" baseline="0" cap="none" i="0" spc="0" strike="noStrike" sz="3600" u="none">
          <a:solidFill>
            <a:srgbClr val="FFFDB2"/>
          </a:solidFill>
          <a:uFillTx/>
          <a:latin typeface="Optima"/>
          <a:ea typeface="Optima"/>
          <a:cs typeface="Optima"/>
          <a:sym typeface="Optima"/>
        </a:defRPr>
      </a:lvl5pPr>
      <a:lvl6pPr marL="519569" marR="0" indent="-519569" algn="ctr" defTabSz="238620" rtl="0" latinLnBrk="0">
        <a:lnSpc>
          <a:spcPct val="100000"/>
        </a:lnSpc>
        <a:spcBef>
          <a:spcPts val="0"/>
        </a:spcBef>
        <a:spcAft>
          <a:spcPts val="0"/>
        </a:spcAft>
        <a:buClrTx/>
        <a:buSzTx/>
        <a:buFontTx/>
        <a:buNone/>
        <a:tabLst>
          <a:tab pos="330200" algn="l"/>
        </a:tabLst>
        <a:defRPr b="1" baseline="0" cap="none" i="0" spc="0" strike="noStrike" sz="3600" u="none">
          <a:solidFill>
            <a:srgbClr val="FFFDB2"/>
          </a:solidFill>
          <a:uFillTx/>
          <a:latin typeface="Optima"/>
          <a:ea typeface="Optima"/>
          <a:cs typeface="Optima"/>
          <a:sym typeface="Optima"/>
        </a:defRPr>
      </a:lvl6pPr>
      <a:lvl7pPr marL="519569" marR="0" indent="-519569" algn="ctr" defTabSz="238620" rtl="0" latinLnBrk="0">
        <a:lnSpc>
          <a:spcPct val="100000"/>
        </a:lnSpc>
        <a:spcBef>
          <a:spcPts val="0"/>
        </a:spcBef>
        <a:spcAft>
          <a:spcPts val="0"/>
        </a:spcAft>
        <a:buClrTx/>
        <a:buSzTx/>
        <a:buFontTx/>
        <a:buNone/>
        <a:tabLst>
          <a:tab pos="330200" algn="l"/>
        </a:tabLst>
        <a:defRPr b="1" baseline="0" cap="none" i="0" spc="0" strike="noStrike" sz="3600" u="none">
          <a:solidFill>
            <a:srgbClr val="FFFDB2"/>
          </a:solidFill>
          <a:uFillTx/>
          <a:latin typeface="Optima"/>
          <a:ea typeface="Optima"/>
          <a:cs typeface="Optima"/>
          <a:sym typeface="Optima"/>
        </a:defRPr>
      </a:lvl7pPr>
      <a:lvl8pPr marL="519569" marR="0" indent="-519569" algn="ctr" defTabSz="238620" rtl="0" latinLnBrk="0">
        <a:lnSpc>
          <a:spcPct val="100000"/>
        </a:lnSpc>
        <a:spcBef>
          <a:spcPts val="0"/>
        </a:spcBef>
        <a:spcAft>
          <a:spcPts val="0"/>
        </a:spcAft>
        <a:buClrTx/>
        <a:buSzTx/>
        <a:buFontTx/>
        <a:buNone/>
        <a:tabLst>
          <a:tab pos="330200" algn="l"/>
        </a:tabLst>
        <a:defRPr b="1" baseline="0" cap="none" i="0" spc="0" strike="noStrike" sz="3600" u="none">
          <a:solidFill>
            <a:srgbClr val="FFFDB2"/>
          </a:solidFill>
          <a:uFillTx/>
          <a:latin typeface="Optima"/>
          <a:ea typeface="Optima"/>
          <a:cs typeface="Optima"/>
          <a:sym typeface="Optima"/>
        </a:defRPr>
      </a:lvl8pPr>
      <a:lvl9pPr marL="519569" marR="0" indent="-519569" algn="ctr" defTabSz="238620" rtl="0" latinLnBrk="0">
        <a:lnSpc>
          <a:spcPct val="100000"/>
        </a:lnSpc>
        <a:spcBef>
          <a:spcPts val="0"/>
        </a:spcBef>
        <a:spcAft>
          <a:spcPts val="0"/>
        </a:spcAft>
        <a:buClrTx/>
        <a:buSzTx/>
        <a:buFontTx/>
        <a:buNone/>
        <a:tabLst>
          <a:tab pos="330200" algn="l"/>
        </a:tabLst>
        <a:defRPr b="1" baseline="0" cap="none" i="0" spc="0" strike="noStrike" sz="3600" u="none">
          <a:solidFill>
            <a:srgbClr val="FFFDB2"/>
          </a:solidFill>
          <a:uFillTx/>
          <a:latin typeface="Optima"/>
          <a:ea typeface="Optima"/>
          <a:cs typeface="Optima"/>
          <a:sym typeface="Optima"/>
        </a:defRPr>
      </a:lvl9pPr>
    </p:titleStyle>
    <p:bodyStyle>
      <a:lvl1pPr marL="0" marR="0" indent="0" algn="ctr" defTabSz="582436" rtl="0" latinLnBrk="0">
        <a:lnSpc>
          <a:spcPct val="100000"/>
        </a:lnSpc>
        <a:spcBef>
          <a:spcPts val="0"/>
        </a:spcBef>
        <a:spcAft>
          <a:spcPts val="0"/>
        </a:spcAft>
        <a:buClrTx/>
        <a:buSzTx/>
        <a:buFontTx/>
        <a:buNone/>
        <a:tabLst/>
        <a:defRPr b="0" baseline="0" cap="none" i="0" spc="0" strike="noStrike" sz="3600" u="none">
          <a:solidFill>
            <a:srgbClr val="FFFFFF"/>
          </a:solidFill>
          <a:uFillTx/>
          <a:latin typeface="+mn-lt"/>
          <a:ea typeface="+mn-ea"/>
          <a:cs typeface="+mn-cs"/>
          <a:sym typeface="Helvetica Neue"/>
        </a:defRPr>
      </a:lvl1pPr>
      <a:lvl2pPr marL="0" marR="0" indent="0" algn="ctr" defTabSz="582436" rtl="0" latinLnBrk="0">
        <a:lnSpc>
          <a:spcPct val="100000"/>
        </a:lnSpc>
        <a:spcBef>
          <a:spcPts val="0"/>
        </a:spcBef>
        <a:spcAft>
          <a:spcPts val="0"/>
        </a:spcAft>
        <a:buClrTx/>
        <a:buSzTx/>
        <a:buFontTx/>
        <a:buNone/>
        <a:tabLst/>
        <a:defRPr b="0" baseline="0" cap="none" i="0" spc="0" strike="noStrike" sz="3600" u="none">
          <a:solidFill>
            <a:srgbClr val="FFFFFF"/>
          </a:solidFill>
          <a:uFillTx/>
          <a:latin typeface="+mn-lt"/>
          <a:ea typeface="+mn-ea"/>
          <a:cs typeface="+mn-cs"/>
          <a:sym typeface="Helvetica Neue"/>
        </a:defRPr>
      </a:lvl2pPr>
      <a:lvl3pPr marL="0" marR="0" indent="0" algn="ctr" defTabSz="582436" rtl="0" latinLnBrk="0">
        <a:lnSpc>
          <a:spcPct val="100000"/>
        </a:lnSpc>
        <a:spcBef>
          <a:spcPts val="0"/>
        </a:spcBef>
        <a:spcAft>
          <a:spcPts val="0"/>
        </a:spcAft>
        <a:buClrTx/>
        <a:buSzTx/>
        <a:buFontTx/>
        <a:buNone/>
        <a:tabLst/>
        <a:defRPr b="0" baseline="0" cap="none" i="0" spc="0" strike="noStrike" sz="3600" u="none">
          <a:solidFill>
            <a:srgbClr val="FFFFFF"/>
          </a:solidFill>
          <a:uFillTx/>
          <a:latin typeface="+mn-lt"/>
          <a:ea typeface="+mn-ea"/>
          <a:cs typeface="+mn-cs"/>
          <a:sym typeface="Helvetica Neue"/>
        </a:defRPr>
      </a:lvl3pPr>
      <a:lvl4pPr marL="0" marR="0" indent="0" algn="ctr" defTabSz="582436" rtl="0" latinLnBrk="0">
        <a:lnSpc>
          <a:spcPct val="100000"/>
        </a:lnSpc>
        <a:spcBef>
          <a:spcPts val="0"/>
        </a:spcBef>
        <a:spcAft>
          <a:spcPts val="0"/>
        </a:spcAft>
        <a:buClrTx/>
        <a:buSzTx/>
        <a:buFontTx/>
        <a:buNone/>
        <a:tabLst/>
        <a:defRPr b="0" baseline="0" cap="none" i="0" spc="0" strike="noStrike" sz="3600" u="none">
          <a:solidFill>
            <a:srgbClr val="FFFFFF"/>
          </a:solidFill>
          <a:uFillTx/>
          <a:latin typeface="+mn-lt"/>
          <a:ea typeface="+mn-ea"/>
          <a:cs typeface="+mn-cs"/>
          <a:sym typeface="Helvetica Neue"/>
        </a:defRPr>
      </a:lvl4pPr>
      <a:lvl5pPr marL="0" marR="0" indent="0" algn="ctr" defTabSz="582436" rtl="0" latinLnBrk="0">
        <a:lnSpc>
          <a:spcPct val="100000"/>
        </a:lnSpc>
        <a:spcBef>
          <a:spcPts val="0"/>
        </a:spcBef>
        <a:spcAft>
          <a:spcPts val="0"/>
        </a:spcAft>
        <a:buClrTx/>
        <a:buSzTx/>
        <a:buFontTx/>
        <a:buNone/>
        <a:tabLst/>
        <a:defRPr b="0" baseline="0" cap="none" i="0" spc="0" strike="noStrike" sz="3600" u="none">
          <a:solidFill>
            <a:srgbClr val="FFFFFF"/>
          </a:solidFill>
          <a:uFillTx/>
          <a:latin typeface="+mn-lt"/>
          <a:ea typeface="+mn-ea"/>
          <a:cs typeface="+mn-cs"/>
          <a:sym typeface="Helvetica Neue"/>
        </a:defRPr>
      </a:lvl5pPr>
      <a:lvl6pPr marL="0" marR="0" indent="355600" algn="ctr" defTabSz="582436" rtl="0" latinLnBrk="0">
        <a:lnSpc>
          <a:spcPct val="100000"/>
        </a:lnSpc>
        <a:spcBef>
          <a:spcPts val="0"/>
        </a:spcBef>
        <a:spcAft>
          <a:spcPts val="0"/>
        </a:spcAft>
        <a:buClrTx/>
        <a:buSzTx/>
        <a:buFontTx/>
        <a:buNone/>
        <a:tabLst/>
        <a:defRPr b="0" baseline="0" cap="none" i="0" spc="0" strike="noStrike" sz="3600" u="none">
          <a:solidFill>
            <a:srgbClr val="FFFFFF"/>
          </a:solidFill>
          <a:uFillTx/>
          <a:latin typeface="+mn-lt"/>
          <a:ea typeface="+mn-ea"/>
          <a:cs typeface="+mn-cs"/>
          <a:sym typeface="Helvetica Neue"/>
        </a:defRPr>
      </a:lvl6pPr>
      <a:lvl7pPr marL="0" marR="0" indent="711200" algn="ctr" defTabSz="582436" rtl="0" latinLnBrk="0">
        <a:lnSpc>
          <a:spcPct val="100000"/>
        </a:lnSpc>
        <a:spcBef>
          <a:spcPts val="0"/>
        </a:spcBef>
        <a:spcAft>
          <a:spcPts val="0"/>
        </a:spcAft>
        <a:buClrTx/>
        <a:buSzTx/>
        <a:buFontTx/>
        <a:buNone/>
        <a:tabLst/>
        <a:defRPr b="0" baseline="0" cap="none" i="0" spc="0" strike="noStrike" sz="3600" u="none">
          <a:solidFill>
            <a:srgbClr val="FFFFFF"/>
          </a:solidFill>
          <a:uFillTx/>
          <a:latin typeface="+mn-lt"/>
          <a:ea typeface="+mn-ea"/>
          <a:cs typeface="+mn-cs"/>
          <a:sym typeface="Helvetica Neue"/>
        </a:defRPr>
      </a:lvl7pPr>
      <a:lvl8pPr marL="0" marR="0" indent="1066800" algn="ctr" defTabSz="582436" rtl="0" latinLnBrk="0">
        <a:lnSpc>
          <a:spcPct val="100000"/>
        </a:lnSpc>
        <a:spcBef>
          <a:spcPts val="0"/>
        </a:spcBef>
        <a:spcAft>
          <a:spcPts val="0"/>
        </a:spcAft>
        <a:buClrTx/>
        <a:buSzTx/>
        <a:buFontTx/>
        <a:buNone/>
        <a:tabLst/>
        <a:defRPr b="0" baseline="0" cap="none" i="0" spc="0" strike="noStrike" sz="3600" u="none">
          <a:solidFill>
            <a:srgbClr val="FFFFFF"/>
          </a:solidFill>
          <a:uFillTx/>
          <a:latin typeface="+mn-lt"/>
          <a:ea typeface="+mn-ea"/>
          <a:cs typeface="+mn-cs"/>
          <a:sym typeface="Helvetica Neue"/>
        </a:defRPr>
      </a:lvl8pPr>
      <a:lvl9pPr marL="0" marR="0" indent="1422400" algn="ctr" defTabSz="582436" rtl="0" latinLnBrk="0">
        <a:lnSpc>
          <a:spcPct val="100000"/>
        </a:lnSpc>
        <a:spcBef>
          <a:spcPts val="0"/>
        </a:spcBef>
        <a:spcAft>
          <a:spcPts val="0"/>
        </a:spcAft>
        <a:buClrTx/>
        <a:buSzTx/>
        <a:buFontTx/>
        <a:buNone/>
        <a:tabLst/>
        <a:defRPr b="0" baseline="0" cap="none" i="0" spc="0" strike="noStrike" sz="3600" u="none">
          <a:solidFill>
            <a:srgbClr val="FFFFFF"/>
          </a:solidFill>
          <a:uFillTx/>
          <a:latin typeface="+mn-lt"/>
          <a:ea typeface="+mn-ea"/>
          <a:cs typeface="+mn-cs"/>
          <a:sym typeface="Helvetica Neue"/>
        </a:defRPr>
      </a:lvl9pPr>
    </p:bodyStyle>
    <p:otherStyle>
      <a:lvl1pPr marL="0" marR="0" indent="0" algn="ctr" defTabSz="582436"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2436"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2436"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2436"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2436"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2436"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2436"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2436"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2436"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 Id="rId5"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La « moralité » des actes…"/>
          <p:cNvSpPr txBox="1"/>
          <p:nvPr/>
        </p:nvSpPr>
        <p:spPr>
          <a:xfrm>
            <a:off x="420014" y="1800000"/>
            <a:ext cx="12875973" cy="7430400"/>
          </a:xfrm>
          <a:prstGeom prst="rect">
            <a:avLst/>
          </a:prstGeom>
          <a:ln w="3175">
            <a:miter lim="400000"/>
          </a:ln>
          <a:extLst>
            <a:ext uri="{C572A759-6A51-4108-AA02-DFA0A04FC94B}">
              <ma14:wrappingTextBoxFlag xmlns:ma14="http://schemas.microsoft.com/office/mac/drawingml/2011/main" val="1"/>
            </a:ext>
          </a:extLst>
        </p:spPr>
        <p:txBody>
          <a:bodyPr lIns="24889" tIns="24889" rIns="24889" bIns="24889"/>
          <a:lstStyle/>
          <a:p>
            <a:pPr marL="519569" indent="-506869" algn="l" defTabSz="238620">
              <a:buClr>
                <a:srgbClr val="000000"/>
              </a:buClr>
              <a:buFont typeface="Gill Sans"/>
              <a:tabLst>
                <a:tab pos="5486400" algn="r"/>
                <a:tab pos="5664200" algn="l"/>
              </a:tabLst>
              <a:defRPr sz="2600">
                <a:solidFill>
                  <a:srgbClr val="FFFDB2"/>
                </a:solidFill>
                <a:latin typeface="Optima"/>
                <a:ea typeface="Optima"/>
                <a:cs typeface="Optima"/>
                <a:sym typeface="Optima"/>
              </a:defRPr>
            </a:pPr>
          </a:p>
          <a:p>
            <a:pPr marL="519569" indent="-519569" algn="l" defTabSz="238620">
              <a:buClr>
                <a:srgbClr val="000000"/>
              </a:buClr>
              <a:buFont typeface="Gill Sans"/>
              <a:tabLst>
                <a:tab pos="5486400" algn="r"/>
                <a:tab pos="5664200" algn="l"/>
              </a:tabLst>
              <a:defRPr sz="2600">
                <a:solidFill>
                  <a:srgbClr val="FFFDB2"/>
                </a:solidFill>
                <a:latin typeface="Optima"/>
                <a:ea typeface="Optima"/>
                <a:cs typeface="Optima"/>
                <a:sym typeface="Optima"/>
              </a:defRPr>
            </a:pPr>
          </a:p>
          <a:p>
            <a:pPr marL="519569" indent="-519569" algn="l" defTabSz="238620">
              <a:buClr>
                <a:srgbClr val="000000"/>
              </a:buClr>
              <a:buFont typeface="Gill Sans"/>
              <a:tabLst>
                <a:tab pos="5486400" algn="r"/>
                <a:tab pos="5664200" algn="l"/>
              </a:tabLst>
              <a:defRPr sz="2600">
                <a:solidFill>
                  <a:srgbClr val="FFFDB2"/>
                </a:solidFill>
                <a:latin typeface="Optima"/>
                <a:ea typeface="Optima"/>
                <a:cs typeface="Optima"/>
                <a:sym typeface="Optima"/>
              </a:defRPr>
            </a:pPr>
          </a:p>
          <a:p>
            <a:pPr marL="519569" indent="-519569" algn="l" defTabSz="238620">
              <a:buClr>
                <a:srgbClr val="000000"/>
              </a:buClr>
              <a:buFont typeface="Gill Sans"/>
              <a:tabLst>
                <a:tab pos="5486400" algn="r"/>
                <a:tab pos="5664200" algn="l"/>
              </a:tabLst>
              <a:defRPr sz="2600">
                <a:solidFill>
                  <a:srgbClr val="FFFDB2"/>
                </a:solidFill>
                <a:latin typeface="Optima"/>
                <a:ea typeface="Optima"/>
                <a:cs typeface="Optima"/>
                <a:sym typeface="Optima"/>
              </a:defRPr>
            </a:pPr>
          </a:p>
          <a:p>
            <a:pPr marL="519569" indent="-519569" algn="l" defTabSz="238620">
              <a:buClr>
                <a:srgbClr val="000000"/>
              </a:buClr>
              <a:buFont typeface="Gill Sans"/>
              <a:tabLst>
                <a:tab pos="5486400" algn="r"/>
                <a:tab pos="5664200" algn="l"/>
              </a:tabLst>
              <a:defRPr sz="2600">
                <a:solidFill>
                  <a:srgbClr val="FFFDB2"/>
                </a:solidFill>
                <a:latin typeface="Optima"/>
                <a:ea typeface="Optima"/>
                <a:cs typeface="Optima"/>
                <a:sym typeface="Optima"/>
              </a:defRPr>
            </a:pPr>
          </a:p>
          <a:p>
            <a:pPr marL="519569" indent="-519569" algn="l" defTabSz="238620">
              <a:buClr>
                <a:srgbClr val="000000"/>
              </a:buClr>
              <a:buFont typeface="Gill Sans"/>
              <a:tabLst>
                <a:tab pos="5486400" algn="r"/>
                <a:tab pos="5664200" algn="l"/>
              </a:tabLst>
              <a:defRPr sz="2600">
                <a:solidFill>
                  <a:srgbClr val="FFFDB2"/>
                </a:solidFill>
                <a:latin typeface="Optima"/>
                <a:ea typeface="Optima"/>
                <a:cs typeface="Optima"/>
                <a:sym typeface="Optima"/>
              </a:defRPr>
            </a:pPr>
          </a:p>
          <a:p>
            <a:pPr marL="519569" indent="-519569" defTabSz="238620">
              <a:buClr>
                <a:srgbClr val="000000"/>
              </a:buClr>
              <a:buFont typeface="Gill Sans"/>
              <a:tabLst>
                <a:tab pos="5486400" algn="r"/>
                <a:tab pos="5664200" algn="l"/>
              </a:tabLst>
              <a:defRPr sz="2600">
                <a:solidFill>
                  <a:schemeClr val="accent4">
                    <a:hueOff val="468000"/>
                    <a:satOff val="-4761"/>
                    <a:lumOff val="10196"/>
                  </a:schemeClr>
                </a:solidFill>
                <a:latin typeface="Optima"/>
                <a:ea typeface="Optima"/>
                <a:cs typeface="Optima"/>
                <a:sym typeface="Optima"/>
              </a:defRPr>
            </a:pPr>
            <a:r>
              <a:t>La « moralité » des actes</a:t>
            </a:r>
          </a:p>
          <a:p>
            <a:pPr marL="519569" indent="-519569" defTabSz="238620">
              <a:buClr>
                <a:srgbClr val="000000"/>
              </a:buClr>
              <a:buFont typeface="Gill Sans"/>
              <a:tabLst>
                <a:tab pos="5486400" algn="r"/>
                <a:tab pos="5664200" algn="l"/>
              </a:tabLst>
              <a:defRPr sz="2600">
                <a:solidFill>
                  <a:schemeClr val="accent4">
                    <a:hueOff val="468000"/>
                    <a:satOff val="-4761"/>
                    <a:lumOff val="10196"/>
                  </a:schemeClr>
                </a:solidFill>
                <a:latin typeface="Optima"/>
                <a:ea typeface="Optima"/>
                <a:cs typeface="Optima"/>
                <a:sym typeface="Optima"/>
              </a:defRPr>
            </a:pPr>
          </a:p>
          <a:p>
            <a:pPr marL="519569" indent="-519569" defTabSz="238620">
              <a:buClr>
                <a:srgbClr val="000000"/>
              </a:buClr>
              <a:buFont typeface="Gill Sans"/>
              <a:tabLst>
                <a:tab pos="5486400" algn="r"/>
                <a:tab pos="5664200" algn="l"/>
              </a:tabLst>
              <a:defRPr sz="2600">
                <a:solidFill>
                  <a:srgbClr val="00C4FF"/>
                </a:solidFill>
                <a:latin typeface="Optima"/>
                <a:ea typeface="Optima"/>
                <a:cs typeface="Optima"/>
                <a:sym typeface="Optima"/>
              </a:defRPr>
            </a:pPr>
            <a:r>
              <a:t>[B. L’approche axiologique des actes]</a:t>
            </a:r>
          </a:p>
          <a:p>
            <a:pPr marL="519569" indent="-519569" algn="l" defTabSz="238620">
              <a:tabLst>
                <a:tab pos="5486400" algn="r"/>
                <a:tab pos="5664200" algn="l"/>
              </a:tabLst>
              <a:defRPr sz="2600">
                <a:solidFill>
                  <a:srgbClr val="FFFDB2"/>
                </a:solidFill>
                <a:latin typeface="Optima"/>
                <a:ea typeface="Optima"/>
                <a:cs typeface="Optima"/>
                <a:sym typeface="Optima"/>
              </a:defRPr>
            </a:pPr>
          </a:p>
          <a:p>
            <a:pPr marL="519569" indent="-519569" algn="l" defTabSz="238620">
              <a:tabLst>
                <a:tab pos="5486400" algn="r"/>
                <a:tab pos="5664200" algn="l"/>
              </a:tabLst>
              <a:defRPr sz="2600">
                <a:solidFill>
                  <a:srgbClr val="FFFDB2"/>
                </a:solidFill>
                <a:latin typeface="Optima"/>
                <a:ea typeface="Optima"/>
                <a:cs typeface="Optima"/>
                <a:sym typeface="Optima"/>
              </a:defRPr>
            </a:pPr>
            <a:r>
              <a:t>		a) 	L'accomplissement</a:t>
            </a:r>
          </a:p>
          <a:p>
            <a:pPr marL="519569" indent="-519569" algn="l" defTabSz="238620">
              <a:tabLst>
                <a:tab pos="5486400" algn="r"/>
                <a:tab pos="5664200" algn="l"/>
              </a:tabLst>
              <a:defRPr sz="2600">
                <a:solidFill>
                  <a:srgbClr val="FFFDB2"/>
                </a:solidFill>
                <a:latin typeface="Optima"/>
                <a:ea typeface="Optima"/>
                <a:cs typeface="Optima"/>
                <a:sym typeface="Optima"/>
              </a:defRPr>
            </a:pPr>
            <a:r>
              <a:t>		b) 	La responsabilité </a:t>
            </a:r>
          </a:p>
        </p:txBody>
      </p:sp>
      <p:sp>
        <p:nvSpPr>
          <p:cNvPr id="12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13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13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pic>
        <p:nvPicPr>
          <p:cNvPr id="133"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pic>
        <p:nvPicPr>
          <p:cNvPr id="134" name="Image" descr="Image"/>
          <p:cNvPicPr>
            <a:picLocks noChangeAspect="1"/>
          </p:cNvPicPr>
          <p:nvPr/>
        </p:nvPicPr>
        <p:blipFill>
          <a:blip r:embed="rId4">
            <a:extLst/>
          </a:blip>
          <a:stretch>
            <a:fillRect/>
          </a:stretch>
        </p:blipFill>
        <p:spPr>
          <a:xfrm>
            <a:off x="1800000" y="3600000"/>
            <a:ext cx="1905001" cy="1905001"/>
          </a:xfrm>
          <a:prstGeom prst="rect">
            <a:avLst/>
          </a:prstGeom>
          <a:ln w="3175">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21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218" name="Le « bien » chez Aristot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Le « bien »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quelques remarques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la pensée d’Aristote est une pensée ontologique, c'est-à-dire une pensée de l’Être (</a:t>
            </a:r>
            <a:r>
              <a:rPr i="1"/>
              <a:t>ontos</a:t>
            </a:r>
            <a:r>
              <a:t>)</a:t>
            </a:r>
          </a:p>
          <a:p>
            <a:pPr lvl="1" marL="1595606" indent="-1595606" algn="l">
              <a:spcBef>
                <a:spcPts val="400"/>
              </a:spcBef>
              <a:tabLst>
                <a:tab pos="647700" algn="l"/>
                <a:tab pos="1219200" algn="l"/>
              </a:tabLst>
              <a:defRPr sz="2200">
                <a:latin typeface="+mn-lt"/>
                <a:ea typeface="+mn-ea"/>
                <a:cs typeface="+mn-cs"/>
                <a:sym typeface="Helvetica Neue"/>
              </a:defRPr>
            </a:pPr>
            <a:r>
              <a:t>- elle part du principe que l’être humain est capable de connaitre le monde et soi-même tel qu’il est</a:t>
            </a:r>
          </a:p>
          <a:p>
            <a:pPr lvl="1" marL="1595606" indent="-1595606" algn="l">
              <a:spcBef>
                <a:spcPts val="400"/>
              </a:spcBef>
              <a:tabLst>
                <a:tab pos="647700" algn="l"/>
                <a:tab pos="1219200" algn="l"/>
              </a:tabLst>
              <a:defRPr sz="2200">
                <a:latin typeface="+mn-lt"/>
                <a:ea typeface="+mn-ea"/>
                <a:cs typeface="+mn-cs"/>
                <a:sym typeface="Helvetica Neue"/>
              </a:defRPr>
            </a:pPr>
            <a:r>
              <a:t>	- par le biais de concepts qui sont </a:t>
            </a:r>
            <a:r>
              <a:rPr i="1"/>
              <a:t>ab-straits</a:t>
            </a:r>
            <a:r>
              <a:t> (tirés-hors-de) de l’expérience empirique du monde</a:t>
            </a:r>
          </a:p>
          <a:p>
            <a:pPr lvl="1" marL="1595606" indent="-1595606" algn="l">
              <a:spcBef>
                <a:spcPts val="400"/>
              </a:spcBef>
              <a:tabLst>
                <a:tab pos="647700" algn="l"/>
                <a:tab pos="1219200" algn="l"/>
              </a:tabLst>
              <a:defRPr sz="2200">
                <a:latin typeface="+mn-lt"/>
                <a:ea typeface="+mn-ea"/>
                <a:cs typeface="+mn-cs"/>
                <a:sym typeface="Helvetica Neue"/>
              </a:defRPr>
            </a:pPr>
            <a:r>
              <a:t>	- cette connaissance se construit par niveaux d’universalité et niveaux d’abstraction </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la question de savoir si l’expérience du monde par les sens est trompeuse n’effleure pas les Anciens et les Médiévaux</a:t>
            </a:r>
          </a:p>
          <a:p>
            <a:pPr lvl="1" marL="1595606" indent="-1595606" algn="l">
              <a:spcBef>
                <a:spcPts val="400"/>
              </a:spcBef>
              <a:tabLst>
                <a:tab pos="647700" algn="l"/>
                <a:tab pos="1219200" algn="l"/>
              </a:tabLst>
              <a:defRPr sz="2200">
                <a:latin typeface="+mn-lt"/>
                <a:ea typeface="+mn-ea"/>
                <a:cs typeface="+mn-cs"/>
                <a:sym typeface="Helvetica Neue"/>
              </a:defRPr>
            </a:pPr>
            <a:r>
              <a:t>	- l’Être n’est pas pour eux comme une « structure cachée » au delà du visible et du sensible, qu’il faudrait découvrir</a:t>
            </a:r>
          </a:p>
          <a:p>
            <a:pPr lvl="1" marL="1595606" indent="-1595606" algn="l">
              <a:spcBef>
                <a:spcPts val="400"/>
              </a:spcBef>
              <a:tabLst>
                <a:tab pos="647700" algn="l"/>
                <a:tab pos="1219200" algn="l"/>
              </a:tabLst>
              <a:defRPr sz="2200">
                <a:latin typeface="+mn-lt"/>
                <a:ea typeface="+mn-ea"/>
                <a:cs typeface="+mn-cs"/>
                <a:sym typeface="Helvetica Neue"/>
              </a:defRPr>
            </a:pPr>
            <a:r>
              <a:t>	- l’Être ne s’identifie pas à ce qui en est éprouvé, à l’effet que les perceptions empiriques ont sur moi</a:t>
            </a:r>
          </a:p>
        </p:txBody>
      </p:sp>
      <p:sp>
        <p:nvSpPr>
          <p:cNvPr id="21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22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22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223"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22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22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228" name="Le « bien » chez Aristot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Le « bien »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quelques remarques</a:t>
            </a: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l’affirmation : « ceci est la photo d’un chat » est vraie</a:t>
            </a:r>
          </a:p>
          <a:p>
            <a:pPr lvl="2" marL="1595606" indent="-1595606" algn="l">
              <a:tabLst>
                <a:tab pos="647700" algn="l"/>
                <a:tab pos="1219200" algn="l"/>
              </a:tabLst>
              <a:defRPr sz="2200">
                <a:latin typeface="+mn-lt"/>
                <a:ea typeface="+mn-ea"/>
                <a:cs typeface="+mn-cs"/>
                <a:sym typeface="Helvetica Neue"/>
              </a:defRPr>
            </a:pPr>
            <a:r>
              <a:t>- parce que l’image observée correspond à toutes</a:t>
            </a:r>
          </a:p>
          <a:p>
            <a:pPr lvl="2" marL="1595606" indent="-1595606" algn="l">
              <a:tabLst>
                <a:tab pos="647700" algn="l"/>
                <a:tab pos="1219200" algn="l"/>
              </a:tabLst>
              <a:defRPr sz="2200">
                <a:latin typeface="+mn-lt"/>
                <a:ea typeface="+mn-ea"/>
                <a:cs typeface="+mn-cs"/>
                <a:sym typeface="Helvetica Neue"/>
              </a:defRPr>
            </a:pPr>
            <a:r>
              <a:t>	les expériences empiriques que nous avons pu faire </a:t>
            </a:r>
          </a:p>
          <a:p>
            <a:pPr lvl="2" marL="1595606" indent="-1595606" algn="l">
              <a:spcBef>
                <a:spcPts val="400"/>
              </a:spcBef>
              <a:tabLst>
                <a:tab pos="647700" algn="l"/>
                <a:tab pos="1219200" algn="l"/>
              </a:tabLst>
              <a:defRPr sz="2200">
                <a:latin typeface="+mn-lt"/>
                <a:ea typeface="+mn-ea"/>
                <a:cs typeface="+mn-cs"/>
                <a:sym typeface="Helvetica Neue"/>
              </a:defRPr>
            </a:pPr>
            <a:r>
              <a:t>	de chats</a:t>
            </a:r>
          </a:p>
          <a:p>
            <a:pPr lvl="2" marL="1595606" indent="-1595606" algn="l">
              <a:spcBef>
                <a:spcPts val="400"/>
              </a:spcBef>
              <a:tabLst>
                <a:tab pos="647700" algn="l"/>
                <a:tab pos="1219200" algn="l"/>
              </a:tabLst>
              <a:defRPr sz="2200">
                <a:latin typeface="+mn-lt"/>
                <a:ea typeface="+mn-ea"/>
                <a:cs typeface="+mn-cs"/>
                <a:sym typeface="Helvetica Neue"/>
              </a:defRPr>
            </a:pPr>
          </a:p>
          <a:p>
            <a:pPr lvl="2" marL="1595606" indent="-1595606" algn="l">
              <a:spcBef>
                <a:spcPts val="400"/>
              </a:spcBef>
              <a:tabLst>
                <a:tab pos="647700" algn="l"/>
                <a:tab pos="1219200" algn="l"/>
              </a:tabLst>
              <a:defRPr sz="2200">
                <a:latin typeface="+mn-lt"/>
                <a:ea typeface="+mn-ea"/>
                <a:cs typeface="+mn-cs"/>
                <a:sym typeface="Helvetica Neue"/>
              </a:defRPr>
            </a:pPr>
            <a:r>
              <a:t>- la vérité se définit comme une « adéquation de l’intelligence et de la réalité » (Thomas d’Aquin)</a:t>
            </a:r>
          </a:p>
          <a:p>
            <a:pPr lvl="2" marL="1595606" indent="-1595606" algn="l">
              <a:spcBef>
                <a:spcPts val="400"/>
              </a:spcBef>
              <a:tabLst>
                <a:tab pos="647700" algn="l"/>
                <a:tab pos="1219200" algn="l"/>
              </a:tabLst>
              <a:defRPr sz="2200">
                <a:latin typeface="+mn-lt"/>
                <a:ea typeface="+mn-ea"/>
                <a:cs typeface="+mn-cs"/>
                <a:sym typeface="Helvetica Neue"/>
              </a:defRPr>
            </a:pPr>
          </a:p>
          <a:p>
            <a:pPr lvl="2" marL="1595606" indent="-1595606" algn="l">
              <a:spcBef>
                <a:spcPts val="400"/>
              </a:spcBef>
              <a:tabLst>
                <a:tab pos="647700" algn="l"/>
                <a:tab pos="1219200" algn="l"/>
              </a:tabLst>
              <a:defRPr sz="2200">
                <a:latin typeface="+mn-lt"/>
                <a:ea typeface="+mn-ea"/>
                <a:cs typeface="+mn-cs"/>
                <a:sym typeface="Helvetica Neue"/>
              </a:defRPr>
            </a:pPr>
            <a:r>
              <a:t>- cette définition se base sur des concepts abstraits tels que le concept d’« adéquation », de « réalité »… qui se situent à un niveau d’abstraction plus général ou plus universel que le concept de chat</a:t>
            </a:r>
          </a:p>
          <a:p>
            <a:pPr lvl="2" marL="1595606" indent="-1595606" algn="l">
              <a:spcBef>
                <a:spcPts val="400"/>
              </a:spcBef>
              <a:tabLst>
                <a:tab pos="647700" algn="l"/>
                <a:tab pos="1219200" algn="l"/>
              </a:tabLst>
              <a:defRPr sz="2200">
                <a:latin typeface="+mn-lt"/>
                <a:ea typeface="+mn-ea"/>
                <a:cs typeface="+mn-cs"/>
                <a:sym typeface="Helvetica Neue"/>
              </a:defRPr>
            </a:pPr>
          </a:p>
          <a:p>
            <a:pPr lvl="2" marL="1595606" indent="-1595606" algn="l">
              <a:spcBef>
                <a:spcPts val="400"/>
              </a:spcBef>
              <a:tabLst>
                <a:tab pos="647700" algn="l"/>
                <a:tab pos="1219200" algn="l"/>
              </a:tabLst>
              <a:defRPr sz="2200">
                <a:latin typeface="+mn-lt"/>
                <a:ea typeface="+mn-ea"/>
                <a:cs typeface="+mn-cs"/>
                <a:sym typeface="Helvetica Neue"/>
              </a:defRPr>
            </a:pPr>
            <a:r>
              <a:t>- au niveau le plus abstrait et le plus universel chez Aristote se trouvent les « transcendantaux » que sont le Bien, le Vrai et l’Un, qui sont des qualités universelles de l’Être </a:t>
            </a:r>
          </a:p>
        </p:txBody>
      </p:sp>
      <p:sp>
        <p:nvSpPr>
          <p:cNvPr id="22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23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23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233"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23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pic>
        <p:nvPicPr>
          <p:cNvPr id="235" name="vidéo-collée.png" descr="vidéo-collée.png"/>
          <p:cNvPicPr>
            <a:picLocks noChangeAspect="1"/>
          </p:cNvPicPr>
          <p:nvPr/>
        </p:nvPicPr>
        <p:blipFill>
          <a:blip r:embed="rId4">
            <a:extLst/>
          </a:blip>
          <a:stretch>
            <a:fillRect/>
          </a:stretch>
        </p:blipFill>
        <p:spPr>
          <a:xfrm>
            <a:off x="8303673" y="1800000"/>
            <a:ext cx="4862217" cy="3241159"/>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23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239" name="Le « bien » chez Aristot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Le « bien »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quelques remarques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l’esprit humain est donc capable d’une connaissance universelle de l’Être, par le biais de concepts abstraits de l’expérience empirique</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la connaissance de l’Être d’une réalité est appelée son « essence »</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la connaissance de l’Être comporte aussi avec elle la connaissance du Bien </a:t>
            </a:r>
          </a:p>
          <a:p>
            <a:pPr lvl="1" marL="1595606" indent="-1595606" algn="l">
              <a:spcBef>
                <a:spcPts val="400"/>
              </a:spcBef>
              <a:tabLst>
                <a:tab pos="647700" algn="l"/>
                <a:tab pos="1219200" algn="l"/>
              </a:tabLst>
              <a:defRPr sz="2200">
                <a:latin typeface="+mn-lt"/>
                <a:ea typeface="+mn-ea"/>
                <a:cs typeface="+mn-cs"/>
                <a:sym typeface="Helvetica Neue"/>
              </a:defRPr>
            </a:pPr>
            <a:r>
              <a:t>- et le Bien au niveau de l’Être est désigné par l’expression : « Souverain Bien » (déjà chez les Stoïciens)</a:t>
            </a:r>
          </a:p>
          <a:p>
            <a:pPr lvl="1" marL="1595606" indent="-1595606" algn="l">
              <a:spcBef>
                <a:spcPts val="400"/>
              </a:spcBef>
              <a:tabLst>
                <a:tab pos="647700" algn="l"/>
                <a:tab pos="1219200" algn="l"/>
              </a:tabLst>
              <a:defRPr sz="2200">
                <a:latin typeface="+mn-lt"/>
                <a:ea typeface="+mn-ea"/>
                <a:cs typeface="+mn-cs"/>
                <a:sym typeface="Helvetica Neue"/>
              </a:defRPr>
            </a:pPr>
            <a:r>
              <a:t>		- ce n’est pas une entité à la façon platonicienne de l’Idée du Bien</a:t>
            </a:r>
          </a:p>
          <a:p>
            <a:pPr lvl="1" marL="1595606" indent="-1595606" algn="l">
              <a:spcBef>
                <a:spcPts val="400"/>
              </a:spcBef>
              <a:tabLst>
                <a:tab pos="647700" algn="l"/>
                <a:tab pos="1219200" algn="l"/>
              </a:tabLst>
              <a:defRPr sz="2200">
                <a:latin typeface="+mn-lt"/>
                <a:ea typeface="+mn-ea"/>
                <a:cs typeface="+mn-cs"/>
                <a:sym typeface="Helvetica Neue"/>
              </a:defRPr>
            </a:pPr>
            <a:r>
              <a:t>		- mais l’Être en tant qu’il est traversé par une inclination à l’accomplissement</a:t>
            </a:r>
          </a:p>
          <a:p>
            <a:pPr lvl="1" marL="1595606" indent="-1595606" algn="l">
              <a:spcBef>
                <a:spcPts val="400"/>
              </a:spcBef>
              <a:tabLst>
                <a:tab pos="647700" algn="l"/>
                <a:tab pos="1219200" algn="l"/>
              </a:tabLst>
              <a:defRPr sz="2200">
                <a:latin typeface="+mn-lt"/>
                <a:ea typeface="+mn-ea"/>
                <a:cs typeface="+mn-cs"/>
                <a:sym typeface="Helvetica Neue"/>
              </a:defRPr>
            </a:pPr>
            <a:r>
              <a:t>			- au niveau universel comme au niveau de chaque être particulier</a:t>
            </a:r>
          </a:p>
        </p:txBody>
      </p:sp>
      <p:sp>
        <p:nvSpPr>
          <p:cNvPr id="24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24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24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24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24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
        <p:nvSpPr>
          <p:cNvPr id="246" name="Cercle"/>
          <p:cNvSpPr/>
          <p:nvPr/>
        </p:nvSpPr>
        <p:spPr>
          <a:xfrm>
            <a:off x="3265588" y="448630"/>
            <a:ext cx="1270001" cy="1270001"/>
          </a:xfrm>
          <a:prstGeom prst="ellipse">
            <a:avLst/>
          </a:prstGeom>
          <a:solidFill>
            <a:schemeClr val="accent5"/>
          </a:solidFill>
          <a:ln w="3175">
            <a:miter lim="400000"/>
          </a:ln>
        </p:spPr>
        <p:txBody>
          <a:bodyPr lIns="26513" tIns="26513" rIns="26513" bIns="26513" anchor="ctr"/>
          <a:lstStyle/>
          <a:p>
            <a:pPr>
              <a:defRPr b="0">
                <a:latin typeface="Helvetica Neue Medium"/>
                <a:ea typeface="Helvetica Neue Medium"/>
                <a:cs typeface="Helvetica Neue Medium"/>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249" name="Numéro de diapositive"/>
          <p:cNvSpPr txBox="1"/>
          <p:nvPr>
            <p:ph type="sldNum" sz="quarter" idx="2"/>
          </p:nvPr>
        </p:nvSpPr>
        <p:spPr>
          <a:xfrm>
            <a:off x="12945878" y="9079335"/>
            <a:ext cx="288438" cy="285186"/>
          </a:xfrm>
          <a:prstGeom prst="rect">
            <a:avLst/>
          </a:prstGeom>
          <a:extLst>
            <a:ext uri="{C572A759-6A51-4108-AA02-DFA0A04FC94B}">
              <ma14:wrappingTextBoxFlag xmlns:ma14="http://schemas.microsoft.com/office/mac/drawingml/2011/main" val="1"/>
            </a:ext>
          </a:extLst>
        </p:spPr>
        <p:txBody>
          <a:bodyPr/>
          <a:lstStyle>
            <a:lvl1pPr defTabSz="582436">
              <a:defRPr sz="1600">
                <a:solidFill>
                  <a:schemeClr val="accent4">
                    <a:hueOff val="468000"/>
                    <a:satOff val="-4761"/>
                    <a:lumOff val="10196"/>
                  </a:schemeClr>
                </a:solidFill>
              </a:defRPr>
            </a:lvl1pPr>
          </a:lstStyle>
          <a:p>
            <a:pPr/>
            <a:fld id="{86CB4B4D-7CA3-9044-876B-883B54F8677D}" type="slidenum"/>
          </a:p>
        </p:txBody>
      </p:sp>
      <p:sp>
        <p:nvSpPr>
          <p:cNvPr id="25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25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25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pic>
        <p:nvPicPr>
          <p:cNvPr id="25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
        <p:nvSpPr>
          <p:cNvPr id="255" name="AGIR"/>
          <p:cNvSpPr/>
          <p:nvPr/>
        </p:nvSpPr>
        <p:spPr>
          <a:xfrm>
            <a:off x="1015335" y="5060873"/>
            <a:ext cx="1138877" cy="850901"/>
          </a:xfrm>
          <a:prstGeom prst="ellipse">
            <a:avLst/>
          </a:prstGeom>
          <a:gradFill>
            <a:gsLst>
              <a:gs pos="0">
                <a:srgbClr val="FFFFF2"/>
              </a:gs>
              <a:gs pos="100000">
                <a:srgbClr val="FFF86E"/>
              </a:gs>
            </a:gsLst>
            <a:lin ang="2700000"/>
          </a:gradFill>
          <a:ln w="3175">
            <a:miter lim="400000"/>
          </a:ln>
          <a:extLst>
            <a:ext uri="{C572A759-6A51-4108-AA02-DFA0A04FC94B}">
              <ma14:wrappingTextBoxFlag xmlns:ma14="http://schemas.microsoft.com/office/mac/drawingml/2011/main" val="1"/>
            </a:ext>
          </a:extLst>
        </p:spPr>
        <p:txBody>
          <a:bodyPr lIns="26513" tIns="26513" rIns="26513" bIns="26513" anchor="ctr"/>
          <a:lstStyle>
            <a:lvl1pPr>
              <a:defRPr b="0" sz="2800">
                <a:solidFill>
                  <a:schemeClr val="accent5">
                    <a:hueOff val="106375"/>
                    <a:satOff val="9554"/>
                    <a:lumOff val="-13516"/>
                  </a:schemeClr>
                </a:solidFill>
                <a:latin typeface="DreamOrphans-Bold"/>
                <a:ea typeface="DreamOrphans-Bold"/>
                <a:cs typeface="DreamOrphans-Bold"/>
                <a:sym typeface="DreamOrphans-Bold"/>
              </a:defRPr>
            </a:lvl1pPr>
          </a:lstStyle>
          <a:p>
            <a:pPr/>
            <a:r>
              <a:t>AGIR</a:t>
            </a:r>
          </a:p>
        </p:txBody>
      </p:sp>
      <p:sp>
        <p:nvSpPr>
          <p:cNvPr id="256" name="Description"/>
          <p:cNvSpPr/>
          <p:nvPr/>
        </p:nvSpPr>
        <p:spPr>
          <a:xfrm>
            <a:off x="1407715" y="7609520"/>
            <a:ext cx="1440001" cy="475201"/>
          </a:xfrm>
          <a:prstGeom prst="rect">
            <a:avLst/>
          </a:prstGeom>
          <a:gradFill>
            <a:gsLst>
              <a:gs pos="0">
                <a:srgbClr val="FFFFF2"/>
              </a:gs>
              <a:gs pos="100000">
                <a:srgbClr val="FFF86E"/>
              </a:gs>
            </a:gsLst>
            <a:lin ang="2700000"/>
          </a:gradFill>
          <a:ln w="3175">
            <a:miter lim="400000"/>
          </a:ln>
          <a:extLst>
            <a:ext uri="{C572A759-6A51-4108-AA02-DFA0A04FC94B}">
              <ma14:wrappingTextBoxFlag xmlns:ma14="http://schemas.microsoft.com/office/mac/drawingml/2011/main" val="1"/>
            </a:ext>
          </a:extLst>
        </p:spPr>
        <p:txBody>
          <a:bodyPr lIns="26513" tIns="26513" rIns="26513" bIns="26513" anchor="ctr"/>
          <a:lstStyle>
            <a:lvl1pPr>
              <a:defRPr b="0" cap="small" sz="2400">
                <a:solidFill>
                  <a:schemeClr val="accent5">
                    <a:hueOff val="106375"/>
                    <a:satOff val="9554"/>
                    <a:lumOff val="-13516"/>
                  </a:schemeClr>
                </a:solidFill>
                <a:latin typeface="DreamOrphans-Bold"/>
                <a:ea typeface="DreamOrphans-Bold"/>
                <a:cs typeface="DreamOrphans-Bold"/>
                <a:sym typeface="DreamOrphans-Bold"/>
              </a:defRPr>
            </a:lvl1pPr>
          </a:lstStyle>
          <a:p>
            <a:pPr/>
            <a:r>
              <a:t>Description</a:t>
            </a:r>
          </a:p>
        </p:txBody>
      </p:sp>
      <p:sp>
        <p:nvSpPr>
          <p:cNvPr id="257" name="Évaluation"/>
          <p:cNvSpPr/>
          <p:nvPr/>
        </p:nvSpPr>
        <p:spPr>
          <a:xfrm>
            <a:off x="1407715" y="3090044"/>
            <a:ext cx="1440001" cy="475201"/>
          </a:xfrm>
          <a:prstGeom prst="rect">
            <a:avLst/>
          </a:prstGeom>
          <a:gradFill>
            <a:gsLst>
              <a:gs pos="0">
                <a:srgbClr val="FFFFF2"/>
              </a:gs>
              <a:gs pos="100000">
                <a:srgbClr val="FFF86E"/>
              </a:gs>
            </a:gsLst>
            <a:lin ang="2700000"/>
          </a:gradFill>
          <a:ln w="3175">
            <a:miter lim="400000"/>
          </a:ln>
          <a:extLst>
            <a:ext uri="{C572A759-6A51-4108-AA02-DFA0A04FC94B}">
              <ma14:wrappingTextBoxFlag xmlns:ma14="http://schemas.microsoft.com/office/mac/drawingml/2011/main" val="1"/>
            </a:ext>
          </a:extLst>
        </p:spPr>
        <p:txBody>
          <a:bodyPr lIns="26513" tIns="26513" rIns="26513" bIns="26513" anchor="ctr"/>
          <a:lstStyle>
            <a:lvl1pPr>
              <a:defRPr b="0" cap="small" sz="2400">
                <a:solidFill>
                  <a:schemeClr val="accent5">
                    <a:hueOff val="106375"/>
                    <a:satOff val="9554"/>
                    <a:lumOff val="-13516"/>
                  </a:schemeClr>
                </a:solidFill>
                <a:latin typeface="DreamOrphans-Bold"/>
                <a:ea typeface="DreamOrphans-Bold"/>
                <a:cs typeface="DreamOrphans-Bold"/>
                <a:sym typeface="DreamOrphans-Bold"/>
              </a:defRPr>
            </a:lvl1pPr>
          </a:lstStyle>
          <a:p>
            <a:pPr/>
            <a:r>
              <a:t>Évaluation</a:t>
            </a:r>
          </a:p>
        </p:txBody>
      </p:sp>
      <p:sp>
        <p:nvSpPr>
          <p:cNvPr id="258" name="Éthique &amp;…"/>
          <p:cNvSpPr/>
          <p:nvPr/>
        </p:nvSpPr>
        <p:spPr>
          <a:xfrm>
            <a:off x="2341757" y="5098553"/>
            <a:ext cx="1169625" cy="737651"/>
          </a:xfrm>
          <a:prstGeom prst="rect">
            <a:avLst/>
          </a:prstGeom>
          <a:gradFill>
            <a:gsLst>
              <a:gs pos="0">
                <a:srgbClr val="FFFFF2"/>
              </a:gs>
              <a:gs pos="100000">
                <a:srgbClr val="FFF86E"/>
              </a:gs>
            </a:gsLst>
            <a:lin ang="2700000"/>
          </a:gradFill>
          <a:ln w="12700">
            <a:solidFill>
              <a:srgbClr val="FFFFFF"/>
            </a:solidFill>
            <a:miter lim="400000"/>
          </a:ln>
          <a:extLst>
            <a:ext uri="{C572A759-6A51-4108-AA02-DFA0A04FC94B}">
              <ma14:wrappingTextBoxFlag xmlns:ma14="http://schemas.microsoft.com/office/mac/drawingml/2011/main" val="1"/>
            </a:ext>
          </a:extLst>
        </p:spPr>
        <p:txBody>
          <a:bodyPr lIns="26513" tIns="26513" rIns="26513" bIns="26513" anchor="ctr"/>
          <a:lstStyle/>
          <a:p>
            <a:pPr>
              <a:defRPr b="0">
                <a:solidFill>
                  <a:schemeClr val="accent5">
                    <a:hueOff val="106375"/>
                    <a:satOff val="9554"/>
                    <a:lumOff val="-13516"/>
                  </a:schemeClr>
                </a:solidFill>
                <a:latin typeface="DreamOrphans-Bold"/>
                <a:ea typeface="DreamOrphans-Bold"/>
                <a:cs typeface="DreamOrphans-Bold"/>
                <a:sym typeface="DreamOrphans-Bold"/>
              </a:defRPr>
            </a:pPr>
            <a:r>
              <a:t>Éthique &amp;</a:t>
            </a:r>
          </a:p>
          <a:p>
            <a:pPr>
              <a:defRPr b="0">
                <a:solidFill>
                  <a:schemeClr val="accent5">
                    <a:hueOff val="106375"/>
                    <a:satOff val="9554"/>
                    <a:lumOff val="-13516"/>
                  </a:schemeClr>
                </a:solidFill>
                <a:latin typeface="DreamOrphans-Bold"/>
                <a:ea typeface="DreamOrphans-Bold"/>
                <a:cs typeface="DreamOrphans-Bold"/>
                <a:sym typeface="DreamOrphans-Bold"/>
              </a:defRPr>
            </a:pPr>
            <a:r>
              <a:t>Morale</a:t>
            </a:r>
          </a:p>
        </p:txBody>
      </p:sp>
      <p:sp>
        <p:nvSpPr>
          <p:cNvPr id="259" name="Ligne"/>
          <p:cNvSpPr/>
          <p:nvPr/>
        </p:nvSpPr>
        <p:spPr>
          <a:xfrm flipV="1">
            <a:off x="1860347" y="3760321"/>
            <a:ext cx="246198" cy="1175255"/>
          </a:xfrm>
          <a:prstGeom prst="line">
            <a:avLst/>
          </a:prstGeom>
          <a:ln w="38100">
            <a:solidFill>
              <a:srgbClr val="FFFDB2"/>
            </a:solidFill>
            <a:miter lim="400000"/>
            <a:tailEnd type="triangle"/>
          </a:ln>
        </p:spPr>
        <p:txBody>
          <a:bodyPr lIns="26513" tIns="26513" rIns="26513" bIns="26513" anchor="ctr"/>
          <a:lstStyle/>
          <a:p>
            <a:pPr>
              <a:defRPr b="0">
                <a:latin typeface="Helvetica Neue Medium"/>
                <a:ea typeface="Helvetica Neue Medium"/>
                <a:cs typeface="Helvetica Neue Medium"/>
                <a:sym typeface="Helvetica Neue Medium"/>
              </a:defRPr>
            </a:pPr>
          </a:p>
        </p:txBody>
      </p:sp>
      <p:sp>
        <p:nvSpPr>
          <p:cNvPr id="260" name="Vertus"/>
          <p:cNvSpPr/>
          <p:nvPr/>
        </p:nvSpPr>
        <p:spPr>
          <a:xfrm>
            <a:off x="4432619" y="2431228"/>
            <a:ext cx="1090001" cy="352790"/>
          </a:xfrm>
          <a:prstGeom prst="rect">
            <a:avLst/>
          </a:prstGeom>
          <a:gradFill>
            <a:gsLst>
              <a:gs pos="0">
                <a:srgbClr val="FFFFF2"/>
              </a:gs>
              <a:gs pos="100000">
                <a:srgbClr val="FFF86E"/>
              </a:gs>
            </a:gsLst>
            <a:lin ang="2700000"/>
          </a:gradFill>
          <a:ln w="12700">
            <a:solidFill>
              <a:srgbClr val="FFFFFF"/>
            </a:solidFill>
            <a:miter lim="400000"/>
          </a:ln>
          <a:extLst>
            <a:ext uri="{C572A759-6A51-4108-AA02-DFA0A04FC94B}">
              <ma14:wrappingTextBoxFlag xmlns:ma14="http://schemas.microsoft.com/office/mac/drawingml/2011/main" val="1"/>
            </a:ext>
          </a:extLst>
        </p:spPr>
        <p:txBody>
          <a:bodyPr lIns="26513" tIns="26513" rIns="26513" bIns="26513" anchor="ctr"/>
          <a:lstStyle>
            <a:lvl1pPr>
              <a:defRPr b="0" sz="1800">
                <a:solidFill>
                  <a:schemeClr val="accent5">
                    <a:hueOff val="106375"/>
                    <a:satOff val="9554"/>
                    <a:lumOff val="-13516"/>
                  </a:schemeClr>
                </a:solidFill>
                <a:latin typeface="DreamOrphans-Regular"/>
                <a:ea typeface="DreamOrphans-Regular"/>
                <a:cs typeface="DreamOrphans-Regular"/>
                <a:sym typeface="DreamOrphans-Regular"/>
              </a:defRPr>
            </a:lvl1pPr>
          </a:lstStyle>
          <a:p>
            <a:pPr/>
            <a:r>
              <a:t>Vertus</a:t>
            </a:r>
          </a:p>
        </p:txBody>
      </p:sp>
      <p:sp>
        <p:nvSpPr>
          <p:cNvPr id="261" name="Normes"/>
          <p:cNvSpPr/>
          <p:nvPr/>
        </p:nvSpPr>
        <p:spPr>
          <a:xfrm>
            <a:off x="4432619" y="3391256"/>
            <a:ext cx="1090001" cy="352791"/>
          </a:xfrm>
          <a:prstGeom prst="rect">
            <a:avLst/>
          </a:prstGeom>
          <a:gradFill>
            <a:gsLst>
              <a:gs pos="0">
                <a:srgbClr val="FFFFF2"/>
              </a:gs>
              <a:gs pos="100000">
                <a:srgbClr val="FFF86E"/>
              </a:gs>
            </a:gsLst>
            <a:lin ang="2700000"/>
          </a:gradFill>
          <a:ln w="12700">
            <a:solidFill>
              <a:srgbClr val="FFFFFF"/>
            </a:solidFill>
            <a:miter lim="400000"/>
          </a:ln>
          <a:extLst>
            <a:ext uri="{C572A759-6A51-4108-AA02-DFA0A04FC94B}">
              <ma14:wrappingTextBoxFlag xmlns:ma14="http://schemas.microsoft.com/office/mac/drawingml/2011/main" val="1"/>
            </a:ext>
          </a:extLst>
        </p:spPr>
        <p:txBody>
          <a:bodyPr lIns="26513" tIns="26513" rIns="26513" bIns="26513" anchor="ctr"/>
          <a:lstStyle>
            <a:lvl1pPr>
              <a:defRPr b="0" sz="1800">
                <a:solidFill>
                  <a:schemeClr val="accent5">
                    <a:hueOff val="106375"/>
                    <a:satOff val="9554"/>
                    <a:lumOff val="-13516"/>
                  </a:schemeClr>
                </a:solidFill>
                <a:latin typeface="DreamOrphans-Regular"/>
                <a:ea typeface="DreamOrphans-Regular"/>
                <a:cs typeface="DreamOrphans-Regular"/>
                <a:sym typeface="DreamOrphans-Regular"/>
              </a:defRPr>
            </a:lvl1pPr>
          </a:lstStyle>
          <a:p>
            <a:pPr/>
            <a:r>
              <a:t>Normes</a:t>
            </a:r>
          </a:p>
        </p:txBody>
      </p:sp>
      <p:sp>
        <p:nvSpPr>
          <p:cNvPr id="262" name="Valeurs"/>
          <p:cNvSpPr/>
          <p:nvPr/>
        </p:nvSpPr>
        <p:spPr>
          <a:xfrm>
            <a:off x="4432619" y="2911242"/>
            <a:ext cx="1090001" cy="352790"/>
          </a:xfrm>
          <a:prstGeom prst="rect">
            <a:avLst/>
          </a:prstGeom>
          <a:gradFill>
            <a:gsLst>
              <a:gs pos="0">
                <a:srgbClr val="FFFFF2"/>
              </a:gs>
              <a:gs pos="100000">
                <a:srgbClr val="FFF86E"/>
              </a:gs>
            </a:gsLst>
            <a:lin ang="2700000"/>
          </a:gradFill>
          <a:ln w="12700">
            <a:solidFill>
              <a:srgbClr val="FFFFFF"/>
            </a:solidFill>
            <a:miter lim="400000"/>
          </a:ln>
          <a:extLst>
            <a:ext uri="{C572A759-6A51-4108-AA02-DFA0A04FC94B}">
              <ma14:wrappingTextBoxFlag xmlns:ma14="http://schemas.microsoft.com/office/mac/drawingml/2011/main" val="1"/>
            </a:ext>
          </a:extLst>
        </p:spPr>
        <p:txBody>
          <a:bodyPr lIns="26513" tIns="26513" rIns="26513" bIns="26513" anchor="ctr"/>
          <a:lstStyle>
            <a:lvl1pPr>
              <a:defRPr b="0" sz="1800">
                <a:solidFill>
                  <a:schemeClr val="accent5">
                    <a:hueOff val="106375"/>
                    <a:satOff val="9554"/>
                    <a:lumOff val="-13516"/>
                  </a:schemeClr>
                </a:solidFill>
                <a:latin typeface="DreamOrphans-Regular"/>
                <a:ea typeface="DreamOrphans-Regular"/>
                <a:cs typeface="DreamOrphans-Regular"/>
                <a:sym typeface="DreamOrphans-Regular"/>
              </a:defRPr>
            </a:lvl1pPr>
          </a:lstStyle>
          <a:p>
            <a:pPr/>
            <a:r>
              <a:t>Valeurs</a:t>
            </a:r>
          </a:p>
        </p:txBody>
      </p:sp>
      <p:sp>
        <p:nvSpPr>
          <p:cNvPr id="263" name="Principes"/>
          <p:cNvSpPr/>
          <p:nvPr/>
        </p:nvSpPr>
        <p:spPr>
          <a:xfrm>
            <a:off x="4432619" y="3871271"/>
            <a:ext cx="1090001" cy="352790"/>
          </a:xfrm>
          <a:prstGeom prst="rect">
            <a:avLst/>
          </a:prstGeom>
          <a:gradFill>
            <a:gsLst>
              <a:gs pos="0">
                <a:srgbClr val="FFFFF2"/>
              </a:gs>
              <a:gs pos="100000">
                <a:srgbClr val="FFF86E"/>
              </a:gs>
            </a:gsLst>
            <a:lin ang="2700000"/>
          </a:gradFill>
          <a:ln w="12700">
            <a:solidFill>
              <a:srgbClr val="FFFFFF"/>
            </a:solidFill>
            <a:miter lim="400000"/>
          </a:ln>
          <a:extLst>
            <a:ext uri="{C572A759-6A51-4108-AA02-DFA0A04FC94B}">
              <ma14:wrappingTextBoxFlag xmlns:ma14="http://schemas.microsoft.com/office/mac/drawingml/2011/main" val="1"/>
            </a:ext>
          </a:extLst>
        </p:spPr>
        <p:txBody>
          <a:bodyPr lIns="26513" tIns="26513" rIns="26513" bIns="26513" anchor="ctr"/>
          <a:lstStyle>
            <a:lvl1pPr>
              <a:defRPr b="0" sz="1800">
                <a:solidFill>
                  <a:schemeClr val="accent5">
                    <a:hueOff val="106375"/>
                    <a:satOff val="9554"/>
                    <a:lumOff val="-13516"/>
                  </a:schemeClr>
                </a:solidFill>
                <a:latin typeface="DreamOrphans-Regular"/>
                <a:ea typeface="DreamOrphans-Regular"/>
                <a:cs typeface="DreamOrphans-Regular"/>
                <a:sym typeface="DreamOrphans-Regular"/>
              </a:defRPr>
            </a:lvl1pPr>
          </a:lstStyle>
          <a:p>
            <a:pPr/>
            <a:r>
              <a:t>Principes</a:t>
            </a:r>
          </a:p>
        </p:txBody>
      </p:sp>
      <p:sp>
        <p:nvSpPr>
          <p:cNvPr id="264" name="Ligne"/>
          <p:cNvSpPr/>
          <p:nvPr/>
        </p:nvSpPr>
        <p:spPr>
          <a:xfrm>
            <a:off x="1860346" y="6174972"/>
            <a:ext cx="246199" cy="1175255"/>
          </a:xfrm>
          <a:prstGeom prst="line">
            <a:avLst/>
          </a:prstGeom>
          <a:ln w="38100">
            <a:solidFill>
              <a:srgbClr val="FFFDB2"/>
            </a:solidFill>
            <a:miter lim="400000"/>
            <a:tailEnd type="triangle"/>
          </a:ln>
        </p:spPr>
        <p:txBody>
          <a:bodyPr lIns="26513" tIns="26513" rIns="26513" bIns="26513" anchor="ctr"/>
          <a:lstStyle/>
          <a:p>
            <a:pPr>
              <a:defRPr b="0">
                <a:latin typeface="Helvetica Neue Medium"/>
                <a:ea typeface="Helvetica Neue Medium"/>
                <a:cs typeface="Helvetica Neue Medium"/>
                <a:sym typeface="Helvetica Neue Medium"/>
              </a:defRPr>
            </a:pPr>
          </a:p>
        </p:txBody>
      </p:sp>
      <p:sp>
        <p:nvSpPr>
          <p:cNvPr id="265" name="[Catégories]"/>
          <p:cNvSpPr/>
          <p:nvPr/>
        </p:nvSpPr>
        <p:spPr>
          <a:xfrm>
            <a:off x="3043992" y="3030374"/>
            <a:ext cx="1332001" cy="582160"/>
          </a:xfrm>
          <a:prstGeom prst="roundRect">
            <a:avLst>
              <a:gd name="adj" fmla="val 32723"/>
            </a:avLst>
          </a:prstGeom>
          <a:gradFill>
            <a:gsLst>
              <a:gs pos="0">
                <a:schemeClr val="accent1">
                  <a:lumOff val="13529"/>
                </a:schemeClr>
              </a:gs>
              <a:gs pos="100000">
                <a:schemeClr val="accent1">
                  <a:hueOff val="118245"/>
                  <a:lumOff val="-11372"/>
                </a:schemeClr>
              </a:gs>
            </a:gsLst>
            <a:lin ang="2700000"/>
          </a:gradFill>
          <a:ln w="3175">
            <a:miter lim="400000"/>
          </a:ln>
          <a:extLst>
            <a:ext uri="{C572A759-6A51-4108-AA02-DFA0A04FC94B}">
              <ma14:wrappingTextBoxFlag xmlns:ma14="http://schemas.microsoft.com/office/mac/drawingml/2011/main" val="1"/>
            </a:ext>
          </a:extLst>
        </p:spPr>
        <p:txBody>
          <a:bodyPr lIns="0" tIns="0" rIns="0" bIns="0" anchor="ctr"/>
          <a:lstStyle>
            <a:lvl1pPr>
              <a:defRPr b="0" sz="1800">
                <a:latin typeface="Avenir Next Condensed Medium"/>
                <a:ea typeface="Avenir Next Condensed Medium"/>
                <a:cs typeface="Avenir Next Condensed Medium"/>
                <a:sym typeface="Avenir Next Condensed Medium"/>
              </a:defRPr>
            </a:lvl1pPr>
          </a:lstStyle>
          <a:p>
            <a:pPr/>
            <a:r>
              <a:t>[Catégories]</a:t>
            </a:r>
          </a:p>
        </p:txBody>
      </p:sp>
      <p:sp>
        <p:nvSpPr>
          <p:cNvPr id="266" name="[Objet]"/>
          <p:cNvSpPr/>
          <p:nvPr/>
        </p:nvSpPr>
        <p:spPr>
          <a:xfrm>
            <a:off x="133931" y="5156633"/>
            <a:ext cx="822626" cy="659380"/>
          </a:xfrm>
          <a:prstGeom prst="roundRect">
            <a:avLst>
              <a:gd name="adj" fmla="val 28891"/>
            </a:avLst>
          </a:prstGeom>
          <a:gradFill>
            <a:gsLst>
              <a:gs pos="0">
                <a:schemeClr val="accent1">
                  <a:lumOff val="13529"/>
                </a:schemeClr>
              </a:gs>
              <a:gs pos="100000">
                <a:schemeClr val="accent1">
                  <a:hueOff val="118245"/>
                  <a:lumOff val="-11372"/>
                </a:schemeClr>
              </a:gs>
            </a:gsLst>
            <a:lin ang="2700000"/>
          </a:gradFill>
          <a:ln w="3175">
            <a:miter lim="400000"/>
          </a:ln>
          <a:extLst>
            <a:ext uri="{C572A759-6A51-4108-AA02-DFA0A04FC94B}">
              <ma14:wrappingTextBoxFlag xmlns:ma14="http://schemas.microsoft.com/office/mac/drawingml/2011/main" val="1"/>
            </a:ext>
          </a:extLst>
        </p:spPr>
        <p:txBody>
          <a:bodyPr lIns="0" tIns="0" rIns="0" bIns="0" anchor="ctr"/>
          <a:lstStyle>
            <a:lvl1pPr>
              <a:lnSpc>
                <a:spcPct val="80000"/>
              </a:lnSpc>
              <a:defRPr b="0" sz="1800">
                <a:latin typeface="Avenir Next Condensed Medium"/>
                <a:ea typeface="Avenir Next Condensed Medium"/>
                <a:cs typeface="Avenir Next Condensed Medium"/>
                <a:sym typeface="Avenir Next Condensed Medium"/>
              </a:defRPr>
            </a:lvl1pPr>
          </a:lstStyle>
          <a:p>
            <a:pPr/>
            <a:r>
              <a:t>[Objet]</a:t>
            </a:r>
          </a:p>
        </p:txBody>
      </p:sp>
      <p:sp>
        <p:nvSpPr>
          <p:cNvPr id="267" name="➢ nous sommes dans une partie qui porte sur la moralité des actes, c'est-à-dire la question :…"/>
          <p:cNvSpPr txBox="1"/>
          <p:nvPr>
            <p:ph type="title"/>
          </p:nvPr>
        </p:nvSpPr>
        <p:spPr>
          <a:xfrm>
            <a:off x="3935303" y="4362056"/>
            <a:ext cx="9360001" cy="4868345"/>
          </a:xfrm>
          <a:prstGeom prst="rect">
            <a:avLst/>
          </a:prstGeom>
        </p:spPr>
        <p:txBody>
          <a:bodyPr anchor="t">
            <a:noAutofit/>
          </a:bodyPr>
          <a:lstStyle/>
          <a:p>
            <a:pPr marL="1595606" indent="-1595606" algn="l" defTabSz="238620">
              <a:spcBef>
                <a:spcPts val="400"/>
              </a:spcBef>
              <a:tabLst>
                <a:tab pos="647700" algn="l"/>
                <a:tab pos="1219200" algn="l"/>
                <a:tab pos="2781300" algn="l"/>
                <a:tab pos="4229100" algn="l"/>
              </a:tabLst>
              <a:defRPr sz="2200">
                <a:solidFill>
                  <a:schemeClr val="accent4">
                    <a:hueOff val="468000"/>
                    <a:satOff val="-4761"/>
                    <a:lumOff val="10196"/>
                  </a:schemeClr>
                </a:solidFill>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solidFill>
                  <a:schemeClr val="accent4">
                    <a:hueOff val="468000"/>
                    <a:satOff val="-4761"/>
                    <a:lumOff val="10196"/>
                  </a:schemeClr>
                </a:solidFill>
                <a:latin typeface="+mn-lt"/>
                <a:ea typeface="+mn-ea"/>
                <a:cs typeface="+mn-cs"/>
                <a:sym typeface="Helvetica Neue"/>
              </a:defRPr>
            </a:pPr>
            <a:r>
              <a:t>➢ nous sommes dans une partie qui porte sur la moralité des actes, c'est-à-dire la question : </a:t>
            </a:r>
          </a:p>
          <a:p>
            <a:pPr marL="1595606" indent="-1595606" algn="l" defTabSz="238620">
              <a:spcBef>
                <a:spcPts val="400"/>
              </a:spcBef>
              <a:tabLst>
                <a:tab pos="647700" algn="l"/>
                <a:tab pos="1219200" algn="l"/>
                <a:tab pos="2781300" algn="l"/>
                <a:tab pos="4229100" algn="l"/>
              </a:tabLst>
              <a:defRPr sz="2200">
                <a:solidFill>
                  <a:schemeClr val="accent4">
                    <a:hueOff val="468000"/>
                    <a:satOff val="-4761"/>
                    <a:lumOff val="10196"/>
                  </a:schemeClr>
                </a:solidFill>
                <a:latin typeface="+mn-lt"/>
                <a:ea typeface="+mn-ea"/>
                <a:cs typeface="+mn-cs"/>
                <a:sym typeface="Helvetica Neue"/>
              </a:defRPr>
            </a:pPr>
            <a:r>
              <a:t>	- d’où vient que l’on certains actes préférables à d’autres ?</a:t>
            </a:r>
          </a:p>
          <a:p>
            <a:pPr marL="1595606" indent="-1595606" algn="l" defTabSz="238620">
              <a:spcBef>
                <a:spcPts val="400"/>
              </a:spcBef>
              <a:tabLst>
                <a:tab pos="647700" algn="l"/>
                <a:tab pos="1219200" algn="l"/>
                <a:tab pos="2781300" algn="l"/>
                <a:tab pos="4229100" algn="l"/>
              </a:tabLst>
              <a:defRPr sz="2200">
                <a:solidFill>
                  <a:schemeClr val="accent4">
                    <a:hueOff val="468000"/>
                    <a:satOff val="-4761"/>
                    <a:lumOff val="10196"/>
                  </a:schemeClr>
                </a:solidFill>
                <a:latin typeface="+mn-lt"/>
                <a:ea typeface="+mn-ea"/>
                <a:cs typeface="+mn-cs"/>
                <a:sym typeface="Helvetica Neue"/>
              </a:defRPr>
            </a:pPr>
            <a:r>
              <a:t>	- qu’est-ce qui fonde l’évaluation positive ou négative de certains actes ? </a:t>
            </a:r>
          </a:p>
          <a:p>
            <a:pPr marL="1595606" indent="-1595606" algn="l" defTabSz="238620">
              <a:spcBef>
                <a:spcPts val="400"/>
              </a:spcBef>
              <a:tabLst>
                <a:tab pos="647700" algn="l"/>
                <a:tab pos="1219200" algn="l"/>
                <a:tab pos="2781300" algn="l"/>
                <a:tab pos="4229100" algn="l"/>
              </a:tabLst>
              <a:defRPr sz="2200">
                <a:solidFill>
                  <a:schemeClr val="accent4">
                    <a:hueOff val="468000"/>
                    <a:satOff val="-4761"/>
                    <a:lumOff val="10196"/>
                  </a:schemeClr>
                </a:solidFill>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solidFill>
                  <a:schemeClr val="accent4">
                    <a:hueOff val="468000"/>
                    <a:satOff val="-4761"/>
                    <a:lumOff val="10196"/>
                  </a:schemeClr>
                </a:solidFill>
                <a:latin typeface="+mn-lt"/>
                <a:ea typeface="+mn-ea"/>
                <a:cs typeface="+mn-cs"/>
                <a:sym typeface="Helvetica Neue"/>
              </a:defRPr>
            </a:pPr>
            <a:r>
              <a:t>➢ il y a en 2 réponses possibles synthétisées avec 2 notions : </a:t>
            </a:r>
          </a:p>
          <a:p>
            <a:pPr marL="1595606" indent="-1595606" algn="l" defTabSz="238620">
              <a:spcBef>
                <a:spcPts val="400"/>
              </a:spcBef>
              <a:tabLst>
                <a:tab pos="647700" algn="l"/>
                <a:tab pos="1219200" algn="l"/>
                <a:tab pos="2781300" algn="l"/>
                <a:tab pos="4229100" algn="l"/>
              </a:tabLst>
              <a:defRPr sz="2200">
                <a:solidFill>
                  <a:schemeClr val="accent4">
                    <a:hueOff val="468000"/>
                    <a:satOff val="-4761"/>
                    <a:lumOff val="10196"/>
                  </a:schemeClr>
                </a:solidFill>
                <a:latin typeface="+mn-lt"/>
                <a:ea typeface="+mn-ea"/>
                <a:cs typeface="+mn-cs"/>
                <a:sym typeface="Helvetica Neue"/>
              </a:defRPr>
            </a:pPr>
            <a:r>
              <a:t>	- la notion d’</a:t>
            </a:r>
            <a:r>
              <a:rPr>
                <a:solidFill>
                  <a:schemeClr val="accent4"/>
                </a:solidFill>
              </a:rPr>
              <a:t>accomplissement</a:t>
            </a:r>
            <a:r>
              <a:t> (perspective téléologique)</a:t>
            </a:r>
          </a:p>
          <a:p>
            <a:pPr marL="1595606" indent="-1595606" algn="l" defTabSz="238620">
              <a:spcBef>
                <a:spcPts val="400"/>
              </a:spcBef>
              <a:tabLst>
                <a:tab pos="647700" algn="l"/>
                <a:tab pos="1219200" algn="l"/>
                <a:tab pos="2781300" algn="l"/>
                <a:tab pos="4229100" algn="l"/>
              </a:tabLst>
              <a:defRPr sz="2200">
                <a:solidFill>
                  <a:schemeClr val="accent4">
                    <a:hueOff val="468000"/>
                    <a:satOff val="-4761"/>
                    <a:lumOff val="10196"/>
                  </a:schemeClr>
                </a:solidFill>
                <a:latin typeface="+mn-lt"/>
                <a:ea typeface="+mn-ea"/>
                <a:cs typeface="+mn-cs"/>
                <a:sym typeface="Helvetica Neue"/>
              </a:defRPr>
            </a:pPr>
            <a:r>
              <a:t>	- la notion de </a:t>
            </a:r>
            <a:r>
              <a:rPr>
                <a:solidFill>
                  <a:schemeClr val="accent4"/>
                </a:solidFill>
              </a:rPr>
              <a:t>responsabilité</a:t>
            </a:r>
            <a:r>
              <a:t> (perspective déontologique)</a:t>
            </a:r>
          </a:p>
        </p:txBody>
      </p:sp>
      <p:sp>
        <p:nvSpPr>
          <p:cNvPr id="268" name="Accomplissement"/>
          <p:cNvSpPr/>
          <p:nvPr/>
        </p:nvSpPr>
        <p:spPr>
          <a:xfrm>
            <a:off x="7530349" y="2968505"/>
            <a:ext cx="1800001" cy="352790"/>
          </a:xfrm>
          <a:prstGeom prst="rect">
            <a:avLst/>
          </a:prstGeom>
          <a:gradFill>
            <a:gsLst>
              <a:gs pos="0">
                <a:srgbClr val="FFFFF2"/>
              </a:gs>
              <a:gs pos="100000">
                <a:srgbClr val="FFF86E"/>
              </a:gs>
            </a:gsLst>
            <a:lin ang="2700000"/>
          </a:gradFill>
          <a:ln w="12700">
            <a:solidFill>
              <a:srgbClr val="FFFFFF"/>
            </a:solidFill>
            <a:miter lim="400000"/>
          </a:ln>
          <a:extLst>
            <a:ext uri="{C572A759-6A51-4108-AA02-DFA0A04FC94B}">
              <ma14:wrappingTextBoxFlag xmlns:ma14="http://schemas.microsoft.com/office/mac/drawingml/2011/main" val="1"/>
            </a:ext>
          </a:extLst>
        </p:spPr>
        <p:txBody>
          <a:bodyPr lIns="26513" tIns="26513" rIns="26513" bIns="26513" anchor="ctr"/>
          <a:lstStyle>
            <a:lvl1pPr>
              <a:defRPr b="0" sz="1800">
                <a:solidFill>
                  <a:schemeClr val="accent5">
                    <a:hueOff val="106375"/>
                    <a:satOff val="9554"/>
                    <a:lumOff val="-13516"/>
                  </a:schemeClr>
                </a:solidFill>
                <a:latin typeface="DreamOrphans-Regular"/>
                <a:ea typeface="DreamOrphans-Regular"/>
                <a:cs typeface="DreamOrphans-Regular"/>
                <a:sym typeface="DreamOrphans-Regular"/>
              </a:defRPr>
            </a:lvl1pPr>
          </a:lstStyle>
          <a:p>
            <a:pPr/>
            <a:r>
              <a:t>Accomplissement</a:t>
            </a:r>
          </a:p>
        </p:txBody>
      </p:sp>
      <p:sp>
        <p:nvSpPr>
          <p:cNvPr id="269" name="Responsabilité"/>
          <p:cNvSpPr/>
          <p:nvPr/>
        </p:nvSpPr>
        <p:spPr>
          <a:xfrm>
            <a:off x="7530349" y="3448519"/>
            <a:ext cx="1800001" cy="352790"/>
          </a:xfrm>
          <a:prstGeom prst="rect">
            <a:avLst/>
          </a:prstGeom>
          <a:gradFill>
            <a:gsLst>
              <a:gs pos="0">
                <a:srgbClr val="FFFFF2"/>
              </a:gs>
              <a:gs pos="100000">
                <a:srgbClr val="FFF86E"/>
              </a:gs>
            </a:gsLst>
            <a:lin ang="2700000"/>
          </a:gradFill>
          <a:ln w="12700">
            <a:solidFill>
              <a:srgbClr val="FFFFFF"/>
            </a:solidFill>
            <a:miter lim="400000"/>
          </a:ln>
          <a:extLst>
            <a:ext uri="{C572A759-6A51-4108-AA02-DFA0A04FC94B}">
              <ma14:wrappingTextBoxFlag xmlns:ma14="http://schemas.microsoft.com/office/mac/drawingml/2011/main" val="1"/>
            </a:ext>
          </a:extLst>
        </p:spPr>
        <p:txBody>
          <a:bodyPr lIns="26513" tIns="26513" rIns="26513" bIns="26513" anchor="ctr"/>
          <a:lstStyle>
            <a:lvl1pPr>
              <a:defRPr b="0" sz="1800">
                <a:solidFill>
                  <a:schemeClr val="accent5">
                    <a:hueOff val="106375"/>
                    <a:satOff val="9554"/>
                    <a:lumOff val="-13516"/>
                  </a:schemeClr>
                </a:solidFill>
                <a:latin typeface="DreamOrphans-Regular"/>
                <a:ea typeface="DreamOrphans-Regular"/>
                <a:cs typeface="DreamOrphans-Regular"/>
                <a:sym typeface="DreamOrphans-Regular"/>
              </a:defRPr>
            </a:lvl1pPr>
          </a:lstStyle>
          <a:p>
            <a:pPr/>
            <a:r>
              <a:t>Responsabilité</a:t>
            </a:r>
          </a:p>
        </p:txBody>
      </p:sp>
      <p:sp>
        <p:nvSpPr>
          <p:cNvPr id="270" name="[Moralité]"/>
          <p:cNvSpPr/>
          <p:nvPr/>
        </p:nvSpPr>
        <p:spPr>
          <a:xfrm>
            <a:off x="6140420" y="3030374"/>
            <a:ext cx="1260001" cy="582160"/>
          </a:xfrm>
          <a:prstGeom prst="roundRect">
            <a:avLst>
              <a:gd name="adj" fmla="val 32723"/>
            </a:avLst>
          </a:prstGeom>
          <a:gradFill>
            <a:gsLst>
              <a:gs pos="0">
                <a:schemeClr val="accent1">
                  <a:lumOff val="13529"/>
                </a:schemeClr>
              </a:gs>
              <a:gs pos="100000">
                <a:schemeClr val="accent1">
                  <a:hueOff val="118245"/>
                  <a:lumOff val="-11372"/>
                </a:schemeClr>
              </a:gs>
            </a:gsLst>
            <a:lin ang="2700000"/>
          </a:gradFill>
          <a:ln w="3175">
            <a:miter lim="400000"/>
          </a:ln>
          <a:extLst>
            <a:ext uri="{C572A759-6A51-4108-AA02-DFA0A04FC94B}">
              <ma14:wrappingTextBoxFlag xmlns:ma14="http://schemas.microsoft.com/office/mac/drawingml/2011/main" val="1"/>
            </a:ext>
          </a:extLst>
        </p:spPr>
        <p:txBody>
          <a:bodyPr lIns="0" tIns="0" rIns="0" bIns="0" anchor="ctr"/>
          <a:lstStyle>
            <a:lvl1pPr>
              <a:defRPr b="0" sz="1800">
                <a:latin typeface="Avenir Next Condensed Medium"/>
                <a:ea typeface="Avenir Next Condensed Medium"/>
                <a:cs typeface="Avenir Next Condensed Medium"/>
                <a:sym typeface="Avenir Next Condensed Medium"/>
              </a:defRPr>
            </a:lvl1pPr>
          </a:lstStyle>
          <a:p>
            <a:pPr/>
            <a:r>
              <a:t>[Moralité]</a:t>
            </a:r>
          </a:p>
        </p:txBody>
      </p:sp>
      <p:pic>
        <p:nvPicPr>
          <p:cNvPr id="271" name="Image" descr="Image"/>
          <p:cNvPicPr>
            <a:picLocks noChangeAspect="1"/>
          </p:cNvPicPr>
          <p:nvPr/>
        </p:nvPicPr>
        <p:blipFill>
          <a:blip r:embed="rId4">
            <a:extLst/>
          </a:blip>
          <a:srcRect l="16703" t="14159" r="14022" b="13322"/>
          <a:stretch>
            <a:fillRect/>
          </a:stretch>
        </p:blipFill>
        <p:spPr>
          <a:xfrm>
            <a:off x="5942056" y="2698448"/>
            <a:ext cx="374081" cy="391597"/>
          </a:xfrm>
          <a:custGeom>
            <a:avLst/>
            <a:gdLst/>
            <a:ahLst/>
            <a:cxnLst>
              <a:cxn ang="0">
                <a:pos x="wd2" y="hd2"/>
              </a:cxn>
              <a:cxn ang="5400000">
                <a:pos x="wd2" y="hd2"/>
              </a:cxn>
              <a:cxn ang="10800000">
                <a:pos x="wd2" y="hd2"/>
              </a:cxn>
              <a:cxn ang="16200000">
                <a:pos x="wd2" y="hd2"/>
              </a:cxn>
            </a:cxnLst>
            <a:rect l="0" t="0" r="r" b="b"/>
            <a:pathLst>
              <a:path w="21223" h="21412" fill="norm" stroke="1" extrusionOk="0">
                <a:moveTo>
                  <a:pt x="18386" y="3"/>
                </a:moveTo>
                <a:cubicBezTo>
                  <a:pt x="17503" y="-27"/>
                  <a:pt x="16412" y="186"/>
                  <a:pt x="15256" y="632"/>
                </a:cubicBezTo>
                <a:cubicBezTo>
                  <a:pt x="14124" y="1069"/>
                  <a:pt x="13871" y="1105"/>
                  <a:pt x="13162" y="914"/>
                </a:cubicBezTo>
                <a:cubicBezTo>
                  <a:pt x="12716" y="795"/>
                  <a:pt x="11663" y="681"/>
                  <a:pt x="10820" y="676"/>
                </a:cubicBezTo>
                <a:cubicBezTo>
                  <a:pt x="5721" y="646"/>
                  <a:pt x="1614" y="3693"/>
                  <a:pt x="373" y="8423"/>
                </a:cubicBezTo>
                <a:cubicBezTo>
                  <a:pt x="-114" y="10277"/>
                  <a:pt x="-65" y="12370"/>
                  <a:pt x="485" y="13869"/>
                </a:cubicBezTo>
                <a:cubicBezTo>
                  <a:pt x="761" y="14621"/>
                  <a:pt x="754" y="14794"/>
                  <a:pt x="395" y="15931"/>
                </a:cubicBezTo>
                <a:cubicBezTo>
                  <a:pt x="-375" y="18372"/>
                  <a:pt x="13" y="20716"/>
                  <a:pt x="1273" y="21204"/>
                </a:cubicBezTo>
                <a:cubicBezTo>
                  <a:pt x="2225" y="21573"/>
                  <a:pt x="4322" y="21433"/>
                  <a:pt x="5461" y="20922"/>
                </a:cubicBezTo>
                <a:cubicBezTo>
                  <a:pt x="6531" y="20442"/>
                  <a:pt x="6546" y="20429"/>
                  <a:pt x="7803" y="20748"/>
                </a:cubicBezTo>
                <a:cubicBezTo>
                  <a:pt x="8516" y="20930"/>
                  <a:pt x="9845" y="21077"/>
                  <a:pt x="10820" y="21074"/>
                </a:cubicBezTo>
                <a:cubicBezTo>
                  <a:pt x="15575" y="21060"/>
                  <a:pt x="19697" y="17964"/>
                  <a:pt x="20930" y="13501"/>
                </a:cubicBezTo>
                <a:cubicBezTo>
                  <a:pt x="21115" y="12832"/>
                  <a:pt x="21220" y="11869"/>
                  <a:pt x="21223" y="10897"/>
                </a:cubicBezTo>
                <a:cubicBezTo>
                  <a:pt x="21225" y="9924"/>
                  <a:pt x="21134" y="8949"/>
                  <a:pt x="20952" y="8293"/>
                </a:cubicBezTo>
                <a:cubicBezTo>
                  <a:pt x="20317" y="5994"/>
                  <a:pt x="18474" y="3514"/>
                  <a:pt x="16517" y="2303"/>
                </a:cubicBezTo>
                <a:cubicBezTo>
                  <a:pt x="15108" y="1432"/>
                  <a:pt x="15405" y="1131"/>
                  <a:pt x="17598" y="1131"/>
                </a:cubicBezTo>
                <a:cubicBezTo>
                  <a:pt x="19086" y="1131"/>
                  <a:pt x="19254" y="1173"/>
                  <a:pt x="19714" y="1652"/>
                </a:cubicBezTo>
                <a:cubicBezTo>
                  <a:pt x="19990" y="1939"/>
                  <a:pt x="20209" y="2335"/>
                  <a:pt x="20209" y="2542"/>
                </a:cubicBezTo>
                <a:cubicBezTo>
                  <a:pt x="20209" y="2749"/>
                  <a:pt x="20300" y="2869"/>
                  <a:pt x="20412" y="2802"/>
                </a:cubicBezTo>
                <a:cubicBezTo>
                  <a:pt x="20724" y="2617"/>
                  <a:pt x="20645" y="1282"/>
                  <a:pt x="20299" y="806"/>
                </a:cubicBezTo>
                <a:cubicBezTo>
                  <a:pt x="19938" y="308"/>
                  <a:pt x="19268" y="33"/>
                  <a:pt x="18386" y="3"/>
                </a:cubicBezTo>
                <a:close/>
              </a:path>
            </a:pathLst>
          </a:custGeom>
          <a:ln w="3175">
            <a:miter lim="400000"/>
          </a:ln>
        </p:spPr>
      </p:pic>
      <p:pic>
        <p:nvPicPr>
          <p:cNvPr id="272" name="Image" descr="Image"/>
          <p:cNvPicPr>
            <a:picLocks noChangeAspect="1"/>
          </p:cNvPicPr>
          <p:nvPr/>
        </p:nvPicPr>
        <p:blipFill>
          <a:blip r:embed="rId5">
            <a:extLst/>
          </a:blip>
          <a:srcRect l="14023" t="4653" r="12699" b="7440"/>
          <a:stretch>
            <a:fillRect/>
          </a:stretch>
        </p:blipFill>
        <p:spPr>
          <a:xfrm>
            <a:off x="2775105" y="2607623"/>
            <a:ext cx="395697" cy="474693"/>
          </a:xfrm>
          <a:custGeom>
            <a:avLst/>
            <a:gdLst/>
            <a:ahLst/>
            <a:cxnLst>
              <a:cxn ang="0">
                <a:pos x="wd2" y="hd2"/>
              </a:cxn>
              <a:cxn ang="5400000">
                <a:pos x="wd2" y="hd2"/>
              </a:cxn>
              <a:cxn ang="10800000">
                <a:pos x="wd2" y="hd2"/>
              </a:cxn>
              <a:cxn ang="16200000">
                <a:pos x="wd2" y="hd2"/>
              </a:cxn>
            </a:cxnLst>
            <a:rect l="0" t="0" r="r" b="b"/>
            <a:pathLst>
              <a:path w="20675" h="21372" fill="norm" stroke="1" extrusionOk="0">
                <a:moveTo>
                  <a:pt x="19905" y="37"/>
                </a:moveTo>
                <a:cubicBezTo>
                  <a:pt x="19831" y="122"/>
                  <a:pt x="19786" y="348"/>
                  <a:pt x="19802" y="698"/>
                </a:cubicBezTo>
                <a:cubicBezTo>
                  <a:pt x="19847" y="1714"/>
                  <a:pt x="19129" y="2591"/>
                  <a:pt x="17769" y="3164"/>
                </a:cubicBezTo>
                <a:cubicBezTo>
                  <a:pt x="16901" y="3530"/>
                  <a:pt x="16378" y="3638"/>
                  <a:pt x="14887" y="3700"/>
                </a:cubicBezTo>
                <a:cubicBezTo>
                  <a:pt x="13853" y="3743"/>
                  <a:pt x="12739" y="3694"/>
                  <a:pt x="12316" y="3593"/>
                </a:cubicBezTo>
                <a:cubicBezTo>
                  <a:pt x="11667" y="3438"/>
                  <a:pt x="11530" y="3447"/>
                  <a:pt x="11196" y="3718"/>
                </a:cubicBezTo>
                <a:cubicBezTo>
                  <a:pt x="10964" y="3905"/>
                  <a:pt x="10305" y="4112"/>
                  <a:pt x="9537" y="4218"/>
                </a:cubicBezTo>
                <a:cubicBezTo>
                  <a:pt x="6095" y="4692"/>
                  <a:pt x="3655" y="6208"/>
                  <a:pt x="2154" y="8828"/>
                </a:cubicBezTo>
                <a:cubicBezTo>
                  <a:pt x="260" y="12137"/>
                  <a:pt x="998" y="15926"/>
                  <a:pt x="4083" y="18584"/>
                </a:cubicBezTo>
                <a:cubicBezTo>
                  <a:pt x="4737" y="19148"/>
                  <a:pt x="5224" y="19693"/>
                  <a:pt x="5161" y="19781"/>
                </a:cubicBezTo>
                <a:cubicBezTo>
                  <a:pt x="4940" y="20090"/>
                  <a:pt x="2978" y="20469"/>
                  <a:pt x="2009" y="20389"/>
                </a:cubicBezTo>
                <a:cubicBezTo>
                  <a:pt x="1286" y="20329"/>
                  <a:pt x="944" y="20195"/>
                  <a:pt x="620" y="19871"/>
                </a:cubicBezTo>
                <a:cubicBezTo>
                  <a:pt x="386" y="19636"/>
                  <a:pt x="158" y="19460"/>
                  <a:pt x="101" y="19460"/>
                </a:cubicBezTo>
                <a:cubicBezTo>
                  <a:pt x="-55" y="19460"/>
                  <a:pt x="-21" y="20649"/>
                  <a:pt x="143" y="20871"/>
                </a:cubicBezTo>
                <a:cubicBezTo>
                  <a:pt x="222" y="20978"/>
                  <a:pt x="489" y="21135"/>
                  <a:pt x="744" y="21228"/>
                </a:cubicBezTo>
                <a:cubicBezTo>
                  <a:pt x="1630" y="21552"/>
                  <a:pt x="3338" y="21313"/>
                  <a:pt x="4912" y="20639"/>
                </a:cubicBezTo>
                <a:lnTo>
                  <a:pt x="6385" y="20013"/>
                </a:lnTo>
                <a:lnTo>
                  <a:pt x="7028" y="20299"/>
                </a:lnTo>
                <a:cubicBezTo>
                  <a:pt x="7385" y="20457"/>
                  <a:pt x="8384" y="20688"/>
                  <a:pt x="9246" y="20818"/>
                </a:cubicBezTo>
                <a:cubicBezTo>
                  <a:pt x="12478" y="21303"/>
                  <a:pt x="15545" y="20465"/>
                  <a:pt x="17852" y="18477"/>
                </a:cubicBezTo>
                <a:cubicBezTo>
                  <a:pt x="20884" y="15864"/>
                  <a:pt x="21545" y="11861"/>
                  <a:pt x="19491" y="8506"/>
                </a:cubicBezTo>
                <a:cubicBezTo>
                  <a:pt x="18897" y="7537"/>
                  <a:pt x="17517" y="6192"/>
                  <a:pt x="16463" y="5558"/>
                </a:cubicBezTo>
                <a:lnTo>
                  <a:pt x="15903" y="5219"/>
                </a:lnTo>
                <a:lnTo>
                  <a:pt x="16898" y="4790"/>
                </a:lnTo>
                <a:cubicBezTo>
                  <a:pt x="19278" y="3751"/>
                  <a:pt x="20812" y="1635"/>
                  <a:pt x="20196" y="251"/>
                </a:cubicBezTo>
                <a:cubicBezTo>
                  <a:pt x="20087" y="8"/>
                  <a:pt x="19980" y="-48"/>
                  <a:pt x="19905" y="37"/>
                </a:cubicBezTo>
                <a:close/>
              </a:path>
            </a:pathLst>
          </a:custGeom>
          <a:ln w="3175">
            <a:miter lim="400000"/>
          </a:ln>
        </p:spPr>
      </p:pic>
      <p:sp>
        <p:nvSpPr>
          <p:cNvPr id="273" name="Un rappel des développements…"/>
          <p:cNvSpPr txBox="1"/>
          <p:nvPr/>
        </p:nvSpPr>
        <p:spPr>
          <a:xfrm rot="20700000">
            <a:off x="582053" y="1489169"/>
            <a:ext cx="3994854" cy="706060"/>
          </a:xfrm>
          <a:prstGeom prst="rect">
            <a:avLst/>
          </a:prstGeom>
          <a:ln w="25400">
            <a:solidFill>
              <a:schemeClr val="accent5"/>
            </a:solidFill>
            <a:miter lim="400000"/>
          </a:ln>
          <a:extLst>
            <a:ext uri="{C572A759-6A51-4108-AA02-DFA0A04FC94B}">
              <ma14:wrappingTextBoxFlag xmlns:ma14="http://schemas.microsoft.com/office/mac/drawingml/2011/main" val="1"/>
            </a:ext>
          </a:extLst>
        </p:spPr>
        <p:txBody>
          <a:bodyPr wrap="none" lIns="26513" tIns="26513" rIns="26513" bIns="26513" anchor="ctr">
            <a:spAutoFit/>
          </a:bodyPr>
          <a:lstStyle/>
          <a:p>
            <a:pPr/>
            <a:r>
              <a:t>Un rappel des développements  </a:t>
            </a:r>
          </a:p>
          <a:p>
            <a:pPr/>
            <a:r>
              <a:t>en cours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276"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277" name="➢ la perspective téléologique postule qu’un acte est préférable parce qu’il achemine un sujet vers son accomplissement…"/>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 la perspective téléologique postule qu’un acte est préférable parce qu’il achemine un sujet vers son accomplissement </a:t>
            </a: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		- elle convoque la notion du </a:t>
            </a:r>
            <a:r>
              <a:rPr i="1">
                <a:solidFill>
                  <a:schemeClr val="accent4"/>
                </a:solidFill>
              </a:rPr>
              <a:t>Bien</a:t>
            </a: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	➢ traiter du bien suppose que l’on se familiarise avec une approche ontologique du monde et des relations - une pensée de l’Être </a:t>
            </a: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		(ici le choix d’Aristote)</a:t>
            </a: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	➢ le bien est une </a:t>
            </a:r>
            <a:r>
              <a:rPr>
                <a:solidFill>
                  <a:schemeClr val="accent4"/>
                </a:solidFill>
              </a:rPr>
              <a:t>plénitude d’être</a:t>
            </a:r>
            <a:r>
              <a:t> qui correspond à la finalité pour laquelle on existe</a:t>
            </a: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	➢ un acte est bon parce qu’il achemine un sujet vers une plénitude d’être, qui est son </a:t>
            </a:r>
            <a:r>
              <a:rPr>
                <a:solidFill>
                  <a:schemeClr val="accent4"/>
                </a:solidFill>
              </a:rPr>
              <a:t>accomplissement</a:t>
            </a: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p>
          <a:p>
            <a:pPr lvl="1" marL="1595606" indent="-1595606" algn="l">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	➢ la pensée de l’Être sous-jacente postule que celui-ci se donne à connaitre sous l’angle du Vrai et à désirer sous l’angle du Bien </a:t>
            </a:r>
          </a:p>
          <a:p>
            <a:pPr lvl="1" marL="1595606" indent="-1595606" algn="l">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		- cf. le Vrai, le Bien et l’Un sont les </a:t>
            </a:r>
            <a:r>
              <a:rPr>
                <a:solidFill>
                  <a:schemeClr val="accent4"/>
                </a:solidFill>
              </a:rPr>
              <a:t>transcendantaux</a:t>
            </a:r>
            <a:r>
              <a:t> : qualités universelles de l’Être </a:t>
            </a:r>
          </a:p>
        </p:txBody>
      </p:sp>
      <p:sp>
        <p:nvSpPr>
          <p:cNvPr id="278"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279"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281"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282"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283"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
        <p:nvSpPr>
          <p:cNvPr id="284" name="Un rappel des développements…"/>
          <p:cNvSpPr txBox="1"/>
          <p:nvPr/>
        </p:nvSpPr>
        <p:spPr>
          <a:xfrm rot="20700000">
            <a:off x="582053" y="1489169"/>
            <a:ext cx="3994854" cy="706060"/>
          </a:xfrm>
          <a:prstGeom prst="rect">
            <a:avLst/>
          </a:prstGeom>
          <a:ln w="25400">
            <a:solidFill>
              <a:schemeClr val="accent5"/>
            </a:solidFill>
            <a:miter lim="400000"/>
          </a:ln>
          <a:extLst>
            <a:ext uri="{C572A759-6A51-4108-AA02-DFA0A04FC94B}">
              <ma14:wrappingTextBoxFlag xmlns:ma14="http://schemas.microsoft.com/office/mac/drawingml/2011/main" val="1"/>
            </a:ext>
          </a:extLst>
        </p:spPr>
        <p:txBody>
          <a:bodyPr wrap="none" lIns="26513" tIns="26513" rIns="26513" bIns="26513" anchor="ctr">
            <a:spAutoFit/>
          </a:bodyPr>
          <a:lstStyle/>
          <a:p>
            <a:pPr/>
            <a:r>
              <a:t>Un rappel des développements  </a:t>
            </a:r>
          </a:p>
          <a:p>
            <a:pPr/>
            <a:r>
              <a:t>en cours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28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288" name="Le « bien » chez Aristot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Le « bien »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quelques remarques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l’esprit humain est donc capable d’une connaissance universelle de l’Être, par le biais de concepts abstraits de l’expérience empirique</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la connaissance de l’Être d’une réalité est appelée son « essence »</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la connaissance de l’Être comporte aussi avec elle la connaissance du Bien </a:t>
            </a:r>
          </a:p>
          <a:p>
            <a:pPr lvl="1" marL="1595606" indent="-1595606" algn="l">
              <a:spcBef>
                <a:spcPts val="400"/>
              </a:spcBef>
              <a:tabLst>
                <a:tab pos="647700" algn="l"/>
                <a:tab pos="1219200" algn="l"/>
              </a:tabLst>
              <a:defRPr sz="2200">
                <a:latin typeface="+mn-lt"/>
                <a:ea typeface="+mn-ea"/>
                <a:cs typeface="+mn-cs"/>
                <a:sym typeface="Helvetica Neue"/>
              </a:defRPr>
            </a:pPr>
            <a:r>
              <a:t>- et le Bien au niveau de l’Être est désigné par l’expression : « Souverain Bien » (déjà chez les Stoïciens)</a:t>
            </a:r>
          </a:p>
          <a:p>
            <a:pPr lvl="1" marL="1595606" indent="-1595606" algn="l">
              <a:spcBef>
                <a:spcPts val="400"/>
              </a:spcBef>
              <a:tabLst>
                <a:tab pos="647700" algn="l"/>
                <a:tab pos="1219200" algn="l"/>
              </a:tabLst>
              <a:defRPr sz="2200">
                <a:latin typeface="+mn-lt"/>
                <a:ea typeface="+mn-ea"/>
                <a:cs typeface="+mn-cs"/>
                <a:sym typeface="Helvetica Neue"/>
              </a:defRPr>
            </a:pPr>
            <a:r>
              <a:t>		- ce n’est pas une entité à la façon platonicienne de l’Idée du Bien</a:t>
            </a:r>
          </a:p>
          <a:p>
            <a:pPr lvl="1" marL="1595606" indent="-1595606" algn="l">
              <a:spcBef>
                <a:spcPts val="400"/>
              </a:spcBef>
              <a:tabLst>
                <a:tab pos="647700" algn="l"/>
                <a:tab pos="1219200" algn="l"/>
              </a:tabLst>
              <a:defRPr sz="2200">
                <a:latin typeface="+mn-lt"/>
                <a:ea typeface="+mn-ea"/>
                <a:cs typeface="+mn-cs"/>
                <a:sym typeface="Helvetica Neue"/>
              </a:defRPr>
            </a:pPr>
            <a:r>
              <a:t>		- mais l’Être en tant qu’il est traversé par une inclination à l’accomplissement</a:t>
            </a:r>
          </a:p>
          <a:p>
            <a:pPr lvl="1" marL="1595606" indent="-1595606" algn="l">
              <a:spcBef>
                <a:spcPts val="400"/>
              </a:spcBef>
              <a:tabLst>
                <a:tab pos="647700" algn="l"/>
                <a:tab pos="1219200" algn="l"/>
              </a:tabLst>
              <a:defRPr sz="2200">
                <a:latin typeface="+mn-lt"/>
                <a:ea typeface="+mn-ea"/>
                <a:cs typeface="+mn-cs"/>
                <a:sym typeface="Helvetica Neue"/>
              </a:defRPr>
            </a:pPr>
            <a:r>
              <a:t>			- au niveau universel comme au niveau de chaque être particulier</a:t>
            </a:r>
          </a:p>
        </p:txBody>
      </p:sp>
      <p:sp>
        <p:nvSpPr>
          <p:cNvPr id="28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29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29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293"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29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
        <p:nvSpPr>
          <p:cNvPr id="295" name="Cercle"/>
          <p:cNvSpPr/>
          <p:nvPr/>
        </p:nvSpPr>
        <p:spPr>
          <a:xfrm>
            <a:off x="3265588" y="448630"/>
            <a:ext cx="1270001" cy="1270001"/>
          </a:xfrm>
          <a:prstGeom prst="ellipse">
            <a:avLst/>
          </a:prstGeom>
          <a:solidFill>
            <a:schemeClr val="accent5"/>
          </a:solidFill>
          <a:ln w="3175">
            <a:miter lim="400000"/>
          </a:ln>
        </p:spPr>
        <p:txBody>
          <a:bodyPr lIns="26513" tIns="26513" rIns="26513" bIns="26513" anchor="ctr"/>
          <a:lstStyle/>
          <a:p>
            <a:pPr>
              <a:defRPr b="0">
                <a:latin typeface="Helvetica Neue Medium"/>
                <a:ea typeface="Helvetica Neue Medium"/>
                <a:cs typeface="Helvetica Neue Medium"/>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29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299" name="Le « bien » chez Aristot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Le « bien »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quelques remarques anthropologiques </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il peut donc connaitre aussi l’être de l’être humain (anthropologie philosophique) : </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animé d’une </a:t>
            </a:r>
            <a:r>
              <a:rPr i="1"/>
              <a:t>âme</a:t>
            </a:r>
            <a:r>
              <a:t> par laquelle il est vivant, avec un corps organisé, animé d’une tension vers un accomplissement (un « désir »), capable de déterminer par la connaissance et la décision la tournure concrète de son accomplissement</a:t>
            </a:r>
          </a:p>
          <a:p>
            <a:pPr lvl="1" marL="1595606" indent="-1595606" algn="l">
              <a:spcBef>
                <a:spcPts val="400"/>
              </a:spcBef>
              <a:tabLst>
                <a:tab pos="647700" algn="l"/>
                <a:tab pos="1219200" algn="l"/>
              </a:tabLst>
              <a:defRPr sz="2200">
                <a:latin typeface="+mn-lt"/>
                <a:ea typeface="+mn-ea"/>
                <a:cs typeface="+mn-cs"/>
                <a:sym typeface="Helvetica Neue"/>
              </a:defRPr>
            </a:pPr>
            <a:r>
              <a:t>	- en tant que capable de connaissance et de volonté, l’âme humaine est appelée « âme spirituelle »</a:t>
            </a:r>
          </a:p>
          <a:p>
            <a:pPr lvl="1" marL="1595606" indent="-1595606" algn="l">
              <a:spcBef>
                <a:spcPts val="400"/>
              </a:spcBef>
              <a:tabLst>
                <a:tab pos="647700" algn="l"/>
                <a:tab pos="1219200" algn="l"/>
              </a:tabLst>
              <a:defRPr sz="2200">
                <a:latin typeface="+mn-lt"/>
                <a:ea typeface="+mn-ea"/>
                <a:cs typeface="+mn-cs"/>
                <a:sym typeface="Helvetica Neue"/>
              </a:defRPr>
            </a:pPr>
            <a:r>
              <a:t>	- en tant que l’être humain est traversé d’une tension vers un accomplissement, on parle à son propos de « </a:t>
            </a:r>
            <a:r>
              <a:rPr>
                <a:solidFill>
                  <a:schemeClr val="accent4">
                    <a:hueOff val="468000"/>
                    <a:satOff val="-4761"/>
                    <a:lumOff val="10196"/>
                  </a:schemeClr>
                </a:solidFill>
              </a:rPr>
              <a:t>nature humaine</a:t>
            </a:r>
            <a:r>
              <a:t> » (du verbe latin </a:t>
            </a:r>
            <a:r>
              <a:rPr i="1"/>
              <a:t>nascor</a:t>
            </a:r>
            <a:r>
              <a:t> : naître ; </a:t>
            </a:r>
            <a:r>
              <a:rPr i="1"/>
              <a:t>naturus</a:t>
            </a:r>
            <a:r>
              <a:t> : ce qui est appelé à naître)</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la connaissance de la nature humaine lui permet de savoir ce qui correspond à son authentique accomplissement</a:t>
            </a:r>
          </a:p>
          <a:p>
            <a:pPr lvl="1" marL="1595606" indent="-1595606" algn="l">
              <a:spcBef>
                <a:spcPts val="400"/>
              </a:spcBef>
              <a:tabLst>
                <a:tab pos="647700" algn="l"/>
                <a:tab pos="1219200" algn="l"/>
              </a:tabLst>
              <a:defRPr sz="2200">
                <a:latin typeface="+mn-lt"/>
                <a:ea typeface="+mn-ea"/>
                <a:cs typeface="+mn-cs"/>
                <a:sym typeface="Helvetica Neue"/>
              </a:defRPr>
            </a:pPr>
            <a:r>
              <a:t>		- donc, de connaître ce qui est son bien</a:t>
            </a:r>
          </a:p>
          <a:p>
            <a:pPr lvl="1" marL="1595606" indent="-1595606" algn="l">
              <a:spcBef>
                <a:spcPts val="400"/>
              </a:spcBef>
              <a:tabLst>
                <a:tab pos="647700" algn="l"/>
                <a:tab pos="1219200" algn="l"/>
              </a:tabLst>
              <a:defRPr sz="2200">
                <a:latin typeface="+mn-lt"/>
                <a:ea typeface="+mn-ea"/>
                <a:cs typeface="+mn-cs"/>
                <a:sym typeface="Helvetica Neue"/>
              </a:defRPr>
            </a:pPr>
            <a:r>
              <a:t>		- qui se trouve dans les vertus</a:t>
            </a:r>
          </a:p>
        </p:txBody>
      </p:sp>
      <p:sp>
        <p:nvSpPr>
          <p:cNvPr id="30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30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30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30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30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30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309" name="L’élaboration médiéval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L’élaboration médiévale </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les Médiévaux reprennent à leur compte et cherchent à articuler : </a:t>
            </a:r>
          </a:p>
          <a:p>
            <a:pPr lvl="1" marL="1595606" indent="-1595606" algn="l">
              <a:spcBef>
                <a:spcPts val="400"/>
              </a:spcBef>
              <a:tabLst>
                <a:tab pos="647700" algn="l"/>
                <a:tab pos="1219200" algn="l"/>
              </a:tabLst>
              <a:defRPr sz="2200">
                <a:latin typeface="+mn-lt"/>
                <a:ea typeface="+mn-ea"/>
                <a:cs typeface="+mn-cs"/>
                <a:sym typeface="Helvetica Neue"/>
              </a:defRPr>
            </a:pPr>
            <a:r>
              <a:t>	- les philosophes de l’Antiquité</a:t>
            </a:r>
          </a:p>
          <a:p>
            <a:pPr lvl="1" marL="1595606" indent="-1595606" algn="l">
              <a:spcBef>
                <a:spcPts val="400"/>
              </a:spcBef>
              <a:tabLst>
                <a:tab pos="647700" algn="l"/>
                <a:tab pos="1219200" algn="l"/>
              </a:tabLst>
              <a:defRPr sz="2200">
                <a:latin typeface="+mn-lt"/>
                <a:ea typeface="+mn-ea"/>
                <a:cs typeface="+mn-cs"/>
                <a:sym typeface="Helvetica Neue"/>
              </a:defRPr>
            </a:pPr>
            <a:r>
              <a:t>	- eux-mêmes intégrés en partie dans la pensée théologique des « Pères de l’Église »</a:t>
            </a:r>
          </a:p>
          <a:p>
            <a:pPr lvl="1" marL="1595606" indent="-1595606" algn="l">
              <a:spcBef>
                <a:spcPts val="400"/>
              </a:spcBef>
              <a:tabLst>
                <a:tab pos="647700" algn="l"/>
                <a:tab pos="1219200" algn="l"/>
              </a:tabLst>
              <a:defRPr sz="2200">
                <a:latin typeface="+mn-lt"/>
                <a:ea typeface="+mn-ea"/>
                <a:cs typeface="+mn-cs"/>
                <a:sym typeface="Helvetica Neue"/>
              </a:defRPr>
            </a:pPr>
            <a:r>
              <a:t>		- avec une part prépondérante à Augustin d’Hippone (354-430)</a:t>
            </a:r>
          </a:p>
          <a:p>
            <a:pPr lvl="1" marL="1595606" indent="-1595606" algn="l">
              <a:spcBef>
                <a:spcPts val="400"/>
              </a:spcBef>
              <a:tabLst>
                <a:tab pos="647700" algn="l"/>
                <a:tab pos="1219200" algn="l"/>
              </a:tabLst>
              <a:defRPr sz="2200">
                <a:latin typeface="+mn-lt"/>
                <a:ea typeface="+mn-ea"/>
                <a:cs typeface="+mn-cs"/>
                <a:sym typeface="Helvetica Neue"/>
              </a:defRPr>
            </a:pPr>
            <a:r>
              <a:t>		- marqué par le néo-platonisme</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au XIII</a:t>
            </a:r>
            <a:r>
              <a:rPr baseline="31999"/>
              <a:t>ème</a:t>
            </a:r>
            <a:r>
              <a:t> s., aux universités de Cologne et de Paris Albert de Grand (v 1200-1280) et Thomas d’Aquin (v 1226-1274)</a:t>
            </a:r>
          </a:p>
          <a:p>
            <a:pPr lvl="1" marL="1595606" indent="-1595606" algn="l">
              <a:spcBef>
                <a:spcPts val="400"/>
              </a:spcBef>
              <a:tabLst>
                <a:tab pos="647700" algn="l"/>
                <a:tab pos="1219200" algn="l"/>
              </a:tabLst>
              <a:defRPr sz="2200">
                <a:latin typeface="+mn-lt"/>
                <a:ea typeface="+mn-ea"/>
                <a:cs typeface="+mn-cs"/>
                <a:sym typeface="Helvetica Neue"/>
              </a:defRPr>
            </a:pPr>
            <a:r>
              <a:t>	- découvrent la pensée d’Aristote</a:t>
            </a:r>
          </a:p>
          <a:p>
            <a:pPr lvl="1" marL="1595606" indent="-1595606" algn="l">
              <a:spcBef>
                <a:spcPts val="400"/>
              </a:spcBef>
              <a:tabLst>
                <a:tab pos="647700" algn="l"/>
                <a:tab pos="1219200" algn="l"/>
              </a:tabLst>
              <a:defRPr sz="2200">
                <a:latin typeface="+mn-lt"/>
                <a:ea typeface="+mn-ea"/>
                <a:cs typeface="+mn-cs"/>
                <a:sym typeface="Helvetica Neue"/>
              </a:defRPr>
            </a:pPr>
            <a:r>
              <a:t>	- entendent exprimer de façon rigoureuse, conceptuelle et systématique la foi chrétienne (dans les « Sommes théologiques », d’où la théologie dite « scolastique »)</a:t>
            </a:r>
          </a:p>
        </p:txBody>
      </p:sp>
      <p:sp>
        <p:nvSpPr>
          <p:cNvPr id="31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31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31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31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31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31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319" name="L’élaboration médiéval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L’élaboration médiévale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en tant que théologiens, tout le discours sur le bien est rapporté à Dieu, qui comme unique créateur du monde, est le Souverain Bien et la source du bien</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sa création est rationnelle, donc il est la source de l’« être de la création »</a:t>
            </a:r>
          </a:p>
          <a:p>
            <a:pPr marL="1595606" indent="-1595606" algn="l" defTabSz="238620">
              <a:spcBef>
                <a:spcPts val="400"/>
              </a:spcBef>
              <a:tabLst>
                <a:tab pos="647700" algn="l"/>
                <a:tab pos="1219200" algn="l"/>
              </a:tabLst>
              <a:defRPr sz="2200">
                <a:latin typeface="+mn-lt"/>
                <a:ea typeface="+mn-ea"/>
                <a:cs typeface="+mn-cs"/>
                <a:sym typeface="Helvetica Neue"/>
              </a:defRPr>
            </a:pPr>
            <a:r>
              <a:t>- l’être de la création est un reflet et en cohérence avec l’Être de Dieu</a:t>
            </a: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en matière d’éthique, ils entendent notamment articuler :</a:t>
            </a:r>
          </a:p>
          <a:p>
            <a:pPr lvl="1" marL="1595606" indent="-1595606" algn="l">
              <a:spcBef>
                <a:spcPts val="400"/>
              </a:spcBef>
              <a:tabLst>
                <a:tab pos="647700" algn="l"/>
                <a:tab pos="1219200" algn="l"/>
              </a:tabLst>
              <a:defRPr sz="2200">
                <a:latin typeface="+mn-lt"/>
                <a:ea typeface="+mn-ea"/>
                <a:cs typeface="+mn-cs"/>
                <a:sym typeface="Helvetica Neue"/>
              </a:defRPr>
            </a:pPr>
            <a:r>
              <a:t>		- la pensée des Stoïciens</a:t>
            </a:r>
          </a:p>
          <a:p>
            <a:pPr lvl="1" marL="1595606" indent="-1595606" algn="l">
              <a:spcBef>
                <a:spcPts val="400"/>
              </a:spcBef>
              <a:tabLst>
                <a:tab pos="647700" algn="l"/>
                <a:tab pos="1219200" algn="l"/>
              </a:tabLst>
              <a:defRPr sz="2200">
                <a:latin typeface="+mn-lt"/>
                <a:ea typeface="+mn-ea"/>
                <a:cs typeface="+mn-cs"/>
                <a:sym typeface="Helvetica Neue"/>
              </a:defRPr>
            </a:pPr>
            <a:r>
              <a:t>		- la pensée d’Aristote </a:t>
            </a:r>
          </a:p>
        </p:txBody>
      </p:sp>
      <p:sp>
        <p:nvSpPr>
          <p:cNvPr id="32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32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32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32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32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32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329" name="L’élaboration médiéval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L’élaboration médiévale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les Stoïciens ont pensé le monde comme structure de façon rationnelle par le Logos divin</a:t>
            </a:r>
          </a:p>
          <a:p>
            <a:pPr marL="1595606" indent="-1595606" algn="l" defTabSz="238620">
              <a:spcBef>
                <a:spcPts val="400"/>
              </a:spcBef>
              <a:tabLst>
                <a:tab pos="647700" algn="l"/>
                <a:tab pos="1219200" algn="l"/>
              </a:tabLst>
              <a:defRPr sz="2200">
                <a:latin typeface="+mn-lt"/>
                <a:ea typeface="+mn-ea"/>
                <a:cs typeface="+mn-cs"/>
                <a:sym typeface="Helvetica Neue"/>
              </a:defRPr>
            </a:pPr>
            <a:r>
              <a:t>	- cette « structure rationnelle » du monde s’impose à l’être humain dans son histoire sous la forme du destin</a:t>
            </a:r>
          </a:p>
          <a:p>
            <a:pPr marL="1595606" indent="-1595606" algn="l" defTabSz="238620">
              <a:spcBef>
                <a:spcPts val="400"/>
              </a:spcBef>
              <a:tabLst>
                <a:tab pos="647700" algn="l"/>
                <a:tab pos="1219200" algn="l"/>
              </a:tabLst>
              <a:defRPr sz="2200">
                <a:latin typeface="+mn-lt"/>
                <a:ea typeface="+mn-ea"/>
                <a:cs typeface="+mn-cs"/>
                <a:sym typeface="Helvetica Neue"/>
              </a:defRPr>
            </a:pPr>
            <a:r>
              <a:t>	- elle est exprimée en termes de « loi naturelle »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Aristote formule son anthropologie à partir de son ontologie, en termes de vertus, comme dispositions acquises, à agir en vue du bien, qui est un accomplissement (une « plénitude d’être ») de la cité et du citoyen</a:t>
            </a:r>
          </a:p>
        </p:txBody>
      </p:sp>
      <p:sp>
        <p:nvSpPr>
          <p:cNvPr id="33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33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33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33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33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13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138" name="- l’approche axiologique des actes signifie qu’on considère qu’il y a…"/>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l’approche axiologique des actes signifie qu’on considère qu’il y a </a:t>
            </a:r>
          </a:p>
          <a:p>
            <a:pPr marL="1595606" indent="-1595606" algn="l" defTabSz="238620">
              <a:spcBef>
                <a:spcPts val="400"/>
              </a:spcBef>
              <a:tabLst>
                <a:tab pos="647700" algn="l"/>
                <a:tab pos="1219200" algn="l"/>
              </a:tabLst>
              <a:defRPr sz="2200">
                <a:latin typeface="+mn-lt"/>
                <a:ea typeface="+mn-ea"/>
                <a:cs typeface="+mn-cs"/>
                <a:sym typeface="Helvetica Neue"/>
              </a:defRPr>
            </a:pPr>
            <a:r>
              <a:t>		- des actes admissibles car valorisés positivement et </a:t>
            </a:r>
          </a:p>
          <a:p>
            <a:pPr marL="1595606" indent="-1595606" algn="l" defTabSz="238620">
              <a:spcBef>
                <a:spcPts val="400"/>
              </a:spcBef>
              <a:tabLst>
                <a:tab pos="647700" algn="l"/>
                <a:tab pos="1219200" algn="l"/>
              </a:tabLst>
              <a:defRPr sz="2200">
                <a:latin typeface="+mn-lt"/>
                <a:ea typeface="+mn-ea"/>
                <a:cs typeface="+mn-cs"/>
                <a:sym typeface="Helvetica Neue"/>
              </a:defRPr>
            </a:pPr>
            <a:r>
              <a:t>		- des actes non-admissibles, et valorisés négativement</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ce jugement de valeur et le caractère admissible ou inadmissible est appelé la «</a:t>
            </a:r>
            <a:r>
              <a:rPr>
                <a:solidFill>
                  <a:schemeClr val="accent4">
                    <a:hueOff val="468000"/>
                    <a:satOff val="-4761"/>
                    <a:lumOff val="10196"/>
                  </a:schemeClr>
                </a:solidFill>
              </a:rPr>
              <a:t> moralité de l’acte</a:t>
            </a:r>
            <a:r>
              <a:t> »</a:t>
            </a:r>
          </a:p>
          <a:p>
            <a:pPr marL="1595606" indent="-1595606" algn="l" defTabSz="238620">
              <a:spcBef>
                <a:spcPts val="400"/>
              </a:spcBef>
              <a:tabLst>
                <a:tab pos="647700" algn="l"/>
                <a:tab pos="1219200" algn="l"/>
              </a:tabLst>
              <a:defRPr sz="2200">
                <a:latin typeface="+mn-lt"/>
                <a:ea typeface="+mn-ea"/>
                <a:cs typeface="+mn-cs"/>
                <a:sym typeface="Helvetica Neue"/>
              </a:defRPr>
            </a:pPr>
            <a:r>
              <a:t>		- parfois on utilise le mot « éthique » dans le même sens : tel comportement est « éthique » ou non</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 qu’est-ce qui rend un acte bon ou mauvais, admissible ou inadmissible ?</a:t>
            </a:r>
          </a:p>
          <a:p>
            <a:pPr marL="1595606" indent="-1595606" algn="l" defTabSz="238620">
              <a:spcBef>
                <a:spcPts val="400"/>
              </a:spcBef>
              <a:tabLst>
                <a:tab pos="647700" algn="l"/>
                <a:tab pos="1219200" algn="l"/>
              </a:tabLst>
              <a:defRPr sz="2200">
                <a:latin typeface="+mn-lt"/>
                <a:ea typeface="+mn-ea"/>
                <a:cs typeface="+mn-cs"/>
                <a:sym typeface="Helvetica Neue"/>
              </a:defRPr>
            </a:pPr>
            <a:r>
              <a:t>		- d’où proviennent ces qualifications ?</a:t>
            </a:r>
          </a:p>
        </p:txBody>
      </p:sp>
      <p:sp>
        <p:nvSpPr>
          <p:cNvPr id="13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14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14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143" name="Texte"/>
          <p:cNvSpPr txBox="1"/>
          <p:nvPr/>
        </p:nvSpPr>
        <p:spPr>
          <a:xfrm>
            <a:off x="13085221" y="9080018"/>
            <a:ext cx="161337"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14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33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339" name="L’élaboration médiéval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L’élaboration médiévale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ceci amène Thomas d’Aquin à articuler l’éthique chrétienne sur deux registres :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le registre de l’accomplissement avec les vertus (mais cet accomplissement est pour la vie future, non pour la vie présente avec la nécessité de la « grâce »)</a:t>
            </a:r>
          </a:p>
          <a:p>
            <a:pPr marL="1595606" indent="-1595606" algn="l" defTabSz="238620">
              <a:spcBef>
                <a:spcPts val="400"/>
              </a:spcBef>
              <a:tabLst>
                <a:tab pos="647700" algn="l"/>
                <a:tab pos="1219200" algn="l"/>
              </a:tabLst>
              <a:defRPr sz="2200">
                <a:latin typeface="+mn-lt"/>
                <a:ea typeface="+mn-ea"/>
                <a:cs typeface="+mn-cs"/>
                <a:sym typeface="Helvetica Neue"/>
              </a:defRPr>
            </a:pPr>
            <a:r>
              <a:t>	- le registre stoïcien de la « loi », avec l’expression « loi naturelle », donc avec une expression normative</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la « loi naturelle » est donc l’ensemble des « </a:t>
            </a:r>
            <a:r>
              <a:rPr>
                <a:solidFill>
                  <a:schemeClr val="accent4">
                    <a:hueOff val="468000"/>
                    <a:satOff val="-4761"/>
                    <a:lumOff val="10196"/>
                  </a:schemeClr>
                </a:solidFill>
              </a:rPr>
              <a:t>règles de l’accomplissement de la nature humaine</a:t>
            </a:r>
            <a:r>
              <a:t> »</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cette expression normative de l’éthique ou de la morale est en vue de la constitution des vertus (et ils peuvent s’appuyer pour cette articulation sur Paul, en Gal 3, 24)</a:t>
            </a:r>
          </a:p>
          <a:p>
            <a:pPr lvl="1" marL="1595606" indent="-1595606" algn="l">
              <a:spcBef>
                <a:spcPts val="400"/>
              </a:spcBef>
              <a:tabLst>
                <a:tab pos="647700" algn="l"/>
                <a:tab pos="1219200" algn="l"/>
              </a:tabLst>
              <a:defRPr sz="2200">
                <a:latin typeface="+mn-lt"/>
                <a:ea typeface="+mn-ea"/>
                <a:cs typeface="+mn-cs"/>
                <a:sym typeface="Helvetica Neue"/>
              </a:defRPr>
            </a:pPr>
          </a:p>
          <a:p>
            <a:pPr lvl="1" marL="1439999" indent="0" algn="just">
              <a:tabLst/>
              <a:defRPr sz="2100">
                <a:solidFill>
                  <a:srgbClr val="9DE8EB"/>
                </a:solidFill>
                <a:latin typeface="+mj-lt"/>
                <a:ea typeface="+mj-ea"/>
                <a:cs typeface="+mj-cs"/>
                <a:sym typeface="Arial Narrow"/>
              </a:defRPr>
            </a:pPr>
            <a:r>
              <a:t>Ainsi donc, la loi a été notre surveillant (ou « pédagogue »), en attendant le Christ, afin que nous soyons justifiés par la foi (Gal 3, 24)</a:t>
            </a:r>
          </a:p>
        </p:txBody>
      </p:sp>
      <p:sp>
        <p:nvSpPr>
          <p:cNvPr id="34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34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34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34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34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34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349" name="L’élaboration médiéval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L’élaboration médiévale </a:t>
            </a: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les vertus expriment le bien sous l’angle de qualités humaines qui permettent de le mettre en œuvre dans l’agir</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la « loi morale » comme « loi naturelle » exprime le bien sous l’angle des actes à poser et des actes à éviter pour agir de façon bonne</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[précision : on parle bien de l’itinéraire d’accomplissement de l’être humain du point de vue ontologique, c'est-à-dire de ce qu’il est en lui-même, non de la « nature » au sens biologique et environnemental]</a:t>
            </a:r>
          </a:p>
        </p:txBody>
      </p:sp>
      <p:sp>
        <p:nvSpPr>
          <p:cNvPr id="35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35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35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35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35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35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359" name="- cette conception ontologique du bien constitue la base de toutes les élaborations théologiques et même philosophiques ultérieures…"/>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cette conception ontologique du bien constitue la base de toutes les élaborations théologiques et même philosophiques ultérieures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soit qu’elles prétendent la prolonger (sans forcément y parvenir)</a:t>
            </a:r>
          </a:p>
          <a:p>
            <a:pPr marL="1595606" indent="-1595606" algn="l" defTabSz="238620">
              <a:spcBef>
                <a:spcPts val="400"/>
              </a:spcBef>
              <a:tabLst>
                <a:tab pos="647700" algn="l"/>
                <a:tab pos="1219200" algn="l"/>
              </a:tabLst>
              <a:defRPr sz="2200">
                <a:latin typeface="+mn-lt"/>
                <a:ea typeface="+mn-ea"/>
                <a:cs typeface="+mn-cs"/>
                <a:sym typeface="Helvetica Neue"/>
              </a:defRPr>
            </a:pPr>
            <a:r>
              <a:t>		- soit qu’elles prétendent s’en démarquer (en se démarquant souvent de ce qu’on croit être la pensée dont on veut se démarquer)</a:t>
            </a: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l’enquête sur la notion de bien doit donc envisager les évolutions ultérieures de la compréhension de cette notion</a:t>
            </a:r>
          </a:p>
        </p:txBody>
      </p:sp>
      <p:sp>
        <p:nvSpPr>
          <p:cNvPr id="36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36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36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36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36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36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369" name="- une première évolution a été opérée par Guillaume d’Ockham (v 1285-1347)…"/>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une première évolution a été opérée par </a:t>
            </a:r>
            <a:r>
              <a:rPr>
                <a:solidFill>
                  <a:schemeClr val="accent4">
                    <a:hueOff val="468000"/>
                    <a:satOff val="-4761"/>
                    <a:lumOff val="10196"/>
                  </a:schemeClr>
                </a:solidFill>
              </a:rPr>
              <a:t>Guillaume d’Ockham</a:t>
            </a:r>
            <a:r>
              <a:t> (v 1285-1347)</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il est connu surtout pour son principe de connaissance retenu dans la tradition philosophique sous le nom de « rasoir d’Occam » :</a:t>
            </a: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439999" indent="0" algn="just" defTabSz="238620">
              <a:tabLst/>
              <a:defRPr sz="2100">
                <a:solidFill>
                  <a:srgbClr val="9DE8EB"/>
                </a:solidFill>
                <a:latin typeface="+mj-lt"/>
                <a:ea typeface="+mj-ea"/>
                <a:cs typeface="+mj-cs"/>
                <a:sym typeface="Arial Narrow"/>
              </a:defRPr>
            </a:pPr>
            <a:r>
              <a:t>Pluralitas non est ponenda sine necessitate</a:t>
            </a:r>
          </a:p>
          <a:p>
            <a:pPr marL="1439999" indent="0" algn="r" defTabSz="238620">
              <a:tabLst/>
              <a:defRPr sz="2100">
                <a:solidFill>
                  <a:srgbClr val="9DE8EB"/>
                </a:solidFill>
                <a:latin typeface="+mj-lt"/>
                <a:ea typeface="+mj-ea"/>
                <a:cs typeface="+mj-cs"/>
                <a:sym typeface="Arial Narrow"/>
              </a:defRPr>
            </a:pPr>
            <a:r>
              <a:t>(</a:t>
            </a:r>
            <a:r>
              <a:t>Quaestiones et decisiones in quatuor libros Sententiarum cum centilogio theologico</a:t>
            </a:r>
            <a:r>
              <a:t>, livre II [1319])</a:t>
            </a:r>
          </a:p>
          <a:p>
            <a:pPr marL="1439999" indent="0" algn="just" defTabSz="238620">
              <a:tabLst/>
              <a:defRPr sz="2100">
                <a:solidFill>
                  <a:srgbClr val="9DE8EB"/>
                </a:solidFill>
                <a:latin typeface="+mj-lt"/>
                <a:ea typeface="+mj-ea"/>
                <a:cs typeface="+mj-cs"/>
                <a:sym typeface="Arial Narrow"/>
              </a:defRPr>
            </a:pPr>
          </a:p>
          <a:p>
            <a:pPr marL="1439999" indent="0" algn="just" defTabSz="238620">
              <a:tabLst/>
              <a:defRPr sz="2100">
                <a:solidFill>
                  <a:srgbClr val="9DE8EB"/>
                </a:solidFill>
                <a:latin typeface="+mj-lt"/>
                <a:ea typeface="+mj-ea"/>
                <a:cs typeface="+mj-cs"/>
                <a:sym typeface="Arial Narrow"/>
              </a:defRPr>
            </a:pPr>
            <a:r>
              <a:t>➢ </a:t>
            </a:r>
            <a:r>
              <a:rPr i="1"/>
              <a:t>litt</a:t>
            </a:r>
            <a:r>
              <a:t>. : les multiples ne doivent pas être utilisés sans nécessité</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en d’autres termes : </a:t>
            </a:r>
            <a:r>
              <a:rPr i="1"/>
              <a:t>il est recommandé de donner une priorité aux explications les plus simples et de ne monter en complexité que si la réalité l’impose</a:t>
            </a:r>
          </a:p>
          <a:p>
            <a:pPr marL="1595606" indent="-1595606" algn="l" defTabSz="238620">
              <a:spcBef>
                <a:spcPts val="400"/>
              </a:spcBef>
              <a:tabLst>
                <a:tab pos="647700" algn="l"/>
                <a:tab pos="1219200" algn="l"/>
              </a:tabLst>
              <a:defRPr sz="2200">
                <a:latin typeface="+mn-lt"/>
                <a:ea typeface="+mn-ea"/>
                <a:cs typeface="+mn-cs"/>
                <a:sym typeface="Helvetica Neue"/>
              </a:defRPr>
            </a:pPr>
          </a:p>
        </p:txBody>
      </p:sp>
      <p:sp>
        <p:nvSpPr>
          <p:cNvPr id="37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37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37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37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37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37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379" name="- une première évolution a été opérée par Guillaume d’Ockham (v 1285-1347)…"/>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une première évolution a été opérée par </a:t>
            </a:r>
            <a:r>
              <a:rPr>
                <a:solidFill>
                  <a:schemeClr val="accent4">
                    <a:hueOff val="468000"/>
                    <a:satOff val="-4761"/>
                    <a:lumOff val="10196"/>
                  </a:schemeClr>
                </a:solidFill>
              </a:rPr>
              <a:t>Guillaume d’Ockham</a:t>
            </a:r>
            <a:r>
              <a:t> (v 1285-1347)</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parmi les effets de ce principe, Guillaume d’Ockham considère que les concepts abstraits n’ont pas de </a:t>
            </a:r>
            <a:r>
              <a:rPr i="1"/>
              <a:t>réalité</a:t>
            </a:r>
            <a:r>
              <a:t>, </a:t>
            </a:r>
          </a:p>
          <a:p>
            <a:pPr marL="1595606" indent="-1595606" algn="l" defTabSz="238620">
              <a:spcBef>
                <a:spcPts val="400"/>
              </a:spcBef>
              <a:tabLst>
                <a:tab pos="647700" algn="l"/>
                <a:tab pos="1219200" algn="l"/>
              </a:tabLst>
              <a:defRPr sz="2200">
                <a:latin typeface="+mn-lt"/>
                <a:ea typeface="+mn-ea"/>
                <a:cs typeface="+mn-cs"/>
                <a:sym typeface="Helvetica Neue"/>
              </a:defRPr>
            </a:pPr>
            <a:r>
              <a:t>		- et que seuls ont une réalité les êtres concrets accessibles empiriquement (Descartes dirait les « étants »)</a:t>
            </a:r>
          </a:p>
          <a:p>
            <a:pPr marL="1595606" indent="-1595606" algn="l" defTabSz="238620">
              <a:spcBef>
                <a:spcPts val="400"/>
              </a:spcBef>
              <a:tabLst>
                <a:tab pos="647700" algn="l"/>
                <a:tab pos="1219200" algn="l"/>
              </a:tabLst>
              <a:defRPr sz="2200">
                <a:latin typeface="+mn-lt"/>
                <a:ea typeface="+mn-ea"/>
                <a:cs typeface="+mn-cs"/>
                <a:sym typeface="Helvetica Neue"/>
              </a:defRPr>
            </a:pPr>
            <a:r>
              <a:t>		- en tant qu’« êtres de raison » (Aristote), les concepts n’ont pas de « réalité »</a:t>
            </a:r>
          </a:p>
          <a:p>
            <a:pPr marL="1595606" indent="-1595606" algn="l" defTabSz="238620">
              <a:spcBef>
                <a:spcPts val="400"/>
              </a:spcBef>
              <a:tabLst>
                <a:tab pos="647700" algn="l"/>
                <a:tab pos="1219200" algn="l"/>
              </a:tabLst>
              <a:defRPr sz="2200">
                <a:latin typeface="+mn-lt"/>
                <a:ea typeface="+mn-ea"/>
                <a:cs typeface="+mn-cs"/>
                <a:sym typeface="Helvetica Neue"/>
              </a:defRPr>
            </a:pPr>
            <a:r>
              <a:t>		- ce ne sont que des « noms », d’où l’appellation de sa philosophie : le « nominalisme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il développe donc un empirisme et avec lui, une déconsidération de toute pensée abstraite, ainsi que de la pensée ontologique antique</a:t>
            </a:r>
          </a:p>
          <a:p>
            <a:pPr marL="1595606" indent="-1595606" algn="l" defTabSz="238620">
              <a:spcBef>
                <a:spcPts val="400"/>
              </a:spcBef>
              <a:tabLst>
                <a:tab pos="647700" algn="l"/>
                <a:tab pos="1219200" algn="l"/>
              </a:tabLst>
              <a:defRPr sz="2200">
                <a:latin typeface="+mn-lt"/>
                <a:ea typeface="+mn-ea"/>
                <a:cs typeface="+mn-cs"/>
                <a:sym typeface="Helvetica Neue"/>
              </a:defRPr>
            </a:pPr>
            <a:r>
              <a:t>		- n’existe que ce que je peux éprouver par le constat empirique - par les sens - </a:t>
            </a:r>
          </a:p>
          <a:p>
            <a:pPr marL="1595606" indent="-1595606" algn="l" defTabSz="238620">
              <a:spcBef>
                <a:spcPts val="400"/>
              </a:spcBef>
              <a:tabLst>
                <a:tab pos="647700" algn="l"/>
                <a:tab pos="1219200" algn="l"/>
              </a:tabLst>
              <a:defRPr sz="2200">
                <a:latin typeface="+mn-lt"/>
                <a:ea typeface="+mn-ea"/>
                <a:cs typeface="+mn-cs"/>
                <a:sym typeface="Helvetica Neue"/>
              </a:defRPr>
            </a:pPr>
            <a:r>
              <a:t>		- et partant de là, ce que je peux éprouver par mon ressenti affectif</a:t>
            </a:r>
          </a:p>
        </p:txBody>
      </p:sp>
      <p:sp>
        <p:nvSpPr>
          <p:cNvPr id="38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38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38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38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38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38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389" name="- une première évolution a été opérée par Guillaume d’Ockham (v 1285-1347)…"/>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une première évolution a été opérée par </a:t>
            </a:r>
            <a:r>
              <a:rPr>
                <a:solidFill>
                  <a:schemeClr val="accent4">
                    <a:hueOff val="468000"/>
                    <a:satOff val="-4761"/>
                    <a:lumOff val="10196"/>
                  </a:schemeClr>
                </a:solidFill>
              </a:rPr>
              <a:t>Guillaume d’Ockham</a:t>
            </a:r>
            <a:r>
              <a:t> (v 1285-1347)</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ce faisant il ouvre par là deux développements possibles de la pensée occidentale :</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un </a:t>
            </a:r>
            <a:r>
              <a:rPr i="1"/>
              <a:t>matérialisme</a:t>
            </a:r>
            <a:r>
              <a:t> qui considère que seuls les réalités matérielles existent</a:t>
            </a:r>
          </a:p>
          <a:p>
            <a:pPr lvl="1" marL="1595606" indent="-1595606" algn="l">
              <a:spcBef>
                <a:spcPts val="400"/>
              </a:spcBef>
              <a:tabLst>
                <a:tab pos="647700" algn="l"/>
                <a:tab pos="1219200" algn="l"/>
              </a:tabLst>
              <a:defRPr sz="2200">
                <a:latin typeface="+mn-lt"/>
                <a:ea typeface="+mn-ea"/>
                <a:cs typeface="+mn-cs"/>
                <a:sym typeface="Helvetica Neue"/>
              </a:defRPr>
            </a:pPr>
            <a:r>
              <a:t>		- un </a:t>
            </a:r>
            <a:r>
              <a:rPr i="1"/>
              <a:t>idéalisme</a:t>
            </a:r>
            <a:r>
              <a:t> qui considère que, l’expérience empirique étant trompeuse, c’est l’esprit qui construit la réalité </a:t>
            </a:r>
          </a:p>
        </p:txBody>
      </p:sp>
      <p:sp>
        <p:nvSpPr>
          <p:cNvPr id="39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39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39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39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39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39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399" name="- pour notre propos, on peut sans doute considérer qu’Ockham pose les bases de toute la tradition dite de l’ « utilitarisme » anglais…"/>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pour notre propos, on peut sans doute considérer qu’Ockham pose les bases de toute la tradition dite de l’ « utilitarisme » anglais</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il s’agit d’une tradition de philosophie de la vie en société, c'est-à-dire une philosophie politique qui part du principe que la société doit être administrée en visant </a:t>
            </a:r>
          </a:p>
          <a:p>
            <a:pPr lvl="1" marL="1595606" indent="-1595606">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 le plus grand bien du plus grand nombre » </a:t>
            </a:r>
          </a:p>
          <a:p>
            <a:pPr lvl="1" marL="1595606" indent="-1595606" algn="r">
              <a:spcBef>
                <a:spcPts val="400"/>
              </a:spcBef>
              <a:tabLst>
                <a:tab pos="647700" algn="l"/>
                <a:tab pos="1219200" algn="l"/>
              </a:tabLst>
              <a:defRPr sz="2200">
                <a:latin typeface="+mn-lt"/>
                <a:ea typeface="+mn-ea"/>
                <a:cs typeface="+mn-cs"/>
                <a:sym typeface="Helvetica Neue"/>
              </a:defRPr>
            </a:pPr>
            <a:r>
              <a:t>(cf. Jeremy Bentham, in </a:t>
            </a:r>
            <a:r>
              <a:rPr i="1"/>
              <a:t>Introduction aux principes de morale et de législation, </a:t>
            </a:r>
            <a:r>
              <a:t>1789</a:t>
            </a:r>
            <a:r>
              <a:rPr i="1"/>
              <a:t>)</a:t>
            </a:r>
            <a:endParaRPr i="1"/>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on ne désigne donc pas par « utilitarisme » une pensée qui serait centrée sur l’intérêt ou la recherche d’efficacité </a:t>
            </a:r>
          </a:p>
          <a:p>
            <a:pPr lvl="1" marL="1595606" indent="-1595606" algn="l">
              <a:spcBef>
                <a:spcPts val="400"/>
              </a:spcBef>
              <a:tabLst>
                <a:tab pos="647700" algn="l"/>
                <a:tab pos="1219200" algn="l"/>
              </a:tabLst>
              <a:defRPr sz="2200">
                <a:latin typeface="+mn-lt"/>
                <a:ea typeface="+mn-ea"/>
                <a:cs typeface="+mn-cs"/>
                <a:sym typeface="Helvetica Neue"/>
              </a:defRPr>
            </a:pPr>
            <a:r>
              <a:t>		- mais on qualifie d’ « utile » tout ce qui peut contribuer au « plus grand bien du plus grand nombre »</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la question est de savoir ce que l’on entend ici par « bien »</a:t>
            </a:r>
          </a:p>
          <a:p>
            <a:pPr lvl="1" marL="1595606" indent="-1595606" algn="l">
              <a:spcBef>
                <a:spcPts val="400"/>
              </a:spcBef>
              <a:tabLst>
                <a:tab pos="647700" algn="l"/>
                <a:tab pos="1219200" algn="l"/>
              </a:tabLst>
              <a:defRPr sz="2200">
                <a:latin typeface="+mn-lt"/>
                <a:ea typeface="+mn-ea"/>
                <a:cs typeface="+mn-cs"/>
                <a:sym typeface="Helvetica Neue"/>
              </a:defRPr>
            </a:pPr>
            <a:r>
              <a:t>	- on visite les fondamentaux de plusieurs auteurs qui ont constitué cette tradition </a:t>
            </a:r>
          </a:p>
        </p:txBody>
      </p:sp>
      <p:sp>
        <p:nvSpPr>
          <p:cNvPr id="40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40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40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40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40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40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409" name="- au point de départ se trouve la reprise par Jeremy Bentham (1748-1832) de l’expression « le plus grand bonheur pour le plus grand nombre » de Cesare Beccaria (1738-1794), juriste italien :…"/>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r>
              <a:t>- au point de départ se trouve la reprise par Jeremy </a:t>
            </a:r>
            <a:r>
              <a:rPr cap="small"/>
              <a:t>Bentham (1748-1832)</a:t>
            </a:r>
            <a:r>
              <a:t> de l’expression « le plus grand bonheur pour le plus grand nombre » de Cesare </a:t>
            </a:r>
            <a:r>
              <a:rPr cap="small"/>
              <a:t>Beccaria</a:t>
            </a:r>
            <a:r>
              <a:t> (1738-1794), juriste italien :</a:t>
            </a: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r>
              <a:t>- il place toute considération morale sous le signe de plaisir ou de la douleur (en ce sens il est qualifié d’ « hédoniste »)</a:t>
            </a: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439999" indent="0" algn="just" defTabSz="238620">
              <a:tabLst/>
              <a:defRPr sz="2100">
                <a:solidFill>
                  <a:srgbClr val="9DE8EB"/>
                </a:solidFill>
                <a:latin typeface="+mj-lt"/>
                <a:ea typeface="+mj-ea"/>
                <a:cs typeface="+mj-cs"/>
                <a:sym typeface="Arial Narrow"/>
              </a:defRPr>
            </a:pPr>
            <a:r>
              <a:t>Chapitre I</a:t>
            </a:r>
          </a:p>
          <a:p>
            <a:pPr marL="1439999" indent="0" algn="just" defTabSz="238620">
              <a:tabLst/>
              <a:defRPr sz="2100">
                <a:solidFill>
                  <a:srgbClr val="9DE8EB"/>
                </a:solidFill>
                <a:latin typeface="+mj-lt"/>
                <a:ea typeface="+mj-ea"/>
                <a:cs typeface="+mj-cs"/>
                <a:sym typeface="Arial Narrow"/>
              </a:defRPr>
            </a:pPr>
            <a:r>
              <a:t>La nature a placé l’humanité sous l’autorité de deux maîtres absolus : le plaisir et la douleur. Il n’appartient qu’à eux de désigner ce que nous avons à faire comme de déterminer ce que nous ferons. Le critère du vrai et du faux comme l’enchaînement des causes et des effets sont assujettis à leur domination. Ils nous commandent dans tout ce que nous faisons, disons et pensons, et tout effort pour échapper à leur emprise ne sert qu’à en démontrer et à en confirmer la réalité. On peut prétendre en paroles se soustraire à leur empire alors qu’en fait on y reste soumis au moment même où on le prétend. Le principe d’utilité reconnaît cette sujétion et en fait le fondement du système dont l’objectif est d’élever l’édifice du Bonheur à l’aide de la raison et de la loi…</a:t>
            </a:r>
            <a:r>
              <a:rPr sz="1200">
                <a:latin typeface="Times Roman"/>
                <a:ea typeface="Times Roman"/>
                <a:cs typeface="Times Roman"/>
                <a:sym typeface="Times Roman"/>
              </a:rPr>
              <a:t> </a:t>
            </a:r>
            <a:r>
              <a:t> (…)</a:t>
            </a:r>
            <a:endParaRPr sz="1200">
              <a:latin typeface="Times Roman"/>
              <a:ea typeface="Times Roman"/>
              <a:cs typeface="Times Roman"/>
              <a:sym typeface="Times Roman"/>
            </a:endParaRPr>
          </a:p>
          <a:p>
            <a:pPr marL="1439999" indent="0" algn="r" defTabSz="238620">
              <a:tabLst/>
              <a:defRPr sz="2100">
                <a:solidFill>
                  <a:srgbClr val="9DE8EB"/>
                </a:solidFill>
                <a:latin typeface="+mj-lt"/>
                <a:ea typeface="+mj-ea"/>
                <a:cs typeface="+mj-cs"/>
                <a:sym typeface="Arial Narrow"/>
              </a:defRPr>
            </a:pPr>
            <a:r>
              <a:t>(Jeremy Bentham,</a:t>
            </a:r>
            <a:r>
              <a:rPr i="1"/>
              <a:t> Introduction aux principes de morale et de législation, </a:t>
            </a:r>
            <a:endParaRPr i="1"/>
          </a:p>
          <a:p>
            <a:pPr marL="1439999" indent="0" algn="r" defTabSz="238620">
              <a:tabLst/>
              <a:defRPr sz="2100">
                <a:solidFill>
                  <a:srgbClr val="9DE8EB"/>
                </a:solidFill>
                <a:latin typeface="+mj-lt"/>
                <a:ea typeface="+mj-ea"/>
                <a:cs typeface="+mj-cs"/>
                <a:sym typeface="Arial Narrow"/>
              </a:defRPr>
            </a:pPr>
            <a:r>
              <a:t>chap. I, 1, 8, trad. A. Lagarde.</a:t>
            </a:r>
            <a:r>
              <a:rPr sz="1200">
                <a:latin typeface="Times Roman"/>
                <a:ea typeface="Times Roman"/>
                <a:cs typeface="Times Roman"/>
                <a:sym typeface="Times Roman"/>
              </a:rPr>
              <a:t> </a:t>
            </a:r>
            <a:r>
              <a:t>)</a:t>
            </a:r>
          </a:p>
        </p:txBody>
      </p:sp>
      <p:sp>
        <p:nvSpPr>
          <p:cNvPr id="41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41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41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41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41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41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419" name="- le « principe d’utilité » :…"/>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r>
              <a:t>- le « principe d’utilité » : </a:t>
            </a: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439999" indent="0" algn="just" defTabSz="238620">
              <a:tabLst/>
              <a:defRPr sz="2100">
                <a:solidFill>
                  <a:srgbClr val="9DE8EB"/>
                </a:solidFill>
                <a:latin typeface="+mj-lt"/>
                <a:ea typeface="+mj-ea"/>
                <a:cs typeface="+mj-cs"/>
                <a:sym typeface="Arial Narrow"/>
              </a:defRPr>
            </a:pPr>
            <a:r>
              <a:t>Par utilité on entend la possession de tout objet grâce auquel on tend à obtenir un profit, un avantage, un plaisir, un bien ou le bonheur (ce qui dans le cas présent revient au même) ou (ce qui revient également au même) à prévenir un échec, une peine, un mal, ou le malheur de qui que ce soit, qu’il s’agisse de la société en général ou de l’individu…</a:t>
            </a:r>
          </a:p>
          <a:p>
            <a:pPr marL="1439999" indent="0" algn="just" defTabSz="238620">
              <a:tabLst/>
              <a:defRPr sz="2100">
                <a:solidFill>
                  <a:srgbClr val="9DE8EB"/>
                </a:solidFill>
                <a:latin typeface="+mj-lt"/>
                <a:ea typeface="+mj-ea"/>
                <a:cs typeface="+mj-cs"/>
                <a:sym typeface="Arial Narrow"/>
              </a:defRPr>
            </a:pPr>
            <a:r>
              <a:t>On peut dire d’une action qu’elle est conforme au principe d’utilité ou plus simplement qu’elle est utile (relativement à la société en général) lorsque sa tendance à accroître le bonheur de la société est supérieure à ce qui le diminue.</a:t>
            </a:r>
            <a:r>
              <a:rPr sz="1200">
                <a:latin typeface="Times Roman"/>
                <a:ea typeface="Times Roman"/>
                <a:cs typeface="Times Roman"/>
                <a:sym typeface="Times Roman"/>
              </a:rPr>
              <a:t> </a:t>
            </a:r>
          </a:p>
          <a:p>
            <a:pPr marL="1439999" indent="0" algn="r" defTabSz="238620">
              <a:tabLst/>
              <a:defRPr sz="2100">
                <a:solidFill>
                  <a:srgbClr val="9DE8EB"/>
                </a:solidFill>
                <a:latin typeface="+mj-lt"/>
                <a:ea typeface="+mj-ea"/>
                <a:cs typeface="+mj-cs"/>
                <a:sym typeface="Arial Narrow"/>
              </a:defRPr>
            </a:pPr>
            <a:r>
              <a:t>(Jeremy Bentham,</a:t>
            </a:r>
            <a:r>
              <a:rPr i="1"/>
              <a:t> Ibid.</a:t>
            </a:r>
            <a:r>
              <a:t>)</a:t>
            </a:r>
          </a:p>
        </p:txBody>
      </p:sp>
      <p:sp>
        <p:nvSpPr>
          <p:cNvPr id="42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42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42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42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42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42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429" name="- John Stuart Mill (1806-1873) a développé la notion d’« utilité »…"/>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John Stuart </a:t>
            </a:r>
            <a:r>
              <a:rPr cap="small"/>
              <a:t>Mill</a:t>
            </a:r>
            <a:r>
              <a:t> (1806-1873) a développé la notion d’« utilité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439999" indent="0" algn="just" defTabSz="238620">
              <a:tabLst/>
              <a:defRPr sz="2100">
                <a:solidFill>
                  <a:srgbClr val="9DE8EB"/>
                </a:solidFill>
                <a:latin typeface="+mj-lt"/>
                <a:ea typeface="+mj-ea"/>
                <a:cs typeface="+mj-cs"/>
                <a:sym typeface="Arial Narrow"/>
              </a:defRPr>
            </a:pPr>
            <a:r>
              <a:t>L’école qui accepte comme fondement de la morale le principe d’utilité ou du plus grand bonheur pose que les actions sont moralement bonnes (</a:t>
            </a:r>
            <a:r>
              <a:rPr i="1"/>
              <a:t>right</a:t>
            </a:r>
            <a:r>
              <a:t>) dans la mesure où elles tendent à promouvoir le bonheur, moralement mauvaises dans la mesure où elles tendent à produire le contraire du bonheur. Par “bonheur”, on entend le plaisir et l’absence de douleur ; par “malheur”, la douleur ou la privation de plaisir. </a:t>
            </a:r>
          </a:p>
          <a:p>
            <a:pPr marL="1439999" indent="0" algn="r" defTabSz="238620">
              <a:tabLst/>
              <a:defRPr sz="2100">
                <a:solidFill>
                  <a:srgbClr val="9DE8EB"/>
                </a:solidFill>
                <a:latin typeface="+mj-lt"/>
                <a:ea typeface="+mj-ea"/>
                <a:cs typeface="+mj-cs"/>
                <a:sym typeface="Arial Narrow"/>
              </a:defRPr>
            </a:pPr>
            <a:r>
              <a:t>(John Stuart Mill, </a:t>
            </a:r>
            <a:r>
              <a:rPr i="1"/>
              <a:t>L’utilitarisme</a:t>
            </a:r>
            <a:r>
              <a:t>, Quadrige, PUF, 1998, p. 31)</a:t>
            </a:r>
          </a:p>
          <a:p>
            <a:pPr marL="1439999" indent="0" algn="just" defTabSz="238620">
              <a:tabLst/>
              <a:defRPr sz="2100">
                <a:solidFill>
                  <a:srgbClr val="9DE8EB"/>
                </a:solidFill>
                <a:latin typeface="+mj-lt"/>
                <a:ea typeface="+mj-ea"/>
                <a:cs typeface="+mj-cs"/>
                <a:sym typeface="Arial Narrow"/>
              </a:defRPr>
            </a:pPr>
          </a:p>
        </p:txBody>
      </p:sp>
      <p:sp>
        <p:nvSpPr>
          <p:cNvPr id="43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43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43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43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43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14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148" name="- la réponse à ces questions demande un détour par l’histoire de la philosophie et de la théologie occidental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la réponse à ces questions demande un détour par l’histoire de la philosophie et de la théologie occidentale</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sur la notion de « bien » notamment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sur la notion de « devoir » chez Emmanuel Kant</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ces deux approches sont les deux traditions majeures en philosophie morale</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ce sont ces deux notions qui sont reformulées aujourd’hui en termes</a:t>
            </a:r>
          </a:p>
          <a:p>
            <a:pPr marL="1595606" indent="-1595606" algn="l" defTabSz="238620">
              <a:spcBef>
                <a:spcPts val="400"/>
              </a:spcBef>
              <a:tabLst>
                <a:tab pos="647700" algn="l"/>
                <a:tab pos="1219200" algn="l"/>
              </a:tabLst>
              <a:defRPr sz="2200">
                <a:latin typeface="+mn-lt"/>
                <a:ea typeface="+mn-ea"/>
                <a:cs typeface="+mn-cs"/>
                <a:sym typeface="Helvetica Neue"/>
              </a:defRPr>
            </a:pPr>
            <a:r>
              <a:t>			- d’accomplissement</a:t>
            </a:r>
          </a:p>
          <a:p>
            <a:pPr marL="1595606" indent="-1595606" algn="l" defTabSz="238620">
              <a:spcBef>
                <a:spcPts val="400"/>
              </a:spcBef>
              <a:tabLst>
                <a:tab pos="647700" algn="l"/>
                <a:tab pos="1219200" algn="l"/>
              </a:tabLst>
              <a:defRPr sz="2200">
                <a:latin typeface="+mn-lt"/>
                <a:ea typeface="+mn-ea"/>
                <a:cs typeface="+mn-cs"/>
                <a:sym typeface="Helvetica Neue"/>
              </a:defRPr>
            </a:pPr>
            <a:r>
              <a:t>			- de responsabilité</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mais au terme de détours et de réinterprétations </a:t>
            </a:r>
          </a:p>
        </p:txBody>
      </p:sp>
      <p:sp>
        <p:nvSpPr>
          <p:cNvPr id="14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15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15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153" name="Texte"/>
          <p:cNvSpPr txBox="1"/>
          <p:nvPr/>
        </p:nvSpPr>
        <p:spPr>
          <a:xfrm>
            <a:off x="13085221" y="9080018"/>
            <a:ext cx="161337"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15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43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439" name="- la formulation par John Stuart Mill, de la morale utilitariste :…"/>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la formulation par John Stuart </a:t>
            </a:r>
            <a:r>
              <a:rPr cap="small"/>
              <a:t>Mill</a:t>
            </a:r>
            <a:r>
              <a:t>, de la morale utilitariste : </a:t>
            </a:r>
          </a:p>
          <a:p>
            <a:pPr marL="1439999" indent="0" algn="just" defTabSz="238620">
              <a:tabLst/>
              <a:defRPr sz="2100">
                <a:solidFill>
                  <a:srgbClr val="9DE8EB"/>
                </a:solidFill>
                <a:latin typeface="+mj-lt"/>
                <a:ea typeface="+mj-ea"/>
                <a:cs typeface="+mj-cs"/>
                <a:sym typeface="Arial Narrow"/>
              </a:defRPr>
            </a:pPr>
          </a:p>
          <a:p>
            <a:pPr marL="1439999" indent="0" algn="just" defTabSz="238620">
              <a:tabLst/>
              <a:defRPr sz="2100">
                <a:solidFill>
                  <a:srgbClr val="9DE8EB"/>
                </a:solidFill>
                <a:latin typeface="+mj-lt"/>
                <a:ea typeface="+mj-ea"/>
                <a:cs typeface="+mj-cs"/>
                <a:sym typeface="Arial Narrow"/>
              </a:defRPr>
            </a:pPr>
          </a:p>
          <a:p>
            <a:pPr marL="1439999" indent="0" algn="just" defTabSz="238620">
              <a:tabLst/>
              <a:defRPr sz="2100">
                <a:solidFill>
                  <a:srgbClr val="9DE8EB"/>
                </a:solidFill>
                <a:latin typeface="+mj-lt"/>
                <a:ea typeface="+mj-ea"/>
                <a:cs typeface="+mj-cs"/>
                <a:sym typeface="Arial Narrow"/>
              </a:defRPr>
            </a:pPr>
            <a:r>
              <a:t>Selon le principe du plus grand bonheur, [tel qu’il a été expliqué précédemment,] la fin ultime, celle en fonction et en vertu de laquelle sont désirables toutes les autres choses désirables (que nous considérions notre propre bien ou celui des autres), consiste à pouvoir mener une existence aussi dépourvue de souffrance que possible et aussi riche que possible de satisfactions tant en quantité qu’en qualité ; le critère de la qualité, et la règle qui permet de la comparer à la quantité étant représentés par la préférence que manifestent ceux qui, tant par leurs possibilités d’expérience que par leur pratique de l’analyse et de l’observation de soi-même, sont les mieux à même d’établir des comparaisons. Étant donné que c’est là, selon l’opinion utilitariste, la finalité de l’action humaine, c’est nécessairement également la norme de la moralité ; celle-ci peut donc, en conséquence, être définie comme l’ensemble des règles et des préceptes de la conduite humaine dont le respect serait de nature à assurer, dans la plus large mesure possible, une telle existence à toute l’humanité ; et il faut ajouter que cela s’applique aussi, autant que le permet la nature des choses, à l’ensemble des créatures capables de sensation. (</a:t>
            </a:r>
            <a:r>
              <a:rPr i="1"/>
              <a:t>id</a:t>
            </a:r>
            <a:r>
              <a:t>., p. 40-41)</a:t>
            </a:r>
            <a:r>
              <a:rPr sz="1200">
                <a:latin typeface="Times Roman"/>
                <a:ea typeface="Times Roman"/>
                <a:cs typeface="Times Roman"/>
                <a:sym typeface="Times Roman"/>
              </a:rPr>
              <a:t> </a:t>
            </a:r>
          </a:p>
        </p:txBody>
      </p:sp>
      <p:sp>
        <p:nvSpPr>
          <p:cNvPr id="44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44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44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44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44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44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449" name="- une précision sur la notion de « bonheur » (en réponse à une critique qu’on lui a opposée au motif que le bonheur est inatteignable dans cette vie) :…"/>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une précision sur la notion de « bonheur » (en réponse à une critique qu’on lui a opposée au motif que le bonheur est inatteignable dans cette vie) :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439999" indent="0" algn="just" defTabSz="238620">
              <a:tabLst/>
              <a:defRPr sz="2100">
                <a:solidFill>
                  <a:srgbClr val="9DE8EB"/>
                </a:solidFill>
                <a:latin typeface="+mj-lt"/>
                <a:ea typeface="+mj-ea"/>
                <a:cs typeface="+mj-cs"/>
                <a:sym typeface="Arial Narrow"/>
              </a:defRPr>
            </a:pPr>
            <a:r>
              <a:t>Ce qu’ils [les philosophes qui ont enseigné que le bonheur est la fin de l’existence] entendent par bonheur n’était certes pas une vie de délices, mais une vie qui connaît des moments de ce genre avec des douleurs peu nombreuses et passagères, des plaisirs nombreux et variés, avec une nette prédominance de l’action sur la passivité, et dont les fondements est l’idée qu’il ne faut pas attendre plus de la vie que ce qu’elle peut donner. Une vie ainsi constituée a toujours, semble-t-il, mérité d’être appelée heureuse par tous ceux assez fortunés pour l’obtenir. (</a:t>
            </a:r>
            <a:r>
              <a:rPr i="1"/>
              <a:t>id</a:t>
            </a:r>
            <a:r>
              <a:t>., p. 43)</a:t>
            </a:r>
            <a:r>
              <a:rPr sz="1200">
                <a:latin typeface="Times Roman"/>
                <a:ea typeface="Times Roman"/>
                <a:cs typeface="Times Roman"/>
                <a:sym typeface="Times Roman"/>
              </a:rPr>
              <a:t> </a:t>
            </a: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r>
              <a:t>- en d’autres termes, dans la tradition utilitariste, le bien est ramené à un bien-être éprouvé et à une absence de douleur</a:t>
            </a:r>
          </a:p>
        </p:txBody>
      </p:sp>
      <p:sp>
        <p:nvSpPr>
          <p:cNvPr id="45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45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45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45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45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45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459" name="- David Hume (1711-1776) sur la critique du concept de « nature »…"/>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David </a:t>
            </a:r>
            <a:r>
              <a:rPr cap="small"/>
              <a:t>Hume</a:t>
            </a:r>
            <a:r>
              <a:t> (1711-1776) sur la critique du concept de « nature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pour lui la notion de moralité est accessible par le biais de l’approbation sociale </a:t>
            </a:r>
          </a:p>
          <a:p>
            <a:pPr marL="1595606" indent="-1595606" algn="l" defTabSz="238620">
              <a:spcBef>
                <a:spcPts val="400"/>
              </a:spcBef>
              <a:tabLst>
                <a:tab pos="647700" algn="l"/>
                <a:tab pos="1219200" algn="l"/>
              </a:tabLst>
              <a:defRPr sz="2200">
                <a:latin typeface="+mn-lt"/>
                <a:ea typeface="+mn-ea"/>
                <a:cs typeface="+mn-cs"/>
                <a:sym typeface="Helvetica Neue"/>
              </a:defRPr>
            </a:pPr>
            <a:r>
              <a:t>	- et celle-ci est liée à une « sympathie », c'est-à-dire une entrée en résonance affective avec les sentiments des autres </a:t>
            </a:r>
          </a:p>
          <a:p>
            <a:pPr marL="1595606" indent="-1595606" algn="l" defTabSz="238620">
              <a:spcBef>
                <a:spcPts val="400"/>
              </a:spcBef>
              <a:tabLst>
                <a:tab pos="647700" algn="l"/>
                <a:tab pos="1219200" algn="l"/>
              </a:tabLst>
              <a:defRPr sz="2200">
                <a:latin typeface="+mn-lt"/>
                <a:ea typeface="+mn-ea"/>
                <a:cs typeface="+mn-cs"/>
                <a:sym typeface="Helvetica Neue"/>
              </a:defRPr>
            </a:pPr>
            <a:r>
              <a:t>	- et donc on nomme « bien » la capacité de qualités comme la bienveillance, la générosité et toute forme d’altruisme, de susciter des sentiments favorables, ou du bonheur</a:t>
            </a:r>
          </a:p>
          <a:p>
            <a:pPr marL="1595606" indent="-1595606" algn="l" defTabSz="238620">
              <a:spcBef>
                <a:spcPts val="400"/>
              </a:spcBef>
              <a:tabLst>
                <a:tab pos="647700" algn="l"/>
                <a:tab pos="1219200" algn="l"/>
              </a:tabLst>
              <a:defRPr sz="2200">
                <a:latin typeface="+mn-lt"/>
                <a:ea typeface="+mn-ea"/>
                <a:cs typeface="+mn-cs"/>
                <a:sym typeface="Helvetica Neue"/>
              </a:defRPr>
            </a:pPr>
            <a:r>
              <a:t>	- donc ces qualités sont « utiles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439999" indent="0" algn="just" defTabSz="238620">
              <a:tabLst/>
              <a:defRPr sz="2100">
                <a:solidFill>
                  <a:srgbClr val="9DE8EB"/>
                </a:solidFill>
                <a:latin typeface="+mj-lt"/>
                <a:ea typeface="+mj-ea"/>
                <a:cs typeface="+mj-cs"/>
                <a:sym typeface="Arial Narrow"/>
              </a:defRPr>
            </a:pPr>
            <a:r>
              <a:t>Ainsi, sous quelque lumière que nous examinions ce sujet, le mérite attribué aux vertus sociales paraît toujours uniforme et procède principalement de cette considération que le sentiment naturel de bienveillance nous incite à porter aux intérêts de l'humanité et de la société. Si nous prenons en compte les principes de la constitution humaine, tels qu'ils apparaissent à l'expérience et à l'observation quotidienne, nous devons </a:t>
            </a:r>
            <a:r>
              <a:rPr i="1"/>
              <a:t>a priori</a:t>
            </a:r>
            <a:r>
              <a:t> conclure qu'il est impossible, pour une créature telle que l'homme, d'être totalement indifférente ou bien-être ou au mal-être de ses congénères, et de ne pas déclarer, sans détour et d'elle-même, tant que rien, ne lui donne un penchant particulier, que ce qui favorise le bonheur de ses semblables, est bien, et ce qui tend à leur malheur, mal, sans plus de considérations.</a:t>
            </a:r>
          </a:p>
          <a:p>
            <a:pPr marL="1439999" indent="0" algn="r" defTabSz="238620">
              <a:tabLst/>
              <a:defRPr sz="2100">
                <a:solidFill>
                  <a:srgbClr val="9DE8EB"/>
                </a:solidFill>
                <a:latin typeface="+mj-lt"/>
                <a:ea typeface="+mj-ea"/>
                <a:cs typeface="+mj-cs"/>
                <a:sym typeface="Arial Narrow"/>
              </a:defRPr>
            </a:pPr>
            <a:r>
              <a:t>(David </a:t>
            </a:r>
            <a:r>
              <a:rPr cap="small"/>
              <a:t>Hume</a:t>
            </a:r>
            <a:r>
              <a:t>, </a:t>
            </a:r>
            <a:r>
              <a:rPr i="1"/>
              <a:t>Enquête sur les principes de la morale</a:t>
            </a:r>
            <a:r>
              <a:t>, Paris, GF Flammarion 654, 1991, p. 140)</a:t>
            </a:r>
          </a:p>
        </p:txBody>
      </p:sp>
      <p:sp>
        <p:nvSpPr>
          <p:cNvPr id="46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46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46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46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46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46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469" name="- David Hume (1711-1776) sur la critique du concept de « nature »…"/>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David </a:t>
            </a:r>
            <a:r>
              <a:rPr cap="small"/>
              <a:t>Hume</a:t>
            </a:r>
            <a:r>
              <a:t> (1711-1776) sur la critique du concept de « nature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pour lui toute la morale repose sur un « sentiment d’humanité » au sens où la sympathie avec ce qui est agréable dans les relations, et la compassion pour la souffrance d’autrui affecte l’humanité de chacun</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439999" indent="0" algn="just" defTabSz="238620">
              <a:tabLst/>
              <a:defRPr sz="2100">
                <a:solidFill>
                  <a:srgbClr val="9DE8EB"/>
                </a:solidFill>
                <a:latin typeface="+mj-lt"/>
                <a:ea typeface="+mj-ea"/>
                <a:cs typeface="+mj-cs"/>
                <a:sym typeface="Arial Narrow"/>
              </a:defRPr>
            </a:pPr>
            <a:r>
              <a:t>La notion de morale implique un sentiment, commun à tous les hommes, qui recommande le même objet à l'approbation générale, et fait que tous les hommes, ou la plupart d'entre eux, se rejoignent dans la même opinion ou dans la même décision à ce sujet. Elle implique aussi un sentiment si universel, et si général qu'ils s'étende à toute l'humanité et fasse des actions et de la conduite des personnes, même les plus éloignées, un objet d'approbation ou de condamnation selon qu’elles sont ou non en accord avec cette règle de droit établie. Ces deux circonstances appartiennent seulement aux sentiments d'humanité sur lequel nous insistons ici.</a:t>
            </a:r>
          </a:p>
          <a:p>
            <a:pPr marL="1439999" indent="0" algn="r" defTabSz="238620">
              <a:tabLst/>
              <a:defRPr sz="2100">
                <a:solidFill>
                  <a:srgbClr val="9DE8EB"/>
                </a:solidFill>
                <a:latin typeface="+mj-lt"/>
                <a:ea typeface="+mj-ea"/>
                <a:cs typeface="+mj-cs"/>
                <a:sym typeface="Arial Narrow"/>
              </a:defRPr>
            </a:pPr>
            <a:r>
              <a:t>(Id., p. 187)</a:t>
            </a:r>
          </a:p>
          <a:p>
            <a:pPr marL="1439999" indent="0" algn="just" defTabSz="238620">
              <a:tabLst/>
              <a:defRPr sz="2100">
                <a:solidFill>
                  <a:srgbClr val="9DE8EB"/>
                </a:solidFill>
                <a:latin typeface="+mj-lt"/>
                <a:ea typeface="+mj-ea"/>
                <a:cs typeface="+mj-cs"/>
                <a:sym typeface="Arial Narrow"/>
              </a:defRPr>
            </a:pPr>
          </a:p>
          <a:p>
            <a:pPr marL="1439999" indent="0" algn="just" defTabSz="238620">
              <a:tabLst/>
              <a:defRPr sz="2100">
                <a:solidFill>
                  <a:srgbClr val="9DE8EB"/>
                </a:solidFill>
                <a:latin typeface="+mj-lt"/>
                <a:ea typeface="+mj-ea"/>
                <a:cs typeface="+mj-cs"/>
                <a:sym typeface="Arial Narrow"/>
              </a:defRPr>
            </a:pPr>
            <a:r>
              <a:t>Toute conduite qui gagne mon approbation en touchant mon humanité, emporte aussi l'approbation de tous les hommes, en s'adressant chez eux ou même principe.</a:t>
            </a:r>
          </a:p>
          <a:p>
            <a:pPr marL="1439999" indent="0" algn="r" defTabSz="238620">
              <a:tabLst/>
              <a:defRPr sz="2100">
                <a:solidFill>
                  <a:srgbClr val="9DE8EB"/>
                </a:solidFill>
                <a:latin typeface="+mj-lt"/>
                <a:ea typeface="+mj-ea"/>
                <a:cs typeface="+mj-cs"/>
                <a:sym typeface="Arial Narrow"/>
              </a:defRPr>
            </a:pPr>
            <a:r>
              <a:t>(Id., p. 189-190)</a:t>
            </a:r>
          </a:p>
        </p:txBody>
      </p:sp>
      <p:sp>
        <p:nvSpPr>
          <p:cNvPr id="47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47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47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47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47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47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479" name="- on peut évoquer Adam Smith (1723-1790) et sa « Théorie des sentiments moraux » (Paris, Quadrige, PUF, 1999)…"/>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on peut évoquer Adam </a:t>
            </a:r>
            <a:r>
              <a:rPr cap="small"/>
              <a:t>Smith</a:t>
            </a:r>
            <a:r>
              <a:t> (1723-1790) et sa « Théorie des sentiments moraux » (Paris, Quadrige, PUF, 1999)</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il part du principe que les jugements moraux reposent toujours sur des sentiments (ex : un sentiment d’injustice, de gratitude, etc.)</a:t>
            </a:r>
          </a:p>
          <a:p>
            <a:pPr marL="1595606" indent="-1595606" algn="l" defTabSz="238620">
              <a:spcBef>
                <a:spcPts val="400"/>
              </a:spcBef>
              <a:tabLst>
                <a:tab pos="647700" algn="l"/>
                <a:tab pos="1219200" algn="l"/>
              </a:tabLst>
              <a:defRPr sz="2200">
                <a:latin typeface="+mn-lt"/>
                <a:ea typeface="+mn-ea"/>
                <a:cs typeface="+mn-cs"/>
                <a:sym typeface="Helvetica Neue"/>
              </a:defRPr>
            </a:pPr>
            <a:r>
              <a:t>		- mais qu’ils n’en sont pas moins rationnels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il fonde son raisonnement sur la notion de </a:t>
            </a:r>
            <a:r>
              <a:rPr i="1"/>
              <a:t>sympathie</a:t>
            </a:r>
            <a:r>
              <a:t> : une capacité de « communier » aux sentiments des autres, de créer une « correspondance » des sentiments chez des sujets différents</a:t>
            </a:r>
          </a:p>
          <a:p>
            <a:pPr marL="1595606" indent="-1595606" algn="l" defTabSz="238620">
              <a:spcBef>
                <a:spcPts val="400"/>
              </a:spcBef>
              <a:tabLst>
                <a:tab pos="647700" algn="l"/>
                <a:tab pos="1219200" algn="l"/>
              </a:tabLst>
              <a:defRPr sz="2200">
                <a:latin typeface="+mn-lt"/>
                <a:ea typeface="+mn-ea"/>
                <a:cs typeface="+mn-cs"/>
                <a:sym typeface="Helvetica Neue"/>
              </a:defRPr>
            </a:pPr>
            <a:r>
              <a:t>	- d’où la possibilité d’approuver ou de désapprouver les sentiments moraux d’autrui</a:t>
            </a: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il analyse les passions humaines et détermine leur caractère acceptable ou non en fonction de leur capacité à susciter de la sympathie</a:t>
            </a:r>
          </a:p>
        </p:txBody>
      </p:sp>
      <p:sp>
        <p:nvSpPr>
          <p:cNvPr id="48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48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48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48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48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48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489" name="- on peut ajouter une idée-clé de David Hume pour la morale moderne :…"/>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on peut ajouter une idée-clé de David </a:t>
            </a:r>
            <a:r>
              <a:rPr cap="small"/>
              <a:t>Hume</a:t>
            </a:r>
            <a:r>
              <a:t> pour la morale moderne : </a:t>
            </a:r>
          </a:p>
          <a:p>
            <a:pPr marL="1595606" indent="-1595606" algn="l" defTabSz="238620">
              <a:spcBef>
                <a:spcPts val="400"/>
              </a:spcBef>
              <a:tabLst>
                <a:tab pos="647700" algn="l"/>
                <a:tab pos="1219200" algn="l"/>
              </a:tabLst>
              <a:defRPr sz="2200">
                <a:latin typeface="+mn-lt"/>
                <a:ea typeface="+mn-ea"/>
                <a:cs typeface="+mn-cs"/>
                <a:sym typeface="Helvetica Neue"/>
              </a:defRPr>
            </a:pPr>
            <a:r>
              <a:t>	- une dissociation entre le registre descriptif et le registre évaluatif (ou axiologique)</a:t>
            </a:r>
          </a:p>
          <a:p>
            <a:pPr marL="1595606" indent="-1595606" algn="l" defTabSz="238620">
              <a:spcBef>
                <a:spcPts val="400"/>
              </a:spcBef>
              <a:tabLst>
                <a:tab pos="647700" algn="l"/>
                <a:tab pos="1219200" algn="l"/>
              </a:tabLst>
              <a:defRPr sz="2200">
                <a:latin typeface="+mn-lt"/>
                <a:ea typeface="+mn-ea"/>
                <a:cs typeface="+mn-cs"/>
                <a:sym typeface="Helvetica Neue"/>
              </a:defRPr>
            </a:pPr>
            <a:r>
              <a:t>	- souvent résumée par la formule : « d’un être on ne peut déduire un devoir-être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439999" indent="0" algn="just" defTabSz="238620">
              <a:tabLst/>
              <a:defRPr sz="2100">
                <a:solidFill>
                  <a:srgbClr val="9DE8EB"/>
                </a:solidFill>
                <a:latin typeface="+mj-lt"/>
                <a:ea typeface="+mj-ea"/>
                <a:cs typeface="+mj-cs"/>
                <a:sym typeface="Arial Narrow"/>
              </a:defRPr>
            </a:pPr>
            <a:r>
              <a:t>Dans tous les systèmes de moralité que j'ai rencontrés jusqu'ici, j'ai toujours remarqué que l'auteur procède quelque temps de la manière ordinaire de raisonner, et établit l'existence d'un Dieu, ou fait des observations, concernant les affaires humaines ; quand soudain je suis étonné de trouver qu'au lieu de rencontrer les copules habituelles </a:t>
            </a:r>
            <a:r>
              <a:rPr i="1"/>
              <a:t>est</a:t>
            </a:r>
            <a:r>
              <a:t> et </a:t>
            </a:r>
            <a:r>
              <a:rPr i="1"/>
              <a:t>n'est pas</a:t>
            </a:r>
            <a:r>
              <a:t>, je ne trouve aucune proposition qui ne soit connectée avec des </a:t>
            </a:r>
            <a:r>
              <a:rPr i="1"/>
              <a:t>doit</a:t>
            </a:r>
            <a:r>
              <a:t> ou </a:t>
            </a:r>
            <a:r>
              <a:rPr i="1"/>
              <a:t>ne doit pas</a:t>
            </a:r>
            <a:r>
              <a:t>. Ce changement est imperceptible, mais a néanmoins de grandes conséquences. Car comme ce doit ou ne doit pas exprime quelque nouvelle relation ou affirmation, il est nécessaire que celle-ci soit observée et expliquée, et qu'en même temps une raison soit donnée pour ce qui semble tout à fait inconcevable, que cette relation puisse être une déduction d'autres qui en sont entièrement différentes.</a:t>
            </a:r>
          </a:p>
          <a:p>
            <a:pPr marL="1439999" indent="0" algn="r" defTabSz="238620">
              <a:tabLst/>
              <a:defRPr sz="2100">
                <a:solidFill>
                  <a:srgbClr val="9DE8EB"/>
                </a:solidFill>
                <a:latin typeface="+mj-lt"/>
                <a:ea typeface="+mj-ea"/>
                <a:cs typeface="+mj-cs"/>
                <a:sym typeface="Arial Narrow"/>
              </a:defRPr>
            </a:pPr>
            <a:r>
              <a:t>(David </a:t>
            </a:r>
            <a:r>
              <a:rPr cap="small"/>
              <a:t>Hume</a:t>
            </a:r>
            <a:r>
              <a:t>, </a:t>
            </a:r>
            <a:r>
              <a:rPr i="1"/>
              <a:t>Traité de la nature humaine</a:t>
            </a:r>
            <a:r>
              <a:t>, I, I, 1, Paris, GF Flammarion 701, 1995) </a:t>
            </a: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r>
              <a:t>- une reformulation par Raymond </a:t>
            </a:r>
            <a:r>
              <a:rPr cap="small"/>
              <a:t>Boudon</a:t>
            </a:r>
            <a:r>
              <a:t> : </a:t>
            </a: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r>
              <a:t>	- « aucun raisonnement à l'indicatif ne peut engendrer une conclusion à l’impératif »</a:t>
            </a: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r>
              <a:t>		ou bien :</a:t>
            </a:r>
          </a:p>
          <a:p>
            <a:pPr marL="1595606" indent="-1595606" algn="l" defTabSz="238620">
              <a:spcBef>
                <a:spcPts val="400"/>
              </a:spcBef>
              <a:tabLst>
                <a:tab pos="647700" algn="l"/>
                <a:tab pos="1219200" algn="l"/>
                <a:tab pos="2781300" algn="l"/>
                <a:tab pos="4229100" algn="l"/>
              </a:tabLst>
              <a:defRPr sz="2200">
                <a:latin typeface="+mn-lt"/>
                <a:ea typeface="+mn-ea"/>
                <a:cs typeface="+mn-cs"/>
                <a:sym typeface="Helvetica Neue"/>
              </a:defRPr>
            </a:pPr>
            <a:r>
              <a:t>	- « on ne peut tirer une conclusion à l'impératif de prémisses qui seraient </a:t>
            </a:r>
            <a:r>
              <a:rPr i="1"/>
              <a:t>toutes</a:t>
            </a:r>
            <a:r>
              <a:t> à l’indicatif » </a:t>
            </a:r>
          </a:p>
        </p:txBody>
      </p:sp>
      <p:sp>
        <p:nvSpPr>
          <p:cNvPr id="49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49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49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49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49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49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499" name="- ce principe signale le fait que la morale (la réflexion sur ce que l’on est amené à faire) ne peut plus s’appuyer sur la notion de « nature humaine » comprise comme une réalité factuell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ce principe signale le fait que la morale (la réflexion sur ce que l’on est amené à faire) ne peut plus s’appuyer sur la notion de « nature humaine » comprise comme une réalité factuelle</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l’anthropologie moderne considère que la notion de « nature humaine » correspond à ce qui est empiriquement constatable comme inné : la réalité biologique et quelques instincts</a:t>
            </a:r>
          </a:p>
          <a:p>
            <a:pPr marL="1595606" indent="-1595606" algn="l" defTabSz="238620">
              <a:spcBef>
                <a:spcPts val="400"/>
              </a:spcBef>
              <a:tabLst>
                <a:tab pos="647700" algn="l"/>
                <a:tab pos="1219200" algn="l"/>
              </a:tabLst>
              <a:defRPr sz="2200">
                <a:latin typeface="+mn-lt"/>
                <a:ea typeface="+mn-ea"/>
                <a:cs typeface="+mn-cs"/>
                <a:sym typeface="Helvetica Neue"/>
              </a:defRPr>
            </a:pPr>
            <a:r>
              <a:t>	- l’humain se définit essentiellement par la culture, c'est-à-dire ce qui est acquis au fil des générations et du développement des connaissances et techniques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l’anthropologie moderne repose en grande partie sur le binôme inné/acquis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par conséquent, la notion de « loi naturelle » est comprise comme un corpus de normes de comportement qui seraient innées - mais dont l’existence est infirmée par l’expérience</a:t>
            </a:r>
          </a:p>
          <a:p>
            <a:pPr marL="1595606" indent="-1595606" algn="l" defTabSz="238620">
              <a:spcBef>
                <a:spcPts val="400"/>
              </a:spcBef>
              <a:tabLst>
                <a:tab pos="647700" algn="l"/>
                <a:tab pos="1219200" algn="l"/>
              </a:tabLst>
              <a:defRPr sz="2200">
                <a:latin typeface="+mn-lt"/>
                <a:ea typeface="+mn-ea"/>
                <a:cs typeface="+mn-cs"/>
                <a:sym typeface="Helvetica Neue"/>
              </a:defRPr>
            </a:pPr>
            <a:r>
              <a:t>	- par conséquent cette notion est rejetée car considérée comme une ineptie </a:t>
            </a:r>
          </a:p>
        </p:txBody>
      </p:sp>
      <p:sp>
        <p:nvSpPr>
          <p:cNvPr id="50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50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50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50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50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50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509" name="En résumé…"/>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En résumé</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on assiste avec le passage du Moyen-Âge à la Modernité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à un glissement d’une pensée ontologique vers une approche psychologique (qui est centrée sur les affects, les sentiments…)</a:t>
            </a:r>
          </a:p>
          <a:p>
            <a:pPr marL="1595606" indent="-1595606" algn="l" defTabSz="238620">
              <a:spcBef>
                <a:spcPts val="400"/>
              </a:spcBef>
              <a:tabLst>
                <a:tab pos="647700" algn="l"/>
                <a:tab pos="1219200" algn="l"/>
              </a:tabLst>
              <a:defRPr sz="2200">
                <a:latin typeface="+mn-lt"/>
                <a:ea typeface="+mn-ea"/>
                <a:cs typeface="+mn-cs"/>
                <a:sym typeface="Helvetica Neue"/>
              </a:defRPr>
            </a:pPr>
            <a:r>
              <a:t>	- au fait que la notion de bien ne correspond plus à un accomplissement de la « nature humaine » mais à un bien-être éprouvé</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on accentue la dimension « éprouvée » de l’agir - empiriquement - au sens où </a:t>
            </a:r>
          </a:p>
          <a:p>
            <a:pPr marL="1595606" indent="-1595606" algn="l" defTabSz="238620">
              <a:spcBef>
                <a:spcPts val="400"/>
              </a:spcBef>
              <a:tabLst>
                <a:tab pos="647700" algn="l"/>
                <a:tab pos="1219200" algn="l"/>
              </a:tabLst>
              <a:defRPr sz="2200">
                <a:latin typeface="+mn-lt"/>
                <a:ea typeface="+mn-ea"/>
                <a:cs typeface="+mn-cs"/>
                <a:sym typeface="Helvetica Neue"/>
              </a:defRPr>
            </a:pPr>
            <a:r>
              <a:t>		- ce sont des sentiments qui poussent à agir</a:t>
            </a:r>
          </a:p>
          <a:p>
            <a:pPr marL="1595606" indent="-1595606" algn="l" defTabSz="238620">
              <a:spcBef>
                <a:spcPts val="400"/>
              </a:spcBef>
              <a:tabLst>
                <a:tab pos="647700" algn="l"/>
                <a:tab pos="1219200" algn="l"/>
              </a:tabLst>
              <a:defRPr sz="2200">
                <a:latin typeface="+mn-lt"/>
                <a:ea typeface="+mn-ea"/>
                <a:cs typeface="+mn-cs"/>
                <a:sym typeface="Helvetica Neue"/>
              </a:defRPr>
            </a:pPr>
            <a:r>
              <a:t>		- l’évaluation des actes est aussi accompagnée de sentiments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de nos jours, Paul Ricœur a attiré l’attention sur le fait qu’une perspective de la « vie bonne » ou « vie accomplie » est indispensable pour penser une éthique</a:t>
            </a:r>
          </a:p>
          <a:p>
            <a:pPr marL="1595606" indent="-1595606" algn="l" defTabSz="238620">
              <a:spcBef>
                <a:spcPts val="400"/>
              </a:spcBef>
              <a:tabLst>
                <a:tab pos="647700" algn="l"/>
                <a:tab pos="1219200" algn="l"/>
              </a:tabLst>
              <a:defRPr sz="2200">
                <a:latin typeface="+mn-lt"/>
                <a:ea typeface="+mn-ea"/>
                <a:cs typeface="+mn-cs"/>
                <a:sym typeface="Helvetica Neue"/>
              </a:defRPr>
            </a:pPr>
            <a:r>
              <a:t>	- celle-ci est liée à une adhésion à des convictions anthropologiques (philosophiques, spirituelles, religieuses)</a:t>
            </a:r>
          </a:p>
          <a:p>
            <a:pPr marL="1595606" indent="-1595606" algn="l" defTabSz="238620">
              <a:spcBef>
                <a:spcPts val="400"/>
              </a:spcBef>
              <a:tabLst>
                <a:tab pos="647700" algn="l"/>
                <a:tab pos="1219200" algn="l"/>
              </a:tabLst>
              <a:defRPr sz="2200">
                <a:latin typeface="+mn-lt"/>
                <a:ea typeface="+mn-ea"/>
                <a:cs typeface="+mn-cs"/>
                <a:sym typeface="Helvetica Neue"/>
              </a:defRPr>
            </a:pPr>
            <a:r>
              <a:t>	- et à l’adhésion à des valeurs qui déterminent un certain « style de vie »</a:t>
            </a:r>
          </a:p>
        </p:txBody>
      </p:sp>
      <p:sp>
        <p:nvSpPr>
          <p:cNvPr id="51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51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51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51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51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51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519" name="- à ces évolutions il faut en ajouter une autre :…"/>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à ces évolutions il faut en ajouter une autre :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le passage de la pensée occidentale à un paradigme juridique :</a:t>
            </a:r>
          </a:p>
          <a:p>
            <a:pPr marL="1595606" indent="-1595606" algn="l" defTabSz="238620">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 après la découverte de l’Amérique</a:t>
            </a:r>
          </a:p>
          <a:p>
            <a:pPr marL="1595606" indent="-1595606" algn="l" defTabSz="238620">
              <a:spcBef>
                <a:spcPts val="400"/>
              </a:spcBef>
              <a:tabLst>
                <a:tab pos="647700" algn="l"/>
                <a:tab pos="1219200" algn="l"/>
              </a:tabLst>
              <a:defRPr sz="2200">
                <a:latin typeface="+mn-lt"/>
                <a:ea typeface="+mn-ea"/>
                <a:cs typeface="+mn-cs"/>
                <a:sym typeface="Helvetica Neue"/>
              </a:defRPr>
            </a:pPr>
            <a:r>
              <a:t>		- et en même temps que se constituent les États européens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un besoin massif de réflexion juridique se fait sentir (en droit international et en droit national)</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d’où le fait que la morale ayant laissé de côté l’approche ontologique adopte aussi une approche juridique</a:t>
            </a:r>
          </a:p>
          <a:p>
            <a:pPr marL="1595606" indent="-1595606" algn="l" defTabSz="238620">
              <a:spcBef>
                <a:spcPts val="400"/>
              </a:spcBef>
              <a:tabLst>
                <a:tab pos="647700" algn="l"/>
                <a:tab pos="1219200" algn="l"/>
              </a:tabLst>
              <a:defRPr sz="2200">
                <a:latin typeface="+mn-lt"/>
                <a:ea typeface="+mn-ea"/>
                <a:cs typeface="+mn-cs"/>
                <a:sym typeface="Helvetica Neue"/>
              </a:defRPr>
            </a:pPr>
            <a:r>
              <a:t>		- on parle de « loi morale » et on analyse les actes à la façon du droit</a:t>
            </a:r>
          </a:p>
          <a:p>
            <a:pPr marL="1595606" indent="-1595606" algn="l" defTabSz="238620">
              <a:spcBef>
                <a:spcPts val="400"/>
              </a:spcBef>
              <a:tabLst>
                <a:tab pos="647700" algn="l"/>
                <a:tab pos="1219200" algn="l"/>
              </a:tabLst>
              <a:defRPr sz="2200">
                <a:latin typeface="+mn-lt"/>
                <a:ea typeface="+mn-ea"/>
                <a:cs typeface="+mn-cs"/>
                <a:sym typeface="Helvetica Neue"/>
              </a:defRPr>
            </a:pPr>
            <a:r>
              <a:t>		- en théologie on développe la notion de « loi naturelle » comme un corpus de lois que Dieu aurait promulguées dans l’acte créateur (sans nécessairement se rendre compte que l’usage du mot </a:t>
            </a:r>
            <a:r>
              <a:rPr i="1"/>
              <a:t>loi</a:t>
            </a:r>
            <a:r>
              <a:t> est analogique)</a:t>
            </a:r>
          </a:p>
        </p:txBody>
      </p:sp>
      <p:sp>
        <p:nvSpPr>
          <p:cNvPr id="52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52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52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52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52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528"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529" name="➢ la morale revêt donc les habits de la normativité…"/>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la morale revêt donc les habits de la normativité</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en philosophie, la référence est Emmanuel </a:t>
            </a:r>
            <a:r>
              <a:rPr cap="small"/>
              <a:t>Kant</a:t>
            </a:r>
            <a:r>
              <a:t> (1724-1804)</a:t>
            </a:r>
          </a:p>
          <a:p>
            <a:pPr marL="1595606" indent="-1595606" algn="l" defTabSz="238620">
              <a:spcBef>
                <a:spcPts val="400"/>
              </a:spcBef>
              <a:tabLst>
                <a:tab pos="647700" algn="l"/>
                <a:tab pos="1219200" algn="l"/>
              </a:tabLst>
              <a:defRPr sz="2200">
                <a:latin typeface="+mn-lt"/>
                <a:ea typeface="+mn-ea"/>
                <a:cs typeface="+mn-cs"/>
                <a:sym typeface="Helvetica Neue"/>
              </a:defRPr>
            </a:pPr>
            <a:r>
              <a:t>		- il est la référence de l’approche </a:t>
            </a:r>
            <a:r>
              <a:rPr i="1"/>
              <a:t>déontologique</a:t>
            </a:r>
            <a:r>
              <a:t> de la réflexion sur l’agir</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qui sera placée sous le signe de la responsabilité</a:t>
            </a:r>
          </a:p>
        </p:txBody>
      </p:sp>
      <p:sp>
        <p:nvSpPr>
          <p:cNvPr id="530"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531"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533"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534" name="Texte"/>
          <p:cNvSpPr txBox="1"/>
          <p:nvPr/>
        </p:nvSpPr>
        <p:spPr>
          <a:xfrm>
            <a:off x="13035792" y="9080018"/>
            <a:ext cx="260194"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535"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15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158" name="a) Accomplissement…"/>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a) Accomplissement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 la notion de « bien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cette notion demande à être située</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dans son acception ontologique chez Aristote les théologiens médiévaux</a:t>
            </a:r>
          </a:p>
          <a:p>
            <a:pPr marL="1595606" indent="-1595606" algn="l" defTabSz="238620">
              <a:spcBef>
                <a:spcPts val="400"/>
              </a:spcBef>
              <a:tabLst>
                <a:tab pos="647700" algn="l"/>
                <a:tab pos="1219200" algn="l"/>
              </a:tabLst>
              <a:defRPr sz="2200">
                <a:latin typeface="+mn-lt"/>
                <a:ea typeface="+mn-ea"/>
                <a:cs typeface="+mn-cs"/>
                <a:sym typeface="Helvetica Neue"/>
              </a:defRPr>
            </a:pPr>
            <a:r>
              <a:t>		- dans son acception sociale chez Adam Smith et les utilitaristes anglais</a:t>
            </a:r>
          </a:p>
          <a:p>
            <a:pPr marL="1595606" indent="-1595606" algn="l" defTabSz="238620">
              <a:spcBef>
                <a:spcPts val="400"/>
              </a:spcBef>
              <a:tabLst>
                <a:tab pos="647700" algn="l"/>
                <a:tab pos="1219200" algn="l"/>
              </a:tabLst>
              <a:defRPr sz="2200">
                <a:latin typeface="+mn-lt"/>
                <a:ea typeface="+mn-ea"/>
                <a:cs typeface="+mn-cs"/>
                <a:sym typeface="Helvetica Neue"/>
              </a:defRPr>
            </a:pPr>
            <a:r>
              <a:t>		- dans son identification avec le bonheur et le bien-être</a:t>
            </a:r>
          </a:p>
        </p:txBody>
      </p:sp>
      <p:sp>
        <p:nvSpPr>
          <p:cNvPr id="15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16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16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163" name="Texte"/>
          <p:cNvSpPr txBox="1"/>
          <p:nvPr/>
        </p:nvSpPr>
        <p:spPr>
          <a:xfrm>
            <a:off x="13085221" y="9080018"/>
            <a:ext cx="161337"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16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16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168" name="Le « bien » chez Aristot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Le « bien »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en plusieurs étapes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1. </a:t>
            </a:r>
          </a:p>
          <a:p>
            <a:pPr marL="1595606" indent="-1595606" algn="l" defTabSz="238620">
              <a:spcBef>
                <a:spcPts val="400"/>
              </a:spcBef>
              <a:tabLst>
                <a:tab pos="647700" algn="l"/>
                <a:tab pos="1219200" algn="l"/>
              </a:tabLst>
              <a:defRPr sz="2200">
                <a:latin typeface="+mn-lt"/>
                <a:ea typeface="+mn-ea"/>
                <a:cs typeface="+mn-cs"/>
                <a:sym typeface="Helvetica Neue"/>
              </a:defRPr>
            </a:pPr>
            <a:r>
              <a:t>- pour Aristote, tout ce qui existe - les vivants en particulier - comporte en soi une fin</a:t>
            </a:r>
          </a:p>
          <a:p>
            <a:pPr marL="1595606" indent="-1595606" algn="l" defTabSz="238620">
              <a:spcBef>
                <a:spcPts val="400"/>
              </a:spcBef>
              <a:tabLst>
                <a:tab pos="647700" algn="l"/>
                <a:tab pos="1219200" algn="l"/>
              </a:tabLst>
              <a:defRPr sz="2200">
                <a:latin typeface="+mn-lt"/>
                <a:ea typeface="+mn-ea"/>
                <a:cs typeface="+mn-cs"/>
                <a:sym typeface="Helvetica Neue"/>
              </a:defRPr>
            </a:pPr>
            <a:r>
              <a:t>- le sens de l’existence de tout vivant est de devenir ce qu’il est déjà</a:t>
            </a:r>
          </a:p>
          <a:p>
            <a:pPr marL="1595606" indent="-1595606" algn="l" defTabSz="238620">
              <a:spcBef>
                <a:spcPts val="400"/>
              </a:spcBef>
              <a:tabLst>
                <a:tab pos="647700" algn="l"/>
                <a:tab pos="1219200" algn="l"/>
              </a:tabLst>
              <a:defRPr sz="2200">
                <a:latin typeface="+mn-lt"/>
                <a:ea typeface="+mn-ea"/>
                <a:cs typeface="+mn-cs"/>
                <a:sym typeface="Helvetica Neue"/>
              </a:defRPr>
            </a:pPr>
            <a:r>
              <a:t>- en développement les capacités qui lui sont inhérentes</a:t>
            </a:r>
          </a:p>
          <a:p>
            <a:pPr marL="1595606" indent="-1595606" algn="l" defTabSz="238620">
              <a:spcBef>
                <a:spcPts val="400"/>
              </a:spcBef>
              <a:tabLst>
                <a:tab pos="647700" algn="l"/>
                <a:tab pos="1219200" algn="l"/>
              </a:tabLst>
              <a:defRPr sz="2200">
                <a:latin typeface="+mn-lt"/>
                <a:ea typeface="+mn-ea"/>
                <a:cs typeface="+mn-cs"/>
                <a:sym typeface="Helvetica Neue"/>
              </a:defRPr>
            </a:pPr>
            <a:r>
              <a:t>	- un arbre fruitier ne pourrait pas donner du fruit s’il n’en avait pas, en lui, la capacité, même si celle-ci n’est pas développée, manifestée ou « actuée »</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les capacités inhérentes à un être sont ses « puissances » </a:t>
            </a:r>
          </a:p>
          <a:p>
            <a:pPr marL="1595606" indent="-1595606" algn="l" defTabSz="238620">
              <a:spcBef>
                <a:spcPts val="400"/>
              </a:spcBef>
              <a:tabLst>
                <a:tab pos="647700" algn="l"/>
                <a:tab pos="1219200" algn="l"/>
              </a:tabLst>
              <a:defRPr sz="2200">
                <a:latin typeface="+mn-lt"/>
                <a:ea typeface="+mn-ea"/>
                <a:cs typeface="+mn-cs"/>
                <a:sym typeface="Helvetica Neue"/>
              </a:defRPr>
            </a:pPr>
            <a:r>
              <a:t>- et lorsque celles-ci sont développées, les caractéristiques constitutives de cet être sont « en acte »</a:t>
            </a:r>
          </a:p>
          <a:p>
            <a:pPr marL="1595606" indent="-1595606" algn="l" defTabSz="238620">
              <a:spcBef>
                <a:spcPts val="400"/>
              </a:spcBef>
              <a:tabLst>
                <a:tab pos="647700" algn="l"/>
                <a:tab pos="1219200" algn="l"/>
              </a:tabLst>
              <a:defRPr sz="2200">
                <a:latin typeface="+mn-lt"/>
                <a:ea typeface="+mn-ea"/>
                <a:cs typeface="+mn-cs"/>
                <a:sym typeface="Helvetica Neue"/>
              </a:defRPr>
            </a:pPr>
            <a:r>
              <a:t>	- ce binôme acte et puissance est capital chez Aristote</a:t>
            </a:r>
          </a:p>
          <a:p>
            <a:pPr marL="1595606" indent="-1595606" algn="l" defTabSz="238620">
              <a:spcBef>
                <a:spcPts val="400"/>
              </a:spcBef>
              <a:tabLst>
                <a:tab pos="647700" algn="l"/>
                <a:tab pos="1219200" algn="l"/>
              </a:tabLst>
              <a:defRPr sz="2200">
                <a:latin typeface="+mn-lt"/>
                <a:ea typeface="+mn-ea"/>
                <a:cs typeface="+mn-cs"/>
                <a:sym typeface="Helvetica Neue"/>
              </a:defRPr>
            </a:pPr>
          </a:p>
        </p:txBody>
      </p:sp>
      <p:sp>
        <p:nvSpPr>
          <p:cNvPr id="16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17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17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173" name="Texte"/>
          <p:cNvSpPr txBox="1"/>
          <p:nvPr/>
        </p:nvSpPr>
        <p:spPr>
          <a:xfrm>
            <a:off x="13085221" y="9080018"/>
            <a:ext cx="161337"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17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17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178" name="Le « bien » chez Aristot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Le « bien »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en plusieurs étapes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2. </a:t>
            </a:r>
          </a:p>
          <a:p>
            <a:pPr marL="1595606" indent="-1595606" algn="l" defTabSz="238620">
              <a:spcBef>
                <a:spcPts val="400"/>
              </a:spcBef>
              <a:tabLst>
                <a:tab pos="647700" algn="l"/>
                <a:tab pos="1219200" algn="l"/>
              </a:tabLst>
              <a:defRPr sz="2200">
                <a:latin typeface="+mn-lt"/>
                <a:ea typeface="+mn-ea"/>
                <a:cs typeface="+mn-cs"/>
                <a:sym typeface="Helvetica Neue"/>
              </a:defRPr>
            </a:pPr>
            <a:r>
              <a:t>- si tout être vivant comporte en lui-même une tendance spontanée ou une tension à devenir ce qu’il est déjà selon les capacités qui lui sont inhérentes</a:t>
            </a:r>
          </a:p>
          <a:p>
            <a:pPr marL="1595606" indent="-1595606" algn="l" defTabSz="238620">
              <a:spcBef>
                <a:spcPts val="400"/>
              </a:spcBef>
              <a:tabLst>
                <a:tab pos="647700" algn="l"/>
                <a:tab pos="1219200" algn="l"/>
              </a:tabLst>
              <a:defRPr sz="2200">
                <a:latin typeface="+mn-lt"/>
                <a:ea typeface="+mn-ea"/>
                <a:cs typeface="+mn-cs"/>
                <a:sym typeface="Helvetica Neue"/>
              </a:defRPr>
            </a:pPr>
            <a:r>
              <a:t>	- cela veut dire qu’il porte en lui une finalité</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 en ce sens, pour Aristote tout être vivant est vivant parce qu’il est constitué d’une âme</a:t>
            </a:r>
          </a:p>
          <a:p>
            <a:pPr marL="1595606" indent="-1595606" algn="l" defTabSz="238620">
              <a:spcBef>
                <a:spcPts val="400"/>
              </a:spcBef>
              <a:tabLst>
                <a:tab pos="647700" algn="l"/>
                <a:tab pos="1219200" algn="l"/>
              </a:tabLst>
              <a:defRPr sz="2200">
                <a:latin typeface="+mn-lt"/>
                <a:ea typeface="+mn-ea"/>
                <a:cs typeface="+mn-cs"/>
                <a:sym typeface="Helvetica Neue"/>
              </a:defRPr>
            </a:pPr>
            <a:r>
              <a:t>	- et l’âme est entéléchie (</a:t>
            </a:r>
            <a:r>
              <a:rPr i="1"/>
              <a:t>en-telecheia</a:t>
            </a:r>
            <a:r>
              <a:t> : litt. : </a:t>
            </a:r>
            <a:r>
              <a:rPr i="1"/>
              <a:t>finalité au-dedans</a:t>
            </a:r>
            <a:r>
              <a:t>)</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tout être vivant est traversé par une tension vers sa finalité et pour les êtres non-humains, cette finalité se poursuit, de son propre mouvement, </a:t>
            </a:r>
          </a:p>
          <a:p>
            <a:pPr marL="1595606" indent="-1595606" algn="l" defTabSz="238620">
              <a:spcBef>
                <a:spcPts val="400"/>
              </a:spcBef>
              <a:tabLst>
                <a:tab pos="647700" algn="l"/>
                <a:tab pos="1219200" algn="l"/>
              </a:tabLst>
              <a:defRPr sz="2200">
                <a:latin typeface="+mn-lt"/>
                <a:ea typeface="+mn-ea"/>
                <a:cs typeface="+mn-cs"/>
                <a:sym typeface="Helvetica Neue"/>
              </a:defRPr>
            </a:pPr>
            <a:r>
              <a:t>	- dans une actuation inexorable de ses puissances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devenir ce qu’il est constitue pour un vivant, sa finalité et son bien</a:t>
            </a:r>
          </a:p>
        </p:txBody>
      </p:sp>
      <p:sp>
        <p:nvSpPr>
          <p:cNvPr id="17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18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18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183" name="Texte"/>
          <p:cNvSpPr txBox="1"/>
          <p:nvPr/>
        </p:nvSpPr>
        <p:spPr>
          <a:xfrm>
            <a:off x="13085221" y="9080018"/>
            <a:ext cx="161337"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18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18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188" name="Le « bien » chez Aristot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Le « bien »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en plusieurs étapes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3. </a:t>
            </a:r>
          </a:p>
          <a:p>
            <a:pPr marL="1595606" indent="-1595606" algn="l" defTabSz="238620">
              <a:spcBef>
                <a:spcPts val="400"/>
              </a:spcBef>
              <a:tabLst>
                <a:tab pos="647700" algn="l"/>
                <a:tab pos="1219200" algn="l"/>
              </a:tabLst>
              <a:defRPr sz="2200">
                <a:latin typeface="+mn-lt"/>
                <a:ea typeface="+mn-ea"/>
                <a:cs typeface="+mn-cs"/>
                <a:sym typeface="Helvetica Neue"/>
              </a:defRPr>
            </a:pPr>
            <a:r>
              <a:t>- l’être humain peut se donner ses finalités de façon lucide, réfléchie et décidée</a:t>
            </a:r>
          </a:p>
          <a:p>
            <a:pPr marL="1595606" indent="-1595606" algn="l" defTabSz="238620">
              <a:spcBef>
                <a:spcPts val="400"/>
              </a:spcBef>
              <a:tabLst>
                <a:tab pos="647700" algn="l"/>
                <a:tab pos="1219200" algn="l"/>
              </a:tabLst>
              <a:defRPr sz="2200">
                <a:latin typeface="+mn-lt"/>
                <a:ea typeface="+mn-ea"/>
                <a:cs typeface="+mn-cs"/>
                <a:sym typeface="Helvetica Neue"/>
              </a:defRPr>
            </a:pPr>
            <a:r>
              <a:t>- en ce sens :</a:t>
            </a:r>
          </a:p>
          <a:p>
            <a:pPr marL="1595606" indent="-1595606" algn="l" defTabSz="238620">
              <a:spcBef>
                <a:spcPts val="400"/>
              </a:spcBef>
              <a:tabLst>
                <a:tab pos="647700" algn="l"/>
                <a:tab pos="1219200" algn="l"/>
              </a:tabLst>
              <a:defRPr sz="2200">
                <a:latin typeface="+mn-lt"/>
                <a:ea typeface="+mn-ea"/>
                <a:cs typeface="+mn-cs"/>
                <a:sym typeface="Helvetica Neue"/>
              </a:defRPr>
            </a:pPr>
            <a:r>
              <a:t>	- il pose des actes libres</a:t>
            </a:r>
          </a:p>
          <a:p>
            <a:pPr marL="1595606" indent="-1595606" algn="l" defTabSz="238620">
              <a:spcBef>
                <a:spcPts val="400"/>
              </a:spcBef>
              <a:tabLst>
                <a:tab pos="647700" algn="l"/>
                <a:tab pos="1219200" algn="l"/>
              </a:tabLst>
              <a:defRPr sz="2200">
                <a:latin typeface="+mn-lt"/>
                <a:ea typeface="+mn-ea"/>
                <a:cs typeface="+mn-cs"/>
                <a:sym typeface="Helvetica Neue"/>
              </a:defRPr>
            </a:pPr>
            <a:r>
              <a:t>	- il détermine comment et quelles puissances il actue</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 en quelque sorte, chaque être humain façonne par ses décisions la « figure d’humanité » qu’il est </a:t>
            </a:r>
          </a:p>
          <a:p>
            <a:pPr lvl="1" marL="1595606" indent="-1595606" algn="l">
              <a:spcBef>
                <a:spcPts val="400"/>
              </a:spcBef>
              <a:tabLst>
                <a:tab pos="647700" algn="l"/>
                <a:tab pos="1219200" algn="l"/>
              </a:tabLst>
              <a:defRPr sz="2200">
                <a:latin typeface="+mn-lt"/>
                <a:ea typeface="+mn-ea"/>
                <a:cs typeface="+mn-cs"/>
                <a:sym typeface="Helvetica Neue"/>
              </a:defRPr>
            </a:pPr>
            <a:r>
              <a:t>	(cette singularité de chaque être humain sera appelé plus tard, la « personne » : cf. Boèce, IVè s.))</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l’être humain se donne ses finalités</a:t>
            </a:r>
          </a:p>
          <a:p>
            <a:pPr lvl="1" marL="1595606" indent="-1595606" algn="l">
              <a:spcBef>
                <a:spcPts val="400"/>
              </a:spcBef>
              <a:tabLst>
                <a:tab pos="647700" algn="l"/>
                <a:tab pos="1219200" algn="l"/>
              </a:tabLst>
              <a:defRPr sz="2200">
                <a:latin typeface="+mn-lt"/>
                <a:ea typeface="+mn-ea"/>
                <a:cs typeface="+mn-cs"/>
                <a:sym typeface="Helvetica Neue"/>
              </a:defRPr>
            </a:pPr>
            <a:r>
              <a:t>	- parce qu’il perçoit qu’elles le conduisent à devenir pleinement ce qu’il est déjà : humain</a:t>
            </a:r>
          </a:p>
          <a:p>
            <a:pPr lvl="1" marL="1595606" indent="-1595606" algn="l">
              <a:spcBef>
                <a:spcPts val="400"/>
              </a:spcBef>
              <a:tabLst>
                <a:tab pos="647700" algn="l"/>
                <a:tab pos="1219200" algn="l"/>
              </a:tabLst>
              <a:defRPr sz="2200">
                <a:latin typeface="+mn-lt"/>
                <a:ea typeface="+mn-ea"/>
                <a:cs typeface="+mn-cs"/>
                <a:sym typeface="Helvetica Neue"/>
              </a:defRPr>
            </a:pPr>
            <a:r>
              <a:t>	- et que donc il perçoit que ces finalités sont pour lui un bien</a:t>
            </a:r>
          </a:p>
          <a:p>
            <a:pPr lvl="1" marL="1595606" indent="-1595606" algn="l">
              <a:spcBef>
                <a:spcPts val="400"/>
              </a:spcBef>
              <a:tabLst>
                <a:tab pos="647700" algn="l"/>
                <a:tab pos="1219200" algn="l"/>
              </a:tabLst>
              <a:defRPr sz="2200">
                <a:latin typeface="+mn-lt"/>
                <a:ea typeface="+mn-ea"/>
                <a:cs typeface="+mn-cs"/>
                <a:sym typeface="Helvetica Neue"/>
              </a:defRPr>
            </a:pPr>
            <a:r>
              <a:t>- il y a donc une convergence entre la finalité d’un être et le bien</a:t>
            </a:r>
          </a:p>
        </p:txBody>
      </p:sp>
      <p:sp>
        <p:nvSpPr>
          <p:cNvPr id="18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19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19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193" name="Texte"/>
          <p:cNvSpPr txBox="1"/>
          <p:nvPr/>
        </p:nvSpPr>
        <p:spPr>
          <a:xfrm>
            <a:off x="13085221" y="9080018"/>
            <a:ext cx="161337"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19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19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198" name="Le « bien » chez Aristot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Le « bien »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en plusieurs étapes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4. </a:t>
            </a:r>
          </a:p>
          <a:p>
            <a:pPr lvl="1" marL="1595606" indent="-1595606" algn="l">
              <a:spcBef>
                <a:spcPts val="400"/>
              </a:spcBef>
              <a:tabLst>
                <a:tab pos="647700" algn="l"/>
                <a:tab pos="1219200" algn="l"/>
              </a:tabLst>
              <a:defRPr sz="2200">
                <a:latin typeface="+mn-lt"/>
                <a:ea typeface="+mn-ea"/>
                <a:cs typeface="+mn-cs"/>
                <a:sym typeface="Helvetica Neue"/>
              </a:defRPr>
            </a:pPr>
            <a:r>
              <a:t>- il y a donc dans la pensée d’Aristote une convergence entre la finalité d’un être et le bien</a:t>
            </a:r>
          </a:p>
          <a:p>
            <a:pPr lvl="1" marL="1595606" indent="-1595606" algn="l">
              <a:spcBef>
                <a:spcPts val="400"/>
              </a:spcBef>
              <a:tabLst>
                <a:tab pos="647700" algn="l"/>
                <a:tab pos="1219200" algn="l"/>
              </a:tabLst>
              <a:defRPr sz="2200">
                <a:latin typeface="+mn-lt"/>
                <a:ea typeface="+mn-ea"/>
                <a:cs typeface="+mn-cs"/>
                <a:sym typeface="Helvetica Neue"/>
              </a:defRPr>
            </a:pPr>
            <a:r>
              <a:t>- le bien est une « </a:t>
            </a:r>
            <a:r>
              <a:rPr>
                <a:solidFill>
                  <a:schemeClr val="accent4">
                    <a:hueOff val="468000"/>
                    <a:satOff val="-4761"/>
                    <a:lumOff val="10196"/>
                  </a:schemeClr>
                </a:solidFill>
              </a:rPr>
              <a:t>plénitude d’être</a:t>
            </a:r>
            <a:r>
              <a:t> »</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tout acte est bon en tant qu’il contribue à faire devenir l’être humain ce qu’il est déjà : humain</a:t>
            </a:r>
          </a:p>
          <a:p>
            <a:pPr lvl="1" marL="1595606" indent="-1595606" algn="l">
              <a:spcBef>
                <a:spcPts val="400"/>
              </a:spcBef>
              <a:tabLst>
                <a:tab pos="647700" algn="l"/>
                <a:tab pos="1219200" algn="l"/>
              </a:tabLst>
              <a:defRPr sz="2200">
                <a:latin typeface="+mn-lt"/>
                <a:ea typeface="+mn-ea"/>
                <a:cs typeface="+mn-cs"/>
                <a:sym typeface="Helvetica Neue"/>
              </a:defRPr>
            </a:pPr>
            <a:r>
              <a:t>- la raison humaine est capable de le percevoir et de faire en sorte de se donner des fins authentiquement bonnes</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les dispositions à percevoir avec justesse ce qui constitue l’humanité de l’être humain </a:t>
            </a:r>
          </a:p>
          <a:p>
            <a:pPr lvl="1" marL="1595606" indent="-1595606" algn="l">
              <a:spcBef>
                <a:spcPts val="400"/>
              </a:spcBef>
              <a:tabLst>
                <a:tab pos="647700" algn="l"/>
                <a:tab pos="1219200" algn="l"/>
              </a:tabLst>
              <a:defRPr sz="2200">
                <a:latin typeface="+mn-lt"/>
                <a:ea typeface="+mn-ea"/>
                <a:cs typeface="+mn-cs"/>
                <a:sym typeface="Helvetica Neue"/>
              </a:defRPr>
            </a:pPr>
            <a:r>
              <a:t>		- et à prendre des décisions orientées avec justesse vers une plénitude</a:t>
            </a:r>
          </a:p>
          <a:p>
            <a:pPr lvl="1" marL="1595606" indent="-1595606" algn="l">
              <a:spcBef>
                <a:spcPts val="400"/>
              </a:spcBef>
              <a:tabLst>
                <a:tab pos="647700" algn="l"/>
                <a:tab pos="1219200" algn="l"/>
              </a:tabLst>
              <a:defRPr sz="2200">
                <a:latin typeface="+mn-lt"/>
                <a:ea typeface="+mn-ea"/>
                <a:cs typeface="+mn-cs"/>
                <a:sym typeface="Helvetica Neue"/>
              </a:defRPr>
            </a:pPr>
            <a:r>
              <a:t>	- sont les vertus : des qualités humaines bonnes</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donc l’être humain pleinement humain est l’être humain vertueux</a:t>
            </a:r>
          </a:p>
        </p:txBody>
      </p:sp>
      <p:sp>
        <p:nvSpPr>
          <p:cNvPr id="19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20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20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203" name="Texte"/>
          <p:cNvSpPr txBox="1"/>
          <p:nvPr/>
        </p:nvSpPr>
        <p:spPr>
          <a:xfrm>
            <a:off x="13085221" y="9080018"/>
            <a:ext cx="161337"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20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La « moralité » des actes…"/>
          <p:cNvSpPr txBox="1"/>
          <p:nvPr/>
        </p:nvSpPr>
        <p:spPr>
          <a:xfrm>
            <a:off x="10179310" y="309690"/>
            <a:ext cx="3067248" cy="1358665"/>
          </a:xfrm>
          <a:prstGeom prst="rect">
            <a:avLst/>
          </a:prstGeom>
          <a:ln w="3175">
            <a:miter lim="400000"/>
          </a:ln>
          <a:effectLst>
            <a:outerShdw sx="100000" sy="100000" kx="0" ky="0" algn="b" rotWithShape="0" blurRad="0" dist="0" dir="2700000">
              <a:srgbClr val="A9A9A9"/>
            </a:outerShdw>
          </a:effectLst>
          <a:extLst>
            <a:ext uri="{C572A759-6A51-4108-AA02-DFA0A04FC94B}">
              <ma14:wrappingTextBoxFlag xmlns:ma14="http://schemas.microsoft.com/office/mac/drawingml/2011/main" val="1"/>
            </a:ext>
          </a:extLst>
        </p:spPr>
        <p:txBody>
          <a:bodyPr lIns="24889" tIns="24889" rIns="24889" bIns="24889"/>
          <a:lstStyle/>
          <a:p>
            <a:pPr marL="775637" indent="-751561" algn="l" defTabSz="238620">
              <a:tabLst>
                <a:tab pos="330200" algn="r"/>
                <a:tab pos="508000" algn="l"/>
                <a:tab pos="584200" algn="l"/>
              </a:tabLst>
              <a:defRPr sz="600">
                <a:solidFill>
                  <a:schemeClr val="accent4">
                    <a:hueOff val="468000"/>
                    <a:satOff val="-4761"/>
                    <a:lumOff val="10196"/>
                  </a:schemeClr>
                </a:solidFill>
                <a:latin typeface="+mj-lt"/>
                <a:ea typeface="+mj-ea"/>
                <a:cs typeface="+mj-cs"/>
                <a:sym typeface="Arial Narrow"/>
              </a:defRPr>
            </a:pP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La « moralité » des actes</a:t>
            </a:r>
          </a:p>
          <a:p>
            <a:pPr marL="775637" indent="-751561" algn="l" defTabSz="238620">
              <a:tabLst>
                <a:tab pos="330200" algn="r"/>
                <a:tab pos="508000" algn="l"/>
                <a:tab pos="584200" algn="l"/>
              </a:tabLst>
              <a:defRPr sz="1600">
                <a:solidFill>
                  <a:schemeClr val="accent4">
                    <a:hueOff val="-624705"/>
                    <a:lumOff val="1372"/>
                  </a:schemeClr>
                </a:solidFill>
                <a:latin typeface="+mj-lt"/>
                <a:ea typeface="+mj-ea"/>
                <a:cs typeface="+mj-cs"/>
                <a:sym typeface="Arial Narrow"/>
              </a:defRPr>
            </a:pPr>
            <a:r>
              <a:t>a) Accomplissement</a:t>
            </a:r>
          </a:p>
          <a:p>
            <a:pPr marL="775637" indent="-751561" algn="l" defTabSz="238620">
              <a:tabLst>
                <a:tab pos="330200" algn="r"/>
                <a:tab pos="508000" algn="l"/>
                <a:tab pos="584200" algn="l"/>
              </a:tabLst>
              <a:defRPr sz="1600">
                <a:solidFill>
                  <a:schemeClr val="accent4">
                    <a:hueOff val="468000"/>
                    <a:satOff val="-4761"/>
                    <a:lumOff val="10196"/>
                  </a:schemeClr>
                </a:solidFill>
                <a:latin typeface="+mj-lt"/>
                <a:ea typeface="+mj-ea"/>
                <a:cs typeface="+mj-cs"/>
                <a:sym typeface="Arial Narrow"/>
              </a:defRPr>
            </a:pPr>
            <a:r>
              <a:t>b) Responsabilité</a:t>
            </a:r>
          </a:p>
        </p:txBody>
      </p:sp>
      <p:sp>
        <p:nvSpPr>
          <p:cNvPr id="207" name="Rectangle"/>
          <p:cNvSpPr/>
          <p:nvPr/>
        </p:nvSpPr>
        <p:spPr>
          <a:xfrm>
            <a:off x="12170348" y="9057147"/>
            <a:ext cx="1124956" cy="304899"/>
          </a:xfrm>
          <a:prstGeom prst="rect">
            <a:avLst/>
          </a:prstGeom>
          <a:gradFill>
            <a:gsLst>
              <a:gs pos="0">
                <a:srgbClr val="000000"/>
              </a:gs>
              <a:gs pos="74535">
                <a:srgbClr val="616262"/>
              </a:gs>
              <a:gs pos="100000">
                <a:srgbClr val="C1C3C3"/>
              </a:gs>
            </a:gsLst>
          </a:gradFill>
          <a:ln w="3175">
            <a:miter lim="400000"/>
          </a:ln>
        </p:spPr>
        <p:txBody>
          <a:bodyPr lIns="24889" tIns="24889" rIns="24889" bIns="24889" anchor="ctr"/>
          <a:lstStyle/>
          <a:p>
            <a:pPr marL="1595606" indent="-1595606" algn="r" defTabSz="304904">
              <a:tabLst>
                <a:tab pos="647700" algn="l"/>
                <a:tab pos="1219200" algn="l"/>
              </a:tabLst>
              <a:defRPr sz="1600">
                <a:solidFill>
                  <a:schemeClr val="accent1"/>
                </a:solidFill>
                <a:effectLst>
                  <a:outerShdw sx="100000" sy="100000" kx="0" ky="0" algn="b" rotWithShape="0" blurRad="25400" dist="23998" dir="2700000">
                    <a:srgbClr val="000000">
                      <a:alpha val="31034"/>
                    </a:srgbClr>
                  </a:outerShdw>
                </a:effectLst>
                <a:latin typeface="Optima"/>
                <a:ea typeface="Optima"/>
                <a:cs typeface="Optima"/>
                <a:sym typeface="Optima"/>
              </a:defRPr>
            </a:pPr>
          </a:p>
        </p:txBody>
      </p:sp>
      <p:sp>
        <p:nvSpPr>
          <p:cNvPr id="208" name="Le « bien » chez Aristote…"/>
          <p:cNvSpPr txBox="1"/>
          <p:nvPr>
            <p:ph type="title"/>
          </p:nvPr>
        </p:nvSpPr>
        <p:spPr>
          <a:xfrm>
            <a:off x="421200" y="1800000"/>
            <a:ext cx="12877201" cy="7430400"/>
          </a:xfrm>
          <a:prstGeom prst="rect">
            <a:avLst/>
          </a:prstGeom>
        </p:spPr>
        <p:txBody>
          <a:bodyPr anchor="t">
            <a:noAutofit/>
          </a:bodyPr>
          <a:lstStyle/>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solidFill>
                  <a:schemeClr val="accent4">
                    <a:hueOff val="468000"/>
                    <a:satOff val="-4761"/>
                    <a:lumOff val="10196"/>
                  </a:schemeClr>
                </a:solidFill>
                <a:latin typeface="+mn-lt"/>
                <a:ea typeface="+mn-ea"/>
                <a:cs typeface="+mn-cs"/>
                <a:sym typeface="Helvetica Neue"/>
              </a:defRPr>
            </a:pPr>
            <a:r>
              <a:t>Le « bien » chez Aristote</a:t>
            </a:r>
          </a:p>
          <a:p>
            <a:pPr marL="1595606" indent="-1595606" algn="l" defTabSz="238620">
              <a:spcBef>
                <a:spcPts val="400"/>
              </a:spcBef>
              <a:tabLst>
                <a:tab pos="647700" algn="l"/>
                <a:tab pos="1219200" algn="l"/>
              </a:tabLst>
              <a:defRPr sz="2200">
                <a:latin typeface="+mn-lt"/>
                <a:ea typeface="+mn-ea"/>
                <a:cs typeface="+mn-cs"/>
                <a:sym typeface="Helvetica Neue"/>
              </a:defRPr>
            </a:pPr>
            <a:r>
              <a:t>	 … en plusieurs étapes</a:t>
            </a:r>
          </a:p>
          <a:p>
            <a:pPr marL="1595606" indent="-1595606" algn="l" defTabSz="238620">
              <a:spcBef>
                <a:spcPts val="400"/>
              </a:spcBef>
              <a:tabLst>
                <a:tab pos="647700" algn="l"/>
                <a:tab pos="1219200" algn="l"/>
              </a:tabLst>
              <a:defRPr sz="2200">
                <a:latin typeface="+mn-lt"/>
                <a:ea typeface="+mn-ea"/>
                <a:cs typeface="+mn-cs"/>
                <a:sym typeface="Helvetica Neue"/>
              </a:defRPr>
            </a:pPr>
          </a:p>
          <a:p>
            <a:pPr marL="1595606" indent="-1595606" algn="l" defTabSz="238620">
              <a:spcBef>
                <a:spcPts val="400"/>
              </a:spcBef>
              <a:tabLst>
                <a:tab pos="647700" algn="l"/>
                <a:tab pos="1219200" algn="l"/>
              </a:tabLst>
              <a:defRPr sz="2200">
                <a:latin typeface="+mn-lt"/>
                <a:ea typeface="+mn-ea"/>
                <a:cs typeface="+mn-cs"/>
                <a:sym typeface="Helvetica Neue"/>
              </a:defRPr>
            </a:pPr>
            <a:r>
              <a:t>5. Synthèse</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la « plénitude d’être » d’une existence humaine est l’</a:t>
            </a:r>
            <a:r>
              <a:rPr i="1"/>
              <a:t>eudaimonia</a:t>
            </a:r>
            <a:r>
              <a:t> chez Aristote</a:t>
            </a:r>
          </a:p>
          <a:p>
            <a:pPr lvl="1" marL="1595606" indent="-1595606" algn="l">
              <a:spcBef>
                <a:spcPts val="400"/>
              </a:spcBef>
              <a:tabLst>
                <a:tab pos="647700" algn="l"/>
                <a:tab pos="1219200" algn="l"/>
              </a:tabLst>
              <a:defRPr sz="2200">
                <a:latin typeface="+mn-lt"/>
                <a:ea typeface="+mn-ea"/>
                <a:cs typeface="+mn-cs"/>
                <a:sym typeface="Helvetica Neue"/>
              </a:defRPr>
            </a:pPr>
            <a:r>
              <a:t>		(il l’entend en premier lieu de l’état de la cité mais aussi au plan du citoyen individuel)</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s’il s’agit d’une plénitude d’être, il s’agit aussi d’un </a:t>
            </a:r>
            <a:r>
              <a:rPr>
                <a:solidFill>
                  <a:schemeClr val="accent4">
                    <a:hueOff val="468000"/>
                    <a:satOff val="-4761"/>
                    <a:lumOff val="10196"/>
                  </a:schemeClr>
                </a:solidFill>
              </a:rPr>
              <a:t>accomplissement</a:t>
            </a:r>
          </a:p>
          <a:p>
            <a:pPr lvl="1" marL="1595606" indent="-1595606" algn="l">
              <a:spcBef>
                <a:spcPts val="400"/>
              </a:spcBef>
              <a:tabLst>
                <a:tab pos="647700" algn="l"/>
                <a:tab pos="1219200" algn="l"/>
              </a:tabLst>
              <a:defRPr sz="2200">
                <a:latin typeface="+mn-lt"/>
                <a:ea typeface="+mn-ea"/>
                <a:cs typeface="+mn-cs"/>
                <a:sym typeface="Helvetica Neue"/>
              </a:defRPr>
            </a:pPr>
            <a:r>
              <a:t>	- or un être humain accompli ne souffre pas d’un manque ou d’un inaccomplissement, donc il est « heureux »</a:t>
            </a:r>
          </a:p>
          <a:p>
            <a:pPr lvl="1" marL="1595606" indent="-1595606" algn="l">
              <a:spcBef>
                <a:spcPts val="400"/>
              </a:spcBef>
              <a:tabLst>
                <a:tab pos="647700" algn="l"/>
                <a:tab pos="1219200" algn="l"/>
              </a:tabLst>
              <a:defRPr sz="2200">
                <a:latin typeface="+mn-lt"/>
                <a:ea typeface="+mn-ea"/>
                <a:cs typeface="+mn-cs"/>
                <a:sym typeface="Helvetica Neue"/>
              </a:defRPr>
            </a:pPr>
            <a:r>
              <a:t>	- et si l’être humain accompli est l’être humain vertueux, on en déduira que la vertu est la source du bonheur</a:t>
            </a:r>
          </a:p>
          <a:p>
            <a:pPr lvl="1" marL="1595606" indent="-1595606" algn="l">
              <a:spcBef>
                <a:spcPts val="400"/>
              </a:spcBef>
              <a:tabLst>
                <a:tab pos="647700" algn="l"/>
                <a:tab pos="1219200" algn="l"/>
              </a:tabLst>
              <a:defRPr sz="2200">
                <a:latin typeface="+mn-lt"/>
                <a:ea typeface="+mn-ea"/>
                <a:cs typeface="+mn-cs"/>
                <a:sym typeface="Helvetica Neue"/>
              </a:defRPr>
            </a:pPr>
          </a:p>
          <a:p>
            <a:pPr lvl="1" marL="1595606" indent="-1595606" algn="l">
              <a:spcBef>
                <a:spcPts val="400"/>
              </a:spcBef>
              <a:tabLst>
                <a:tab pos="647700" algn="l"/>
                <a:tab pos="1219200" algn="l"/>
              </a:tabLst>
              <a:defRPr sz="2200">
                <a:latin typeface="+mn-lt"/>
                <a:ea typeface="+mn-ea"/>
                <a:cs typeface="+mn-cs"/>
                <a:sym typeface="Helvetica Neue"/>
              </a:defRPr>
            </a:pPr>
            <a:r>
              <a:t>➢ de là vient, par le biais de toute la tradition médiévale, la traduction d’</a:t>
            </a:r>
            <a:r>
              <a:rPr i="1"/>
              <a:t>eudaimonia</a:t>
            </a:r>
            <a:r>
              <a:t> par </a:t>
            </a:r>
            <a:r>
              <a:rPr i="1"/>
              <a:t>bonheur</a:t>
            </a:r>
            <a:r>
              <a:t>, et la projection sur cette notion des idées que l’on se fait ultérieurement du bonheur</a:t>
            </a:r>
          </a:p>
        </p:txBody>
      </p:sp>
      <p:sp>
        <p:nvSpPr>
          <p:cNvPr id="209" name="Département de Théologie.s"/>
          <p:cNvSpPr txBox="1"/>
          <p:nvPr/>
        </p:nvSpPr>
        <p:spPr>
          <a:xfrm>
            <a:off x="835094" y="792551"/>
            <a:ext cx="1815588" cy="291080"/>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nchor="ctr">
            <a:spAutoFit/>
          </a:bodyPr>
          <a:lstStyle/>
          <a:p>
            <a:pPr defTabSz="582436">
              <a:defRPr b="0" sz="1400">
                <a:latin typeface="Avenir Next Condensed Regular"/>
                <a:ea typeface="Avenir Next Condensed Regular"/>
                <a:cs typeface="Avenir Next Condensed Regular"/>
                <a:sym typeface="Avenir Next Condensed Regular"/>
              </a:defRPr>
            </a:pPr>
            <a:r>
              <a:t>Département de Théologie.</a:t>
            </a:r>
            <a:r>
              <a:rPr i="1"/>
              <a:t>s</a:t>
            </a:r>
          </a:p>
        </p:txBody>
      </p:sp>
      <p:pic>
        <p:nvPicPr>
          <p:cNvPr id="210" name="Ligne Ligne" descr="Ligne Ligne"/>
          <p:cNvPicPr>
            <a:picLocks noChangeAspect="0"/>
          </p:cNvPicPr>
          <p:nvPr/>
        </p:nvPicPr>
        <p:blipFill>
          <a:blip r:embed="rId2">
            <a:extLst/>
          </a:blip>
          <a:stretch>
            <a:fillRect/>
          </a:stretch>
        </p:blipFill>
        <p:spPr>
          <a:xfrm>
            <a:off x="1451650" y="9362045"/>
            <a:ext cx="10812700" cy="12701"/>
          </a:xfrm>
          <a:prstGeom prst="rect">
            <a:avLst/>
          </a:prstGeom>
        </p:spPr>
      </p:pic>
      <p:sp>
        <p:nvSpPr>
          <p:cNvPr id="212" name="Plan"/>
          <p:cNvSpPr/>
          <p:nvPr/>
        </p:nvSpPr>
        <p:spPr>
          <a:xfrm>
            <a:off x="12171031" y="309690"/>
            <a:ext cx="1124956" cy="291080"/>
          </a:xfrm>
          <a:prstGeom prst="rect">
            <a:avLst/>
          </a:prstGeom>
          <a:gradFill>
            <a:gsLst>
              <a:gs pos="0">
                <a:srgbClr val="000000"/>
              </a:gs>
              <a:gs pos="74535">
                <a:srgbClr val="616262"/>
              </a:gs>
              <a:gs pos="100000">
                <a:srgbClr val="C1C3C3"/>
              </a:gs>
            </a:gsLst>
          </a:gradFill>
          <a:ln w="3175">
            <a:miter lim="400000"/>
          </a:ln>
          <a:extLst>
            <a:ext uri="{C572A759-6A51-4108-AA02-DFA0A04FC94B}">
              <ma14:wrappingTextBoxFlag xmlns:ma14="http://schemas.microsoft.com/office/mac/drawingml/2011/main" val="1"/>
            </a:ext>
          </a:extLst>
        </p:spPr>
        <p:txBody>
          <a:bodyPr lIns="24889" tIns="24889" rIns="24889" bIns="24889" anchor="ctr"/>
          <a:lstStyle>
            <a:lvl1pPr marL="1595606" indent="-1595606" algn="r" defTabSz="304904">
              <a:tabLst>
                <a:tab pos="647700" algn="l"/>
                <a:tab pos="1219200" algn="l"/>
              </a:tabLst>
              <a:defRPr sz="1800">
                <a:solidFill>
                  <a:schemeClr val="accent1">
                    <a:lumOff val="13529"/>
                  </a:schemeClr>
                </a:solidFill>
                <a:effectLst>
                  <a:outerShdw sx="100000" sy="100000" kx="0" ky="0" algn="b" rotWithShape="0" blurRad="25400" dist="23998" dir="2700000">
                    <a:srgbClr val="000000">
                      <a:alpha val="31034"/>
                    </a:srgbClr>
                  </a:outerShdw>
                </a:effectLst>
                <a:latin typeface="Optima"/>
                <a:ea typeface="Optima"/>
                <a:cs typeface="Optima"/>
                <a:sym typeface="Optima"/>
              </a:defRPr>
            </a:lvl1pPr>
          </a:lstStyle>
          <a:p>
            <a:pPr/>
            <a:r>
              <a:t>Plan</a:t>
            </a:r>
          </a:p>
        </p:txBody>
      </p:sp>
      <p:sp>
        <p:nvSpPr>
          <p:cNvPr id="213" name="Texte"/>
          <p:cNvSpPr txBox="1"/>
          <p:nvPr/>
        </p:nvSpPr>
        <p:spPr>
          <a:xfrm>
            <a:off x="13085221" y="9080018"/>
            <a:ext cx="161337" cy="260523"/>
          </a:xfrm>
          <a:prstGeom prst="rect">
            <a:avLst/>
          </a:prstGeom>
          <a:ln w="3175">
            <a:miter lim="400000"/>
          </a:ln>
          <a:extLst>
            <a:ext uri="{C572A759-6A51-4108-AA02-DFA0A04FC94B}">
              <ma14:wrappingTextBoxFlag xmlns:ma14="http://schemas.microsoft.com/office/mac/drawingml/2011/main" val="1"/>
            </a:ext>
          </a:extLst>
        </p:spPr>
        <p:txBody>
          <a:bodyPr wrap="none" lIns="24889" tIns="24889" rIns="24889" bIns="24889">
            <a:spAutoFit/>
          </a:bodyPr>
          <a:lstStyle>
            <a:lvl1pPr defTabSz="582436">
              <a:defRPr sz="1400">
                <a:solidFill>
                  <a:srgbClr val="F0FFEF"/>
                </a:solidFill>
              </a:defRPr>
            </a:lvl1pPr>
          </a:lstStyle>
          <a:p>
            <a:pPr/>
            <a:fld id="{86CB4B4D-7CA3-9044-876B-883B54F8677D}" type="slidenum"/>
          </a:p>
        </p:txBody>
      </p:sp>
      <p:pic>
        <p:nvPicPr>
          <p:cNvPr id="214" name="pasted-image.tiff" descr="pasted-image.tiff"/>
          <p:cNvPicPr>
            <a:picLocks noChangeAspect="1"/>
          </p:cNvPicPr>
          <p:nvPr/>
        </p:nvPicPr>
        <p:blipFill>
          <a:blip r:embed="rId3">
            <a:extLst/>
          </a:blip>
          <a:stretch>
            <a:fillRect/>
          </a:stretch>
        </p:blipFill>
        <p:spPr>
          <a:xfrm>
            <a:off x="672608" y="317351"/>
            <a:ext cx="2140561" cy="475201"/>
          </a:xfrm>
          <a:prstGeom prst="rect">
            <a:avLst/>
          </a:prstGeom>
          <a:ln w="3175">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Arial Narrow"/>
        <a:ea typeface="Arial Narrow"/>
        <a:cs typeface="Arial Narrow"/>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26513" tIns="26513" rIns="26513" bIns="26513" numCol="1" spcCol="38100" rtlCol="0" anchor="ctr" upright="0">
        <a:spAutoFit/>
      </a:bodyPr>
      <a:lstStyle>
        <a:defPPr marL="0" marR="0" indent="0" algn="ctr" defTabSz="582436"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6513" tIns="26513" rIns="26513" bIns="26513" numCol="1" spcCol="38100" rtlCol="0" anchor="ctr" upright="0">
        <a:spAutoFit/>
      </a:bodyPr>
      <a:lstStyle>
        <a:defPPr marL="0" marR="0" indent="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Arial Narrow"/>
        <a:ea typeface="Arial Narrow"/>
        <a:cs typeface="Arial Narrow"/>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26513" tIns="26513" rIns="26513" bIns="26513" numCol="1" spcCol="38100" rtlCol="0" anchor="ctr" upright="0">
        <a:spAutoFit/>
      </a:bodyPr>
      <a:lstStyle>
        <a:defPPr marL="0" marR="0" indent="0" algn="ctr" defTabSz="582436"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6513" tIns="26513" rIns="26513" bIns="26513" numCol="1" spcCol="38100" rtlCol="0" anchor="ctr" upright="0">
        <a:spAutoFit/>
      </a:bodyPr>
      <a:lstStyle>
        <a:defPPr marL="0" marR="0" indent="0" algn="ctr" defTabSz="582436" rtl="0" fontAlgn="auto" latinLnBrk="0" hangingPunct="0">
          <a:lnSpc>
            <a:spcPct val="100000"/>
          </a:lnSpc>
          <a:spcBef>
            <a:spcPts val="0"/>
          </a:spcBef>
          <a:spcAft>
            <a:spcPts val="0"/>
          </a:spcAft>
          <a:buClrTx/>
          <a:buSzTx/>
          <a:buFontTx/>
          <a:buNone/>
          <a:tabLst/>
          <a:defRPr b="1" baseline="0" cap="none" i="0" spc="0" strike="noStrike" sz="20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