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440" r:id="rId2"/>
    <p:sldId id="437" r:id="rId3"/>
    <p:sldId id="447" r:id="rId4"/>
    <p:sldId id="448" r:id="rId5"/>
    <p:sldId id="449" r:id="rId6"/>
    <p:sldId id="450" r:id="rId7"/>
    <p:sldId id="451" r:id="rId8"/>
    <p:sldId id="452" r:id="rId9"/>
    <p:sldId id="453" r:id="rId10"/>
    <p:sldId id="454" r:id="rId11"/>
    <p:sldId id="455" r:id="rId12"/>
    <p:sldId id="438" r:id="rId13"/>
    <p:sldId id="442" r:id="rId14"/>
    <p:sldId id="445" r:id="rId15"/>
    <p:sldId id="443" r:id="rId16"/>
    <p:sldId id="444" r:id="rId17"/>
    <p:sldId id="446" r:id="rId18"/>
    <p:sldId id="439" r:id="rId19"/>
    <p:sldId id="456" r:id="rId20"/>
    <p:sldId id="457" r:id="rId21"/>
    <p:sldId id="463" r:id="rId22"/>
    <p:sldId id="465" r:id="rId23"/>
    <p:sldId id="475" r:id="rId24"/>
    <p:sldId id="458" r:id="rId25"/>
    <p:sldId id="466" r:id="rId26"/>
    <p:sldId id="467" r:id="rId27"/>
    <p:sldId id="468" r:id="rId28"/>
    <p:sldId id="469" r:id="rId29"/>
    <p:sldId id="470" r:id="rId30"/>
    <p:sldId id="471" r:id="rId31"/>
    <p:sldId id="472" r:id="rId32"/>
    <p:sldId id="516" r:id="rId33"/>
    <p:sldId id="517" r:id="rId34"/>
    <p:sldId id="473" r:id="rId35"/>
    <p:sldId id="474" r:id="rId36"/>
    <p:sldId id="459" r:id="rId37"/>
    <p:sldId id="460" r:id="rId38"/>
    <p:sldId id="461" r:id="rId39"/>
    <p:sldId id="476" r:id="rId40"/>
    <p:sldId id="477" r:id="rId41"/>
    <p:sldId id="478" r:id="rId42"/>
    <p:sldId id="490" r:id="rId43"/>
    <p:sldId id="480" r:id="rId44"/>
    <p:sldId id="481" r:id="rId45"/>
    <p:sldId id="482" r:id="rId46"/>
    <p:sldId id="483" r:id="rId47"/>
    <p:sldId id="484" r:id="rId48"/>
    <p:sldId id="485" r:id="rId49"/>
    <p:sldId id="486" r:id="rId50"/>
    <p:sldId id="487" r:id="rId51"/>
    <p:sldId id="488" r:id="rId52"/>
    <p:sldId id="514" r:id="rId53"/>
    <p:sldId id="519" r:id="rId54"/>
    <p:sldId id="491" r:id="rId55"/>
    <p:sldId id="522" r:id="rId56"/>
    <p:sldId id="518" r:id="rId57"/>
    <p:sldId id="523" r:id="rId58"/>
    <p:sldId id="525" r:id="rId59"/>
    <p:sldId id="524" r:id="rId60"/>
    <p:sldId id="526" r:id="rId61"/>
    <p:sldId id="527" r:id="rId62"/>
    <p:sldId id="528" r:id="rId63"/>
    <p:sldId id="521" r:id="rId64"/>
    <p:sldId id="529" r:id="rId65"/>
    <p:sldId id="541" r:id="rId66"/>
    <p:sldId id="546" r:id="rId67"/>
    <p:sldId id="543" r:id="rId68"/>
    <p:sldId id="544" r:id="rId69"/>
    <p:sldId id="545" r:id="rId70"/>
    <p:sldId id="547" r:id="rId71"/>
    <p:sldId id="542" r:id="rId72"/>
    <p:sldId id="548" r:id="rId73"/>
    <p:sldId id="549" r:id="rId74"/>
    <p:sldId id="550" r:id="rId75"/>
    <p:sldId id="520" r:id="rId76"/>
    <p:sldId id="530" r:id="rId77"/>
    <p:sldId id="533" r:id="rId78"/>
    <p:sldId id="540" r:id="rId79"/>
    <p:sldId id="558" r:id="rId80"/>
    <p:sldId id="536" r:id="rId81"/>
    <p:sldId id="532" r:id="rId82"/>
    <p:sldId id="531" r:id="rId83"/>
    <p:sldId id="537" r:id="rId84"/>
    <p:sldId id="538" r:id="rId85"/>
    <p:sldId id="535" r:id="rId86"/>
    <p:sldId id="534" r:id="rId87"/>
    <p:sldId id="539" r:id="rId88"/>
    <p:sldId id="492" r:id="rId89"/>
    <p:sldId id="515" r:id="rId90"/>
    <p:sldId id="551" r:id="rId91"/>
    <p:sldId id="552" r:id="rId92"/>
    <p:sldId id="555" r:id="rId93"/>
    <p:sldId id="554" r:id="rId94"/>
    <p:sldId id="557" r:id="rId95"/>
    <p:sldId id="556" r:id="rId96"/>
    <p:sldId id="553" r:id="rId97"/>
    <p:sldId id="559" r:id="rId9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5"/>
  </p:normalViewPr>
  <p:slideViewPr>
    <p:cSldViewPr snapToGrid="0" snapToObjects="1">
      <p:cViewPr>
        <p:scale>
          <a:sx n="147" d="100"/>
          <a:sy n="147" d="100"/>
        </p:scale>
        <p:origin x="0"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BEBE2-80FE-764D-806B-162863DFDF87}" type="datetimeFigureOut">
              <a:rPr lang="fr-FR" smtClean="0"/>
              <a:t>23/11/2022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F12FE-B780-F544-B103-F1E321A683EC}" type="slidenum">
              <a:rPr lang="fr-FR" smtClean="0"/>
              <a:t>‹N°›</a:t>
            </a:fld>
            <a:endParaRPr lang="fr-FR"/>
          </a:p>
        </p:txBody>
      </p:sp>
    </p:spTree>
    <p:extLst>
      <p:ext uri="{BB962C8B-B14F-4D97-AF65-F5344CB8AC3E}">
        <p14:creationId xmlns:p14="http://schemas.microsoft.com/office/powerpoint/2010/main" val="2055935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kern="1200" dirty="0">
                <a:solidFill>
                  <a:schemeClr val="tx1"/>
                </a:solidFill>
                <a:effectLst/>
                <a:latin typeface="+mn-lt"/>
                <a:ea typeface="+mn-ea"/>
                <a:cs typeface="+mn-cs"/>
              </a:rPr>
              <a:t>De l'</a:t>
            </a:r>
            <a:r>
              <a:rPr lang="fr-FR" sz="1200" i="1" kern="1200" dirty="0" err="1">
                <a:solidFill>
                  <a:schemeClr val="tx1"/>
                </a:solidFill>
                <a:effectLst/>
                <a:latin typeface="+mn-lt"/>
                <a:ea typeface="+mn-ea"/>
                <a:cs typeface="+mn-cs"/>
              </a:rPr>
              <a:t>éducation</a:t>
            </a:r>
            <a:r>
              <a:rPr lang="fr-FR" sz="1200" i="1" kern="1200" dirty="0">
                <a:solidFill>
                  <a:schemeClr val="tx1"/>
                </a:solidFill>
                <a:effectLst/>
                <a:latin typeface="+mn-lt"/>
                <a:ea typeface="+mn-ea"/>
                <a:cs typeface="+mn-cs"/>
              </a:rPr>
              <a:t> des </a:t>
            </a:r>
            <a:r>
              <a:rPr lang="fr-FR" sz="1200" i="1" kern="1200" dirty="0" err="1">
                <a:solidFill>
                  <a:schemeClr val="tx1"/>
                </a:solidFill>
                <a:effectLst/>
                <a:latin typeface="+mn-lt"/>
                <a:ea typeface="+mn-ea"/>
                <a:cs typeface="+mn-cs"/>
              </a:rPr>
              <a:t>ecclésiastiques</a:t>
            </a:r>
            <a:r>
              <a:rPr lang="fr-FR" sz="1200" i="1" kern="1200" dirty="0">
                <a:solidFill>
                  <a:schemeClr val="tx1"/>
                </a:solidFill>
                <a:effectLst/>
                <a:latin typeface="+mn-lt"/>
                <a:ea typeface="+mn-ea"/>
                <a:cs typeface="+mn-cs"/>
              </a:rPr>
              <a:t> dans les </a:t>
            </a:r>
            <a:r>
              <a:rPr lang="fr-FR" sz="1200" i="1" kern="1200" dirty="0" err="1">
                <a:solidFill>
                  <a:schemeClr val="tx1"/>
                </a:solidFill>
                <a:effectLst/>
                <a:latin typeface="+mn-lt"/>
                <a:ea typeface="+mn-ea"/>
                <a:cs typeface="+mn-cs"/>
              </a:rPr>
              <a:t>séminaires</a:t>
            </a:r>
            <a:r>
              <a:rPr lang="fr-FR" sz="1200" kern="1200" dirty="0">
                <a:solidFill>
                  <a:schemeClr val="tx1"/>
                </a:solidFill>
                <a:effectLst/>
                <a:latin typeface="+mn-lt"/>
                <a:ea typeface="+mn-ea"/>
                <a:cs typeface="+mn-cs"/>
              </a:rPr>
              <a:t>, Paris, 1699, p. 115.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3FEF12FE-B780-F544-B103-F1E321A683EC}" type="slidenum">
              <a:rPr lang="fr-FR" smtClean="0"/>
              <a:t>24</a:t>
            </a:fld>
            <a:endParaRPr lang="fr-FR"/>
          </a:p>
        </p:txBody>
      </p:sp>
    </p:spTree>
    <p:extLst>
      <p:ext uri="{BB962C8B-B14F-4D97-AF65-F5344CB8AC3E}">
        <p14:creationId xmlns:p14="http://schemas.microsoft.com/office/powerpoint/2010/main" val="413482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Saint Vincent de Paul. </a:t>
            </a:r>
            <a:r>
              <a:rPr lang="fr-FR" sz="1200" b="0" i="1" u="none" strike="noStrike" kern="1200" dirty="0">
                <a:solidFill>
                  <a:schemeClr val="tx1"/>
                </a:solidFill>
                <a:effectLst/>
                <a:latin typeface="+mn-lt"/>
                <a:ea typeface="+mn-ea"/>
                <a:cs typeface="+mn-cs"/>
              </a:rPr>
              <a:t>Correspondance, entretiens, documents, II - Entretiens, tome IX</a:t>
            </a:r>
            <a:r>
              <a:rPr lang="fr-FR" sz="1200" b="0" i="0" u="none" strike="noStrike" kern="1200" dirty="0">
                <a:solidFill>
                  <a:schemeClr val="tx1"/>
                </a:solidFill>
                <a:effectLst/>
                <a:latin typeface="+mn-lt"/>
                <a:ea typeface="+mn-ea"/>
                <a:cs typeface="+mn-cs"/>
              </a:rPr>
              <a:t>, Paris, </a:t>
            </a:r>
            <a:r>
              <a:rPr lang="fr-FR" sz="1200" b="0" i="0" u="none" strike="noStrike" kern="1200" dirty="0" err="1">
                <a:solidFill>
                  <a:schemeClr val="tx1"/>
                </a:solidFill>
                <a:effectLst/>
                <a:latin typeface="+mn-lt"/>
                <a:ea typeface="+mn-ea"/>
                <a:cs typeface="+mn-cs"/>
              </a:rPr>
              <a:t>Gabalda</a:t>
            </a:r>
            <a:r>
              <a:rPr lang="fr-FR" sz="1200" b="0" i="0" u="none" strike="noStrike" kern="1200" dirty="0">
                <a:solidFill>
                  <a:schemeClr val="tx1"/>
                </a:solidFill>
                <a:effectLst/>
                <a:latin typeface="+mn-lt"/>
                <a:ea typeface="+mn-ea"/>
                <a:cs typeface="+mn-cs"/>
              </a:rPr>
              <a:t>, 1923, p. 249.</a:t>
            </a:r>
            <a:endParaRPr lang="fr-FR" dirty="0"/>
          </a:p>
        </p:txBody>
      </p:sp>
      <p:sp>
        <p:nvSpPr>
          <p:cNvPr id="4" name="Espace réservé du numéro de diapositive 3"/>
          <p:cNvSpPr>
            <a:spLocks noGrp="1"/>
          </p:cNvSpPr>
          <p:nvPr>
            <p:ph type="sldNum" sz="quarter" idx="5"/>
          </p:nvPr>
        </p:nvSpPr>
        <p:spPr/>
        <p:txBody>
          <a:bodyPr/>
          <a:lstStyle/>
          <a:p>
            <a:fld id="{3FEF12FE-B780-F544-B103-F1E321A683EC}" type="slidenum">
              <a:rPr lang="fr-FR" smtClean="0"/>
              <a:t>34</a:t>
            </a:fld>
            <a:endParaRPr lang="fr-FR"/>
          </a:p>
        </p:txBody>
      </p:sp>
    </p:spTree>
    <p:extLst>
      <p:ext uri="{BB962C8B-B14F-4D97-AF65-F5344CB8AC3E}">
        <p14:creationId xmlns:p14="http://schemas.microsoft.com/office/powerpoint/2010/main" val="60624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Procession de la Fête-Dieu, Metz, 1858</a:t>
            </a:r>
          </a:p>
        </p:txBody>
      </p:sp>
      <p:sp>
        <p:nvSpPr>
          <p:cNvPr id="4" name="Espace réservé du numéro de diapositive 3"/>
          <p:cNvSpPr>
            <a:spLocks noGrp="1"/>
          </p:cNvSpPr>
          <p:nvPr>
            <p:ph type="sldNum" sz="quarter" idx="5"/>
          </p:nvPr>
        </p:nvSpPr>
        <p:spPr/>
        <p:txBody>
          <a:bodyPr/>
          <a:lstStyle/>
          <a:p>
            <a:fld id="{3FEF12FE-B780-F544-B103-F1E321A683EC}" type="slidenum">
              <a:rPr lang="fr-FR" smtClean="0"/>
              <a:t>83</a:t>
            </a:fld>
            <a:endParaRPr lang="fr-FR"/>
          </a:p>
        </p:txBody>
      </p:sp>
    </p:spTree>
    <p:extLst>
      <p:ext uri="{BB962C8B-B14F-4D97-AF65-F5344CB8AC3E}">
        <p14:creationId xmlns:p14="http://schemas.microsoft.com/office/powerpoint/2010/main" val="2535188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Tolède, 2020</a:t>
            </a:r>
          </a:p>
        </p:txBody>
      </p:sp>
      <p:sp>
        <p:nvSpPr>
          <p:cNvPr id="4" name="Espace réservé du numéro de diapositive 3"/>
          <p:cNvSpPr>
            <a:spLocks noGrp="1"/>
          </p:cNvSpPr>
          <p:nvPr>
            <p:ph type="sldNum" sz="quarter" idx="5"/>
          </p:nvPr>
        </p:nvSpPr>
        <p:spPr/>
        <p:txBody>
          <a:bodyPr/>
          <a:lstStyle/>
          <a:p>
            <a:fld id="{3FEF12FE-B780-F544-B103-F1E321A683EC}" type="slidenum">
              <a:rPr lang="fr-FR" smtClean="0"/>
              <a:t>84</a:t>
            </a:fld>
            <a:endParaRPr lang="fr-FR"/>
          </a:p>
        </p:txBody>
      </p:sp>
    </p:spTree>
    <p:extLst>
      <p:ext uri="{BB962C8B-B14F-4D97-AF65-F5344CB8AC3E}">
        <p14:creationId xmlns:p14="http://schemas.microsoft.com/office/powerpoint/2010/main" val="464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D4208-039A-4A46-B137-27E627C5BA3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AB7F1DE-4C70-724F-8222-637EC63C9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E181A1D-3FA7-2945-BBE8-40448B598D65}"/>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5" name="Espace réservé du pied de page 4">
            <a:extLst>
              <a:ext uri="{FF2B5EF4-FFF2-40B4-BE49-F238E27FC236}">
                <a16:creationId xmlns:a16="http://schemas.microsoft.com/office/drawing/2014/main" id="{3F71A165-36B1-E64E-8F35-FFF110CCD0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3B9D88-212E-264D-8773-35AC33CADA55}"/>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139277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5A6EC3-470B-2041-B440-B8053999D0F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07B79BF-F99D-2D42-B38D-27CA2ECE0F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92283C-FE05-7348-B7D4-54C3AD27DE12}"/>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5" name="Espace réservé du pied de page 4">
            <a:extLst>
              <a:ext uri="{FF2B5EF4-FFF2-40B4-BE49-F238E27FC236}">
                <a16:creationId xmlns:a16="http://schemas.microsoft.com/office/drawing/2014/main" id="{20B6C09E-83A9-F942-ADE8-78F2028BB6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08F506-85CC-2348-9F79-A5F869D310C9}"/>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8948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AD92414-DEDC-CC4A-A565-B62F8EEFA5D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746E3A3-4B06-4E41-964C-8929A58E15D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926D7A-0C25-FA4B-84B7-92526C7B15E6}"/>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5" name="Espace réservé du pied de page 4">
            <a:extLst>
              <a:ext uri="{FF2B5EF4-FFF2-40B4-BE49-F238E27FC236}">
                <a16:creationId xmlns:a16="http://schemas.microsoft.com/office/drawing/2014/main" id="{4428820D-4020-7743-883C-BD438836F5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18078A-2B72-3B4D-B7E5-3BBC08B8E38A}"/>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86835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AAF0DD-3084-6E49-A735-6B0F26E6FC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73C38F-E459-3A46-91B5-115DC71B7DA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9F6E8E-A822-844D-BB3A-84E28A950E23}"/>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5" name="Espace réservé du pied de page 4">
            <a:extLst>
              <a:ext uri="{FF2B5EF4-FFF2-40B4-BE49-F238E27FC236}">
                <a16:creationId xmlns:a16="http://schemas.microsoft.com/office/drawing/2014/main" id="{E9507928-5EB5-C947-8C87-A964F397DC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29D0AE-B6EB-D349-8774-41090C08DDD5}"/>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286042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6E296B-657A-7F44-93E4-B2E412ED373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DE86CA3-2336-1541-A09F-3D51A70E38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AFDE1AD-741C-DC48-B0BF-4117B8879576}"/>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5" name="Espace réservé du pied de page 4">
            <a:extLst>
              <a:ext uri="{FF2B5EF4-FFF2-40B4-BE49-F238E27FC236}">
                <a16:creationId xmlns:a16="http://schemas.microsoft.com/office/drawing/2014/main" id="{6316FB19-5D9D-2548-BF21-C2CF6AB43F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23AF99-8EB9-0A4A-A96E-80C92D968DD9}"/>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428539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672EC-6D2F-114D-A155-BEB788790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5CF2EE2-76F4-3E4B-8629-D1B30A8D276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90B0D58-B468-B444-AFD7-29C3F5AE90E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1A6B58-7BD8-534F-8F3A-C73DC89117E9}"/>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6" name="Espace réservé du pied de page 5">
            <a:extLst>
              <a:ext uri="{FF2B5EF4-FFF2-40B4-BE49-F238E27FC236}">
                <a16:creationId xmlns:a16="http://schemas.microsoft.com/office/drawing/2014/main" id="{931EE9E1-53C9-4B4C-B5D9-4C00FAB646A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1FFEBE-CA46-B44C-83B7-068EA7670D31}"/>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87206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60EB33-4870-E142-A7B2-EA046CC50A5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8308805-F6F5-334C-B9C2-D8BD7154B9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3661FA5-1811-3C4E-9FAD-209B08EB4BB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7D4BAF9-3C09-EB4D-A374-94F114D08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E863E67-3F65-B342-A9B2-1718AF18F1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D987E06-9C5C-FC4F-A478-4715397FC0F5}"/>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8" name="Espace réservé du pied de page 7">
            <a:extLst>
              <a:ext uri="{FF2B5EF4-FFF2-40B4-BE49-F238E27FC236}">
                <a16:creationId xmlns:a16="http://schemas.microsoft.com/office/drawing/2014/main" id="{2E33C9CA-D888-AA41-9C0E-4FDCF83BC21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B383B0-8D9E-F34D-B29B-643CBE25ED6A}"/>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376301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350E79-FA4D-AA4B-9568-3D2A1AF1DB2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46F3ADC-29AE-7A4D-A68F-3FA857E82522}"/>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4" name="Espace réservé du pied de page 3">
            <a:extLst>
              <a:ext uri="{FF2B5EF4-FFF2-40B4-BE49-F238E27FC236}">
                <a16:creationId xmlns:a16="http://schemas.microsoft.com/office/drawing/2014/main" id="{8AA702DB-9E35-344F-A919-F1069BA91B8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8CB953-F097-6945-B727-01EE93EEDF53}"/>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375569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C87664A-1A93-1C41-A591-D2503937E0B1}"/>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3" name="Espace réservé du pied de page 2">
            <a:extLst>
              <a:ext uri="{FF2B5EF4-FFF2-40B4-BE49-F238E27FC236}">
                <a16:creationId xmlns:a16="http://schemas.microsoft.com/office/drawing/2014/main" id="{3B530D8E-FB62-BF42-A5AA-2D29DBC1198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2FC5F4B-E0A7-D44A-9A21-30A7EFA1835C}"/>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240852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570F0C-9226-F442-A6C9-091EE2C1DD5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1EF4B74-3B3E-614F-B915-469BBCB2DD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76C01B6-3780-464B-A985-F302E7805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55B562-009E-0D45-85CC-293F7AACE0F0}"/>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6" name="Espace réservé du pied de page 5">
            <a:extLst>
              <a:ext uri="{FF2B5EF4-FFF2-40B4-BE49-F238E27FC236}">
                <a16:creationId xmlns:a16="http://schemas.microsoft.com/office/drawing/2014/main" id="{B7A875B1-4D2F-8242-9F75-4B93FE7D75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A5858D0-BAB5-1A4F-959E-7B2F93F74E8C}"/>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4727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3D9D7-F83A-8145-A07F-A4054BD81F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E70D1D3-D693-A443-AE96-AD16947AD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CBD15A7-3A43-8943-9984-2E5CA2B2D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EF3295E-2E55-4348-945F-945CAA5251B4}"/>
              </a:ext>
            </a:extLst>
          </p:cNvPr>
          <p:cNvSpPr>
            <a:spLocks noGrp="1"/>
          </p:cNvSpPr>
          <p:nvPr>
            <p:ph type="dt" sz="half" idx="10"/>
          </p:nvPr>
        </p:nvSpPr>
        <p:spPr/>
        <p:txBody>
          <a:bodyPr/>
          <a:lstStyle/>
          <a:p>
            <a:fld id="{83FE6E5C-357D-1B40-A20E-9E2355EC5C78}" type="datetimeFigureOut">
              <a:rPr lang="fr-FR" smtClean="0"/>
              <a:t>23/11/2022</a:t>
            </a:fld>
            <a:endParaRPr lang="fr-FR"/>
          </a:p>
        </p:txBody>
      </p:sp>
      <p:sp>
        <p:nvSpPr>
          <p:cNvPr id="6" name="Espace réservé du pied de page 5">
            <a:extLst>
              <a:ext uri="{FF2B5EF4-FFF2-40B4-BE49-F238E27FC236}">
                <a16:creationId xmlns:a16="http://schemas.microsoft.com/office/drawing/2014/main" id="{599A34BC-DF78-0443-B98B-EF25F5AC8DB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CC36B0-4A35-AB48-B477-ED558C2750CE}"/>
              </a:ext>
            </a:extLst>
          </p:cNvPr>
          <p:cNvSpPr>
            <a:spLocks noGrp="1"/>
          </p:cNvSpPr>
          <p:nvPr>
            <p:ph type="sldNum" sz="quarter" idx="12"/>
          </p:nvPr>
        </p:nvSpPr>
        <p:spPr/>
        <p:txBody>
          <a:bodyPr/>
          <a:lstStyle/>
          <a:p>
            <a:fld id="{961B55B4-FABD-DE49-A996-3E0E0B2CCB58}" type="slidenum">
              <a:rPr lang="fr-FR" smtClean="0"/>
              <a:t>‹N°›</a:t>
            </a:fld>
            <a:endParaRPr lang="fr-FR"/>
          </a:p>
        </p:txBody>
      </p:sp>
    </p:spTree>
    <p:extLst>
      <p:ext uri="{BB962C8B-B14F-4D97-AF65-F5344CB8AC3E}">
        <p14:creationId xmlns:p14="http://schemas.microsoft.com/office/powerpoint/2010/main" val="58103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43BD88-B1D5-854A-9B7D-81F47BC4E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5214984-48AD-2D48-8914-130859AD5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BF0C36-5FA9-224E-9DCB-FBAF83B940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E6E5C-357D-1B40-A20E-9E2355EC5C78}" type="datetimeFigureOut">
              <a:rPr lang="fr-FR" smtClean="0"/>
              <a:t>23/11/2022</a:t>
            </a:fld>
            <a:endParaRPr lang="fr-FR"/>
          </a:p>
        </p:txBody>
      </p:sp>
      <p:sp>
        <p:nvSpPr>
          <p:cNvPr id="5" name="Espace réservé du pied de page 4">
            <a:extLst>
              <a:ext uri="{FF2B5EF4-FFF2-40B4-BE49-F238E27FC236}">
                <a16:creationId xmlns:a16="http://schemas.microsoft.com/office/drawing/2014/main" id="{57B3BC0B-B1C0-1149-9A81-CE3B756DF1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7265640-91A9-C94D-8290-6F12526D6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B55B4-FABD-DE49-A996-3E0E0B2CCB58}" type="slidenum">
              <a:rPr lang="fr-FR" smtClean="0"/>
              <a:t>‹N°›</a:t>
            </a:fld>
            <a:endParaRPr lang="fr-FR"/>
          </a:p>
        </p:txBody>
      </p:sp>
    </p:spTree>
    <p:extLst>
      <p:ext uri="{BB962C8B-B14F-4D97-AF65-F5344CB8AC3E}">
        <p14:creationId xmlns:p14="http://schemas.microsoft.com/office/powerpoint/2010/main" val="454888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A94782-5AD5-5A42-BC25-9A47178025AA}"/>
              </a:ext>
            </a:extLst>
          </p:cNvPr>
          <p:cNvSpPr>
            <a:spLocks noGrp="1"/>
          </p:cNvSpPr>
          <p:nvPr>
            <p:ph type="ctrTitle"/>
          </p:nvPr>
        </p:nvSpPr>
        <p:spPr/>
        <p:txBody>
          <a:bodyPr>
            <a:normAutofit fontScale="90000"/>
          </a:bodyPr>
          <a:lstStyle/>
          <a:p>
            <a:r>
              <a:rPr lang="fr-FR" b="1"/>
              <a:t>L’EGLISE DU SECOND </a:t>
            </a:r>
            <a:r>
              <a:rPr lang="fr-FR" b="1" dirty="0"/>
              <a:t>XVII</a:t>
            </a:r>
            <a:r>
              <a:rPr lang="fr-FR" b="1" baseline="30000" dirty="0"/>
              <a:t>e</a:t>
            </a:r>
            <a:r>
              <a:rPr lang="fr-FR" b="1" dirty="0"/>
              <a:t> SIECLE</a:t>
            </a:r>
            <a:br>
              <a:rPr lang="fr-FR" b="1" dirty="0"/>
            </a:br>
            <a:r>
              <a:rPr lang="fr-FR" b="1" dirty="0"/>
              <a:t>MODERATION ET RIGORISME</a:t>
            </a:r>
          </a:p>
        </p:txBody>
      </p:sp>
      <p:sp>
        <p:nvSpPr>
          <p:cNvPr id="5" name="Sous-titre 4">
            <a:extLst>
              <a:ext uri="{FF2B5EF4-FFF2-40B4-BE49-F238E27FC236}">
                <a16:creationId xmlns:a16="http://schemas.microsoft.com/office/drawing/2014/main" id="{C6F285C2-A184-1E41-8D36-F3A7403AE8DD}"/>
              </a:ext>
            </a:extLst>
          </p:cNvPr>
          <p:cNvSpPr>
            <a:spLocks noGrp="1"/>
          </p:cNvSpPr>
          <p:nvPr>
            <p:ph type="subTitle" idx="1"/>
          </p:nvPr>
        </p:nvSpPr>
        <p:spPr/>
        <p:txBody>
          <a:bodyPr/>
          <a:lstStyle/>
          <a:p>
            <a:endParaRPr lang="fr-FR" dirty="0"/>
          </a:p>
          <a:p>
            <a:r>
              <a:rPr lang="fr-FR" b="1" dirty="0"/>
              <a:t>UE 303</a:t>
            </a:r>
          </a:p>
          <a:p>
            <a:r>
              <a:rPr lang="fr-FR" b="1" dirty="0"/>
              <a:t>CHAPITRE 8</a:t>
            </a:r>
          </a:p>
        </p:txBody>
      </p:sp>
    </p:spTree>
    <p:extLst>
      <p:ext uri="{BB962C8B-B14F-4D97-AF65-F5344CB8AC3E}">
        <p14:creationId xmlns:p14="http://schemas.microsoft.com/office/powerpoint/2010/main" val="4078068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527F24-A259-C744-B9CB-5D5F2F701514}"/>
              </a:ext>
            </a:extLst>
          </p:cNvPr>
          <p:cNvPicPr>
            <a:picLocks noChangeAspect="1"/>
          </p:cNvPicPr>
          <p:nvPr/>
        </p:nvPicPr>
        <p:blipFill>
          <a:blip r:embed="rId2"/>
          <a:stretch>
            <a:fillRect/>
          </a:stretch>
        </p:blipFill>
        <p:spPr>
          <a:xfrm>
            <a:off x="1014529" y="0"/>
            <a:ext cx="10162941" cy="6858000"/>
          </a:xfrm>
          <a:prstGeom prst="rect">
            <a:avLst/>
          </a:prstGeom>
        </p:spPr>
      </p:pic>
    </p:spTree>
    <p:extLst>
      <p:ext uri="{BB962C8B-B14F-4D97-AF65-F5344CB8AC3E}">
        <p14:creationId xmlns:p14="http://schemas.microsoft.com/office/powerpoint/2010/main" val="1074497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53743-3B8D-D44C-A538-C6B1409F958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2B7DF2D-17BB-AD4D-B18F-3E0DA220A0E3}"/>
              </a:ext>
            </a:extLst>
          </p:cNvPr>
          <p:cNvSpPr>
            <a:spLocks noGrp="1"/>
          </p:cNvSpPr>
          <p:nvPr>
            <p:ph idx="1"/>
          </p:nvPr>
        </p:nvSpPr>
        <p:spPr/>
        <p:txBody>
          <a:bodyPr/>
          <a:lstStyle/>
          <a:p>
            <a:r>
              <a:rPr lang="fr-FR" dirty="0"/>
              <a:t>Curé</a:t>
            </a:r>
          </a:p>
          <a:p>
            <a:r>
              <a:rPr lang="fr-FR" dirty="0"/>
              <a:t>Autel central</a:t>
            </a:r>
          </a:p>
          <a:p>
            <a:r>
              <a:rPr lang="fr-FR" dirty="0"/>
              <a:t>Autels eucharistiques</a:t>
            </a:r>
          </a:p>
          <a:p>
            <a:r>
              <a:rPr lang="fr-FR" dirty="0"/>
              <a:t>Tableaux de la Vierge et des saints</a:t>
            </a:r>
          </a:p>
          <a:p>
            <a:endParaRPr lang="fr-FR" dirty="0"/>
          </a:p>
          <a:p>
            <a:pPr marL="0" indent="0">
              <a:buNone/>
            </a:pPr>
            <a:r>
              <a:rPr lang="fr-FR" dirty="0"/>
              <a:t>Austérité des Eglises baroques dans le Nord de l’Europe</a:t>
            </a:r>
          </a:p>
          <a:p>
            <a:pPr marL="0" indent="0">
              <a:buNone/>
            </a:pPr>
            <a:r>
              <a:rPr lang="fr-FR" dirty="0"/>
              <a:t>Flamboyance des Eglises baroques dans le Sud de la France</a:t>
            </a:r>
          </a:p>
          <a:p>
            <a:pPr marL="0" indent="0">
              <a:buNone/>
            </a:pPr>
            <a:r>
              <a:rPr lang="fr-FR" dirty="0"/>
              <a:t>«// Eglise triomphante- souffrante-militante»</a:t>
            </a:r>
          </a:p>
          <a:p>
            <a:endParaRPr lang="fr-FR" dirty="0"/>
          </a:p>
        </p:txBody>
      </p:sp>
    </p:spTree>
    <p:extLst>
      <p:ext uri="{BB962C8B-B14F-4D97-AF65-F5344CB8AC3E}">
        <p14:creationId xmlns:p14="http://schemas.microsoft.com/office/powerpoint/2010/main" val="85062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79AE7-6E49-1A4A-94A6-3F487C2E7378}"/>
              </a:ext>
            </a:extLst>
          </p:cNvPr>
          <p:cNvSpPr>
            <a:spLocks noGrp="1"/>
          </p:cNvSpPr>
          <p:nvPr>
            <p:ph type="title"/>
          </p:nvPr>
        </p:nvSpPr>
        <p:spPr/>
        <p:txBody>
          <a:bodyPr>
            <a:normAutofit fontScale="90000"/>
          </a:bodyPr>
          <a:lstStyle/>
          <a:p>
            <a:br>
              <a:rPr lang="fr-FR" b="1" dirty="0"/>
            </a:br>
            <a:r>
              <a:rPr lang="fr-FR" b="1" dirty="0"/>
              <a:t>- Le primat de la raison d’Etat</a:t>
            </a:r>
            <a:br>
              <a:rPr lang="fr-FR" dirty="0"/>
            </a:br>
            <a:endParaRPr lang="fr-FR" dirty="0"/>
          </a:p>
        </p:txBody>
      </p:sp>
      <p:sp>
        <p:nvSpPr>
          <p:cNvPr id="3" name="Espace réservé du contenu 2">
            <a:extLst>
              <a:ext uri="{FF2B5EF4-FFF2-40B4-BE49-F238E27FC236}">
                <a16:creationId xmlns:a16="http://schemas.microsoft.com/office/drawing/2014/main" id="{B0CA4C22-48FC-D747-BCAF-9FC9D142C7DF}"/>
              </a:ext>
            </a:extLst>
          </p:cNvPr>
          <p:cNvSpPr>
            <a:spLocks noGrp="1"/>
          </p:cNvSpPr>
          <p:nvPr>
            <p:ph idx="1"/>
          </p:nvPr>
        </p:nvSpPr>
        <p:spPr/>
        <p:txBody>
          <a:bodyPr/>
          <a:lstStyle/>
          <a:p>
            <a:r>
              <a:rPr lang="fr-FR" dirty="0"/>
              <a:t>Déstabilisation par les réformes du XVIe siècle</a:t>
            </a:r>
          </a:p>
          <a:p>
            <a:r>
              <a:rPr lang="fr-FR" dirty="0"/>
              <a:t>Dislocation de la Chrétienté latine</a:t>
            </a:r>
          </a:p>
          <a:p>
            <a:endParaRPr lang="fr-FR" dirty="0"/>
          </a:p>
          <a:p>
            <a:pPr marL="0" indent="0">
              <a:buNone/>
            </a:pPr>
            <a:r>
              <a:rPr lang="fr-FR" b="1" dirty="0"/>
              <a:t>Monarchies : </a:t>
            </a:r>
          </a:p>
          <a:p>
            <a:pPr marL="0" indent="0">
              <a:buNone/>
            </a:pPr>
            <a:endParaRPr lang="fr-FR" dirty="0"/>
          </a:p>
          <a:p>
            <a:pPr marL="0" indent="0">
              <a:buNone/>
            </a:pPr>
            <a:r>
              <a:rPr lang="fr-FR" dirty="0"/>
              <a:t>XVIe siècle : guerre religieuse</a:t>
            </a:r>
          </a:p>
          <a:p>
            <a:pPr marL="0" indent="0">
              <a:buNone/>
            </a:pPr>
            <a:r>
              <a:rPr lang="fr-FR" dirty="0"/>
              <a:t>XVIIe siècle : </a:t>
            </a:r>
            <a:r>
              <a:rPr lang="fr-FR" b="1" dirty="0"/>
              <a:t>raison d’Etat</a:t>
            </a:r>
          </a:p>
          <a:p>
            <a:endParaRPr lang="fr-FR" dirty="0"/>
          </a:p>
        </p:txBody>
      </p:sp>
    </p:spTree>
    <p:extLst>
      <p:ext uri="{BB962C8B-B14F-4D97-AF65-F5344CB8AC3E}">
        <p14:creationId xmlns:p14="http://schemas.microsoft.com/office/powerpoint/2010/main" val="3358517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FC5E0-2488-C34D-8C40-B436891D3E68}"/>
              </a:ext>
            </a:extLst>
          </p:cNvPr>
          <p:cNvSpPr>
            <a:spLocks noGrp="1"/>
          </p:cNvSpPr>
          <p:nvPr>
            <p:ph type="title"/>
          </p:nvPr>
        </p:nvSpPr>
        <p:spPr/>
        <p:txBody>
          <a:bodyPr/>
          <a:lstStyle/>
          <a:p>
            <a:r>
              <a:rPr lang="fr-FR" b="1" dirty="0"/>
              <a:t>- Un style au service de la théologie</a:t>
            </a:r>
          </a:p>
        </p:txBody>
      </p:sp>
      <p:sp>
        <p:nvSpPr>
          <p:cNvPr id="3" name="Espace réservé du contenu 2">
            <a:extLst>
              <a:ext uri="{FF2B5EF4-FFF2-40B4-BE49-F238E27FC236}">
                <a16:creationId xmlns:a16="http://schemas.microsoft.com/office/drawing/2014/main" id="{F9153598-0D6C-A84C-BF40-27C7BB0B482B}"/>
              </a:ext>
            </a:extLst>
          </p:cNvPr>
          <p:cNvSpPr>
            <a:spLocks noGrp="1"/>
          </p:cNvSpPr>
          <p:nvPr>
            <p:ph idx="1"/>
          </p:nvPr>
        </p:nvSpPr>
        <p:spPr/>
        <p:txBody>
          <a:bodyPr/>
          <a:lstStyle/>
          <a:p>
            <a:r>
              <a:rPr lang="fr-FR" dirty="0"/>
              <a:t>Elan baroque :</a:t>
            </a:r>
          </a:p>
          <a:p>
            <a:pPr>
              <a:buFont typeface="Wingdings" pitchFamily="2" charset="2"/>
              <a:buChar char="Ø"/>
            </a:pPr>
            <a:r>
              <a:rPr lang="fr-FR" dirty="0"/>
              <a:t>Foi en Dieu et en l’homme, </a:t>
            </a:r>
            <a:r>
              <a:rPr lang="fr-FR" b="1" dirty="0"/>
              <a:t>espérance</a:t>
            </a:r>
            <a:r>
              <a:rPr lang="fr-FR" dirty="0"/>
              <a:t>, charité</a:t>
            </a:r>
          </a:p>
          <a:p>
            <a:pPr>
              <a:buFont typeface="Wingdings" pitchFamily="2" charset="2"/>
              <a:buChar char="Ø"/>
            </a:pPr>
            <a:r>
              <a:rPr lang="fr-FR" dirty="0"/>
              <a:t>Prolongation de l’humanisme de la Renaissance</a:t>
            </a:r>
          </a:p>
          <a:p>
            <a:pPr>
              <a:buFont typeface="Wingdings" pitchFamily="2" charset="2"/>
              <a:buChar char="Ø"/>
            </a:pPr>
            <a:r>
              <a:rPr lang="fr-FR" dirty="0"/>
              <a:t>Adaptation du </a:t>
            </a:r>
            <a:r>
              <a:rPr lang="fr-FR" b="1" dirty="0"/>
              <a:t>christianisme à la modernité</a:t>
            </a:r>
            <a:endParaRPr lang="fr-FR" dirty="0"/>
          </a:p>
          <a:p>
            <a:pPr marL="0" indent="0">
              <a:buNone/>
            </a:pPr>
            <a:r>
              <a:rPr lang="fr-FR" dirty="0"/>
              <a:t>Acculturation </a:t>
            </a:r>
          </a:p>
          <a:p>
            <a:pPr marL="0" indent="0">
              <a:buNone/>
            </a:pPr>
            <a:r>
              <a:rPr lang="fr-FR" dirty="0"/>
              <a:t>Fidélité créatrice dans la tradition</a:t>
            </a:r>
          </a:p>
          <a:p>
            <a:pPr marL="0" indent="0">
              <a:buNone/>
            </a:pPr>
            <a:r>
              <a:rPr lang="fr-FR" dirty="0"/>
              <a:t>« nouveauté » = péché</a:t>
            </a:r>
          </a:p>
        </p:txBody>
      </p:sp>
    </p:spTree>
    <p:extLst>
      <p:ext uri="{BB962C8B-B14F-4D97-AF65-F5344CB8AC3E}">
        <p14:creationId xmlns:p14="http://schemas.microsoft.com/office/powerpoint/2010/main" val="951333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E157D-CA01-9343-926B-4AB3C8A8B0C8}"/>
              </a:ext>
            </a:extLst>
          </p:cNvPr>
          <p:cNvSpPr>
            <a:spLocks noGrp="1"/>
          </p:cNvSpPr>
          <p:nvPr>
            <p:ph type="title"/>
          </p:nvPr>
        </p:nvSpPr>
        <p:spPr/>
        <p:txBody>
          <a:bodyPr/>
          <a:lstStyle/>
          <a:p>
            <a:endParaRPr lang="fr-FR" b="1" dirty="0"/>
          </a:p>
        </p:txBody>
      </p:sp>
      <p:sp>
        <p:nvSpPr>
          <p:cNvPr id="3" name="Espace réservé du contenu 2">
            <a:extLst>
              <a:ext uri="{FF2B5EF4-FFF2-40B4-BE49-F238E27FC236}">
                <a16:creationId xmlns:a16="http://schemas.microsoft.com/office/drawing/2014/main" id="{D96DC3DE-342C-5C48-99C1-36663B32F1AC}"/>
              </a:ext>
            </a:extLst>
          </p:cNvPr>
          <p:cNvSpPr>
            <a:spLocks noGrp="1"/>
          </p:cNvSpPr>
          <p:nvPr>
            <p:ph idx="1"/>
          </p:nvPr>
        </p:nvSpPr>
        <p:spPr/>
        <p:txBody>
          <a:bodyPr>
            <a:normAutofit fontScale="77500" lnSpcReduction="20000"/>
          </a:bodyPr>
          <a:lstStyle/>
          <a:p>
            <a:pPr marL="0" indent="0">
              <a:buNone/>
            </a:pPr>
            <a:r>
              <a:rPr lang="fr-FR" dirty="0"/>
              <a:t>&gt; Deux facettes d’un même esprit : </a:t>
            </a:r>
          </a:p>
          <a:p>
            <a:pPr marL="0" indent="0">
              <a:buNone/>
            </a:pPr>
            <a:r>
              <a:rPr lang="fr-FR" b="1" dirty="0"/>
              <a:t>Baroque</a:t>
            </a:r>
          </a:p>
          <a:p>
            <a:pPr>
              <a:buFont typeface="Wingdings" pitchFamily="2" charset="2"/>
              <a:buChar char="Ø"/>
            </a:pPr>
            <a:r>
              <a:rPr lang="fr-FR" dirty="0"/>
              <a:t>Artistique : de fin du XVI</a:t>
            </a:r>
            <a:r>
              <a:rPr lang="fr-FR" baseline="30000" dirty="0"/>
              <a:t>e</a:t>
            </a:r>
            <a:r>
              <a:rPr lang="fr-FR" dirty="0"/>
              <a:t> siècle au XVIII</a:t>
            </a:r>
            <a:r>
              <a:rPr lang="fr-FR" baseline="30000" dirty="0"/>
              <a:t>e</a:t>
            </a:r>
            <a:r>
              <a:rPr lang="fr-FR" dirty="0"/>
              <a:t> siècle</a:t>
            </a:r>
          </a:p>
          <a:p>
            <a:pPr>
              <a:buFont typeface="Wingdings" pitchFamily="2" charset="2"/>
              <a:buChar char="Ø"/>
            </a:pPr>
            <a:r>
              <a:rPr lang="fr-FR" dirty="0"/>
              <a:t>Littéraire : 1570-1660 environ</a:t>
            </a:r>
          </a:p>
          <a:p>
            <a:pPr>
              <a:buFontTx/>
              <a:buChar char="-"/>
            </a:pPr>
            <a:r>
              <a:rPr lang="fr-FR" dirty="0"/>
              <a:t>Mise en mouvement</a:t>
            </a:r>
          </a:p>
          <a:p>
            <a:pPr>
              <a:buFontTx/>
              <a:buChar char="-"/>
            </a:pPr>
            <a:r>
              <a:rPr lang="fr-FR" dirty="0"/>
              <a:t>Appel aux 5 sens </a:t>
            </a:r>
          </a:p>
          <a:p>
            <a:pPr>
              <a:buFontTx/>
              <a:buChar char="-"/>
            </a:pPr>
            <a:r>
              <a:rPr lang="fr-FR" dirty="0"/>
              <a:t>Théâtralisation : « </a:t>
            </a:r>
            <a:r>
              <a:rPr lang="fr-FR" i="1" dirty="0" err="1"/>
              <a:t>theatrum</a:t>
            </a:r>
            <a:r>
              <a:rPr lang="fr-FR" i="1" dirty="0"/>
              <a:t> </a:t>
            </a:r>
            <a:r>
              <a:rPr lang="fr-FR" i="1" dirty="0" err="1"/>
              <a:t>mundi</a:t>
            </a:r>
            <a:r>
              <a:rPr lang="fr-FR" i="1" dirty="0"/>
              <a:t> </a:t>
            </a:r>
            <a:r>
              <a:rPr lang="fr-FR" dirty="0"/>
              <a:t>»</a:t>
            </a:r>
          </a:p>
          <a:p>
            <a:pPr marL="0" indent="0">
              <a:buNone/>
            </a:pPr>
            <a:r>
              <a:rPr lang="fr-FR" dirty="0"/>
              <a:t>= signature de l’Eglise catholique dans la vieille Europe comme dans le Nouveau monde</a:t>
            </a:r>
          </a:p>
          <a:p>
            <a:pPr marL="0" indent="0">
              <a:buNone/>
            </a:pPr>
            <a:r>
              <a:rPr lang="fr-FR" b="1" dirty="0"/>
              <a:t>Classicisme</a:t>
            </a:r>
            <a:endParaRPr lang="fr-FR" dirty="0"/>
          </a:p>
          <a:p>
            <a:pPr marL="0" indent="0">
              <a:buNone/>
            </a:pPr>
            <a:r>
              <a:rPr lang="fr-FR" dirty="0"/>
              <a:t>Francis Ponge,  « Le classicisme est la corde la plus tendue du baroque »</a:t>
            </a:r>
          </a:p>
          <a:p>
            <a:pPr>
              <a:buFontTx/>
              <a:buChar char="-"/>
            </a:pPr>
            <a:r>
              <a:rPr lang="fr-FR" dirty="0"/>
              <a:t>Imitation des anciens</a:t>
            </a:r>
          </a:p>
          <a:p>
            <a:pPr>
              <a:buFontTx/>
              <a:buChar char="-"/>
            </a:pPr>
            <a:r>
              <a:rPr lang="fr-FR" dirty="0"/>
              <a:t>Imitation de la nature  </a:t>
            </a:r>
          </a:p>
        </p:txBody>
      </p:sp>
    </p:spTree>
    <p:extLst>
      <p:ext uri="{BB962C8B-B14F-4D97-AF65-F5344CB8AC3E}">
        <p14:creationId xmlns:p14="http://schemas.microsoft.com/office/powerpoint/2010/main" val="65990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D3E411-B640-BA4B-BAE3-A2A7A2E7B163}"/>
              </a:ext>
            </a:extLst>
          </p:cNvPr>
          <p:cNvSpPr>
            <a:spLocks noGrp="1"/>
          </p:cNvSpPr>
          <p:nvPr>
            <p:ph type="title"/>
          </p:nvPr>
        </p:nvSpPr>
        <p:spPr/>
        <p:txBody>
          <a:bodyPr/>
          <a:lstStyle/>
          <a:p>
            <a:r>
              <a:rPr lang="fr-FR" dirty="0"/>
              <a:t>- </a:t>
            </a:r>
            <a:r>
              <a:rPr lang="fr-FR" b="1" dirty="0"/>
              <a:t>Le désenchantement du monde</a:t>
            </a:r>
            <a:r>
              <a:rPr lang="fr-FR" dirty="0"/>
              <a:t>  ?</a:t>
            </a:r>
          </a:p>
        </p:txBody>
      </p:sp>
      <p:sp>
        <p:nvSpPr>
          <p:cNvPr id="3" name="Espace réservé du contenu 2">
            <a:extLst>
              <a:ext uri="{FF2B5EF4-FFF2-40B4-BE49-F238E27FC236}">
                <a16:creationId xmlns:a16="http://schemas.microsoft.com/office/drawing/2014/main" id="{D9563F7A-0464-AE48-8D12-B6BA71F5B916}"/>
              </a:ext>
            </a:extLst>
          </p:cNvPr>
          <p:cNvSpPr>
            <a:spLocks noGrp="1"/>
          </p:cNvSpPr>
          <p:nvPr>
            <p:ph idx="1"/>
          </p:nvPr>
        </p:nvSpPr>
        <p:spPr/>
        <p:txBody>
          <a:bodyPr>
            <a:normAutofit lnSpcReduction="10000"/>
          </a:bodyPr>
          <a:lstStyle/>
          <a:p>
            <a:r>
              <a:rPr lang="fr-FR" dirty="0"/>
              <a:t>Expression créée en 1917 par le sociologue Max Weber</a:t>
            </a:r>
          </a:p>
          <a:p>
            <a:pPr marL="0" indent="0">
              <a:buNone/>
            </a:pPr>
            <a:endParaRPr lang="fr-FR" dirty="0"/>
          </a:p>
          <a:p>
            <a:pPr>
              <a:buFont typeface="Wingdings" pitchFamily="2" charset="2"/>
              <a:buChar char="Ø"/>
            </a:pPr>
            <a:r>
              <a:rPr lang="fr-FR" dirty="0"/>
              <a:t>Processus de recul des croyances religieuses</a:t>
            </a:r>
          </a:p>
          <a:p>
            <a:pPr>
              <a:buFont typeface="Wingdings" pitchFamily="2" charset="2"/>
              <a:buChar char="Ø"/>
            </a:pPr>
            <a:r>
              <a:rPr lang="fr-FR" dirty="0"/>
              <a:t>Sécularisation, modernisation</a:t>
            </a:r>
          </a:p>
          <a:p>
            <a:pPr>
              <a:buFont typeface="Wingdings" pitchFamily="2" charset="2"/>
              <a:buChar char="Ø"/>
            </a:pPr>
            <a:r>
              <a:rPr lang="fr-FR" dirty="0"/>
              <a:t>Recul ou métamorphose ?</a:t>
            </a:r>
          </a:p>
          <a:p>
            <a:pPr marL="0" indent="0">
              <a:buNone/>
            </a:pPr>
            <a:endParaRPr lang="fr-FR" dirty="0"/>
          </a:p>
          <a:p>
            <a:pPr marL="0" indent="0">
              <a:buNone/>
            </a:pPr>
            <a:r>
              <a:rPr lang="fr-FR" b="1" dirty="0"/>
              <a:t>1660</a:t>
            </a:r>
            <a:r>
              <a:rPr lang="fr-FR" dirty="0"/>
              <a:t> : sorte de charnière chronologique</a:t>
            </a:r>
          </a:p>
          <a:p>
            <a:pPr marL="0" indent="0">
              <a:buNone/>
            </a:pPr>
            <a:r>
              <a:rPr lang="fr-FR" dirty="0"/>
              <a:t>- avant 1660 : temps des « dévots* »</a:t>
            </a:r>
          </a:p>
          <a:p>
            <a:pPr marL="0" indent="0">
              <a:buNone/>
            </a:pPr>
            <a:r>
              <a:rPr lang="fr-FR" dirty="0"/>
              <a:t>- Après 1660 : mutation ? </a:t>
            </a:r>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1876578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FE0E7-1D22-E347-9793-89EAA4CF0CB1}"/>
              </a:ext>
            </a:extLst>
          </p:cNvPr>
          <p:cNvSpPr>
            <a:spLocks noGrp="1"/>
          </p:cNvSpPr>
          <p:nvPr>
            <p:ph type="title"/>
          </p:nvPr>
        </p:nvSpPr>
        <p:spPr/>
        <p:txBody>
          <a:bodyPr/>
          <a:lstStyle/>
          <a:p>
            <a:r>
              <a:rPr lang="fr-FR" b="1" dirty="0"/>
              <a:t>- La tutelle de l’Etat sur l’Eglise</a:t>
            </a:r>
          </a:p>
        </p:txBody>
      </p:sp>
      <p:sp>
        <p:nvSpPr>
          <p:cNvPr id="3" name="Espace réservé du contenu 2">
            <a:extLst>
              <a:ext uri="{FF2B5EF4-FFF2-40B4-BE49-F238E27FC236}">
                <a16:creationId xmlns:a16="http://schemas.microsoft.com/office/drawing/2014/main" id="{7D6EF102-EF8A-5844-81AF-1081C3F026D4}"/>
              </a:ext>
            </a:extLst>
          </p:cNvPr>
          <p:cNvSpPr>
            <a:spLocks noGrp="1"/>
          </p:cNvSpPr>
          <p:nvPr>
            <p:ph idx="1"/>
          </p:nvPr>
        </p:nvSpPr>
        <p:spPr/>
        <p:txBody>
          <a:bodyPr/>
          <a:lstStyle/>
          <a:p>
            <a:r>
              <a:rPr lang="fr-FR" dirty="0"/>
              <a:t>Usure de la réforme religieuse après deux générations</a:t>
            </a:r>
          </a:p>
          <a:p>
            <a:r>
              <a:rPr lang="fr-FR" dirty="0"/>
              <a:t>Empreinte tridentine portant ses fruits au XVII</a:t>
            </a:r>
            <a:r>
              <a:rPr lang="fr-FR" baseline="30000" dirty="0"/>
              <a:t>e</a:t>
            </a:r>
            <a:r>
              <a:rPr lang="fr-FR" dirty="0"/>
              <a:t> siècle</a:t>
            </a:r>
          </a:p>
          <a:p>
            <a:endParaRPr lang="fr-FR" dirty="0"/>
          </a:p>
          <a:p>
            <a:r>
              <a:rPr lang="fr-FR" dirty="0"/>
              <a:t>Montée des absolutismes</a:t>
            </a:r>
          </a:p>
          <a:p>
            <a:r>
              <a:rPr lang="fr-FR" dirty="0"/>
              <a:t>Poids de l’absolutisme sur l’Eglise </a:t>
            </a:r>
          </a:p>
          <a:p>
            <a:r>
              <a:rPr lang="fr-FR" dirty="0"/>
              <a:t>Eglise en proie aux dissensions internes</a:t>
            </a:r>
          </a:p>
          <a:p>
            <a:pPr marL="0" indent="0">
              <a:buNone/>
            </a:pPr>
            <a:r>
              <a:rPr lang="fr-FR" dirty="0"/>
              <a:t>(jansénisme*, gallicanisme*, quiétisme*)</a:t>
            </a:r>
          </a:p>
          <a:p>
            <a:pPr marL="0" indent="0">
              <a:buNone/>
            </a:pPr>
            <a:r>
              <a:rPr lang="fr-FR" dirty="0"/>
              <a:t>En particulier en France</a:t>
            </a:r>
          </a:p>
        </p:txBody>
      </p:sp>
    </p:spTree>
    <p:extLst>
      <p:ext uri="{BB962C8B-B14F-4D97-AF65-F5344CB8AC3E}">
        <p14:creationId xmlns:p14="http://schemas.microsoft.com/office/powerpoint/2010/main" val="423286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E4E64A-BE92-DC4A-B204-545397985FB1}"/>
              </a:ext>
            </a:extLst>
          </p:cNvPr>
          <p:cNvSpPr>
            <a:spLocks noGrp="1"/>
          </p:cNvSpPr>
          <p:nvPr>
            <p:ph type="title"/>
          </p:nvPr>
        </p:nvSpPr>
        <p:spPr/>
        <p:txBody>
          <a:bodyPr/>
          <a:lstStyle/>
          <a:p>
            <a:r>
              <a:rPr lang="fr-FR" b="1" dirty="0"/>
              <a:t>I – L’EGLISE DU GRAND SIECLE EN CHANTIER</a:t>
            </a:r>
          </a:p>
        </p:txBody>
      </p:sp>
      <p:sp>
        <p:nvSpPr>
          <p:cNvPr id="3" name="Espace réservé du contenu 2">
            <a:extLst>
              <a:ext uri="{FF2B5EF4-FFF2-40B4-BE49-F238E27FC236}">
                <a16:creationId xmlns:a16="http://schemas.microsoft.com/office/drawing/2014/main" id="{FE782E6B-0F04-C445-897F-802880C9B19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4838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AF9F7-19CE-794E-99D4-25037381E106}"/>
              </a:ext>
            </a:extLst>
          </p:cNvPr>
          <p:cNvSpPr>
            <a:spLocks noGrp="1"/>
          </p:cNvSpPr>
          <p:nvPr>
            <p:ph type="title"/>
          </p:nvPr>
        </p:nvSpPr>
        <p:spPr/>
        <p:txBody>
          <a:bodyPr>
            <a:normAutofit fontScale="90000"/>
          </a:bodyPr>
          <a:lstStyle/>
          <a:p>
            <a:r>
              <a:rPr lang="fr-FR" dirty="0"/>
              <a:t> </a:t>
            </a:r>
            <a:br>
              <a:rPr lang="fr-FR" dirty="0"/>
            </a:br>
            <a:r>
              <a:rPr lang="fr-FR" b="1" dirty="0"/>
              <a:t>A – MIEUX FORMER LE CLERGE</a:t>
            </a:r>
            <a:br>
              <a:rPr lang="fr-FR" dirty="0"/>
            </a:br>
            <a:endParaRPr lang="fr-FR" dirty="0"/>
          </a:p>
        </p:txBody>
      </p:sp>
      <p:sp>
        <p:nvSpPr>
          <p:cNvPr id="3" name="Espace réservé du contenu 2">
            <a:extLst>
              <a:ext uri="{FF2B5EF4-FFF2-40B4-BE49-F238E27FC236}">
                <a16:creationId xmlns:a16="http://schemas.microsoft.com/office/drawing/2014/main" id="{5E64999F-C087-6D49-B3F3-EFF5644BC843}"/>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96362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08A5D-63DD-0E4D-B53C-8EAAAC292681}"/>
              </a:ext>
            </a:extLst>
          </p:cNvPr>
          <p:cNvSpPr>
            <a:spLocks noGrp="1"/>
          </p:cNvSpPr>
          <p:nvPr>
            <p:ph type="title"/>
          </p:nvPr>
        </p:nvSpPr>
        <p:spPr/>
        <p:txBody>
          <a:bodyPr>
            <a:normAutofit fontScale="90000"/>
          </a:bodyPr>
          <a:lstStyle/>
          <a:p>
            <a:r>
              <a:rPr lang="fr-FR" dirty="0"/>
              <a:t> </a:t>
            </a:r>
            <a:br>
              <a:rPr lang="fr-FR" dirty="0"/>
            </a:br>
            <a:r>
              <a:rPr lang="fr-FR" b="1" dirty="0"/>
              <a:t>1 – L’inflexion épiscopale</a:t>
            </a:r>
            <a:br>
              <a:rPr lang="fr-FR" dirty="0"/>
            </a:br>
            <a:endParaRPr lang="fr-FR" dirty="0"/>
          </a:p>
        </p:txBody>
      </p:sp>
      <p:sp>
        <p:nvSpPr>
          <p:cNvPr id="3" name="Espace réservé du contenu 2">
            <a:extLst>
              <a:ext uri="{FF2B5EF4-FFF2-40B4-BE49-F238E27FC236}">
                <a16:creationId xmlns:a16="http://schemas.microsoft.com/office/drawing/2014/main" id="{5983A9E1-629D-EF43-A2B2-9044E9034D26}"/>
              </a:ext>
            </a:extLst>
          </p:cNvPr>
          <p:cNvSpPr>
            <a:spLocks noGrp="1"/>
          </p:cNvSpPr>
          <p:nvPr>
            <p:ph idx="1"/>
          </p:nvPr>
        </p:nvSpPr>
        <p:spPr/>
        <p:txBody>
          <a:bodyPr/>
          <a:lstStyle/>
          <a:p>
            <a:pPr marL="0" indent="0">
              <a:buNone/>
            </a:pPr>
            <a:r>
              <a:rPr lang="fr-FR" dirty="0"/>
              <a:t>- // réforme du clergé régulier</a:t>
            </a:r>
          </a:p>
          <a:p>
            <a:pPr>
              <a:buFontTx/>
              <a:buChar char="-"/>
            </a:pPr>
            <a:r>
              <a:rPr lang="fr-FR" dirty="0"/>
              <a:t>réforme du clergé séculier</a:t>
            </a:r>
          </a:p>
          <a:p>
            <a:pPr>
              <a:buFontTx/>
              <a:buChar char="-"/>
            </a:pPr>
            <a:endParaRPr lang="fr-FR" dirty="0"/>
          </a:p>
          <a:p>
            <a:pPr marL="0" indent="0">
              <a:buNone/>
            </a:pPr>
            <a:r>
              <a:rPr lang="fr-FR" dirty="0"/>
              <a:t>Guerres de religion</a:t>
            </a:r>
          </a:p>
          <a:p>
            <a:pPr marL="0" indent="0">
              <a:buNone/>
            </a:pPr>
            <a:r>
              <a:rPr lang="fr-FR" dirty="0"/>
              <a:t>Royaume à feu et à sac</a:t>
            </a:r>
          </a:p>
          <a:p>
            <a:pPr marL="0" indent="0">
              <a:buNone/>
            </a:pPr>
            <a:endParaRPr lang="fr-FR" dirty="0"/>
          </a:p>
        </p:txBody>
      </p:sp>
    </p:spTree>
    <p:extLst>
      <p:ext uri="{BB962C8B-B14F-4D97-AF65-F5344CB8AC3E}">
        <p14:creationId xmlns:p14="http://schemas.microsoft.com/office/powerpoint/2010/main" val="3046800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5EE08-DC7F-AE4E-A38C-DA9051501C28}"/>
              </a:ext>
            </a:extLst>
          </p:cNvPr>
          <p:cNvSpPr>
            <a:spLocks noGrp="1"/>
          </p:cNvSpPr>
          <p:nvPr>
            <p:ph type="title"/>
          </p:nvPr>
        </p:nvSpPr>
        <p:spPr/>
        <p:txBody>
          <a:bodyPr/>
          <a:lstStyle/>
          <a:p>
            <a:r>
              <a:rPr lang="fr-FR" b="1" dirty="0"/>
              <a:t>INTRODUCTION</a:t>
            </a:r>
          </a:p>
        </p:txBody>
      </p:sp>
      <p:sp>
        <p:nvSpPr>
          <p:cNvPr id="3" name="Espace réservé du contenu 2">
            <a:extLst>
              <a:ext uri="{FF2B5EF4-FFF2-40B4-BE49-F238E27FC236}">
                <a16:creationId xmlns:a16="http://schemas.microsoft.com/office/drawing/2014/main" id="{61C4B872-0B9C-354B-9DE6-0D2CA72B48C6}"/>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040786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4DAA0-F26C-3A40-B78E-B54C3AECF4A7}"/>
              </a:ext>
            </a:extLst>
          </p:cNvPr>
          <p:cNvSpPr>
            <a:spLocks noGrp="1"/>
          </p:cNvSpPr>
          <p:nvPr>
            <p:ph type="title"/>
          </p:nvPr>
        </p:nvSpPr>
        <p:spPr/>
        <p:txBody>
          <a:bodyPr/>
          <a:lstStyle/>
          <a:p>
            <a:r>
              <a:rPr lang="fr-FR" b="1" dirty="0"/>
              <a:t>- Les séminaires épiscopaux</a:t>
            </a:r>
          </a:p>
        </p:txBody>
      </p:sp>
      <p:sp>
        <p:nvSpPr>
          <p:cNvPr id="5" name="Espace réservé du contenu 4">
            <a:extLst>
              <a:ext uri="{FF2B5EF4-FFF2-40B4-BE49-F238E27FC236}">
                <a16:creationId xmlns:a16="http://schemas.microsoft.com/office/drawing/2014/main" id="{4D4F4AE3-7078-6A40-BD42-FA8902051492}"/>
              </a:ext>
            </a:extLst>
          </p:cNvPr>
          <p:cNvSpPr>
            <a:spLocks noGrp="1"/>
          </p:cNvSpPr>
          <p:nvPr>
            <p:ph idx="1"/>
          </p:nvPr>
        </p:nvSpPr>
        <p:spPr/>
        <p:txBody>
          <a:bodyPr/>
          <a:lstStyle/>
          <a:p>
            <a:pPr>
              <a:buFontTx/>
              <a:buChar char="-"/>
            </a:pPr>
            <a:endParaRPr lang="fr-FR" dirty="0"/>
          </a:p>
        </p:txBody>
      </p:sp>
    </p:spTree>
    <p:extLst>
      <p:ext uri="{BB962C8B-B14F-4D97-AF65-F5344CB8AC3E}">
        <p14:creationId xmlns:p14="http://schemas.microsoft.com/office/powerpoint/2010/main" val="2619550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C3D5A-CF58-AB41-99F7-632C1B09206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62F937F-7714-6A46-8CF5-76ADA332FC13}"/>
              </a:ext>
            </a:extLst>
          </p:cNvPr>
          <p:cNvSpPr>
            <a:spLocks noGrp="1"/>
          </p:cNvSpPr>
          <p:nvPr>
            <p:ph idx="1"/>
          </p:nvPr>
        </p:nvSpPr>
        <p:spPr/>
        <p:txBody>
          <a:bodyPr/>
          <a:lstStyle/>
          <a:p>
            <a:r>
              <a:rPr lang="fr-FR" dirty="0"/>
              <a:t>1563 – Décret du Concile de Trente </a:t>
            </a:r>
            <a:r>
              <a:rPr lang="fr-FR" i="1" dirty="0"/>
              <a:t>Cum </a:t>
            </a:r>
            <a:r>
              <a:rPr lang="fr-FR" i="1" dirty="0" err="1"/>
              <a:t>adolescentium</a:t>
            </a:r>
            <a:r>
              <a:rPr lang="fr-FR" i="1" dirty="0"/>
              <a:t> </a:t>
            </a:r>
            <a:r>
              <a:rPr lang="fr-FR" i="1" dirty="0" err="1"/>
              <a:t>aetas</a:t>
            </a:r>
            <a:endParaRPr lang="fr-FR" i="1" dirty="0"/>
          </a:p>
          <a:p>
            <a:endParaRPr lang="fr-FR" i="1" dirty="0"/>
          </a:p>
          <a:p>
            <a:pPr marL="0" indent="0">
              <a:buNone/>
            </a:pPr>
            <a:r>
              <a:rPr lang="fr-FR" dirty="0"/>
              <a:t>Séminaire = pépinière</a:t>
            </a:r>
          </a:p>
          <a:p>
            <a:pPr marL="0" indent="0">
              <a:buNone/>
            </a:pPr>
            <a:r>
              <a:rPr lang="fr-FR" dirty="0"/>
              <a:t>Croissance de l’Eglise</a:t>
            </a:r>
          </a:p>
          <a:p>
            <a:pPr marL="0" indent="0">
              <a:buNone/>
            </a:pPr>
            <a:endParaRPr lang="fr-FR" dirty="0"/>
          </a:p>
          <a:p>
            <a:pPr marL="0" indent="0">
              <a:buNone/>
            </a:pPr>
            <a:r>
              <a:rPr lang="fr-FR" dirty="0"/>
              <a:t>Plusieurs types de séminaires</a:t>
            </a:r>
          </a:p>
          <a:p>
            <a:pPr>
              <a:buFontTx/>
              <a:buChar char="-"/>
            </a:pPr>
            <a:r>
              <a:rPr lang="fr-FR" dirty="0"/>
              <a:t>Créés par les évêques</a:t>
            </a:r>
          </a:p>
          <a:p>
            <a:pPr>
              <a:buFontTx/>
              <a:buChar char="-"/>
            </a:pPr>
            <a:r>
              <a:rPr lang="fr-FR" dirty="0"/>
              <a:t>Secondés et aidés par les congrégations spécialisées</a:t>
            </a:r>
          </a:p>
        </p:txBody>
      </p:sp>
    </p:spTree>
    <p:extLst>
      <p:ext uri="{BB962C8B-B14F-4D97-AF65-F5344CB8AC3E}">
        <p14:creationId xmlns:p14="http://schemas.microsoft.com/office/powerpoint/2010/main" val="619745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A3AC-EB79-3048-AFD4-3D5D5F0DC9C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D528C3D-0031-8D48-8212-4F19F01DD624}"/>
              </a:ext>
            </a:extLst>
          </p:cNvPr>
          <p:cNvSpPr>
            <a:spLocks noGrp="1"/>
          </p:cNvSpPr>
          <p:nvPr>
            <p:ph idx="1"/>
          </p:nvPr>
        </p:nvSpPr>
        <p:spPr/>
        <p:txBody>
          <a:bodyPr>
            <a:normAutofit/>
          </a:bodyPr>
          <a:lstStyle/>
          <a:p>
            <a:pPr marL="0" indent="0">
              <a:buNone/>
            </a:pPr>
            <a:r>
              <a:rPr lang="fr-FR" dirty="0"/>
              <a:t>Séminaires dotés de bâtiments et de fonds propres</a:t>
            </a:r>
          </a:p>
          <a:p>
            <a:pPr marL="0" indent="0">
              <a:buNone/>
            </a:pPr>
            <a:r>
              <a:rPr lang="fr-FR" dirty="0"/>
              <a:t> </a:t>
            </a:r>
          </a:p>
          <a:p>
            <a:pPr>
              <a:buFontTx/>
              <a:buChar char="-"/>
            </a:pPr>
            <a:r>
              <a:rPr lang="fr-FR" dirty="0"/>
              <a:t>Retraites pour les candidats à la prêtrise</a:t>
            </a:r>
          </a:p>
          <a:p>
            <a:pPr>
              <a:buFontTx/>
              <a:buChar char="-"/>
            </a:pPr>
            <a:r>
              <a:rPr lang="fr-FR" dirty="0"/>
              <a:t>Outils de discernement</a:t>
            </a:r>
          </a:p>
          <a:p>
            <a:pPr>
              <a:buFontTx/>
              <a:buChar char="-"/>
            </a:pPr>
            <a:r>
              <a:rPr lang="fr-FR" dirty="0"/>
              <a:t>Enseignement pastoral</a:t>
            </a:r>
          </a:p>
          <a:p>
            <a:pPr marL="0" indent="0">
              <a:buNone/>
            </a:pPr>
            <a:endParaRPr lang="fr-FR" dirty="0"/>
          </a:p>
          <a:p>
            <a:pPr>
              <a:buFontTx/>
              <a:buChar char="-"/>
            </a:pPr>
            <a:endParaRPr lang="fr-FR" dirty="0"/>
          </a:p>
          <a:p>
            <a:pPr marL="0" indent="0">
              <a:buNone/>
            </a:pPr>
            <a:endParaRPr lang="fr-FR" dirty="0"/>
          </a:p>
        </p:txBody>
      </p:sp>
    </p:spTree>
    <p:extLst>
      <p:ext uri="{BB962C8B-B14F-4D97-AF65-F5344CB8AC3E}">
        <p14:creationId xmlns:p14="http://schemas.microsoft.com/office/powerpoint/2010/main" val="4081563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E3138-381A-A346-A49B-380839C6233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30FDA80-2F65-8941-BB6B-4B972634CA40}"/>
              </a:ext>
            </a:extLst>
          </p:cNvPr>
          <p:cNvSpPr>
            <a:spLocks noGrp="1"/>
          </p:cNvSpPr>
          <p:nvPr>
            <p:ph idx="1"/>
          </p:nvPr>
        </p:nvSpPr>
        <p:spPr/>
        <p:txBody>
          <a:bodyPr/>
          <a:lstStyle/>
          <a:p>
            <a:pPr marL="0" indent="0">
              <a:buNone/>
            </a:pPr>
            <a:r>
              <a:rPr lang="fr-FR" dirty="0"/>
              <a:t>Entre 1567 et 1615, création de 20 séminaires </a:t>
            </a:r>
          </a:p>
          <a:p>
            <a:pPr marL="0" indent="0">
              <a:buNone/>
            </a:pPr>
            <a:r>
              <a:rPr lang="fr-FR" dirty="0"/>
              <a:t>Entre 1640 et 1660, création de 36 séminaires</a:t>
            </a:r>
          </a:p>
          <a:p>
            <a:pPr marL="0" indent="0">
              <a:buNone/>
            </a:pPr>
            <a:r>
              <a:rPr lang="fr-FR" dirty="0"/>
              <a:t>Entre 1660 et 1680, création de 28 séminaires</a:t>
            </a:r>
          </a:p>
          <a:p>
            <a:pPr marL="0" indent="0">
              <a:buNone/>
            </a:pPr>
            <a:endParaRPr lang="fr-FR" dirty="0"/>
          </a:p>
          <a:p>
            <a:pPr marL="0" indent="0">
              <a:buNone/>
            </a:pPr>
            <a:r>
              <a:rPr lang="fr-FR" dirty="0"/>
              <a:t>- surtout dans le sud du Royaume de France</a:t>
            </a:r>
          </a:p>
          <a:p>
            <a:pPr>
              <a:buFontTx/>
              <a:buChar char="-"/>
            </a:pPr>
            <a:r>
              <a:rPr lang="fr-FR" dirty="0"/>
              <a:t>souvent associés à un collège de la Compagnie de Jésus (enseignement, formation)</a:t>
            </a:r>
          </a:p>
          <a:p>
            <a:endParaRPr lang="fr-FR" dirty="0"/>
          </a:p>
        </p:txBody>
      </p:sp>
    </p:spTree>
    <p:extLst>
      <p:ext uri="{BB962C8B-B14F-4D97-AF65-F5344CB8AC3E}">
        <p14:creationId xmlns:p14="http://schemas.microsoft.com/office/powerpoint/2010/main" val="1243729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33E189-7BB5-6046-A0E1-D00C8560EE2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0717C3E-D3F1-8A40-87D2-34825B3A0402}"/>
              </a:ext>
            </a:extLst>
          </p:cNvPr>
          <p:cNvSpPr>
            <a:spLocks noGrp="1"/>
          </p:cNvSpPr>
          <p:nvPr>
            <p:ph idx="1"/>
          </p:nvPr>
        </p:nvSpPr>
        <p:spPr/>
        <p:txBody>
          <a:bodyPr>
            <a:normAutofit fontScale="92500" lnSpcReduction="10000"/>
          </a:bodyPr>
          <a:lstStyle/>
          <a:p>
            <a:pPr marL="0" indent="0" algn="just">
              <a:buNone/>
            </a:pPr>
            <a:r>
              <a:rPr lang="fr-FR" dirty="0"/>
              <a:t>«II y a </a:t>
            </a:r>
            <a:r>
              <a:rPr lang="fr-FR" b="1" dirty="0"/>
              <a:t>deux parties es dits </a:t>
            </a:r>
            <a:r>
              <a:rPr lang="fr-FR" b="1" dirty="0" err="1"/>
              <a:t>séminaires</a:t>
            </a:r>
            <a:r>
              <a:rPr lang="fr-FR" b="1" dirty="0"/>
              <a:t> </a:t>
            </a:r>
            <a:r>
              <a:rPr lang="fr-FR" dirty="0"/>
              <a:t>: l'une qui appartient aux </a:t>
            </a:r>
            <a:r>
              <a:rPr lang="fr-FR" dirty="0" err="1"/>
              <a:t>collèges</a:t>
            </a:r>
            <a:r>
              <a:rPr lang="fr-FR" dirty="0"/>
              <a:t> et qui consiste à </a:t>
            </a:r>
            <a:r>
              <a:rPr lang="fr-FR" b="1" dirty="0"/>
              <a:t>enseigner les lettres et les sciences </a:t>
            </a:r>
            <a:r>
              <a:rPr lang="fr-FR" dirty="0"/>
              <a:t>aux </a:t>
            </a:r>
            <a:r>
              <a:rPr lang="fr-FR" dirty="0" err="1"/>
              <a:t>séminaristes</a:t>
            </a:r>
            <a:r>
              <a:rPr lang="fr-FR" dirty="0"/>
              <a:t>, l'autre qui concerne la religion et la </a:t>
            </a:r>
            <a:r>
              <a:rPr lang="fr-FR" dirty="0" err="1"/>
              <a:t>piéte</a:t>
            </a:r>
            <a:r>
              <a:rPr lang="fr-FR" dirty="0"/>
              <a:t>́ et qui est d'i</a:t>
            </a:r>
            <a:r>
              <a:rPr lang="fr-FR" b="1" dirty="0"/>
              <a:t>nstruire les </a:t>
            </a:r>
            <a:r>
              <a:rPr lang="fr-FR" b="1" dirty="0" err="1"/>
              <a:t>ecclésiastiques</a:t>
            </a:r>
            <a:r>
              <a:rPr lang="fr-FR" b="1" dirty="0"/>
              <a:t> à vivre religieusement </a:t>
            </a:r>
            <a:r>
              <a:rPr lang="fr-FR" dirty="0"/>
              <a:t>et à faire saintement et </a:t>
            </a:r>
            <a:r>
              <a:rPr lang="fr-FR" dirty="0" err="1"/>
              <a:t>décemment</a:t>
            </a:r>
            <a:r>
              <a:rPr lang="fr-FR" dirty="0"/>
              <a:t> toutes les fonctions </a:t>
            </a:r>
            <a:r>
              <a:rPr lang="fr-FR" dirty="0" err="1"/>
              <a:t>cléricales</a:t>
            </a:r>
            <a:r>
              <a:rPr lang="fr-FR" dirty="0"/>
              <a:t>… la </a:t>
            </a:r>
            <a:r>
              <a:rPr lang="fr-FR" dirty="0" err="1"/>
              <a:t>première</a:t>
            </a:r>
            <a:r>
              <a:rPr lang="fr-FR" dirty="0"/>
              <a:t> est suffisamment accomplie par plusieurs </a:t>
            </a:r>
            <a:r>
              <a:rPr lang="fr-FR" dirty="0" err="1"/>
              <a:t>collèges</a:t>
            </a:r>
            <a:r>
              <a:rPr lang="fr-FR" dirty="0"/>
              <a:t> </a:t>
            </a:r>
            <a:r>
              <a:rPr lang="fr-FR" dirty="0" err="1"/>
              <a:t>établis</a:t>
            </a:r>
            <a:r>
              <a:rPr lang="fr-FR" dirty="0"/>
              <a:t> en cette province et </a:t>
            </a:r>
            <a:r>
              <a:rPr lang="fr-FR" dirty="0" err="1"/>
              <a:t>même</a:t>
            </a:r>
            <a:r>
              <a:rPr lang="fr-FR" dirty="0"/>
              <a:t> en cette ville de Coutances, nous avons </a:t>
            </a:r>
            <a:r>
              <a:rPr lang="fr-FR" dirty="0" err="1"/>
              <a:t>décharge</a:t>
            </a:r>
            <a:r>
              <a:rPr lang="fr-FR" dirty="0"/>
              <a:t>́ et </a:t>
            </a:r>
            <a:r>
              <a:rPr lang="fr-FR" dirty="0" err="1"/>
              <a:t>déchargeons</a:t>
            </a:r>
            <a:r>
              <a:rPr lang="fr-FR" dirty="0"/>
              <a:t> lesdits </a:t>
            </a:r>
            <a:r>
              <a:rPr lang="fr-FR" dirty="0" err="1"/>
              <a:t>prêtres</a:t>
            </a:r>
            <a:r>
              <a:rPr lang="fr-FR" dirty="0"/>
              <a:t> de l'obligation qu'ils avaient de vaquer à la </a:t>
            </a:r>
            <a:r>
              <a:rPr lang="fr-FR" dirty="0" err="1"/>
              <a:t>première</a:t>
            </a:r>
            <a:r>
              <a:rPr lang="fr-FR" dirty="0"/>
              <a:t> partie, afin qu'ils s’emploient à la seconde qui est celle que les saints conciles ont </a:t>
            </a:r>
            <a:r>
              <a:rPr lang="fr-FR" dirty="0" err="1"/>
              <a:t>regardée</a:t>
            </a:r>
            <a:r>
              <a:rPr lang="fr-FR" dirty="0"/>
              <a:t> et </a:t>
            </a:r>
            <a:r>
              <a:rPr lang="fr-FR" dirty="0" err="1"/>
              <a:t>désirée</a:t>
            </a:r>
            <a:r>
              <a:rPr lang="fr-FR" dirty="0"/>
              <a:t> principalement comme la plus importante et la plus </a:t>
            </a:r>
            <a:r>
              <a:rPr lang="fr-FR" dirty="0" err="1"/>
              <a:t>nécessaire</a:t>
            </a:r>
            <a:r>
              <a:rPr lang="fr-FR" dirty="0"/>
              <a:t> » </a:t>
            </a:r>
          </a:p>
          <a:p>
            <a:pPr marL="0" indent="0" algn="just">
              <a:buNone/>
            </a:pPr>
            <a:r>
              <a:rPr lang="fr-FR" dirty="0"/>
              <a:t>(Evêque de Coutances, Claude </a:t>
            </a:r>
            <a:r>
              <a:rPr lang="fr-FR" dirty="0" err="1"/>
              <a:t>Auvry</a:t>
            </a:r>
            <a:r>
              <a:rPr lang="fr-FR" dirty="0"/>
              <a:t>, </a:t>
            </a:r>
            <a:r>
              <a:rPr lang="fr-FR" i="1" dirty="0"/>
              <a:t>De l'</a:t>
            </a:r>
            <a:r>
              <a:rPr lang="fr-FR" i="1" dirty="0" err="1"/>
              <a:t>éducation</a:t>
            </a:r>
            <a:r>
              <a:rPr lang="fr-FR" i="1" dirty="0"/>
              <a:t> des </a:t>
            </a:r>
            <a:r>
              <a:rPr lang="fr-FR" i="1" dirty="0" err="1"/>
              <a:t>ecclésiastiques</a:t>
            </a:r>
            <a:r>
              <a:rPr lang="fr-FR" i="1" dirty="0"/>
              <a:t> dans les </a:t>
            </a:r>
            <a:r>
              <a:rPr lang="fr-FR" i="1" dirty="0" err="1"/>
              <a:t>séminaires</a:t>
            </a:r>
            <a:r>
              <a:rPr lang="fr-FR" dirty="0"/>
              <a:t>, Paris, 1699, p. 115). </a:t>
            </a:r>
          </a:p>
          <a:p>
            <a:pPr marL="0" indent="0" algn="just">
              <a:buNone/>
            </a:pPr>
            <a:endParaRPr lang="fr-FR" dirty="0"/>
          </a:p>
          <a:p>
            <a:pPr marL="0" indent="0">
              <a:buNone/>
            </a:pPr>
            <a:endParaRPr lang="fr-FR" dirty="0"/>
          </a:p>
          <a:p>
            <a:pPr>
              <a:buFontTx/>
              <a:buChar char="-"/>
            </a:pPr>
            <a:endParaRPr lang="fr-FR" dirty="0"/>
          </a:p>
        </p:txBody>
      </p:sp>
    </p:spTree>
    <p:extLst>
      <p:ext uri="{BB962C8B-B14F-4D97-AF65-F5344CB8AC3E}">
        <p14:creationId xmlns:p14="http://schemas.microsoft.com/office/powerpoint/2010/main" val="290771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1D665B-6A30-774A-B408-F2732A2F35E2}"/>
              </a:ext>
            </a:extLst>
          </p:cNvPr>
          <p:cNvSpPr>
            <a:spLocks noGrp="1"/>
          </p:cNvSpPr>
          <p:nvPr>
            <p:ph type="title"/>
          </p:nvPr>
        </p:nvSpPr>
        <p:spPr/>
        <p:txBody>
          <a:bodyPr/>
          <a:lstStyle/>
          <a:p>
            <a:r>
              <a:rPr lang="fr-FR" b="1" dirty="0"/>
              <a:t>- Les séminaires paroissiaux</a:t>
            </a:r>
          </a:p>
        </p:txBody>
      </p:sp>
      <p:sp>
        <p:nvSpPr>
          <p:cNvPr id="3" name="Espace réservé du contenu 2">
            <a:extLst>
              <a:ext uri="{FF2B5EF4-FFF2-40B4-BE49-F238E27FC236}">
                <a16:creationId xmlns:a16="http://schemas.microsoft.com/office/drawing/2014/main" id="{07312B5D-A067-A24C-BB68-9389AB94BE4F}"/>
              </a:ext>
            </a:extLst>
          </p:cNvPr>
          <p:cNvSpPr>
            <a:spLocks noGrp="1"/>
          </p:cNvSpPr>
          <p:nvPr>
            <p:ph idx="1"/>
          </p:nvPr>
        </p:nvSpPr>
        <p:spPr/>
        <p:txBody>
          <a:bodyPr/>
          <a:lstStyle/>
          <a:p>
            <a:pPr marL="0" indent="0">
              <a:buNone/>
            </a:pPr>
            <a:r>
              <a:rPr lang="fr-FR" b="1" dirty="0"/>
              <a:t>Le séminaire d’Adrien </a:t>
            </a:r>
            <a:r>
              <a:rPr lang="fr-FR" b="1" dirty="0" err="1"/>
              <a:t>Bourdoise</a:t>
            </a:r>
            <a:r>
              <a:rPr lang="fr-FR" b="1" dirty="0"/>
              <a:t> (1584-1655</a:t>
            </a:r>
            <a:r>
              <a:rPr lang="fr-FR" dirty="0"/>
              <a:t>) </a:t>
            </a:r>
          </a:p>
          <a:p>
            <a:pPr marL="0" indent="0">
              <a:buNone/>
            </a:pPr>
            <a:endParaRPr lang="fr-FR" dirty="0"/>
          </a:p>
          <a:p>
            <a:pPr marL="0" indent="0">
              <a:buNone/>
            </a:pPr>
            <a:r>
              <a:rPr lang="fr-FR" dirty="0"/>
              <a:t>paroisse de saint Nicolas du Chardonnet (Paris)</a:t>
            </a:r>
          </a:p>
          <a:p>
            <a:pPr marL="0" indent="0">
              <a:buNone/>
            </a:pPr>
            <a:r>
              <a:rPr lang="fr-FR" dirty="0"/>
              <a:t>forme des candidats sur le tas</a:t>
            </a:r>
          </a:p>
          <a:p>
            <a:pPr marL="0" indent="0">
              <a:buNone/>
            </a:pPr>
            <a:r>
              <a:rPr lang="fr-FR" dirty="0"/>
              <a:t>séminaire devient un lieu de formation de prêtres de grande qualité.</a:t>
            </a:r>
          </a:p>
          <a:p>
            <a:endParaRPr lang="fr-FR" dirty="0"/>
          </a:p>
        </p:txBody>
      </p:sp>
    </p:spTree>
    <p:extLst>
      <p:ext uri="{BB962C8B-B14F-4D97-AF65-F5344CB8AC3E}">
        <p14:creationId xmlns:p14="http://schemas.microsoft.com/office/powerpoint/2010/main" val="386366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9DFA943-DDBB-F54D-9317-832635E8C99F}"/>
              </a:ext>
            </a:extLst>
          </p:cNvPr>
          <p:cNvPicPr>
            <a:picLocks noGrp="1" noChangeAspect="1"/>
          </p:cNvPicPr>
          <p:nvPr>
            <p:ph idx="4294967295"/>
          </p:nvPr>
        </p:nvPicPr>
        <p:blipFill>
          <a:blip r:embed="rId2"/>
          <a:stretch>
            <a:fillRect/>
          </a:stretch>
        </p:blipFill>
        <p:spPr>
          <a:xfrm>
            <a:off x="2786230" y="544363"/>
            <a:ext cx="7101614" cy="5769273"/>
          </a:xfrm>
        </p:spPr>
      </p:pic>
      <p:sp>
        <p:nvSpPr>
          <p:cNvPr id="5" name="ZoneTexte 4">
            <a:extLst>
              <a:ext uri="{FF2B5EF4-FFF2-40B4-BE49-F238E27FC236}">
                <a16:creationId xmlns:a16="http://schemas.microsoft.com/office/drawing/2014/main" id="{C76DF916-5C9C-E04F-92F4-A572D76F0ED2}"/>
              </a:ext>
            </a:extLst>
          </p:cNvPr>
          <p:cNvSpPr txBox="1"/>
          <p:nvPr/>
        </p:nvSpPr>
        <p:spPr>
          <a:xfrm>
            <a:off x="591671" y="4023360"/>
            <a:ext cx="1807284" cy="1754326"/>
          </a:xfrm>
          <a:prstGeom prst="rect">
            <a:avLst/>
          </a:prstGeom>
          <a:noFill/>
        </p:spPr>
        <p:txBody>
          <a:bodyPr wrap="square" rtlCol="0">
            <a:spAutoFit/>
          </a:bodyPr>
          <a:lstStyle/>
          <a:p>
            <a:r>
              <a:rPr lang="fr-FR" dirty="0"/>
              <a:t>Charles Heymann (1881-1915), </a:t>
            </a:r>
            <a:r>
              <a:rPr lang="fr-FR" i="1" dirty="0"/>
              <a:t>Le séminaire de Saint Nicolas du Chardonnet </a:t>
            </a:r>
          </a:p>
        </p:txBody>
      </p:sp>
    </p:spTree>
    <p:extLst>
      <p:ext uri="{BB962C8B-B14F-4D97-AF65-F5344CB8AC3E}">
        <p14:creationId xmlns:p14="http://schemas.microsoft.com/office/powerpoint/2010/main" val="2200984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31E9E-7D4B-674E-A048-93B118EBF72B}"/>
              </a:ext>
            </a:extLst>
          </p:cNvPr>
          <p:cNvSpPr>
            <a:spLocks noGrp="1"/>
          </p:cNvSpPr>
          <p:nvPr>
            <p:ph type="title"/>
          </p:nvPr>
        </p:nvSpPr>
        <p:spPr/>
        <p:txBody>
          <a:bodyPr/>
          <a:lstStyle/>
          <a:p>
            <a:r>
              <a:rPr lang="fr-FR" b="1" dirty="0"/>
              <a:t>- Les séminaires des congrégations</a:t>
            </a:r>
          </a:p>
        </p:txBody>
      </p:sp>
      <p:sp>
        <p:nvSpPr>
          <p:cNvPr id="3" name="Espace réservé du contenu 2">
            <a:extLst>
              <a:ext uri="{FF2B5EF4-FFF2-40B4-BE49-F238E27FC236}">
                <a16:creationId xmlns:a16="http://schemas.microsoft.com/office/drawing/2014/main" id="{13DE4CD5-1E87-774E-B562-A982F731A736}"/>
              </a:ext>
            </a:extLst>
          </p:cNvPr>
          <p:cNvSpPr>
            <a:spLocks noGrp="1"/>
          </p:cNvSpPr>
          <p:nvPr>
            <p:ph idx="1"/>
          </p:nvPr>
        </p:nvSpPr>
        <p:spPr/>
        <p:txBody>
          <a:bodyPr>
            <a:normAutofit lnSpcReduction="10000"/>
          </a:bodyPr>
          <a:lstStyle/>
          <a:p>
            <a:pPr marL="0" indent="0">
              <a:buNone/>
            </a:pPr>
            <a:r>
              <a:rPr lang="fr-FR" b="1" dirty="0"/>
              <a:t>&gt; Le séminaire de Pierre de Bérulle (1575-1629)</a:t>
            </a:r>
          </a:p>
          <a:p>
            <a:pPr marL="0" indent="0">
              <a:buNone/>
            </a:pPr>
            <a:endParaRPr lang="fr-FR" b="1" dirty="0"/>
          </a:p>
          <a:p>
            <a:pPr>
              <a:buFontTx/>
              <a:buChar char="-"/>
            </a:pPr>
            <a:r>
              <a:rPr lang="fr-FR" dirty="0"/>
              <a:t>fonde en France la </a:t>
            </a:r>
            <a:r>
              <a:rPr lang="fr-FR" b="1" dirty="0"/>
              <a:t>Société de l’Oratoire (1611) – oratoriens</a:t>
            </a:r>
          </a:p>
          <a:p>
            <a:pPr>
              <a:buFontTx/>
              <a:buChar char="-"/>
            </a:pPr>
            <a:r>
              <a:rPr lang="fr-FR" dirty="0"/>
              <a:t>Congrégation de prêtres vivant en commun</a:t>
            </a:r>
          </a:p>
          <a:p>
            <a:pPr>
              <a:buFontTx/>
              <a:buChar char="-"/>
            </a:pPr>
            <a:r>
              <a:rPr lang="fr-FR" dirty="0"/>
              <a:t>renouvellement du clergé </a:t>
            </a:r>
          </a:p>
          <a:p>
            <a:pPr>
              <a:buFontTx/>
              <a:buChar char="-"/>
            </a:pPr>
            <a:r>
              <a:rPr lang="fr-FR" dirty="0"/>
              <a:t>Proposer aux séculiers une vie spirituelle + une formation</a:t>
            </a:r>
          </a:p>
          <a:p>
            <a:pPr>
              <a:buFontTx/>
              <a:buChar char="-"/>
            </a:pPr>
            <a:r>
              <a:rPr lang="fr-FR" dirty="0"/>
              <a:t>collèges fondés par les Oratoriens </a:t>
            </a:r>
          </a:p>
          <a:p>
            <a:pPr>
              <a:buFontTx/>
              <a:buChar char="-"/>
            </a:pPr>
            <a:r>
              <a:rPr lang="fr-FR" dirty="0"/>
              <a:t>+ annexe, section pour les clercs, ou « séminaire » </a:t>
            </a:r>
          </a:p>
          <a:p>
            <a:pPr marL="0" indent="0">
              <a:buNone/>
            </a:pPr>
            <a:r>
              <a:rPr lang="fr-FR" dirty="0"/>
              <a:t>- En 1660, plus de 60 maisons</a:t>
            </a:r>
          </a:p>
        </p:txBody>
      </p:sp>
    </p:spTree>
    <p:extLst>
      <p:ext uri="{BB962C8B-B14F-4D97-AF65-F5344CB8AC3E}">
        <p14:creationId xmlns:p14="http://schemas.microsoft.com/office/powerpoint/2010/main" val="1874816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E239C9A-E23E-554B-AEC7-4B3CCD1AB173}"/>
              </a:ext>
            </a:extLst>
          </p:cNvPr>
          <p:cNvPicPr>
            <a:picLocks noChangeAspect="1"/>
          </p:cNvPicPr>
          <p:nvPr/>
        </p:nvPicPr>
        <p:blipFill>
          <a:blip r:embed="rId2"/>
          <a:stretch>
            <a:fillRect/>
          </a:stretch>
        </p:blipFill>
        <p:spPr>
          <a:xfrm>
            <a:off x="1328932" y="840590"/>
            <a:ext cx="10586515" cy="5194450"/>
          </a:xfrm>
          <a:prstGeom prst="rect">
            <a:avLst/>
          </a:prstGeom>
        </p:spPr>
      </p:pic>
      <p:sp>
        <p:nvSpPr>
          <p:cNvPr id="5" name="ZoneTexte 4">
            <a:extLst>
              <a:ext uri="{FF2B5EF4-FFF2-40B4-BE49-F238E27FC236}">
                <a16:creationId xmlns:a16="http://schemas.microsoft.com/office/drawing/2014/main" id="{888759CB-C10B-9A42-B186-D692B5F60E0F}"/>
              </a:ext>
            </a:extLst>
          </p:cNvPr>
          <p:cNvSpPr txBox="1"/>
          <p:nvPr/>
        </p:nvSpPr>
        <p:spPr>
          <a:xfrm>
            <a:off x="1990165" y="6314739"/>
            <a:ext cx="8627633" cy="369332"/>
          </a:xfrm>
          <a:prstGeom prst="rect">
            <a:avLst/>
          </a:prstGeom>
          <a:noFill/>
        </p:spPr>
        <p:txBody>
          <a:bodyPr wrap="square" rtlCol="0">
            <a:spAutoFit/>
          </a:bodyPr>
          <a:lstStyle/>
          <a:p>
            <a:r>
              <a:rPr lang="fr-FR" dirty="0"/>
              <a:t>Jean Marot, </a:t>
            </a:r>
            <a:r>
              <a:rPr lang="fr-FR" i="1" dirty="0"/>
              <a:t>Maison de l’Oratoire à Paris</a:t>
            </a:r>
            <a:r>
              <a:rPr lang="fr-FR" dirty="0"/>
              <a:t>, vers 1650, estampe</a:t>
            </a:r>
          </a:p>
        </p:txBody>
      </p:sp>
    </p:spTree>
    <p:extLst>
      <p:ext uri="{BB962C8B-B14F-4D97-AF65-F5344CB8AC3E}">
        <p14:creationId xmlns:p14="http://schemas.microsoft.com/office/powerpoint/2010/main" val="2573901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FA1B1-491C-3449-BDC4-AAEF94D513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2FE1FDE-CDD7-A142-8B98-DB824E9DA84D}"/>
              </a:ext>
            </a:extLst>
          </p:cNvPr>
          <p:cNvSpPr>
            <a:spLocks noGrp="1"/>
          </p:cNvSpPr>
          <p:nvPr>
            <p:ph idx="1"/>
          </p:nvPr>
        </p:nvSpPr>
        <p:spPr/>
        <p:txBody>
          <a:bodyPr>
            <a:normAutofit lnSpcReduction="10000"/>
          </a:bodyPr>
          <a:lstStyle/>
          <a:p>
            <a:pPr marL="0" indent="0">
              <a:buNone/>
            </a:pPr>
            <a:r>
              <a:rPr lang="fr-FR" b="1" dirty="0"/>
              <a:t>&gt; Le séminaire de Jean Eudes </a:t>
            </a:r>
            <a:r>
              <a:rPr lang="fr-FR" dirty="0"/>
              <a:t>(</a:t>
            </a:r>
            <a:r>
              <a:rPr lang="fr-FR" b="1" dirty="0"/>
              <a:t>1601-1680)</a:t>
            </a:r>
          </a:p>
          <a:p>
            <a:pPr marL="0" indent="0">
              <a:buNone/>
            </a:pPr>
            <a:r>
              <a:rPr lang="fr-FR" dirty="0"/>
              <a:t>Ecole française de spiritualité*</a:t>
            </a:r>
          </a:p>
          <a:p>
            <a:pPr marL="0" indent="0">
              <a:buNone/>
            </a:pPr>
            <a:r>
              <a:rPr lang="fr-FR" dirty="0"/>
              <a:t>Les eudistes</a:t>
            </a:r>
          </a:p>
          <a:p>
            <a:pPr marL="0" indent="0">
              <a:buNone/>
            </a:pPr>
            <a:r>
              <a:rPr lang="fr-FR" dirty="0"/>
              <a:t>Société de vie apostolique</a:t>
            </a:r>
          </a:p>
          <a:p>
            <a:pPr marL="0" indent="0">
              <a:buNone/>
            </a:pPr>
            <a:r>
              <a:rPr lang="fr-FR" i="1" dirty="0" err="1"/>
              <a:t>Congregatio</a:t>
            </a:r>
            <a:r>
              <a:rPr lang="fr-FR" i="1" dirty="0"/>
              <a:t> </a:t>
            </a:r>
            <a:r>
              <a:rPr lang="fr-FR" i="1" dirty="0" err="1"/>
              <a:t>Jesu</a:t>
            </a:r>
            <a:r>
              <a:rPr lang="fr-FR" i="1" dirty="0"/>
              <a:t> et </a:t>
            </a:r>
            <a:r>
              <a:rPr lang="fr-FR" i="1" dirty="0" err="1"/>
              <a:t>Mariae</a:t>
            </a:r>
            <a:r>
              <a:rPr lang="fr-FR" i="1" dirty="0"/>
              <a:t> ou </a:t>
            </a:r>
            <a:r>
              <a:rPr lang="fr-FR" i="1" dirty="0" err="1"/>
              <a:t>Congregatio</a:t>
            </a:r>
            <a:r>
              <a:rPr lang="fr-FR" i="1" dirty="0"/>
              <a:t> </a:t>
            </a:r>
            <a:r>
              <a:rPr lang="fr-FR" i="1" dirty="0" err="1"/>
              <a:t>Eudistarum</a:t>
            </a:r>
            <a:endParaRPr lang="fr-FR" i="1" dirty="0"/>
          </a:p>
          <a:p>
            <a:pPr marL="0" indent="0">
              <a:buNone/>
            </a:pPr>
            <a:r>
              <a:rPr lang="fr-FR" dirty="0"/>
              <a:t>Séminaire des Eudistes de Caen</a:t>
            </a:r>
          </a:p>
          <a:p>
            <a:pPr marL="0" indent="0">
              <a:buNone/>
            </a:pPr>
            <a:r>
              <a:rPr lang="fr-FR" dirty="0"/>
              <a:t>Puis grands séminaires de Rouen, Evreux, Rennes</a:t>
            </a:r>
          </a:p>
          <a:p>
            <a:pPr marL="0" indent="0">
              <a:buNone/>
            </a:pPr>
            <a:r>
              <a:rPr lang="fr-FR" dirty="0"/>
              <a:t>Séminaires destinés à évangéliser les campagnes (accueil de prêtres issus de milieux modestes)</a:t>
            </a:r>
          </a:p>
        </p:txBody>
      </p:sp>
    </p:spTree>
    <p:extLst>
      <p:ext uri="{BB962C8B-B14F-4D97-AF65-F5344CB8AC3E}">
        <p14:creationId xmlns:p14="http://schemas.microsoft.com/office/powerpoint/2010/main" val="297898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01A8F3C-6F83-E44E-A6B1-D97E4D418CAE}"/>
              </a:ext>
            </a:extLst>
          </p:cNvPr>
          <p:cNvPicPr>
            <a:picLocks noChangeAspect="1"/>
          </p:cNvPicPr>
          <p:nvPr/>
        </p:nvPicPr>
        <p:blipFill>
          <a:blip r:embed="rId2"/>
          <a:stretch>
            <a:fillRect/>
          </a:stretch>
        </p:blipFill>
        <p:spPr>
          <a:xfrm>
            <a:off x="449331" y="0"/>
            <a:ext cx="11293337" cy="6858000"/>
          </a:xfrm>
          <a:prstGeom prst="rect">
            <a:avLst/>
          </a:prstGeom>
        </p:spPr>
      </p:pic>
    </p:spTree>
    <p:extLst>
      <p:ext uri="{BB962C8B-B14F-4D97-AF65-F5344CB8AC3E}">
        <p14:creationId xmlns:p14="http://schemas.microsoft.com/office/powerpoint/2010/main" val="1824185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BD0360-0942-BB4A-AC12-E326ECAE99C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002CB91-9E92-FA48-AEB7-99A4B3029511}"/>
              </a:ext>
            </a:extLst>
          </p:cNvPr>
          <p:cNvSpPr>
            <a:spLocks noGrp="1"/>
          </p:cNvSpPr>
          <p:nvPr>
            <p:ph idx="1"/>
          </p:nvPr>
        </p:nvSpPr>
        <p:spPr/>
        <p:txBody>
          <a:bodyPr/>
          <a:lstStyle/>
          <a:p>
            <a:pPr marL="0" indent="0">
              <a:buNone/>
            </a:pPr>
            <a:r>
              <a:rPr lang="fr-FR" b="1" dirty="0"/>
              <a:t>&gt; Le séminaire de Saint-Sulpice </a:t>
            </a:r>
          </a:p>
          <a:p>
            <a:pPr marL="0" indent="0">
              <a:buNone/>
            </a:pPr>
            <a:r>
              <a:rPr lang="fr-FR" dirty="0"/>
              <a:t>Compagnie des prêtres de Saint-Sulpice ou Sulpiciens</a:t>
            </a:r>
          </a:p>
          <a:p>
            <a:pPr marL="0" indent="0">
              <a:buNone/>
            </a:pPr>
            <a:r>
              <a:rPr lang="fr-FR" dirty="0"/>
              <a:t>Fondée par </a:t>
            </a:r>
            <a:r>
              <a:rPr lang="fr-FR" b="1" dirty="0"/>
              <a:t>Jean-Jacques Olier </a:t>
            </a:r>
            <a:r>
              <a:rPr lang="fr-FR" dirty="0"/>
              <a:t>en 1645</a:t>
            </a:r>
          </a:p>
          <a:p>
            <a:pPr marL="0" indent="0">
              <a:buNone/>
            </a:pPr>
            <a:r>
              <a:rPr lang="fr-FR" dirty="0"/>
              <a:t>Curé de la paroisse Saint-Sulpice, Paris</a:t>
            </a:r>
          </a:p>
          <a:p>
            <a:pPr marL="0" indent="0">
              <a:buNone/>
            </a:pPr>
            <a:r>
              <a:rPr lang="fr-FR" b="1" dirty="0"/>
              <a:t>Assurer une meilleure formation du clergé</a:t>
            </a:r>
          </a:p>
          <a:p>
            <a:pPr marL="0" indent="0">
              <a:buNone/>
            </a:pPr>
            <a:endParaRPr lang="fr-FR" dirty="0"/>
          </a:p>
          <a:p>
            <a:pPr marL="0" indent="0">
              <a:buNone/>
            </a:pPr>
            <a:r>
              <a:rPr lang="fr-FR" dirty="0"/>
              <a:t>&gt; Les prêtres de la mission </a:t>
            </a:r>
            <a:r>
              <a:rPr lang="fr-FR" b="1" dirty="0"/>
              <a:t>Saint-Vincent de Paul</a:t>
            </a:r>
          </a:p>
          <a:p>
            <a:endParaRPr lang="fr-FR" dirty="0"/>
          </a:p>
        </p:txBody>
      </p:sp>
    </p:spTree>
    <p:extLst>
      <p:ext uri="{BB962C8B-B14F-4D97-AF65-F5344CB8AC3E}">
        <p14:creationId xmlns:p14="http://schemas.microsoft.com/office/powerpoint/2010/main" val="181878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A040643-D6FB-D446-AACD-4C6BD027A337}"/>
              </a:ext>
            </a:extLst>
          </p:cNvPr>
          <p:cNvPicPr>
            <a:picLocks noChangeAspect="1"/>
          </p:cNvPicPr>
          <p:nvPr/>
        </p:nvPicPr>
        <p:blipFill>
          <a:blip r:embed="rId2"/>
          <a:stretch>
            <a:fillRect/>
          </a:stretch>
        </p:blipFill>
        <p:spPr>
          <a:xfrm>
            <a:off x="854216" y="0"/>
            <a:ext cx="10483567" cy="6858000"/>
          </a:xfrm>
          <a:prstGeom prst="rect">
            <a:avLst/>
          </a:prstGeom>
        </p:spPr>
      </p:pic>
    </p:spTree>
    <p:extLst>
      <p:ext uri="{BB962C8B-B14F-4D97-AF65-F5344CB8AC3E}">
        <p14:creationId xmlns:p14="http://schemas.microsoft.com/office/powerpoint/2010/main" val="2896240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8C2FFA7-6B81-A946-A6AF-852C593360B4}"/>
              </a:ext>
            </a:extLst>
          </p:cNvPr>
          <p:cNvPicPr>
            <a:picLocks noChangeAspect="1"/>
          </p:cNvPicPr>
          <p:nvPr/>
        </p:nvPicPr>
        <p:blipFill>
          <a:blip r:embed="rId2"/>
          <a:stretch>
            <a:fillRect/>
          </a:stretch>
        </p:blipFill>
        <p:spPr>
          <a:xfrm>
            <a:off x="1491233" y="269464"/>
            <a:ext cx="8005249" cy="6319072"/>
          </a:xfrm>
          <a:prstGeom prst="rect">
            <a:avLst/>
          </a:prstGeom>
        </p:spPr>
      </p:pic>
      <p:sp>
        <p:nvSpPr>
          <p:cNvPr id="3" name="ZoneTexte 2">
            <a:extLst>
              <a:ext uri="{FF2B5EF4-FFF2-40B4-BE49-F238E27FC236}">
                <a16:creationId xmlns:a16="http://schemas.microsoft.com/office/drawing/2014/main" id="{2459C7B8-BE7B-FF43-B3B4-1704622FEE89}"/>
              </a:ext>
            </a:extLst>
          </p:cNvPr>
          <p:cNvSpPr txBox="1"/>
          <p:nvPr/>
        </p:nvSpPr>
        <p:spPr>
          <a:xfrm>
            <a:off x="9780608" y="2152891"/>
            <a:ext cx="2411392" cy="923330"/>
          </a:xfrm>
          <a:prstGeom prst="rect">
            <a:avLst/>
          </a:prstGeom>
          <a:noFill/>
        </p:spPr>
        <p:txBody>
          <a:bodyPr wrap="square" rtlCol="0">
            <a:spAutoFit/>
          </a:bodyPr>
          <a:lstStyle/>
          <a:p>
            <a:r>
              <a:rPr lang="fr-FR" dirty="0"/>
              <a:t>Les frères Le Nain, Paroisse Saint-Sulpice, 1642</a:t>
            </a:r>
          </a:p>
        </p:txBody>
      </p:sp>
    </p:spTree>
    <p:extLst>
      <p:ext uri="{BB962C8B-B14F-4D97-AF65-F5344CB8AC3E}">
        <p14:creationId xmlns:p14="http://schemas.microsoft.com/office/powerpoint/2010/main" val="3473071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47699D-2FAA-6C42-94A5-A871DF5F9A0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F8B5D6F-06F0-F445-8206-E254AAC26ACC}"/>
              </a:ext>
            </a:extLst>
          </p:cNvPr>
          <p:cNvSpPr>
            <a:spLocks noGrp="1"/>
          </p:cNvSpPr>
          <p:nvPr>
            <p:ph idx="1"/>
          </p:nvPr>
        </p:nvSpPr>
        <p:spPr/>
        <p:txBody>
          <a:bodyPr/>
          <a:lstStyle/>
          <a:p>
            <a:r>
              <a:rPr lang="fr-FR" dirty="0"/>
              <a:t>charité militante, sur le modèle de Vincent de Paul</a:t>
            </a:r>
          </a:p>
          <a:p>
            <a:r>
              <a:rPr lang="fr-FR" dirty="0"/>
              <a:t>nombreuses disettes</a:t>
            </a:r>
          </a:p>
          <a:p>
            <a:r>
              <a:rPr lang="fr-FR" dirty="0"/>
              <a:t>« sans feu, sans lieu, sans aveu »</a:t>
            </a:r>
          </a:p>
          <a:p>
            <a:endParaRPr lang="fr-FR" dirty="0"/>
          </a:p>
          <a:p>
            <a:pPr marL="0" indent="0">
              <a:buNone/>
            </a:pPr>
            <a:r>
              <a:rPr lang="fr-FR" dirty="0"/>
              <a:t>&gt; Paroisse Saint-Sulpice</a:t>
            </a:r>
          </a:p>
        </p:txBody>
      </p:sp>
    </p:spTree>
    <p:extLst>
      <p:ext uri="{BB962C8B-B14F-4D97-AF65-F5344CB8AC3E}">
        <p14:creationId xmlns:p14="http://schemas.microsoft.com/office/powerpoint/2010/main" val="982751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6332C-76F6-854A-A4E2-7F3CA5C2395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CD7B137-ED35-C841-8CC1-9C573AF8E8FA}"/>
              </a:ext>
            </a:extLst>
          </p:cNvPr>
          <p:cNvSpPr>
            <a:spLocks noGrp="1"/>
          </p:cNvSpPr>
          <p:nvPr>
            <p:ph idx="1"/>
          </p:nvPr>
        </p:nvSpPr>
        <p:spPr/>
        <p:txBody>
          <a:bodyPr/>
          <a:lstStyle/>
          <a:p>
            <a:pPr marL="0" indent="0">
              <a:buNone/>
            </a:pPr>
            <a:r>
              <a:rPr lang="fr-FR" b="1" dirty="0"/>
              <a:t>&gt; Séminaire des Lazaristes </a:t>
            </a:r>
            <a:r>
              <a:rPr lang="fr-FR" dirty="0"/>
              <a:t>ou </a:t>
            </a:r>
            <a:r>
              <a:rPr lang="fr-FR" i="1" dirty="0"/>
              <a:t>Société des Prêtres de la Mission</a:t>
            </a:r>
          </a:p>
          <a:p>
            <a:pPr marL="0" indent="0">
              <a:buNone/>
            </a:pPr>
            <a:r>
              <a:rPr lang="fr-FR" dirty="0"/>
              <a:t>Fondé par </a:t>
            </a:r>
            <a:r>
              <a:rPr lang="fr-FR" b="1" dirty="0"/>
              <a:t>saint Vincent de Paul </a:t>
            </a:r>
            <a:r>
              <a:rPr lang="fr-FR" dirty="0"/>
              <a:t>en 1625</a:t>
            </a:r>
          </a:p>
          <a:p>
            <a:pPr marL="0" indent="0">
              <a:buNone/>
            </a:pPr>
            <a:r>
              <a:rPr lang="fr-FR" dirty="0"/>
              <a:t>Evangélisation des plus pauvres</a:t>
            </a:r>
          </a:p>
          <a:p>
            <a:pPr marL="0" indent="0">
              <a:buNone/>
            </a:pPr>
            <a:r>
              <a:rPr lang="fr-FR" dirty="0"/>
              <a:t>« Servant les pauvres, on sert Jésus »</a:t>
            </a:r>
          </a:p>
          <a:p>
            <a:pPr marL="0" indent="0">
              <a:buNone/>
            </a:pPr>
            <a:endParaRPr lang="fr-FR" dirty="0"/>
          </a:p>
          <a:p>
            <a:pPr marL="0" indent="0">
              <a:buNone/>
            </a:pPr>
            <a:r>
              <a:rPr lang="fr-FR" dirty="0"/>
              <a:t>// </a:t>
            </a:r>
            <a:r>
              <a:rPr lang="fr-FR" b="1" dirty="0"/>
              <a:t>Filles de la Charité</a:t>
            </a:r>
            <a:r>
              <a:rPr lang="fr-FR" dirty="0"/>
              <a:t>, ordre fondé en 1633</a:t>
            </a:r>
          </a:p>
        </p:txBody>
      </p:sp>
    </p:spTree>
    <p:extLst>
      <p:ext uri="{BB962C8B-B14F-4D97-AF65-F5344CB8AC3E}">
        <p14:creationId xmlns:p14="http://schemas.microsoft.com/office/powerpoint/2010/main" val="3852095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E4098-4B02-D74A-B8F7-764BAAABF34D}"/>
              </a:ext>
            </a:extLst>
          </p:cNvPr>
          <p:cNvSpPr>
            <a:spLocks noGrp="1"/>
          </p:cNvSpPr>
          <p:nvPr>
            <p:ph type="title"/>
          </p:nvPr>
        </p:nvSpPr>
        <p:spPr/>
        <p:txBody>
          <a:bodyPr/>
          <a:lstStyle/>
          <a:p>
            <a:r>
              <a:rPr lang="fr-FR" b="1" dirty="0"/>
              <a:t>2 – Le « bon curé » : un prêtre exemplaire</a:t>
            </a:r>
          </a:p>
        </p:txBody>
      </p:sp>
      <p:sp>
        <p:nvSpPr>
          <p:cNvPr id="3" name="Espace réservé du contenu 2">
            <a:extLst>
              <a:ext uri="{FF2B5EF4-FFF2-40B4-BE49-F238E27FC236}">
                <a16:creationId xmlns:a16="http://schemas.microsoft.com/office/drawing/2014/main" id="{D52DF081-580C-774D-AA61-6BD086B6ED4B}"/>
              </a:ext>
            </a:extLst>
          </p:cNvPr>
          <p:cNvSpPr>
            <a:spLocks noGrp="1"/>
          </p:cNvSpPr>
          <p:nvPr>
            <p:ph idx="1"/>
          </p:nvPr>
        </p:nvSpPr>
        <p:spPr>
          <a:xfrm>
            <a:off x="1128656" y="2141537"/>
            <a:ext cx="10515600" cy="4351338"/>
          </a:xfrm>
        </p:spPr>
        <p:txBody>
          <a:bodyPr/>
          <a:lstStyle/>
          <a:p>
            <a:pPr marL="0" indent="0">
              <a:buNone/>
            </a:pPr>
            <a:r>
              <a:rPr lang="fr-FR" dirty="0"/>
              <a:t>Au début du XVII</a:t>
            </a:r>
            <a:r>
              <a:rPr lang="fr-FR" baseline="30000" dirty="0"/>
              <a:t>e</a:t>
            </a:r>
            <a:r>
              <a:rPr lang="fr-FR" dirty="0"/>
              <a:t> siècle, formation rapide</a:t>
            </a:r>
          </a:p>
          <a:p>
            <a:pPr marL="0" indent="0">
              <a:buNone/>
            </a:pPr>
            <a:endParaRPr lang="fr-FR" dirty="0"/>
          </a:p>
          <a:p>
            <a:pPr marL="0" indent="0">
              <a:buNone/>
            </a:pPr>
            <a:r>
              <a:rPr lang="fr-FR" dirty="0"/>
              <a:t>A la fin du XVII</a:t>
            </a:r>
            <a:r>
              <a:rPr lang="fr-FR" baseline="30000" dirty="0"/>
              <a:t>e</a:t>
            </a:r>
            <a:r>
              <a:rPr lang="fr-FR" dirty="0"/>
              <a:t> siècle, lieu de formation complète</a:t>
            </a:r>
          </a:p>
          <a:p>
            <a:pPr marL="0" indent="0">
              <a:buNone/>
            </a:pPr>
            <a:endParaRPr lang="fr-FR" dirty="0"/>
          </a:p>
          <a:p>
            <a:pPr>
              <a:buFontTx/>
              <a:buChar char="-"/>
            </a:pPr>
            <a:r>
              <a:rPr lang="fr-FR" dirty="0"/>
              <a:t>un vêtement qui démarque le clergé des laïcs </a:t>
            </a:r>
          </a:p>
          <a:p>
            <a:pPr>
              <a:buFontTx/>
              <a:buChar char="-"/>
            </a:pPr>
            <a:r>
              <a:rPr lang="fr-FR" dirty="0"/>
              <a:t>le port de la soutane se généralise</a:t>
            </a:r>
          </a:p>
          <a:p>
            <a:pPr marL="0" indent="0">
              <a:buNone/>
            </a:pPr>
            <a:r>
              <a:rPr lang="fr-FR" dirty="0"/>
              <a:t>- Habit « bienséant »</a:t>
            </a:r>
          </a:p>
        </p:txBody>
      </p:sp>
      <p:pic>
        <p:nvPicPr>
          <p:cNvPr id="4" name="Image 3">
            <a:extLst>
              <a:ext uri="{FF2B5EF4-FFF2-40B4-BE49-F238E27FC236}">
                <a16:creationId xmlns:a16="http://schemas.microsoft.com/office/drawing/2014/main" id="{353D0766-014F-0146-B38B-9664F4EFE0B8}"/>
              </a:ext>
            </a:extLst>
          </p:cNvPr>
          <p:cNvPicPr>
            <a:picLocks noChangeAspect="1"/>
          </p:cNvPicPr>
          <p:nvPr/>
        </p:nvPicPr>
        <p:blipFill>
          <a:blip r:embed="rId2"/>
          <a:stretch>
            <a:fillRect/>
          </a:stretch>
        </p:blipFill>
        <p:spPr>
          <a:xfrm>
            <a:off x="8713694" y="1393124"/>
            <a:ext cx="1877209" cy="5099751"/>
          </a:xfrm>
          <a:prstGeom prst="rect">
            <a:avLst/>
          </a:prstGeom>
        </p:spPr>
      </p:pic>
    </p:spTree>
    <p:extLst>
      <p:ext uri="{BB962C8B-B14F-4D97-AF65-F5344CB8AC3E}">
        <p14:creationId xmlns:p14="http://schemas.microsoft.com/office/powerpoint/2010/main" val="222050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33E189-7BB5-6046-A0E1-D00C8560EE25}"/>
              </a:ext>
            </a:extLst>
          </p:cNvPr>
          <p:cNvSpPr>
            <a:spLocks noGrp="1"/>
          </p:cNvSpPr>
          <p:nvPr>
            <p:ph type="title"/>
          </p:nvPr>
        </p:nvSpPr>
        <p:spPr/>
        <p:txBody>
          <a:bodyPr/>
          <a:lstStyle/>
          <a:p>
            <a:r>
              <a:rPr lang="fr-FR" b="1" dirty="0"/>
              <a:t>- Un pasteur d’âme</a:t>
            </a:r>
          </a:p>
        </p:txBody>
      </p:sp>
      <p:sp>
        <p:nvSpPr>
          <p:cNvPr id="3" name="Espace réservé du contenu 2">
            <a:extLst>
              <a:ext uri="{FF2B5EF4-FFF2-40B4-BE49-F238E27FC236}">
                <a16:creationId xmlns:a16="http://schemas.microsoft.com/office/drawing/2014/main" id="{E0717C3E-D3F1-8A40-87D2-34825B3A0402}"/>
              </a:ext>
            </a:extLst>
          </p:cNvPr>
          <p:cNvSpPr>
            <a:spLocks noGrp="1"/>
          </p:cNvSpPr>
          <p:nvPr>
            <p:ph idx="1"/>
          </p:nvPr>
        </p:nvSpPr>
        <p:spPr/>
        <p:txBody>
          <a:bodyPr/>
          <a:lstStyle/>
          <a:p>
            <a:pPr>
              <a:buFontTx/>
              <a:buChar char="-"/>
            </a:pPr>
            <a:r>
              <a:rPr lang="fr-FR" dirty="0"/>
              <a:t>Pasteur d’âmes </a:t>
            </a:r>
          </a:p>
          <a:p>
            <a:pPr>
              <a:buFontTx/>
              <a:buChar char="-"/>
            </a:pPr>
            <a:r>
              <a:rPr lang="fr-FR" i="1" dirty="0"/>
              <a:t>Cura </a:t>
            </a:r>
            <a:r>
              <a:rPr lang="fr-FR" i="1" dirty="0" err="1"/>
              <a:t>animarum</a:t>
            </a:r>
            <a:endParaRPr lang="fr-FR" i="1" dirty="0"/>
          </a:p>
          <a:p>
            <a:pPr>
              <a:buFont typeface="Wingdings" pitchFamily="2" charset="2"/>
              <a:buChar char="Ø"/>
            </a:pPr>
            <a:r>
              <a:rPr lang="fr-FR" dirty="0"/>
              <a:t>« bien faire son salut »</a:t>
            </a:r>
          </a:p>
          <a:p>
            <a:pPr>
              <a:buFont typeface="Wingdings" pitchFamily="2" charset="2"/>
              <a:buChar char="Ø"/>
            </a:pPr>
            <a:r>
              <a:rPr lang="fr-FR" dirty="0"/>
              <a:t>Pastorale des laïcs</a:t>
            </a:r>
          </a:p>
          <a:p>
            <a:pPr>
              <a:buFont typeface="Wingdings" pitchFamily="2" charset="2"/>
              <a:buChar char="Ø"/>
            </a:pPr>
            <a:r>
              <a:rPr lang="fr-FR" dirty="0"/>
              <a:t>Recrutement du maître d’école</a:t>
            </a:r>
          </a:p>
          <a:p>
            <a:pPr>
              <a:buFont typeface="Wingdings" pitchFamily="2" charset="2"/>
              <a:buChar char="Ø"/>
            </a:pPr>
            <a:endParaRPr lang="fr-FR" dirty="0"/>
          </a:p>
          <a:p>
            <a:pPr marL="0" indent="0">
              <a:buNone/>
            </a:pPr>
            <a:r>
              <a:rPr lang="fr-FR" dirty="0"/>
              <a:t>Catéchisme, enseignement de la doctrine chrétienne</a:t>
            </a:r>
          </a:p>
        </p:txBody>
      </p:sp>
    </p:spTree>
    <p:extLst>
      <p:ext uri="{BB962C8B-B14F-4D97-AF65-F5344CB8AC3E}">
        <p14:creationId xmlns:p14="http://schemas.microsoft.com/office/powerpoint/2010/main" val="640249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33E189-7BB5-6046-A0E1-D00C8560EE2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0717C3E-D3F1-8A40-87D2-34825B3A0402}"/>
              </a:ext>
            </a:extLst>
          </p:cNvPr>
          <p:cNvSpPr>
            <a:spLocks noGrp="1"/>
          </p:cNvSpPr>
          <p:nvPr>
            <p:ph idx="1"/>
          </p:nvPr>
        </p:nvSpPr>
        <p:spPr/>
        <p:txBody>
          <a:bodyPr/>
          <a:lstStyle/>
          <a:p>
            <a:r>
              <a:rPr lang="fr-FR" dirty="0"/>
              <a:t>Catéchisme du jésuite Edmond Auger en 1563</a:t>
            </a:r>
          </a:p>
          <a:p>
            <a:pPr>
              <a:buFontTx/>
              <a:buChar char="-"/>
            </a:pPr>
            <a:r>
              <a:rPr lang="fr-FR" dirty="0"/>
              <a:t>forme dialoguée (//catéchisme de Calvin)</a:t>
            </a:r>
          </a:p>
          <a:p>
            <a:pPr>
              <a:buFontTx/>
              <a:buChar char="-"/>
            </a:pPr>
            <a:endParaRPr lang="fr-FR" dirty="0"/>
          </a:p>
          <a:p>
            <a:pPr>
              <a:buFontTx/>
              <a:buChar char="-"/>
            </a:pPr>
            <a:r>
              <a:rPr lang="fr-FR" dirty="0"/>
              <a:t>Catéchisme du Concile de Trente en 1566</a:t>
            </a:r>
          </a:p>
          <a:p>
            <a:pPr>
              <a:buFontTx/>
              <a:buChar char="-"/>
            </a:pPr>
            <a:r>
              <a:rPr lang="fr-FR" dirty="0"/>
              <a:t>destiné aux curés en formation</a:t>
            </a:r>
          </a:p>
          <a:p>
            <a:pPr>
              <a:buFontTx/>
              <a:buChar char="-"/>
            </a:pPr>
            <a:endParaRPr lang="fr-FR" dirty="0"/>
          </a:p>
          <a:p>
            <a:pPr marL="0" indent="0">
              <a:buNone/>
            </a:pPr>
            <a:r>
              <a:rPr lang="fr-FR" dirty="0"/>
              <a:t>A partir de 1670, catéchisme enseigné dans toutes les paroisses</a:t>
            </a:r>
          </a:p>
        </p:txBody>
      </p:sp>
    </p:spTree>
    <p:extLst>
      <p:ext uri="{BB962C8B-B14F-4D97-AF65-F5344CB8AC3E}">
        <p14:creationId xmlns:p14="http://schemas.microsoft.com/office/powerpoint/2010/main" val="4008369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C9CA3F6-ECA3-0546-B72A-53CE57DF00D1}"/>
              </a:ext>
            </a:extLst>
          </p:cNvPr>
          <p:cNvPicPr>
            <a:picLocks noGrp="1" noChangeAspect="1"/>
          </p:cNvPicPr>
          <p:nvPr>
            <p:ph idx="4294967295"/>
          </p:nvPr>
        </p:nvPicPr>
        <p:blipFill>
          <a:blip r:embed="rId2"/>
          <a:stretch>
            <a:fillRect/>
          </a:stretch>
        </p:blipFill>
        <p:spPr>
          <a:xfrm>
            <a:off x="2548174" y="-267978"/>
            <a:ext cx="5853548" cy="7393956"/>
          </a:xfrm>
        </p:spPr>
      </p:pic>
    </p:spTree>
    <p:extLst>
      <p:ext uri="{BB962C8B-B14F-4D97-AF65-F5344CB8AC3E}">
        <p14:creationId xmlns:p14="http://schemas.microsoft.com/office/powerpoint/2010/main" val="90609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4FD6D-24E4-7A44-9208-79A7AEE6D6A0}"/>
              </a:ext>
            </a:extLst>
          </p:cNvPr>
          <p:cNvSpPr>
            <a:spLocks noGrp="1"/>
          </p:cNvSpPr>
          <p:nvPr>
            <p:ph type="title"/>
          </p:nvPr>
        </p:nvSpPr>
        <p:spPr/>
        <p:txBody>
          <a:bodyPr/>
          <a:lstStyle/>
          <a:p>
            <a:r>
              <a:rPr lang="fr-FR" b="1" dirty="0"/>
              <a:t>- Une vie de vertus</a:t>
            </a:r>
          </a:p>
        </p:txBody>
      </p:sp>
      <p:sp>
        <p:nvSpPr>
          <p:cNvPr id="3" name="Espace réservé du contenu 2">
            <a:extLst>
              <a:ext uri="{FF2B5EF4-FFF2-40B4-BE49-F238E27FC236}">
                <a16:creationId xmlns:a16="http://schemas.microsoft.com/office/drawing/2014/main" id="{AA1D3B13-C181-6242-9784-B45F9B5AF843}"/>
              </a:ext>
            </a:extLst>
          </p:cNvPr>
          <p:cNvSpPr>
            <a:spLocks noGrp="1"/>
          </p:cNvSpPr>
          <p:nvPr>
            <p:ph idx="1"/>
          </p:nvPr>
        </p:nvSpPr>
        <p:spPr>
          <a:xfrm>
            <a:off x="838200" y="1914861"/>
            <a:ext cx="10515600" cy="4262102"/>
          </a:xfrm>
        </p:spPr>
        <p:txBody>
          <a:bodyPr>
            <a:normAutofit lnSpcReduction="10000"/>
          </a:bodyPr>
          <a:lstStyle/>
          <a:p>
            <a:r>
              <a:rPr lang="fr-FR" dirty="0"/>
              <a:t>Mise en place de </a:t>
            </a:r>
            <a:r>
              <a:rPr lang="fr-FR" b="1" dirty="0"/>
              <a:t>visites pastorales</a:t>
            </a:r>
          </a:p>
          <a:p>
            <a:pPr marL="0" indent="0">
              <a:buNone/>
            </a:pPr>
            <a:r>
              <a:rPr lang="fr-FR" dirty="0"/>
              <a:t>Dignité du Sacerdoce</a:t>
            </a:r>
          </a:p>
          <a:p>
            <a:pPr marL="0" indent="0">
              <a:buNone/>
            </a:pPr>
            <a:r>
              <a:rPr lang="fr-FR" dirty="0"/>
              <a:t>Obéissance, chasteté</a:t>
            </a:r>
          </a:p>
          <a:p>
            <a:pPr marL="0" indent="0">
              <a:buNone/>
            </a:pPr>
            <a:r>
              <a:rPr lang="fr-FR" dirty="0"/>
              <a:t>Sainteté de vie</a:t>
            </a:r>
          </a:p>
          <a:p>
            <a:pPr marL="0" indent="0">
              <a:buNone/>
            </a:pPr>
            <a:endParaRPr lang="fr-FR" dirty="0"/>
          </a:p>
          <a:p>
            <a:pPr marL="0" indent="0">
              <a:buNone/>
            </a:pPr>
            <a:r>
              <a:rPr lang="fr-FR" dirty="0"/>
              <a:t>Culture cléricale</a:t>
            </a:r>
          </a:p>
          <a:p>
            <a:pPr marL="0" indent="0">
              <a:buNone/>
            </a:pPr>
            <a:r>
              <a:rPr lang="fr-FR" dirty="0"/>
              <a:t>Bibliothèques de séminaires</a:t>
            </a:r>
          </a:p>
          <a:p>
            <a:pPr marL="0" indent="0">
              <a:buNone/>
            </a:pPr>
            <a:br>
              <a:rPr lang="fr-FR" dirty="0"/>
            </a:br>
            <a:r>
              <a:rPr lang="fr-FR" dirty="0"/>
              <a:t>&gt;&gt; </a:t>
            </a:r>
            <a:r>
              <a:rPr lang="fr-FR" b="1" dirty="0"/>
              <a:t>instruire par la parole et l’exemple</a:t>
            </a:r>
          </a:p>
        </p:txBody>
      </p:sp>
    </p:spTree>
    <p:extLst>
      <p:ext uri="{BB962C8B-B14F-4D97-AF65-F5344CB8AC3E}">
        <p14:creationId xmlns:p14="http://schemas.microsoft.com/office/powerpoint/2010/main" val="47475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0F631B-CE91-E748-BE9C-CF73F4D23CD3}"/>
              </a:ext>
            </a:extLst>
          </p:cNvPr>
          <p:cNvPicPr>
            <a:picLocks noChangeAspect="1"/>
          </p:cNvPicPr>
          <p:nvPr/>
        </p:nvPicPr>
        <p:blipFill>
          <a:blip r:embed="rId2"/>
          <a:stretch>
            <a:fillRect/>
          </a:stretch>
        </p:blipFill>
        <p:spPr>
          <a:xfrm>
            <a:off x="1338146" y="0"/>
            <a:ext cx="9515707" cy="6858000"/>
          </a:xfrm>
          <a:prstGeom prst="rect">
            <a:avLst/>
          </a:prstGeom>
        </p:spPr>
      </p:pic>
      <p:sp>
        <p:nvSpPr>
          <p:cNvPr id="3" name="ZoneTexte 2">
            <a:extLst>
              <a:ext uri="{FF2B5EF4-FFF2-40B4-BE49-F238E27FC236}">
                <a16:creationId xmlns:a16="http://schemas.microsoft.com/office/drawing/2014/main" id="{6FD21410-B70C-DC4E-AE43-4AB5887EB227}"/>
              </a:ext>
            </a:extLst>
          </p:cNvPr>
          <p:cNvSpPr txBox="1"/>
          <p:nvPr/>
        </p:nvSpPr>
        <p:spPr>
          <a:xfrm>
            <a:off x="0" y="4626429"/>
            <a:ext cx="1153885" cy="2079171"/>
          </a:xfrm>
          <a:prstGeom prst="rect">
            <a:avLst/>
          </a:prstGeom>
          <a:noFill/>
        </p:spPr>
        <p:txBody>
          <a:bodyPr wrap="square" rtlCol="0">
            <a:spAutoFit/>
          </a:bodyPr>
          <a:lstStyle/>
          <a:p>
            <a:r>
              <a:rPr lang="fr-FR" dirty="0"/>
              <a:t>Peter </a:t>
            </a:r>
            <a:r>
              <a:rPr lang="fr-FR" dirty="0" err="1"/>
              <a:t>Neefs</a:t>
            </a:r>
            <a:r>
              <a:rPr lang="fr-FR" dirty="0"/>
              <a:t> l’Ancien (1578-1661), Collection privée</a:t>
            </a:r>
          </a:p>
        </p:txBody>
      </p:sp>
    </p:spTree>
    <p:extLst>
      <p:ext uri="{BB962C8B-B14F-4D97-AF65-F5344CB8AC3E}">
        <p14:creationId xmlns:p14="http://schemas.microsoft.com/office/powerpoint/2010/main" val="963397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2C83B0-29DF-774C-B914-E6420ED4C66B}"/>
              </a:ext>
            </a:extLst>
          </p:cNvPr>
          <p:cNvSpPr>
            <a:spLocks noGrp="1"/>
          </p:cNvSpPr>
          <p:nvPr>
            <p:ph type="title"/>
          </p:nvPr>
        </p:nvSpPr>
        <p:spPr/>
        <p:txBody>
          <a:bodyPr/>
          <a:lstStyle/>
          <a:p>
            <a:r>
              <a:rPr lang="fr-FR" b="1" dirty="0"/>
              <a:t>B – UNE PASTORALE DE CONVERSION</a:t>
            </a:r>
          </a:p>
        </p:txBody>
      </p:sp>
      <p:sp>
        <p:nvSpPr>
          <p:cNvPr id="3" name="Espace réservé du contenu 2">
            <a:extLst>
              <a:ext uri="{FF2B5EF4-FFF2-40B4-BE49-F238E27FC236}">
                <a16:creationId xmlns:a16="http://schemas.microsoft.com/office/drawing/2014/main" id="{B3FAF3C5-AFD5-6B43-8C54-23E79350AF5F}"/>
              </a:ext>
            </a:extLst>
          </p:cNvPr>
          <p:cNvSpPr>
            <a:spLocks noGrp="1"/>
          </p:cNvSpPr>
          <p:nvPr>
            <p:ph idx="1"/>
          </p:nvPr>
        </p:nvSpPr>
        <p:spPr/>
        <p:txBody>
          <a:bodyPr/>
          <a:lstStyle/>
          <a:p>
            <a:pPr marL="0" indent="0">
              <a:buNone/>
            </a:pPr>
            <a:r>
              <a:rPr lang="fr-FR" dirty="0"/>
              <a:t>Saint Augustin, </a:t>
            </a:r>
            <a:r>
              <a:rPr lang="fr-FR" i="1" dirty="0"/>
              <a:t>Confessions</a:t>
            </a:r>
          </a:p>
          <a:p>
            <a:pPr marL="0" indent="0" algn="just">
              <a:buNone/>
            </a:pPr>
            <a:r>
              <a:rPr lang="fr-FR" dirty="0"/>
              <a:t>« Ce fut comme une lumière de sécurité déversée dans mon cœur et toutes les ténèbres de l’hésitation se dissipèrent ». </a:t>
            </a:r>
          </a:p>
          <a:p>
            <a:pPr marL="0" indent="0">
              <a:buNone/>
            </a:pPr>
            <a:r>
              <a:rPr lang="fr-FR" dirty="0" err="1"/>
              <a:t>Conf</a:t>
            </a:r>
            <a:r>
              <a:rPr lang="fr-FR" dirty="0"/>
              <a:t>. VIII, XII, 29 </a:t>
            </a:r>
          </a:p>
          <a:p>
            <a:pPr marL="0" indent="0">
              <a:buNone/>
            </a:pPr>
            <a:endParaRPr lang="fr-FR" dirty="0"/>
          </a:p>
          <a:p>
            <a:pPr marL="0" indent="0">
              <a:buNone/>
            </a:pPr>
            <a:endParaRPr lang="fr-FR" dirty="0"/>
          </a:p>
          <a:p>
            <a:pPr marL="0" indent="0">
              <a:buNone/>
            </a:pPr>
            <a:r>
              <a:rPr lang="fr-FR" dirty="0"/>
              <a:t>Charité ardente</a:t>
            </a:r>
          </a:p>
          <a:p>
            <a:pPr marL="0" indent="0">
              <a:buNone/>
            </a:pPr>
            <a:r>
              <a:rPr lang="fr-FR" dirty="0"/>
              <a:t>Cœur rayonnant du Christ</a:t>
            </a:r>
          </a:p>
        </p:txBody>
      </p:sp>
    </p:spTree>
    <p:extLst>
      <p:ext uri="{BB962C8B-B14F-4D97-AF65-F5344CB8AC3E}">
        <p14:creationId xmlns:p14="http://schemas.microsoft.com/office/powerpoint/2010/main" val="537126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554FCB-848F-6347-8E22-9C81F6BCE40D}"/>
              </a:ext>
            </a:extLst>
          </p:cNvPr>
          <p:cNvPicPr>
            <a:picLocks noChangeAspect="1"/>
          </p:cNvPicPr>
          <p:nvPr/>
        </p:nvPicPr>
        <p:blipFill>
          <a:blip r:embed="rId2"/>
          <a:stretch>
            <a:fillRect/>
          </a:stretch>
        </p:blipFill>
        <p:spPr>
          <a:xfrm>
            <a:off x="2769690" y="-96819"/>
            <a:ext cx="5384607" cy="6873966"/>
          </a:xfrm>
          <a:prstGeom prst="rect">
            <a:avLst/>
          </a:prstGeom>
        </p:spPr>
      </p:pic>
      <p:sp>
        <p:nvSpPr>
          <p:cNvPr id="6" name="ZoneTexte 5">
            <a:extLst>
              <a:ext uri="{FF2B5EF4-FFF2-40B4-BE49-F238E27FC236}">
                <a16:creationId xmlns:a16="http://schemas.microsoft.com/office/drawing/2014/main" id="{6A937AC9-1E74-F848-A4EC-8E4C5FD7439C}"/>
              </a:ext>
            </a:extLst>
          </p:cNvPr>
          <p:cNvSpPr txBox="1"/>
          <p:nvPr/>
        </p:nvSpPr>
        <p:spPr>
          <a:xfrm>
            <a:off x="451821" y="4421393"/>
            <a:ext cx="2097741" cy="1200329"/>
          </a:xfrm>
          <a:prstGeom prst="rect">
            <a:avLst/>
          </a:prstGeom>
          <a:noFill/>
        </p:spPr>
        <p:txBody>
          <a:bodyPr wrap="square" rtlCol="0">
            <a:spAutoFit/>
          </a:bodyPr>
          <a:lstStyle/>
          <a:p>
            <a:r>
              <a:rPr lang="fr-FR" dirty="0"/>
              <a:t>Philippe de Champaigne, </a:t>
            </a:r>
            <a:r>
              <a:rPr lang="fr-FR" i="1" dirty="0"/>
              <a:t>Saint Augustin, </a:t>
            </a:r>
            <a:r>
              <a:rPr lang="fr-FR" dirty="0"/>
              <a:t>vers 1645-1650=,</a:t>
            </a:r>
          </a:p>
        </p:txBody>
      </p:sp>
    </p:spTree>
    <p:extLst>
      <p:ext uri="{BB962C8B-B14F-4D97-AF65-F5344CB8AC3E}">
        <p14:creationId xmlns:p14="http://schemas.microsoft.com/office/powerpoint/2010/main" val="3981500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B784EC-1B14-094E-A705-B99274E6F034}"/>
              </a:ext>
            </a:extLst>
          </p:cNvPr>
          <p:cNvPicPr>
            <a:picLocks noChangeAspect="1"/>
          </p:cNvPicPr>
          <p:nvPr/>
        </p:nvPicPr>
        <p:blipFill>
          <a:blip r:embed="rId2"/>
          <a:stretch>
            <a:fillRect/>
          </a:stretch>
        </p:blipFill>
        <p:spPr>
          <a:xfrm>
            <a:off x="1952437" y="0"/>
            <a:ext cx="9189950" cy="6858000"/>
          </a:xfrm>
          <a:prstGeom prst="rect">
            <a:avLst/>
          </a:prstGeom>
        </p:spPr>
      </p:pic>
      <p:sp>
        <p:nvSpPr>
          <p:cNvPr id="3" name="ZoneTexte 2">
            <a:extLst>
              <a:ext uri="{FF2B5EF4-FFF2-40B4-BE49-F238E27FC236}">
                <a16:creationId xmlns:a16="http://schemas.microsoft.com/office/drawing/2014/main" id="{7B0E9126-9B27-0A4B-8A36-192226A28453}"/>
              </a:ext>
            </a:extLst>
          </p:cNvPr>
          <p:cNvSpPr txBox="1"/>
          <p:nvPr/>
        </p:nvSpPr>
        <p:spPr>
          <a:xfrm>
            <a:off x="0" y="4525701"/>
            <a:ext cx="1481558" cy="1754326"/>
          </a:xfrm>
          <a:prstGeom prst="rect">
            <a:avLst/>
          </a:prstGeom>
          <a:noFill/>
        </p:spPr>
        <p:txBody>
          <a:bodyPr wrap="square" rtlCol="0">
            <a:spAutoFit/>
          </a:bodyPr>
          <a:lstStyle/>
          <a:p>
            <a:r>
              <a:rPr lang="fr-FR" dirty="0"/>
              <a:t>Eglise Saint- Gervais, Paris, Chapelle privative, vers 1630,</a:t>
            </a:r>
          </a:p>
        </p:txBody>
      </p:sp>
    </p:spTree>
    <p:extLst>
      <p:ext uri="{BB962C8B-B14F-4D97-AF65-F5344CB8AC3E}">
        <p14:creationId xmlns:p14="http://schemas.microsoft.com/office/powerpoint/2010/main" val="1937617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FAD836-8193-5740-8D4B-E58F10817F9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CC6C6E2-C5C8-F448-9733-FA3A358CB576}"/>
              </a:ext>
            </a:extLst>
          </p:cNvPr>
          <p:cNvSpPr>
            <a:spLocks noGrp="1"/>
          </p:cNvSpPr>
          <p:nvPr>
            <p:ph idx="1"/>
          </p:nvPr>
        </p:nvSpPr>
        <p:spPr/>
        <p:txBody>
          <a:bodyPr>
            <a:normAutofit lnSpcReduction="10000"/>
          </a:bodyPr>
          <a:lstStyle/>
          <a:p>
            <a:pPr>
              <a:buFontTx/>
              <a:buChar char="-"/>
            </a:pPr>
            <a:r>
              <a:rPr lang="fr-FR" dirty="0"/>
              <a:t>Apostolat </a:t>
            </a:r>
            <a:r>
              <a:rPr lang="fr-FR" b="1" dirty="0"/>
              <a:t>missionnaire </a:t>
            </a:r>
            <a:r>
              <a:rPr lang="fr-FR" dirty="0"/>
              <a:t>des nouvelles compagnies de prêtres (en particulier, oratoriens, eudistes)</a:t>
            </a:r>
          </a:p>
          <a:p>
            <a:pPr>
              <a:buFontTx/>
              <a:buChar char="-"/>
            </a:pPr>
            <a:r>
              <a:rPr lang="fr-FR" dirty="0"/>
              <a:t>Développement de la  pratique des missions intérieures </a:t>
            </a:r>
          </a:p>
          <a:p>
            <a:pPr>
              <a:buFontTx/>
              <a:buChar char="-"/>
            </a:pPr>
            <a:r>
              <a:rPr lang="fr-FR" dirty="0"/>
              <a:t>Petits groupes — quatre ou cinq prêtres</a:t>
            </a:r>
          </a:p>
          <a:p>
            <a:pPr>
              <a:buFontTx/>
              <a:buChar char="-"/>
            </a:pPr>
            <a:r>
              <a:rPr lang="fr-FR" dirty="0"/>
              <a:t>Campagne de prédication et de distribution de sacrements (pénitence, eucharistie)</a:t>
            </a:r>
          </a:p>
          <a:p>
            <a:pPr>
              <a:buFontTx/>
              <a:buChar char="-"/>
            </a:pPr>
            <a:r>
              <a:rPr lang="fr-FR" dirty="0"/>
              <a:t>Pastorale de conversion</a:t>
            </a:r>
          </a:p>
          <a:p>
            <a:pPr>
              <a:buFont typeface="Wingdings" pitchFamily="2" charset="2"/>
              <a:buChar char="Ø"/>
            </a:pPr>
            <a:r>
              <a:rPr lang="fr-FR" dirty="0"/>
              <a:t>convaincre les fidèles des tourments de l'enfer </a:t>
            </a:r>
          </a:p>
          <a:p>
            <a:pPr>
              <a:buFont typeface="Wingdings" pitchFamily="2" charset="2"/>
              <a:buChar char="Ø"/>
            </a:pPr>
            <a:r>
              <a:rPr lang="fr-FR" dirty="0"/>
              <a:t>«pastorale de la peur » (Jean Delumeau*; </a:t>
            </a:r>
            <a:r>
              <a:rPr lang="fr-FR" i="1" dirty="0"/>
              <a:t>La peur en Occident, </a:t>
            </a:r>
            <a:r>
              <a:rPr lang="fr-FR" i="1" dirty="0" err="1"/>
              <a:t>XlV</a:t>
            </a:r>
            <a:r>
              <a:rPr lang="fr-FR" i="1" baseline="30000" dirty="0" err="1"/>
              <a:t>e</a:t>
            </a:r>
            <a:r>
              <a:rPr lang="fr-FR" i="1" dirty="0" err="1"/>
              <a:t>-XVlI</a:t>
            </a:r>
            <a:r>
              <a:rPr lang="fr-FR" i="1" baseline="30000" dirty="0" err="1"/>
              <a:t>e</a:t>
            </a:r>
            <a:r>
              <a:rPr lang="fr-FR" i="1" dirty="0"/>
              <a:t> siècles, </a:t>
            </a:r>
            <a:r>
              <a:rPr lang="fr-FR" dirty="0"/>
              <a:t>1978 )</a:t>
            </a:r>
          </a:p>
        </p:txBody>
      </p:sp>
    </p:spTree>
    <p:extLst>
      <p:ext uri="{BB962C8B-B14F-4D97-AF65-F5344CB8AC3E}">
        <p14:creationId xmlns:p14="http://schemas.microsoft.com/office/powerpoint/2010/main" val="2142402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FB3648-A88D-4E48-A5FD-81E310CF53D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B060DB9-CFFA-6F47-8BB8-D496D433F33E}"/>
              </a:ext>
            </a:extLst>
          </p:cNvPr>
          <p:cNvSpPr>
            <a:spLocks noGrp="1"/>
          </p:cNvSpPr>
          <p:nvPr>
            <p:ph idx="1"/>
          </p:nvPr>
        </p:nvSpPr>
        <p:spPr/>
        <p:txBody>
          <a:bodyPr>
            <a:normAutofit lnSpcReduction="10000"/>
          </a:bodyPr>
          <a:lstStyle/>
          <a:p>
            <a:r>
              <a:rPr lang="fr-FR" dirty="0"/>
              <a:t>prêches dans les cimetières </a:t>
            </a:r>
          </a:p>
          <a:p>
            <a:r>
              <a:rPr lang="fr-FR" dirty="0"/>
              <a:t>au bord de tombes fraîches</a:t>
            </a:r>
          </a:p>
          <a:p>
            <a:r>
              <a:rPr lang="fr-FR" dirty="0"/>
              <a:t>crânes agités devant la foule  (cf. </a:t>
            </a:r>
            <a:r>
              <a:rPr lang="fr-FR" i="1" dirty="0"/>
              <a:t>Vanités </a:t>
            </a:r>
            <a:r>
              <a:rPr lang="fr-FR" dirty="0"/>
              <a:t>dans l’art)</a:t>
            </a:r>
          </a:p>
          <a:p>
            <a:r>
              <a:rPr lang="fr-FR" dirty="0"/>
              <a:t>processions solennelles du village rassemblé à la fin de la mission</a:t>
            </a:r>
          </a:p>
          <a:p>
            <a:r>
              <a:rPr lang="fr-FR" dirty="0"/>
              <a:t>plantation de Croix au bord des chemins, des carrefours pour marquer la mission</a:t>
            </a:r>
          </a:p>
          <a:p>
            <a:pPr marL="0" indent="0">
              <a:buNone/>
            </a:pPr>
            <a:endParaRPr lang="fr-FR" dirty="0"/>
          </a:p>
          <a:p>
            <a:pPr marL="0" indent="0">
              <a:buNone/>
            </a:pPr>
            <a:r>
              <a:rPr lang="fr-FR" dirty="0"/>
              <a:t>&gt;&gt; campagnes</a:t>
            </a:r>
          </a:p>
          <a:p>
            <a:pPr marL="0" indent="0">
              <a:buNone/>
            </a:pPr>
            <a:r>
              <a:rPr lang="fr-FR" dirty="0"/>
              <a:t>« apologétique du coup de poing »</a:t>
            </a:r>
          </a:p>
        </p:txBody>
      </p:sp>
    </p:spTree>
    <p:extLst>
      <p:ext uri="{BB962C8B-B14F-4D97-AF65-F5344CB8AC3E}">
        <p14:creationId xmlns:p14="http://schemas.microsoft.com/office/powerpoint/2010/main" val="3386809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8B49A2-125D-7C41-A414-91BC410671DA}"/>
              </a:ext>
            </a:extLst>
          </p:cNvPr>
          <p:cNvPicPr>
            <a:picLocks noChangeAspect="1"/>
          </p:cNvPicPr>
          <p:nvPr/>
        </p:nvPicPr>
        <p:blipFill>
          <a:blip r:embed="rId2"/>
          <a:stretch>
            <a:fillRect/>
          </a:stretch>
        </p:blipFill>
        <p:spPr>
          <a:xfrm>
            <a:off x="3524250" y="0"/>
            <a:ext cx="5143500" cy="6858000"/>
          </a:xfrm>
          <a:prstGeom prst="rect">
            <a:avLst/>
          </a:prstGeom>
        </p:spPr>
      </p:pic>
      <p:sp>
        <p:nvSpPr>
          <p:cNvPr id="6" name="ZoneTexte 5">
            <a:extLst>
              <a:ext uri="{FF2B5EF4-FFF2-40B4-BE49-F238E27FC236}">
                <a16:creationId xmlns:a16="http://schemas.microsoft.com/office/drawing/2014/main" id="{3B6A6DD0-F738-714F-A6AE-017929351718}"/>
              </a:ext>
            </a:extLst>
          </p:cNvPr>
          <p:cNvSpPr txBox="1"/>
          <p:nvPr/>
        </p:nvSpPr>
        <p:spPr>
          <a:xfrm>
            <a:off x="473336" y="3238052"/>
            <a:ext cx="2302137" cy="923330"/>
          </a:xfrm>
          <a:prstGeom prst="rect">
            <a:avLst/>
          </a:prstGeom>
          <a:noFill/>
        </p:spPr>
        <p:txBody>
          <a:bodyPr wrap="square" rtlCol="0">
            <a:spAutoFit/>
          </a:bodyPr>
          <a:lstStyle/>
          <a:p>
            <a:r>
              <a:rPr lang="fr-FR" dirty="0" err="1"/>
              <a:t>Rochejean</a:t>
            </a:r>
            <a:r>
              <a:rPr lang="fr-FR" dirty="0"/>
              <a:t>, </a:t>
            </a:r>
            <a:r>
              <a:rPr lang="fr-FR" i="1" dirty="0"/>
              <a:t>Croix de Mission</a:t>
            </a:r>
            <a:r>
              <a:rPr lang="fr-FR" dirty="0"/>
              <a:t> érigée en 1752</a:t>
            </a:r>
          </a:p>
        </p:txBody>
      </p:sp>
    </p:spTree>
    <p:extLst>
      <p:ext uri="{BB962C8B-B14F-4D97-AF65-F5344CB8AC3E}">
        <p14:creationId xmlns:p14="http://schemas.microsoft.com/office/powerpoint/2010/main" val="2619769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68098-7E3E-7748-B899-26389CDE2B3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6F2D5BB-8154-BA4C-AAC2-4176C002EB47}"/>
              </a:ext>
            </a:extLst>
          </p:cNvPr>
          <p:cNvSpPr>
            <a:spLocks noGrp="1"/>
          </p:cNvSpPr>
          <p:nvPr>
            <p:ph idx="1"/>
          </p:nvPr>
        </p:nvSpPr>
        <p:spPr/>
        <p:txBody>
          <a:bodyPr/>
          <a:lstStyle/>
          <a:p>
            <a:r>
              <a:rPr lang="fr-FR" dirty="0"/>
              <a:t>Journal d’un prêtre jésuite en Bretagne, Julien </a:t>
            </a:r>
            <a:r>
              <a:rPr lang="fr-FR" dirty="0" err="1"/>
              <a:t>Maunoir</a:t>
            </a:r>
            <a:r>
              <a:rPr lang="fr-FR" dirty="0"/>
              <a:t> (1606-1683)</a:t>
            </a:r>
          </a:p>
          <a:p>
            <a:r>
              <a:rPr lang="fr-FR" dirty="0"/>
              <a:t>Utilisation des </a:t>
            </a:r>
            <a:r>
              <a:rPr lang="fr-FR" i="1" dirty="0"/>
              <a:t>tableaux de missions </a:t>
            </a:r>
            <a:r>
              <a:rPr lang="fr-FR" dirty="0"/>
              <a:t>ou cartes peintes du jésuite Michel Le </a:t>
            </a:r>
            <a:r>
              <a:rPr lang="fr-FR" dirty="0" err="1"/>
              <a:t>Nobletz</a:t>
            </a:r>
            <a:r>
              <a:rPr lang="fr-FR" dirty="0"/>
              <a:t> (1577-1652), pour instruire les fidèles</a:t>
            </a:r>
          </a:p>
          <a:p>
            <a:endParaRPr lang="fr-FR" dirty="0"/>
          </a:p>
          <a:p>
            <a:r>
              <a:rPr lang="fr-FR" dirty="0"/>
              <a:t>Rechristianiser les régions les plus détachées du christianisme</a:t>
            </a:r>
          </a:p>
          <a:p>
            <a:r>
              <a:rPr lang="fr-FR" dirty="0"/>
              <a:t>Redonner un sens collectif à la croyance : </a:t>
            </a:r>
          </a:p>
          <a:p>
            <a:pPr>
              <a:buFontTx/>
              <a:buChar char="-"/>
            </a:pPr>
            <a:r>
              <a:rPr lang="fr-FR" dirty="0"/>
              <a:t>Au XVII</a:t>
            </a:r>
            <a:r>
              <a:rPr lang="fr-FR" baseline="30000" dirty="0"/>
              <a:t>e</a:t>
            </a:r>
            <a:r>
              <a:rPr lang="fr-FR" dirty="0"/>
              <a:t> siècle, la foi n’est pas individuelle</a:t>
            </a:r>
          </a:p>
          <a:p>
            <a:pPr>
              <a:buFontTx/>
              <a:buChar char="-"/>
            </a:pPr>
            <a:r>
              <a:rPr lang="fr-FR" dirty="0"/>
              <a:t>Au XVII</a:t>
            </a:r>
            <a:r>
              <a:rPr lang="fr-FR" baseline="30000" dirty="0"/>
              <a:t>e</a:t>
            </a:r>
            <a:r>
              <a:rPr lang="fr-FR" dirty="0"/>
              <a:t> siècle, sa matrice est sacerdotale et collective</a:t>
            </a:r>
          </a:p>
        </p:txBody>
      </p:sp>
    </p:spTree>
    <p:extLst>
      <p:ext uri="{BB962C8B-B14F-4D97-AF65-F5344CB8AC3E}">
        <p14:creationId xmlns:p14="http://schemas.microsoft.com/office/powerpoint/2010/main" val="4189568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FE002DD-294C-6444-A9A7-81DCF1896CB9}"/>
              </a:ext>
            </a:extLst>
          </p:cNvPr>
          <p:cNvPicPr>
            <a:picLocks noChangeAspect="1"/>
          </p:cNvPicPr>
          <p:nvPr/>
        </p:nvPicPr>
        <p:blipFill>
          <a:blip r:embed="rId2"/>
          <a:stretch>
            <a:fillRect/>
          </a:stretch>
        </p:blipFill>
        <p:spPr>
          <a:xfrm>
            <a:off x="4064000" y="723900"/>
            <a:ext cx="4064000" cy="5410200"/>
          </a:xfrm>
          <a:prstGeom prst="rect">
            <a:avLst/>
          </a:prstGeom>
        </p:spPr>
      </p:pic>
    </p:spTree>
    <p:extLst>
      <p:ext uri="{BB962C8B-B14F-4D97-AF65-F5344CB8AC3E}">
        <p14:creationId xmlns:p14="http://schemas.microsoft.com/office/powerpoint/2010/main" val="1497039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1CFB3DB-9D0E-CA45-934C-5740A38124A7}"/>
              </a:ext>
            </a:extLst>
          </p:cNvPr>
          <p:cNvPicPr>
            <a:picLocks noChangeAspect="1"/>
          </p:cNvPicPr>
          <p:nvPr/>
        </p:nvPicPr>
        <p:blipFill>
          <a:blip r:embed="rId2"/>
          <a:stretch>
            <a:fillRect/>
          </a:stretch>
        </p:blipFill>
        <p:spPr>
          <a:xfrm>
            <a:off x="4064000" y="527050"/>
            <a:ext cx="4064000" cy="5803900"/>
          </a:xfrm>
          <a:prstGeom prst="rect">
            <a:avLst/>
          </a:prstGeom>
        </p:spPr>
      </p:pic>
    </p:spTree>
    <p:extLst>
      <p:ext uri="{BB962C8B-B14F-4D97-AF65-F5344CB8AC3E}">
        <p14:creationId xmlns:p14="http://schemas.microsoft.com/office/powerpoint/2010/main" val="819085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8B57C4F-38D5-A249-BB91-1FBED4B9E362}"/>
              </a:ext>
            </a:extLst>
          </p:cNvPr>
          <p:cNvPicPr>
            <a:picLocks noChangeAspect="1"/>
          </p:cNvPicPr>
          <p:nvPr/>
        </p:nvPicPr>
        <p:blipFill>
          <a:blip r:embed="rId2"/>
          <a:stretch>
            <a:fillRect/>
          </a:stretch>
        </p:blipFill>
        <p:spPr>
          <a:xfrm>
            <a:off x="3045428" y="199824"/>
            <a:ext cx="7598060" cy="6458351"/>
          </a:xfrm>
          <a:prstGeom prst="rect">
            <a:avLst/>
          </a:prstGeom>
        </p:spPr>
      </p:pic>
    </p:spTree>
    <p:extLst>
      <p:ext uri="{BB962C8B-B14F-4D97-AF65-F5344CB8AC3E}">
        <p14:creationId xmlns:p14="http://schemas.microsoft.com/office/powerpoint/2010/main" val="262782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0B9C0F-481B-B744-9335-2ED1BA5E40F1}"/>
              </a:ext>
            </a:extLst>
          </p:cNvPr>
          <p:cNvPicPr>
            <a:picLocks noChangeAspect="1"/>
          </p:cNvPicPr>
          <p:nvPr/>
        </p:nvPicPr>
        <p:blipFill>
          <a:blip r:embed="rId2"/>
          <a:stretch>
            <a:fillRect/>
          </a:stretch>
        </p:blipFill>
        <p:spPr>
          <a:xfrm>
            <a:off x="271462" y="0"/>
            <a:ext cx="9888991" cy="7032171"/>
          </a:xfrm>
          <a:prstGeom prst="rect">
            <a:avLst/>
          </a:prstGeom>
        </p:spPr>
      </p:pic>
      <p:sp>
        <p:nvSpPr>
          <p:cNvPr id="4" name="ZoneTexte 3">
            <a:extLst>
              <a:ext uri="{FF2B5EF4-FFF2-40B4-BE49-F238E27FC236}">
                <a16:creationId xmlns:a16="http://schemas.microsoft.com/office/drawing/2014/main" id="{935BB9A4-C423-E74B-884B-8B49EBAFBF4B}"/>
              </a:ext>
            </a:extLst>
          </p:cNvPr>
          <p:cNvSpPr txBox="1"/>
          <p:nvPr/>
        </p:nvSpPr>
        <p:spPr>
          <a:xfrm>
            <a:off x="10265229" y="4354286"/>
            <a:ext cx="2264228" cy="1477328"/>
          </a:xfrm>
          <a:prstGeom prst="rect">
            <a:avLst/>
          </a:prstGeom>
          <a:noFill/>
        </p:spPr>
        <p:txBody>
          <a:bodyPr wrap="square" rtlCol="0">
            <a:spAutoFit/>
          </a:bodyPr>
          <a:lstStyle/>
          <a:p>
            <a:r>
              <a:rPr lang="fr-FR" dirty="0"/>
              <a:t>Peter </a:t>
            </a:r>
            <a:r>
              <a:rPr lang="fr-FR" dirty="0" err="1"/>
              <a:t>Neefs</a:t>
            </a:r>
            <a:r>
              <a:rPr lang="fr-FR" dirty="0"/>
              <a:t> l’Ancien (1578-1661), </a:t>
            </a:r>
            <a:r>
              <a:rPr lang="fr-FR" i="1" dirty="0"/>
              <a:t>Intérieur de la cathédrale d’Anvers</a:t>
            </a:r>
            <a:r>
              <a:rPr lang="fr-FR" dirty="0"/>
              <a:t>, Collection privée</a:t>
            </a:r>
          </a:p>
        </p:txBody>
      </p:sp>
    </p:spTree>
    <p:extLst>
      <p:ext uri="{BB962C8B-B14F-4D97-AF65-F5344CB8AC3E}">
        <p14:creationId xmlns:p14="http://schemas.microsoft.com/office/powerpoint/2010/main" val="1674344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5E0A6-079D-A041-9A02-5ECD4EF0EA9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AE4DAC0-A88F-C242-96A3-B6409D3EE6F6}"/>
              </a:ext>
            </a:extLst>
          </p:cNvPr>
          <p:cNvSpPr>
            <a:spLocks noGrp="1"/>
          </p:cNvSpPr>
          <p:nvPr>
            <p:ph idx="1"/>
          </p:nvPr>
        </p:nvSpPr>
        <p:spPr/>
        <p:txBody>
          <a:bodyPr>
            <a:normAutofit fontScale="92500" lnSpcReduction="10000"/>
          </a:bodyPr>
          <a:lstStyle/>
          <a:p>
            <a:pPr marL="0" indent="0">
              <a:buNone/>
            </a:pPr>
            <a:r>
              <a:rPr lang="fr-FR" b="1" dirty="0"/>
              <a:t>EX-VOTO</a:t>
            </a:r>
            <a:r>
              <a:rPr lang="fr-FR" dirty="0"/>
              <a:t> du XVIIe siècle, Huile sur bois. </a:t>
            </a:r>
          </a:p>
          <a:p>
            <a:r>
              <a:rPr lang="fr-FR" dirty="0"/>
              <a:t>Une femme étendue dans un lit à colonne est assistée de trois personnes. Le mari éploré prie agenouillé devant une table drapée de blanc où repose un ciboire et un cierge allumé. </a:t>
            </a:r>
          </a:p>
          <a:p>
            <a:pPr algn="just"/>
            <a:r>
              <a:rPr lang="fr-FR" dirty="0"/>
              <a:t>« LE 10 MAY 1628 MARIE DASSIMET TRAVAILLEE DE LA MORT APRES AVOIR FAIT DEUS ENFANS NE POVANT FERE La PRIEE .. DEMEURA 3 HURES MORTE ET SON MRY MON_ DU COLLONBIER LA VOANT A MADAME S. ANNE FESANT DIRE UNE GRAND MESSE à LA CHAPELLE LORS QUE L’ON LEVA LES SACREMENTS DE LA DITE MESSE LA DITE DAMO EEV DELIVREE ET RECOUVRA ENTIREMENT LA SANTE ». (</a:t>
            </a:r>
          </a:p>
          <a:p>
            <a:r>
              <a:rPr lang="fr-FR" dirty="0"/>
              <a:t>Petits </a:t>
            </a:r>
            <a:r>
              <a:rPr lang="fr-FR" dirty="0" err="1"/>
              <a:t>acc</a:t>
            </a:r>
            <a:r>
              <a:rPr lang="fr-FR" dirty="0"/>
              <a:t>. et réparations.) XVIIe siècle 32,5 x 40 cm Expert : Madame Martine </a:t>
            </a:r>
            <a:r>
              <a:rPr lang="fr-FR" dirty="0" err="1"/>
              <a:t>Houzé</a:t>
            </a:r>
            <a:endParaRPr lang="fr-FR" dirty="0"/>
          </a:p>
        </p:txBody>
      </p:sp>
    </p:spTree>
    <p:extLst>
      <p:ext uri="{BB962C8B-B14F-4D97-AF65-F5344CB8AC3E}">
        <p14:creationId xmlns:p14="http://schemas.microsoft.com/office/powerpoint/2010/main" val="2225702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F5A4A4E-E198-434D-9E18-D3FB9B4451CA}"/>
              </a:ext>
            </a:extLst>
          </p:cNvPr>
          <p:cNvPicPr>
            <a:picLocks noGrp="1" noChangeAspect="1"/>
          </p:cNvPicPr>
          <p:nvPr>
            <p:ph idx="4294967295"/>
          </p:nvPr>
        </p:nvPicPr>
        <p:blipFill>
          <a:blip r:embed="rId2"/>
          <a:stretch>
            <a:fillRect/>
          </a:stretch>
        </p:blipFill>
        <p:spPr>
          <a:xfrm>
            <a:off x="1385872" y="185195"/>
            <a:ext cx="8594563" cy="6447099"/>
          </a:xfrm>
        </p:spPr>
      </p:pic>
    </p:spTree>
    <p:extLst>
      <p:ext uri="{BB962C8B-B14F-4D97-AF65-F5344CB8AC3E}">
        <p14:creationId xmlns:p14="http://schemas.microsoft.com/office/powerpoint/2010/main" val="1497323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63378-7FC4-3548-A8A8-10B811EA0120}"/>
              </a:ext>
            </a:extLst>
          </p:cNvPr>
          <p:cNvSpPr>
            <a:spLocks noGrp="1"/>
          </p:cNvSpPr>
          <p:nvPr>
            <p:ph type="title"/>
          </p:nvPr>
        </p:nvSpPr>
        <p:spPr/>
        <p:txBody>
          <a:bodyPr/>
          <a:lstStyle/>
          <a:p>
            <a:r>
              <a:rPr lang="fr-FR" b="1" dirty="0"/>
              <a:t>II – TRANSFORMER LE CORPS SOCIAL</a:t>
            </a:r>
          </a:p>
        </p:txBody>
      </p:sp>
      <p:sp>
        <p:nvSpPr>
          <p:cNvPr id="3" name="Espace réservé du contenu 2">
            <a:extLst>
              <a:ext uri="{FF2B5EF4-FFF2-40B4-BE49-F238E27FC236}">
                <a16:creationId xmlns:a16="http://schemas.microsoft.com/office/drawing/2014/main" id="{D1641DBE-DAD1-4540-98DC-32E24CBAF71E}"/>
              </a:ext>
            </a:extLst>
          </p:cNvPr>
          <p:cNvSpPr>
            <a:spLocks noGrp="1"/>
          </p:cNvSpPr>
          <p:nvPr>
            <p:ph idx="1"/>
          </p:nvPr>
        </p:nvSpPr>
        <p:spPr/>
        <p:txBody>
          <a:bodyPr/>
          <a:lstStyle/>
          <a:p>
            <a:r>
              <a:rPr lang="fr-FR" dirty="0"/>
              <a:t>Pas seulement transformation des structures ecclésiastiques</a:t>
            </a:r>
          </a:p>
          <a:p>
            <a:r>
              <a:rPr lang="fr-FR" dirty="0"/>
              <a:t>Pas seulement moralisation du clergé</a:t>
            </a:r>
          </a:p>
          <a:p>
            <a:pPr marL="0" indent="0">
              <a:buNone/>
            </a:pPr>
            <a:endParaRPr lang="fr-FR" dirty="0"/>
          </a:p>
          <a:p>
            <a:pPr>
              <a:buFont typeface="Wingdings" pitchFamily="2" charset="2"/>
              <a:buChar char="Ø"/>
            </a:pPr>
            <a:r>
              <a:rPr lang="fr-FR" dirty="0"/>
              <a:t>Convertir le peuple chrétien</a:t>
            </a:r>
          </a:p>
          <a:p>
            <a:pPr marL="0" indent="0">
              <a:buNone/>
            </a:pPr>
            <a:r>
              <a:rPr lang="fr-FR" dirty="0"/>
              <a:t>Instruction </a:t>
            </a:r>
          </a:p>
          <a:p>
            <a:pPr marL="0" indent="0">
              <a:buNone/>
            </a:pPr>
            <a:r>
              <a:rPr lang="fr-FR" dirty="0"/>
              <a:t>Morale</a:t>
            </a:r>
          </a:p>
          <a:p>
            <a:pPr marL="0" indent="0">
              <a:buNone/>
            </a:pPr>
            <a:endParaRPr lang="fr-FR" dirty="0"/>
          </a:p>
        </p:txBody>
      </p:sp>
    </p:spTree>
    <p:extLst>
      <p:ext uri="{BB962C8B-B14F-4D97-AF65-F5344CB8AC3E}">
        <p14:creationId xmlns:p14="http://schemas.microsoft.com/office/powerpoint/2010/main" val="1814152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FC5456-253D-B94B-9EA6-3F0A586EAE65}"/>
              </a:ext>
            </a:extLst>
          </p:cNvPr>
          <p:cNvPicPr>
            <a:picLocks noChangeAspect="1"/>
          </p:cNvPicPr>
          <p:nvPr/>
        </p:nvPicPr>
        <p:blipFill>
          <a:blip r:embed="rId2"/>
          <a:stretch>
            <a:fillRect/>
          </a:stretch>
        </p:blipFill>
        <p:spPr>
          <a:xfrm>
            <a:off x="1016000" y="603250"/>
            <a:ext cx="10160000" cy="5651500"/>
          </a:xfrm>
          <a:prstGeom prst="rect">
            <a:avLst/>
          </a:prstGeom>
        </p:spPr>
      </p:pic>
    </p:spTree>
    <p:extLst>
      <p:ext uri="{BB962C8B-B14F-4D97-AF65-F5344CB8AC3E}">
        <p14:creationId xmlns:p14="http://schemas.microsoft.com/office/powerpoint/2010/main" val="632269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47E114-8F08-9549-849E-BDC2567276E9}"/>
              </a:ext>
            </a:extLst>
          </p:cNvPr>
          <p:cNvSpPr>
            <a:spLocks noGrp="1"/>
          </p:cNvSpPr>
          <p:nvPr>
            <p:ph type="title"/>
          </p:nvPr>
        </p:nvSpPr>
        <p:spPr/>
        <p:txBody>
          <a:bodyPr/>
          <a:lstStyle/>
          <a:p>
            <a:r>
              <a:rPr lang="fr-FR" b="1" dirty="0"/>
              <a:t>A – LE SYSTÈME DEVOT (1630-1660)</a:t>
            </a:r>
          </a:p>
        </p:txBody>
      </p:sp>
      <p:sp>
        <p:nvSpPr>
          <p:cNvPr id="3" name="Espace réservé du contenu 2">
            <a:extLst>
              <a:ext uri="{FF2B5EF4-FFF2-40B4-BE49-F238E27FC236}">
                <a16:creationId xmlns:a16="http://schemas.microsoft.com/office/drawing/2014/main" id="{DA5EE761-B501-004B-8F98-06133A1490EE}"/>
              </a:ext>
            </a:extLst>
          </p:cNvPr>
          <p:cNvSpPr>
            <a:spLocks noGrp="1"/>
          </p:cNvSpPr>
          <p:nvPr>
            <p:ph idx="1"/>
          </p:nvPr>
        </p:nvSpPr>
        <p:spPr/>
        <p:txBody>
          <a:bodyPr/>
          <a:lstStyle/>
          <a:p>
            <a:pPr marL="0" indent="0">
              <a:buNone/>
            </a:pPr>
            <a:r>
              <a:rPr lang="fr-FR" dirty="0"/>
              <a:t>Dévots = élite chrétienne laïque qui va assurer le succès de la Réforme catholique</a:t>
            </a:r>
          </a:p>
          <a:p>
            <a:pPr>
              <a:buFontTx/>
              <a:buChar char="-"/>
            </a:pPr>
            <a:r>
              <a:rPr lang="fr-FR" dirty="0"/>
              <a:t>Pratiques dévotionnelles</a:t>
            </a:r>
          </a:p>
          <a:p>
            <a:pPr>
              <a:buFontTx/>
              <a:buChar char="-"/>
            </a:pPr>
            <a:r>
              <a:rPr lang="fr-FR" dirty="0"/>
              <a:t>Pratiques caritatives</a:t>
            </a:r>
          </a:p>
        </p:txBody>
      </p:sp>
    </p:spTree>
    <p:extLst>
      <p:ext uri="{BB962C8B-B14F-4D97-AF65-F5344CB8AC3E}">
        <p14:creationId xmlns:p14="http://schemas.microsoft.com/office/powerpoint/2010/main" val="1769526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867C4-D0CF-CA4C-8D95-0EC80E39CF3E}"/>
              </a:ext>
            </a:extLst>
          </p:cNvPr>
          <p:cNvSpPr>
            <a:spLocks noGrp="1"/>
          </p:cNvSpPr>
          <p:nvPr>
            <p:ph type="title"/>
          </p:nvPr>
        </p:nvSpPr>
        <p:spPr/>
        <p:txBody>
          <a:bodyPr/>
          <a:lstStyle/>
          <a:p>
            <a:r>
              <a:rPr lang="fr-FR" b="1" dirty="0"/>
              <a:t>1 – Un lobby laïc rigoriste</a:t>
            </a:r>
          </a:p>
        </p:txBody>
      </p:sp>
      <p:sp>
        <p:nvSpPr>
          <p:cNvPr id="3" name="Espace réservé du contenu 2">
            <a:extLst>
              <a:ext uri="{FF2B5EF4-FFF2-40B4-BE49-F238E27FC236}">
                <a16:creationId xmlns:a16="http://schemas.microsoft.com/office/drawing/2014/main" id="{B84E8F22-196C-E74B-A1AC-A5103D77A776}"/>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917116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3E911B-FE3C-C945-BEA8-89A516288002}"/>
              </a:ext>
            </a:extLst>
          </p:cNvPr>
          <p:cNvSpPr>
            <a:spLocks noGrp="1"/>
          </p:cNvSpPr>
          <p:nvPr>
            <p:ph type="title"/>
          </p:nvPr>
        </p:nvSpPr>
        <p:spPr/>
        <p:txBody>
          <a:bodyPr/>
          <a:lstStyle/>
          <a:p>
            <a:r>
              <a:rPr lang="fr-FR" b="1" dirty="0"/>
              <a:t>- Les dévots entre prière et action chrétienne</a:t>
            </a:r>
          </a:p>
        </p:txBody>
      </p:sp>
      <p:sp>
        <p:nvSpPr>
          <p:cNvPr id="3" name="Espace réservé du contenu 2">
            <a:extLst>
              <a:ext uri="{FF2B5EF4-FFF2-40B4-BE49-F238E27FC236}">
                <a16:creationId xmlns:a16="http://schemas.microsoft.com/office/drawing/2014/main" id="{88F13624-0AE1-0A48-B539-301429AE00C4}"/>
              </a:ext>
            </a:extLst>
          </p:cNvPr>
          <p:cNvSpPr>
            <a:spLocks noGrp="1"/>
          </p:cNvSpPr>
          <p:nvPr>
            <p:ph idx="1"/>
          </p:nvPr>
        </p:nvSpPr>
        <p:spPr/>
        <p:txBody>
          <a:bodyPr>
            <a:normAutofit/>
          </a:bodyPr>
          <a:lstStyle/>
          <a:p>
            <a:r>
              <a:rPr lang="fr-FR" dirty="0"/>
              <a:t>France du XVII</a:t>
            </a:r>
            <a:r>
              <a:rPr lang="fr-FR" baseline="30000" dirty="0"/>
              <a:t>e</a:t>
            </a:r>
            <a:r>
              <a:rPr lang="fr-FR" dirty="0"/>
              <a:t> siècle </a:t>
            </a:r>
          </a:p>
          <a:p>
            <a:r>
              <a:rPr lang="fr-FR" b="1" dirty="0"/>
              <a:t>Dévots </a:t>
            </a:r>
          </a:p>
          <a:p>
            <a:pPr marL="0" indent="0">
              <a:buNone/>
            </a:pPr>
            <a:r>
              <a:rPr lang="fr-FR" dirty="0"/>
              <a:t>groupe de pression ou lobby</a:t>
            </a:r>
          </a:p>
          <a:p>
            <a:pPr marL="0" indent="0">
              <a:buNone/>
            </a:pPr>
            <a:r>
              <a:rPr lang="fr-FR" dirty="0"/>
              <a:t>appui essentiel de la monarchie ultra catholique</a:t>
            </a:r>
          </a:p>
          <a:p>
            <a:pPr marL="0" indent="0">
              <a:buNone/>
            </a:pPr>
            <a:r>
              <a:rPr lang="fr-FR" dirty="0"/>
              <a:t>acteurs de la réforme catholique</a:t>
            </a:r>
          </a:p>
          <a:p>
            <a:pPr marL="0" indent="0">
              <a:buNone/>
            </a:pPr>
            <a:r>
              <a:rPr lang="fr-FR" dirty="0"/>
              <a:t>rôle essentiel dans le domaine social</a:t>
            </a:r>
          </a:p>
        </p:txBody>
      </p:sp>
    </p:spTree>
    <p:extLst>
      <p:ext uri="{BB962C8B-B14F-4D97-AF65-F5344CB8AC3E}">
        <p14:creationId xmlns:p14="http://schemas.microsoft.com/office/powerpoint/2010/main" val="964738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00C57-1648-1C40-AB3D-B5B009FD589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C94A100-37E5-CC4F-A3BB-9DF1D1164CEE}"/>
              </a:ext>
            </a:extLst>
          </p:cNvPr>
          <p:cNvSpPr>
            <a:spLocks noGrp="1"/>
          </p:cNvSpPr>
          <p:nvPr>
            <p:ph idx="1"/>
          </p:nvPr>
        </p:nvSpPr>
        <p:spPr/>
        <p:txBody>
          <a:bodyPr>
            <a:normAutofit/>
          </a:bodyPr>
          <a:lstStyle/>
          <a:p>
            <a:pPr marL="0" indent="0">
              <a:buNone/>
            </a:pPr>
            <a:endParaRPr lang="fr-FR" dirty="0"/>
          </a:p>
          <a:p>
            <a:pPr marL="0" indent="0">
              <a:buNone/>
            </a:pPr>
            <a:r>
              <a:rPr lang="fr-FR" dirty="0"/>
              <a:t>Lobby ? </a:t>
            </a:r>
          </a:p>
          <a:p>
            <a:pPr marL="0" indent="0">
              <a:buNone/>
            </a:pPr>
            <a:r>
              <a:rPr lang="fr-FR" dirty="0"/>
              <a:t>Société secrète ?</a:t>
            </a:r>
          </a:p>
          <a:p>
            <a:pPr marL="0" indent="0">
              <a:buNone/>
            </a:pPr>
            <a:r>
              <a:rPr lang="fr-FR" b="1" dirty="0"/>
              <a:t>Groupe d’action chrétien </a:t>
            </a:r>
            <a:r>
              <a:rPr lang="fr-FR" dirty="0"/>
              <a:t>?</a:t>
            </a:r>
          </a:p>
          <a:p>
            <a:pPr marL="0" indent="0">
              <a:buNone/>
            </a:pPr>
            <a:endParaRPr lang="fr-FR" dirty="0"/>
          </a:p>
          <a:p>
            <a:pPr marL="0" indent="0">
              <a:buNone/>
            </a:pPr>
            <a:r>
              <a:rPr lang="fr-FR" dirty="0"/>
              <a:t>Figure de </a:t>
            </a:r>
            <a:r>
              <a:rPr lang="fr-FR" b="1" dirty="0"/>
              <a:t>Tartuffe, le dévot « à l’envers » </a:t>
            </a:r>
            <a:r>
              <a:rPr lang="fr-FR" dirty="0"/>
              <a:t>dans la comédie de Molière (1669) moqué par les courtisans</a:t>
            </a:r>
          </a:p>
          <a:p>
            <a:pPr marL="0" indent="0">
              <a:buNone/>
            </a:pPr>
            <a:endParaRPr lang="fr-FR" dirty="0"/>
          </a:p>
        </p:txBody>
      </p:sp>
    </p:spTree>
    <p:extLst>
      <p:ext uri="{BB962C8B-B14F-4D97-AF65-F5344CB8AC3E}">
        <p14:creationId xmlns:p14="http://schemas.microsoft.com/office/powerpoint/2010/main" val="1814126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06497E-8D05-714B-A373-6D088384891B}"/>
              </a:ext>
            </a:extLst>
          </p:cNvPr>
          <p:cNvPicPr>
            <a:picLocks noChangeAspect="1"/>
          </p:cNvPicPr>
          <p:nvPr/>
        </p:nvPicPr>
        <p:blipFill>
          <a:blip r:embed="rId2"/>
          <a:stretch>
            <a:fillRect/>
          </a:stretch>
        </p:blipFill>
        <p:spPr>
          <a:xfrm>
            <a:off x="3136252" y="47818"/>
            <a:ext cx="5220836" cy="6390303"/>
          </a:xfrm>
          <a:prstGeom prst="rect">
            <a:avLst/>
          </a:prstGeom>
        </p:spPr>
      </p:pic>
      <p:sp>
        <p:nvSpPr>
          <p:cNvPr id="5" name="ZoneTexte 4">
            <a:extLst>
              <a:ext uri="{FF2B5EF4-FFF2-40B4-BE49-F238E27FC236}">
                <a16:creationId xmlns:a16="http://schemas.microsoft.com/office/drawing/2014/main" id="{8AAEDD47-3B89-C947-928B-A4755A5AF5EF}"/>
              </a:ext>
            </a:extLst>
          </p:cNvPr>
          <p:cNvSpPr txBox="1"/>
          <p:nvPr/>
        </p:nvSpPr>
        <p:spPr>
          <a:xfrm>
            <a:off x="9367935" y="3429000"/>
            <a:ext cx="2202024" cy="2862322"/>
          </a:xfrm>
          <a:prstGeom prst="rect">
            <a:avLst/>
          </a:prstGeom>
          <a:noFill/>
        </p:spPr>
        <p:txBody>
          <a:bodyPr wrap="square" rtlCol="0">
            <a:spAutoFit/>
          </a:bodyPr>
          <a:lstStyle/>
          <a:p>
            <a:r>
              <a:rPr lang="fr-FR" dirty="0"/>
              <a:t>Représentation du </a:t>
            </a:r>
            <a:r>
              <a:rPr lang="fr-FR" i="1" dirty="0"/>
              <a:t>Tartuffe</a:t>
            </a:r>
            <a:r>
              <a:rPr lang="fr-FR" dirty="0"/>
              <a:t> de Molière en 1667. Orgon est témoin de l’entreprise</a:t>
            </a:r>
            <a:br>
              <a:rPr lang="fr-FR" dirty="0"/>
            </a:br>
            <a:r>
              <a:rPr lang="fr-FR" dirty="0"/>
              <a:t>de séduction de sa femme </a:t>
            </a:r>
            <a:r>
              <a:rPr lang="fr-FR" dirty="0" err="1"/>
              <a:t>Elmire</a:t>
            </a:r>
            <a:r>
              <a:rPr lang="fr-FR" dirty="0"/>
              <a:t> par Tartuffe. Dessin (colorisé) de Pierre </a:t>
            </a:r>
            <a:r>
              <a:rPr lang="fr-FR" dirty="0" err="1"/>
              <a:t>Brissart</a:t>
            </a:r>
            <a:r>
              <a:rPr lang="fr-FR" dirty="0"/>
              <a:t> (1682)</a:t>
            </a:r>
          </a:p>
        </p:txBody>
      </p:sp>
    </p:spTree>
    <p:extLst>
      <p:ext uri="{BB962C8B-B14F-4D97-AF65-F5344CB8AC3E}">
        <p14:creationId xmlns:p14="http://schemas.microsoft.com/office/powerpoint/2010/main" val="414250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0CB5A-3063-D042-B036-80BD2110741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40A967D-A847-C14C-A250-146A11EFDB77}"/>
              </a:ext>
            </a:extLst>
          </p:cNvPr>
          <p:cNvSpPr>
            <a:spLocks noGrp="1"/>
          </p:cNvSpPr>
          <p:nvPr>
            <p:ph idx="1"/>
          </p:nvPr>
        </p:nvSpPr>
        <p:spPr/>
        <p:txBody>
          <a:bodyPr/>
          <a:lstStyle/>
          <a:p>
            <a:pPr marL="0" indent="0" algn="just">
              <a:buNone/>
            </a:pPr>
            <a:r>
              <a:rPr lang="fr-FR" dirty="0"/>
              <a:t>«Le roi connut tant de conformité entre ceux qu'une </a:t>
            </a:r>
            <a:r>
              <a:rPr lang="fr-FR" b="1" dirty="0"/>
              <a:t>véritable dévotion met dans le chemin du ciel</a:t>
            </a:r>
            <a:r>
              <a:rPr lang="fr-FR" dirty="0"/>
              <a:t> et ceux qu'une vaine ostentation des bonnes œuvres n'empêche pas d'en commettre de mauvaises, que son extrême délicatesse pour les choses de la religion ne put souffrir cette ressemblance du vice avec la vertu »</a:t>
            </a:r>
          </a:p>
          <a:p>
            <a:pPr marL="0" indent="0">
              <a:buNone/>
            </a:pPr>
            <a:r>
              <a:rPr lang="fr-FR" dirty="0"/>
              <a:t>Alphonse </a:t>
            </a:r>
            <a:r>
              <a:rPr lang="fr-FR" dirty="0" err="1"/>
              <a:t>Pauly</a:t>
            </a:r>
            <a:r>
              <a:rPr lang="fr-FR" dirty="0"/>
              <a:t>, </a:t>
            </a:r>
            <a:r>
              <a:rPr lang="fr-FR" i="1" dirty="0"/>
              <a:t>Les œuvres de Molière, Les plaisirs de l’île enchantée</a:t>
            </a:r>
            <a:r>
              <a:rPr lang="fr-FR" dirty="0"/>
              <a:t>, Paris, 1673,  p. 272.</a:t>
            </a:r>
          </a:p>
          <a:p>
            <a:pPr marL="0" indent="0">
              <a:buNone/>
            </a:pPr>
            <a:r>
              <a:rPr lang="fr-FR" dirty="0"/>
              <a:t>Pièce interdite en public</a:t>
            </a:r>
          </a:p>
        </p:txBody>
      </p:sp>
    </p:spTree>
    <p:extLst>
      <p:ext uri="{BB962C8B-B14F-4D97-AF65-F5344CB8AC3E}">
        <p14:creationId xmlns:p14="http://schemas.microsoft.com/office/powerpoint/2010/main" val="10801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C90EF5-DD4B-BB4D-9EEC-22FA9693E5FA}"/>
              </a:ext>
            </a:extLst>
          </p:cNvPr>
          <p:cNvPicPr>
            <a:picLocks noChangeAspect="1"/>
          </p:cNvPicPr>
          <p:nvPr/>
        </p:nvPicPr>
        <p:blipFill>
          <a:blip r:embed="rId2"/>
          <a:stretch>
            <a:fillRect/>
          </a:stretch>
        </p:blipFill>
        <p:spPr>
          <a:xfrm>
            <a:off x="8455" y="0"/>
            <a:ext cx="12175090" cy="6858000"/>
          </a:xfrm>
          <a:prstGeom prst="rect">
            <a:avLst/>
          </a:prstGeom>
        </p:spPr>
      </p:pic>
    </p:spTree>
    <p:extLst>
      <p:ext uri="{BB962C8B-B14F-4D97-AF65-F5344CB8AC3E}">
        <p14:creationId xmlns:p14="http://schemas.microsoft.com/office/powerpoint/2010/main" val="2515436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009323-1DAE-D44A-8759-4BCD1BEBBF5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45EA80F-5C37-8A48-9933-A2B0E11D4530}"/>
              </a:ext>
            </a:extLst>
          </p:cNvPr>
          <p:cNvSpPr>
            <a:spLocks noGrp="1"/>
          </p:cNvSpPr>
          <p:nvPr>
            <p:ph idx="1"/>
          </p:nvPr>
        </p:nvSpPr>
        <p:spPr/>
        <p:txBody>
          <a:bodyPr/>
          <a:lstStyle/>
          <a:p>
            <a:r>
              <a:rPr lang="fr-FR" b="1" dirty="0"/>
              <a:t>3 critères </a:t>
            </a:r>
          </a:p>
          <a:p>
            <a:pPr marL="0" indent="0">
              <a:buNone/>
            </a:pPr>
            <a:endParaRPr lang="fr-FR" dirty="0"/>
          </a:p>
          <a:p>
            <a:r>
              <a:rPr lang="fr-FR" dirty="0"/>
              <a:t>Appartenance aux cercles religieux : congrégation, confrérie, compagnie (pas d’isolement)</a:t>
            </a:r>
          </a:p>
          <a:p>
            <a:r>
              <a:rPr lang="fr-FR" dirty="0"/>
              <a:t>Action chrétienne, agir « dévotement »</a:t>
            </a:r>
          </a:p>
          <a:p>
            <a:r>
              <a:rPr lang="fr-FR" dirty="0"/>
              <a:t>Transformation du monde en société chrétienne</a:t>
            </a:r>
          </a:p>
          <a:p>
            <a:endParaRPr lang="fr-FR" dirty="0"/>
          </a:p>
          <a:p>
            <a:pPr marL="0" indent="0">
              <a:buNone/>
            </a:pPr>
            <a:r>
              <a:rPr lang="fr-FR" dirty="0"/>
              <a:t>&gt;&gt; imposer un ordre moral rigoriste</a:t>
            </a:r>
          </a:p>
          <a:p>
            <a:endParaRPr lang="fr-FR" dirty="0"/>
          </a:p>
        </p:txBody>
      </p:sp>
    </p:spTree>
    <p:extLst>
      <p:ext uri="{BB962C8B-B14F-4D97-AF65-F5344CB8AC3E}">
        <p14:creationId xmlns:p14="http://schemas.microsoft.com/office/powerpoint/2010/main" val="37269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245B9-A6C7-0D4E-B0B8-AAAA5CB027DA}"/>
              </a:ext>
            </a:extLst>
          </p:cNvPr>
          <p:cNvSpPr>
            <a:spLocks noGrp="1"/>
          </p:cNvSpPr>
          <p:nvPr>
            <p:ph type="title"/>
          </p:nvPr>
        </p:nvSpPr>
        <p:spPr/>
        <p:txBody>
          <a:bodyPr/>
          <a:lstStyle/>
          <a:p>
            <a:r>
              <a:rPr lang="fr-FR" dirty="0"/>
              <a:t>- </a:t>
            </a:r>
            <a:r>
              <a:rPr lang="fr-FR" b="1" dirty="0"/>
              <a:t>Membres des congrégations mariales</a:t>
            </a:r>
          </a:p>
        </p:txBody>
      </p:sp>
      <p:sp>
        <p:nvSpPr>
          <p:cNvPr id="3" name="Espace réservé du contenu 2">
            <a:extLst>
              <a:ext uri="{FF2B5EF4-FFF2-40B4-BE49-F238E27FC236}">
                <a16:creationId xmlns:a16="http://schemas.microsoft.com/office/drawing/2014/main" id="{23D41273-4306-0945-BD91-6119C44842C8}"/>
              </a:ext>
            </a:extLst>
          </p:cNvPr>
          <p:cNvSpPr>
            <a:spLocks noGrp="1"/>
          </p:cNvSpPr>
          <p:nvPr>
            <p:ph idx="1"/>
          </p:nvPr>
        </p:nvSpPr>
        <p:spPr/>
        <p:txBody>
          <a:bodyPr>
            <a:normAutofit fontScale="92500" lnSpcReduction="20000"/>
          </a:bodyPr>
          <a:lstStyle/>
          <a:p>
            <a:pPr>
              <a:buFontTx/>
              <a:buChar char="-"/>
            </a:pPr>
            <a:r>
              <a:rPr lang="fr-FR" dirty="0"/>
              <a:t>Liés aux nouvelles sociétés ou congrégations religieuses</a:t>
            </a:r>
          </a:p>
          <a:p>
            <a:pPr>
              <a:buFontTx/>
              <a:buChar char="-"/>
            </a:pPr>
            <a:r>
              <a:rPr lang="fr-FR" dirty="0"/>
              <a:t> en particulier mariales</a:t>
            </a:r>
          </a:p>
          <a:p>
            <a:pPr>
              <a:buFontTx/>
              <a:buChar char="-"/>
            </a:pPr>
            <a:endParaRPr lang="fr-FR" dirty="0"/>
          </a:p>
          <a:p>
            <a:pPr marL="0" indent="0">
              <a:buNone/>
            </a:pPr>
            <a:r>
              <a:rPr lang="fr-FR" dirty="0"/>
              <a:t>Cf. Congrégations mariales nombreuses nées au sein des collèges jésuites</a:t>
            </a:r>
          </a:p>
          <a:p>
            <a:pPr>
              <a:buFontTx/>
              <a:buChar char="-"/>
            </a:pPr>
            <a:r>
              <a:rPr lang="fr-FR" dirty="0"/>
              <a:t>Exercices de piété proposés aux meilleurs élèves (élite)</a:t>
            </a:r>
          </a:p>
          <a:p>
            <a:pPr>
              <a:buFontTx/>
              <a:buChar char="-"/>
            </a:pPr>
            <a:r>
              <a:rPr lang="fr-FR" i="1" dirty="0" err="1"/>
              <a:t>Amicorum</a:t>
            </a:r>
            <a:r>
              <a:rPr lang="fr-FR" i="1" dirty="0"/>
              <a:t> </a:t>
            </a:r>
            <a:r>
              <a:rPr lang="fr-FR" i="1" dirty="0" err="1"/>
              <a:t>associatio</a:t>
            </a:r>
            <a:endParaRPr lang="fr-FR" i="1" dirty="0"/>
          </a:p>
          <a:p>
            <a:pPr>
              <a:buFontTx/>
              <a:buChar char="-"/>
            </a:pPr>
            <a:r>
              <a:rPr lang="fr-FR" dirty="0"/>
              <a:t>Formation théologique poussée</a:t>
            </a:r>
          </a:p>
          <a:p>
            <a:pPr>
              <a:buFontTx/>
              <a:buChar char="-"/>
            </a:pPr>
            <a:r>
              <a:rPr lang="fr-FR" dirty="0"/>
              <a:t>Parfois, vie commune</a:t>
            </a:r>
          </a:p>
          <a:p>
            <a:pPr>
              <a:buFontTx/>
              <a:buChar char="-"/>
            </a:pPr>
            <a:r>
              <a:rPr lang="fr-FR" dirty="0"/>
              <a:t>Méditations quotidiennes</a:t>
            </a:r>
          </a:p>
          <a:p>
            <a:pPr>
              <a:buFontTx/>
              <a:buChar char="-"/>
            </a:pPr>
            <a:r>
              <a:rPr lang="fr-FR" dirty="0"/>
              <a:t>Pratique de mortification (cilice)</a:t>
            </a:r>
          </a:p>
        </p:txBody>
      </p:sp>
    </p:spTree>
    <p:extLst>
      <p:ext uri="{BB962C8B-B14F-4D97-AF65-F5344CB8AC3E}">
        <p14:creationId xmlns:p14="http://schemas.microsoft.com/office/powerpoint/2010/main" val="22006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6644F-D63F-3143-81B9-C4481021FD0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5012CCF-6BE6-1C4D-AA60-F111B7527FD3}"/>
              </a:ext>
            </a:extLst>
          </p:cNvPr>
          <p:cNvSpPr>
            <a:spLocks noGrp="1"/>
          </p:cNvSpPr>
          <p:nvPr>
            <p:ph idx="1"/>
          </p:nvPr>
        </p:nvSpPr>
        <p:spPr/>
        <p:txBody>
          <a:bodyPr>
            <a:normAutofit fontScale="85000" lnSpcReduction="20000"/>
          </a:bodyPr>
          <a:lstStyle/>
          <a:p>
            <a:r>
              <a:rPr lang="fr-FR" dirty="0"/>
              <a:t>Par exemple, réunion dans la chapelle des jésuites des « messieurs » </a:t>
            </a:r>
          </a:p>
          <a:p>
            <a:r>
              <a:rPr lang="fr-FR" dirty="0"/>
              <a:t>(artisans, bourgeois), </a:t>
            </a:r>
            <a:r>
              <a:rPr lang="fr-FR" b="1" i="1" dirty="0"/>
              <a:t>Congrégation mariale des </a:t>
            </a:r>
            <a:r>
              <a:rPr lang="fr-FR" b="1" i="1" dirty="0">
                <a:highlight>
                  <a:srgbClr val="00FFFF"/>
                </a:highlight>
              </a:rPr>
              <a:t>Messieurs de Paris </a:t>
            </a:r>
          </a:p>
          <a:p>
            <a:pPr>
              <a:buFont typeface="Wingdings" pitchFamily="2" charset="2"/>
              <a:buChar char="Ø"/>
            </a:pPr>
            <a:r>
              <a:rPr lang="fr-FR" b="1" dirty="0"/>
              <a:t>Proches du Conseil du roi</a:t>
            </a:r>
          </a:p>
          <a:p>
            <a:pPr>
              <a:buFont typeface="Wingdings" pitchFamily="2" charset="2"/>
              <a:buChar char="Ø"/>
            </a:pPr>
            <a:r>
              <a:rPr lang="fr-FR" b="1" dirty="0"/>
              <a:t>Proches des officiers de finance</a:t>
            </a:r>
          </a:p>
          <a:p>
            <a:pPr>
              <a:buFont typeface="Wingdings" pitchFamily="2" charset="2"/>
              <a:buChar char="Ø"/>
            </a:pPr>
            <a:r>
              <a:rPr lang="fr-FR" b="1" dirty="0"/>
              <a:t>Proches des hommes d’influence</a:t>
            </a:r>
          </a:p>
          <a:p>
            <a:pPr>
              <a:buFont typeface="Wingdings" pitchFamily="2" charset="2"/>
              <a:buChar char="Ø"/>
            </a:pPr>
            <a:r>
              <a:rPr lang="fr-FR" b="1" dirty="0"/>
              <a:t>Proches de saint Vincent de Paul</a:t>
            </a:r>
          </a:p>
          <a:p>
            <a:pPr>
              <a:buFont typeface="Wingdings" pitchFamily="2" charset="2"/>
              <a:buChar char="Ø"/>
            </a:pPr>
            <a:endParaRPr lang="fr-FR" b="1" i="1" dirty="0"/>
          </a:p>
          <a:p>
            <a:r>
              <a:rPr lang="fr-FR" dirty="0"/>
              <a:t>Par exemple, </a:t>
            </a:r>
            <a:r>
              <a:rPr lang="fr-FR" b="1" i="1" dirty="0"/>
              <a:t>Société des Bons amis</a:t>
            </a:r>
            <a:r>
              <a:rPr lang="fr-FR" dirty="0"/>
              <a:t>, collège jésuite de Clermont</a:t>
            </a:r>
          </a:p>
          <a:p>
            <a:pPr>
              <a:buFont typeface="Wingdings" pitchFamily="2" charset="2"/>
              <a:buChar char="Ø"/>
            </a:pPr>
            <a:r>
              <a:rPr lang="fr-FR" dirty="0"/>
              <a:t>Aller au sacerdoce</a:t>
            </a:r>
          </a:p>
          <a:p>
            <a:pPr>
              <a:buFont typeface="Wingdings" pitchFamily="2" charset="2"/>
              <a:buChar char="Ø"/>
            </a:pPr>
            <a:r>
              <a:rPr lang="fr-FR" dirty="0"/>
              <a:t>Vertu de discrétion : « secret » (et non, société secrète)</a:t>
            </a:r>
          </a:p>
          <a:p>
            <a:pPr marL="0" indent="0">
              <a:buNone/>
            </a:pPr>
            <a:r>
              <a:rPr lang="fr-FR" i="1" dirty="0" err="1"/>
              <a:t>Discretio</a:t>
            </a:r>
            <a:r>
              <a:rPr lang="fr-FR" dirty="0"/>
              <a:t>, discernement, droiture</a:t>
            </a:r>
          </a:p>
          <a:p>
            <a:pPr marL="0" indent="0">
              <a:buNone/>
            </a:pPr>
            <a:endParaRPr lang="fr-FR" dirty="0"/>
          </a:p>
        </p:txBody>
      </p:sp>
    </p:spTree>
    <p:extLst>
      <p:ext uri="{BB962C8B-B14F-4D97-AF65-F5344CB8AC3E}">
        <p14:creationId xmlns:p14="http://schemas.microsoft.com/office/powerpoint/2010/main" val="2545995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2240374-8821-5748-B600-B50CBB54F62E}"/>
              </a:ext>
            </a:extLst>
          </p:cNvPr>
          <p:cNvSpPr>
            <a:spLocks noGrp="1"/>
          </p:cNvSpPr>
          <p:nvPr>
            <p:ph type="title"/>
          </p:nvPr>
        </p:nvSpPr>
        <p:spPr/>
        <p:txBody>
          <a:bodyPr/>
          <a:lstStyle/>
          <a:p>
            <a:endParaRPr lang="fr-FR"/>
          </a:p>
        </p:txBody>
      </p:sp>
      <p:sp>
        <p:nvSpPr>
          <p:cNvPr id="5" name="Espace réservé du contenu 4">
            <a:extLst>
              <a:ext uri="{FF2B5EF4-FFF2-40B4-BE49-F238E27FC236}">
                <a16:creationId xmlns:a16="http://schemas.microsoft.com/office/drawing/2014/main" id="{32D87C14-1617-7C45-A7EC-3784080DEB28}"/>
              </a:ext>
            </a:extLst>
          </p:cNvPr>
          <p:cNvSpPr>
            <a:spLocks noGrp="1"/>
          </p:cNvSpPr>
          <p:nvPr>
            <p:ph idx="1"/>
          </p:nvPr>
        </p:nvSpPr>
        <p:spPr/>
        <p:txBody>
          <a:bodyPr>
            <a:normAutofit fontScale="85000" lnSpcReduction="20000"/>
          </a:bodyPr>
          <a:lstStyle/>
          <a:p>
            <a:pPr marL="0" indent="0">
              <a:buNone/>
            </a:pPr>
            <a:r>
              <a:rPr lang="fr-FR" dirty="0"/>
              <a:t>Associations de piété </a:t>
            </a:r>
          </a:p>
          <a:p>
            <a:pPr marL="0" indent="0">
              <a:buNone/>
            </a:pPr>
            <a:endParaRPr lang="fr-FR" dirty="0"/>
          </a:p>
          <a:p>
            <a:pPr marL="0" indent="0">
              <a:buNone/>
            </a:pPr>
            <a:r>
              <a:rPr lang="fr-FR" dirty="0"/>
              <a:t>Essor // congrégations jésuites</a:t>
            </a:r>
          </a:p>
          <a:p>
            <a:pPr marL="0" indent="0">
              <a:buNone/>
            </a:pPr>
            <a:r>
              <a:rPr lang="fr-FR" dirty="0"/>
              <a:t>Vers 1600 : hostilité d’autres élites, par exemple à Paris, le Parlement </a:t>
            </a:r>
          </a:p>
          <a:p>
            <a:pPr marL="0" indent="0">
              <a:buNone/>
            </a:pPr>
            <a:r>
              <a:rPr lang="fr-FR" dirty="0"/>
              <a:t>Vers 1640 : changement d’attitude du Parlement, bienveillance</a:t>
            </a:r>
          </a:p>
          <a:p>
            <a:pPr marL="0" indent="0">
              <a:buNone/>
            </a:pPr>
            <a:r>
              <a:rPr lang="fr-FR" dirty="0"/>
              <a:t>&gt; Entrée des parlementaires dans  les associations ( « </a:t>
            </a:r>
            <a:r>
              <a:rPr lang="fr-FR" dirty="0" err="1"/>
              <a:t>s</a:t>
            </a:r>
            <a:r>
              <a:rPr lang="fr-FR" i="1" dirty="0" err="1"/>
              <a:t>odales</a:t>
            </a:r>
            <a:r>
              <a:rPr lang="fr-FR" i="1" dirty="0"/>
              <a:t> </a:t>
            </a:r>
            <a:r>
              <a:rPr lang="fr-FR" dirty="0"/>
              <a:t>»)</a:t>
            </a:r>
          </a:p>
          <a:p>
            <a:pPr marL="0" indent="0">
              <a:buNone/>
            </a:pPr>
            <a:endParaRPr lang="fr-FR" dirty="0"/>
          </a:p>
          <a:p>
            <a:pPr marL="0" indent="0">
              <a:buNone/>
            </a:pPr>
            <a:endParaRPr lang="fr-FR" dirty="0"/>
          </a:p>
          <a:p>
            <a:pPr>
              <a:buFont typeface="Wingdings" pitchFamily="2" charset="2"/>
              <a:buChar char="Ø"/>
            </a:pPr>
            <a:r>
              <a:rPr lang="fr-FR" dirty="0"/>
              <a:t>Action dans les hôpitaux (naissance de l'hospice de vieillards)</a:t>
            </a:r>
          </a:p>
          <a:p>
            <a:pPr>
              <a:buFont typeface="Wingdings" pitchFamily="2" charset="2"/>
              <a:buChar char="Ø"/>
            </a:pPr>
            <a:r>
              <a:rPr lang="fr-FR" dirty="0"/>
              <a:t>Action dans la justice</a:t>
            </a:r>
          </a:p>
          <a:p>
            <a:pPr>
              <a:buFont typeface="Wingdings" pitchFamily="2" charset="2"/>
              <a:buChar char="Ø"/>
            </a:pPr>
            <a:r>
              <a:rPr lang="fr-FR" dirty="0"/>
              <a:t>Action dans l’éducation</a:t>
            </a:r>
          </a:p>
          <a:p>
            <a:endParaRPr lang="fr-FR" dirty="0"/>
          </a:p>
        </p:txBody>
      </p:sp>
    </p:spTree>
    <p:extLst>
      <p:ext uri="{BB962C8B-B14F-4D97-AF65-F5344CB8AC3E}">
        <p14:creationId xmlns:p14="http://schemas.microsoft.com/office/powerpoint/2010/main" val="447340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3A353-CEC6-E244-A1F0-F53E82935F65}"/>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C1B8B603-8A9D-974B-9FDA-6F0893434559}"/>
              </a:ext>
            </a:extLst>
          </p:cNvPr>
          <p:cNvSpPr>
            <a:spLocks noGrp="1"/>
          </p:cNvSpPr>
          <p:nvPr>
            <p:ph idx="1"/>
          </p:nvPr>
        </p:nvSpPr>
        <p:spPr/>
        <p:txBody>
          <a:bodyPr>
            <a:normAutofit fontScale="77500" lnSpcReduction="20000"/>
          </a:bodyPr>
          <a:lstStyle/>
          <a:p>
            <a:r>
              <a:rPr lang="fr-FR" dirty="0"/>
              <a:t>Figure importante du </a:t>
            </a:r>
            <a:r>
              <a:rPr lang="fr-FR" b="1" dirty="0"/>
              <a:t>confesseur</a:t>
            </a:r>
          </a:p>
          <a:p>
            <a:endParaRPr lang="fr-FR" b="1" dirty="0"/>
          </a:p>
          <a:p>
            <a:r>
              <a:rPr lang="fr-FR" dirty="0"/>
              <a:t>Pratique renouvelée de la </a:t>
            </a:r>
            <a:r>
              <a:rPr lang="fr-FR" b="1" dirty="0"/>
              <a:t>prière</a:t>
            </a:r>
          </a:p>
          <a:p>
            <a:endParaRPr lang="fr-FR" b="1" dirty="0"/>
          </a:p>
          <a:p>
            <a:r>
              <a:rPr lang="fr-FR" dirty="0"/>
              <a:t>Pratique des </a:t>
            </a:r>
            <a:r>
              <a:rPr lang="fr-FR" b="1" i="1" dirty="0"/>
              <a:t>Exercices spirituels </a:t>
            </a:r>
            <a:r>
              <a:rPr lang="fr-FR" dirty="0"/>
              <a:t>de saint Ignace (</a:t>
            </a:r>
            <a:r>
              <a:rPr lang="fr-FR" b="1" dirty="0"/>
              <a:t>oraison</a:t>
            </a:r>
            <a:r>
              <a:rPr lang="fr-FR" dirty="0"/>
              <a:t>)</a:t>
            </a:r>
          </a:p>
          <a:p>
            <a:endParaRPr lang="fr-FR" dirty="0"/>
          </a:p>
          <a:p>
            <a:pPr marL="0" indent="0">
              <a:buNone/>
            </a:pPr>
            <a:r>
              <a:rPr lang="fr-FR" dirty="0"/>
              <a:t>+ traités d'oraison en langue vulgaire sont édités en grand nombre à l’usage également d’un public laïc féminin </a:t>
            </a:r>
          </a:p>
          <a:p>
            <a:pPr marL="0" indent="0">
              <a:buNone/>
            </a:pPr>
            <a:endParaRPr lang="fr-FR" dirty="0"/>
          </a:p>
          <a:p>
            <a:pPr>
              <a:buFontTx/>
              <a:buChar char="-"/>
            </a:pPr>
            <a:r>
              <a:rPr lang="fr-FR" dirty="0"/>
              <a:t>Guillaume </a:t>
            </a:r>
            <a:r>
              <a:rPr lang="fr-FR" dirty="0" err="1"/>
              <a:t>Dupuyherbault</a:t>
            </a:r>
            <a:r>
              <a:rPr lang="fr-FR" dirty="0"/>
              <a:t>, </a:t>
            </a:r>
            <a:r>
              <a:rPr lang="fr-FR" i="1" dirty="0"/>
              <a:t>Règle et manière de prier Dieu purement, dévotement et avec efficace, </a:t>
            </a:r>
            <a:r>
              <a:rPr lang="fr-FR" dirty="0"/>
              <a:t>1568 </a:t>
            </a:r>
          </a:p>
          <a:p>
            <a:pPr>
              <a:buFontTx/>
              <a:buChar char="-"/>
            </a:pPr>
            <a:r>
              <a:rPr lang="fr-FR" dirty="0"/>
              <a:t>Pierre Séguier, président au parlement de Paris, publie en latin en 1636 puis en français l'année suivante, </a:t>
            </a:r>
            <a:r>
              <a:rPr lang="fr-FR" i="1" dirty="0" err="1"/>
              <a:t>Élémens</a:t>
            </a:r>
            <a:r>
              <a:rPr lang="fr-FR" i="1" dirty="0"/>
              <a:t> de la </a:t>
            </a:r>
            <a:r>
              <a:rPr lang="fr-FR" i="1" dirty="0" err="1"/>
              <a:t>cognoissance</a:t>
            </a:r>
            <a:r>
              <a:rPr lang="fr-FR" i="1" dirty="0"/>
              <a:t> de Dieu et de soi </a:t>
            </a:r>
            <a:r>
              <a:rPr lang="fr-FR" i="1" dirty="0" err="1"/>
              <a:t>mesme</a:t>
            </a:r>
            <a:r>
              <a:rPr lang="fr-FR" dirty="0"/>
              <a:t> </a:t>
            </a:r>
          </a:p>
        </p:txBody>
      </p:sp>
    </p:spTree>
    <p:extLst>
      <p:ext uri="{BB962C8B-B14F-4D97-AF65-F5344CB8AC3E}">
        <p14:creationId xmlns:p14="http://schemas.microsoft.com/office/powerpoint/2010/main" val="1454525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BB01F-F859-8548-B316-E44D0DF7671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B2CBC72-9622-5B4E-ADEB-6342B87E6400}"/>
              </a:ext>
            </a:extLst>
          </p:cNvPr>
          <p:cNvSpPr>
            <a:spLocks noGrp="1"/>
          </p:cNvSpPr>
          <p:nvPr>
            <p:ph idx="1"/>
          </p:nvPr>
        </p:nvSpPr>
        <p:spPr/>
        <p:txBody>
          <a:bodyPr>
            <a:normAutofit/>
          </a:bodyPr>
          <a:lstStyle/>
          <a:p>
            <a:pPr marL="0" indent="0">
              <a:buNone/>
            </a:pPr>
            <a:r>
              <a:rPr lang="fr-FR" dirty="0"/>
              <a:t>Pratique assidue du </a:t>
            </a:r>
            <a:r>
              <a:rPr lang="fr-FR" b="1" dirty="0"/>
              <a:t>rosaire*</a:t>
            </a:r>
          </a:p>
          <a:p>
            <a:pPr marL="0" indent="0">
              <a:buNone/>
            </a:pPr>
            <a:endParaRPr lang="fr-FR" b="1" dirty="0"/>
          </a:p>
          <a:p>
            <a:pPr marL="0" indent="0">
              <a:buNone/>
            </a:pPr>
            <a:r>
              <a:rPr lang="fr-FR" b="1" dirty="0"/>
              <a:t>- </a:t>
            </a:r>
            <a:r>
              <a:rPr lang="fr-FR" dirty="0"/>
              <a:t>Chapelet composé d’une Croix et de grains enfilés sur un fil</a:t>
            </a:r>
          </a:p>
          <a:p>
            <a:pPr marL="0" indent="0">
              <a:buNone/>
            </a:pPr>
            <a:r>
              <a:rPr lang="fr-FR" dirty="0"/>
              <a:t>- Exercice de piété consistant à réciter des </a:t>
            </a:r>
            <a:r>
              <a:rPr lang="fr-FR" i="1" dirty="0"/>
              <a:t>Ave Maria </a:t>
            </a:r>
            <a:r>
              <a:rPr lang="fr-FR" dirty="0"/>
              <a:t>sur les petits grains entrecoupés d’un Notre Père sur les gros grains  et à méditer les mystères de la vie de la Vierge</a:t>
            </a:r>
          </a:p>
          <a:p>
            <a:pPr>
              <a:buFontTx/>
              <a:buChar char="-"/>
            </a:pPr>
            <a:r>
              <a:rPr lang="fr-FR" dirty="0"/>
              <a:t>Faire des roses au « </a:t>
            </a:r>
            <a:r>
              <a:rPr lang="fr-FR" dirty="0" err="1"/>
              <a:t>chapel</a:t>
            </a:r>
            <a:r>
              <a:rPr lang="fr-FR" dirty="0"/>
              <a:t> » de Marie &gt;&gt; chapelet</a:t>
            </a:r>
          </a:p>
          <a:p>
            <a:pPr>
              <a:buFontTx/>
              <a:buChar char="-"/>
            </a:pPr>
            <a:endParaRPr lang="fr-FR" dirty="0"/>
          </a:p>
          <a:p>
            <a:pPr marL="0" indent="0">
              <a:buNone/>
            </a:pPr>
            <a:r>
              <a:rPr lang="fr-FR" dirty="0"/>
              <a:t>Instauration de la </a:t>
            </a:r>
            <a:r>
              <a:rPr lang="fr-FR" b="1" dirty="0"/>
              <a:t>Fête du Saint-Rosaire </a:t>
            </a:r>
            <a:r>
              <a:rPr lang="fr-FR" dirty="0"/>
              <a:t>en 1573 par Grégoire XIII</a:t>
            </a:r>
          </a:p>
        </p:txBody>
      </p:sp>
    </p:spTree>
    <p:extLst>
      <p:ext uri="{BB962C8B-B14F-4D97-AF65-F5344CB8AC3E}">
        <p14:creationId xmlns:p14="http://schemas.microsoft.com/office/powerpoint/2010/main" val="3796419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A1E953D-7782-3344-B305-2380F4AFB2AF}"/>
              </a:ext>
            </a:extLst>
          </p:cNvPr>
          <p:cNvPicPr>
            <a:picLocks noGrp="1" noChangeAspect="1"/>
          </p:cNvPicPr>
          <p:nvPr>
            <p:ph idx="4294967295"/>
          </p:nvPr>
        </p:nvPicPr>
        <p:blipFill>
          <a:blip r:embed="rId2"/>
          <a:stretch>
            <a:fillRect/>
          </a:stretch>
        </p:blipFill>
        <p:spPr>
          <a:xfrm>
            <a:off x="3193651" y="0"/>
            <a:ext cx="5804698" cy="6782045"/>
          </a:xfrm>
        </p:spPr>
      </p:pic>
      <p:sp>
        <p:nvSpPr>
          <p:cNvPr id="5" name="ZoneTexte 4">
            <a:extLst>
              <a:ext uri="{FF2B5EF4-FFF2-40B4-BE49-F238E27FC236}">
                <a16:creationId xmlns:a16="http://schemas.microsoft.com/office/drawing/2014/main" id="{5ECA8B64-4025-2743-83B1-742A810E552C}"/>
              </a:ext>
            </a:extLst>
          </p:cNvPr>
          <p:cNvSpPr txBox="1"/>
          <p:nvPr/>
        </p:nvSpPr>
        <p:spPr>
          <a:xfrm>
            <a:off x="9965094" y="4292082"/>
            <a:ext cx="1698171" cy="646331"/>
          </a:xfrm>
          <a:prstGeom prst="rect">
            <a:avLst/>
          </a:prstGeom>
          <a:noFill/>
        </p:spPr>
        <p:txBody>
          <a:bodyPr wrap="square" rtlCol="0">
            <a:spAutoFit/>
          </a:bodyPr>
          <a:lstStyle/>
          <a:p>
            <a:r>
              <a:rPr lang="fr-FR" dirty="0"/>
              <a:t>Chapelet, XVIIe siècle</a:t>
            </a:r>
          </a:p>
        </p:txBody>
      </p:sp>
    </p:spTree>
    <p:extLst>
      <p:ext uri="{BB962C8B-B14F-4D97-AF65-F5344CB8AC3E}">
        <p14:creationId xmlns:p14="http://schemas.microsoft.com/office/powerpoint/2010/main" val="3327698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732FAE6-C879-8544-8A47-7FA926559CE5}"/>
              </a:ext>
            </a:extLst>
          </p:cNvPr>
          <p:cNvPicPr>
            <a:picLocks noChangeAspect="1"/>
          </p:cNvPicPr>
          <p:nvPr/>
        </p:nvPicPr>
        <p:blipFill>
          <a:blip r:embed="rId2"/>
          <a:stretch>
            <a:fillRect/>
          </a:stretch>
        </p:blipFill>
        <p:spPr>
          <a:xfrm>
            <a:off x="2007773" y="0"/>
            <a:ext cx="8176453" cy="6858000"/>
          </a:xfrm>
          <a:prstGeom prst="rect">
            <a:avLst/>
          </a:prstGeom>
        </p:spPr>
      </p:pic>
      <p:sp>
        <p:nvSpPr>
          <p:cNvPr id="5" name="ZoneTexte 4">
            <a:extLst>
              <a:ext uri="{FF2B5EF4-FFF2-40B4-BE49-F238E27FC236}">
                <a16:creationId xmlns:a16="http://schemas.microsoft.com/office/drawing/2014/main" id="{27BECF3F-3A9B-ED4D-95CA-E7D0CAE99982}"/>
              </a:ext>
            </a:extLst>
          </p:cNvPr>
          <p:cNvSpPr txBox="1"/>
          <p:nvPr/>
        </p:nvSpPr>
        <p:spPr>
          <a:xfrm>
            <a:off x="10412963" y="3956180"/>
            <a:ext cx="1492898" cy="1477328"/>
          </a:xfrm>
          <a:prstGeom prst="rect">
            <a:avLst/>
          </a:prstGeom>
          <a:noFill/>
        </p:spPr>
        <p:txBody>
          <a:bodyPr wrap="square" rtlCol="0">
            <a:spAutoFit/>
          </a:bodyPr>
          <a:lstStyle/>
          <a:p>
            <a:r>
              <a:rPr lang="fr-FR" dirty="0"/>
              <a:t>Dürer, </a:t>
            </a:r>
            <a:r>
              <a:rPr lang="fr-FR" i="1" dirty="0"/>
              <a:t>La fête du rosaire</a:t>
            </a:r>
            <a:r>
              <a:rPr lang="fr-FR" dirty="0"/>
              <a:t>, Galerie nationale de Prague; 1506.</a:t>
            </a:r>
          </a:p>
        </p:txBody>
      </p:sp>
    </p:spTree>
    <p:extLst>
      <p:ext uri="{BB962C8B-B14F-4D97-AF65-F5344CB8AC3E}">
        <p14:creationId xmlns:p14="http://schemas.microsoft.com/office/powerpoint/2010/main" val="315678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E8503F-501C-C945-B42F-C5C64A8DCA88}"/>
              </a:ext>
            </a:extLst>
          </p:cNvPr>
          <p:cNvPicPr>
            <a:picLocks noChangeAspect="1"/>
          </p:cNvPicPr>
          <p:nvPr/>
        </p:nvPicPr>
        <p:blipFill>
          <a:blip r:embed="rId2"/>
          <a:stretch>
            <a:fillRect/>
          </a:stretch>
        </p:blipFill>
        <p:spPr>
          <a:xfrm>
            <a:off x="3094207" y="0"/>
            <a:ext cx="6003585" cy="6858000"/>
          </a:xfrm>
          <a:prstGeom prst="rect">
            <a:avLst/>
          </a:prstGeom>
        </p:spPr>
      </p:pic>
      <p:sp>
        <p:nvSpPr>
          <p:cNvPr id="3" name="ZoneTexte 2">
            <a:extLst>
              <a:ext uri="{FF2B5EF4-FFF2-40B4-BE49-F238E27FC236}">
                <a16:creationId xmlns:a16="http://schemas.microsoft.com/office/drawing/2014/main" id="{2ECCE56D-7C2A-3147-840B-CD6F71540EAF}"/>
              </a:ext>
            </a:extLst>
          </p:cNvPr>
          <p:cNvSpPr txBox="1"/>
          <p:nvPr/>
        </p:nvSpPr>
        <p:spPr>
          <a:xfrm>
            <a:off x="9666514" y="4161453"/>
            <a:ext cx="2525486" cy="923330"/>
          </a:xfrm>
          <a:prstGeom prst="rect">
            <a:avLst/>
          </a:prstGeom>
          <a:noFill/>
        </p:spPr>
        <p:txBody>
          <a:bodyPr wrap="square" rtlCol="0">
            <a:spAutoFit/>
          </a:bodyPr>
          <a:lstStyle/>
          <a:p>
            <a:r>
              <a:rPr lang="fr-FR" dirty="0"/>
              <a:t>Anonyme, </a:t>
            </a:r>
            <a:r>
              <a:rPr lang="fr-FR" i="1" dirty="0"/>
              <a:t>La vierge du rosaire</a:t>
            </a:r>
            <a:r>
              <a:rPr lang="fr-FR" dirty="0"/>
              <a:t>, collection privée, XVIIe siècle</a:t>
            </a:r>
          </a:p>
        </p:txBody>
      </p:sp>
    </p:spTree>
    <p:extLst>
      <p:ext uri="{BB962C8B-B14F-4D97-AF65-F5344CB8AC3E}">
        <p14:creationId xmlns:p14="http://schemas.microsoft.com/office/powerpoint/2010/main" val="3849213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DCF3DC6-F3E0-4949-A1AB-FE47C3D0E3FA}"/>
              </a:ext>
            </a:extLst>
          </p:cNvPr>
          <p:cNvPicPr>
            <a:picLocks noChangeAspect="1"/>
          </p:cNvPicPr>
          <p:nvPr/>
        </p:nvPicPr>
        <p:blipFill>
          <a:blip r:embed="rId2"/>
          <a:stretch>
            <a:fillRect/>
          </a:stretch>
        </p:blipFill>
        <p:spPr>
          <a:xfrm>
            <a:off x="3429000" y="0"/>
            <a:ext cx="5334000" cy="6858000"/>
          </a:xfrm>
          <a:prstGeom prst="rect">
            <a:avLst/>
          </a:prstGeom>
        </p:spPr>
      </p:pic>
      <p:sp>
        <p:nvSpPr>
          <p:cNvPr id="3" name="ZoneTexte 2">
            <a:extLst>
              <a:ext uri="{FF2B5EF4-FFF2-40B4-BE49-F238E27FC236}">
                <a16:creationId xmlns:a16="http://schemas.microsoft.com/office/drawing/2014/main" id="{304B16AF-28F3-4443-8915-9E8510843C09}"/>
              </a:ext>
            </a:extLst>
          </p:cNvPr>
          <p:cNvSpPr txBox="1"/>
          <p:nvPr/>
        </p:nvSpPr>
        <p:spPr>
          <a:xfrm>
            <a:off x="9349273" y="4795935"/>
            <a:ext cx="2332654" cy="1200329"/>
          </a:xfrm>
          <a:prstGeom prst="rect">
            <a:avLst/>
          </a:prstGeom>
          <a:noFill/>
        </p:spPr>
        <p:txBody>
          <a:bodyPr wrap="square" rtlCol="0">
            <a:spAutoFit/>
          </a:bodyPr>
          <a:lstStyle/>
          <a:p>
            <a:r>
              <a:rPr lang="fr-FR" i="1" dirty="0"/>
              <a:t>Vierge du rosaire, </a:t>
            </a:r>
            <a:r>
              <a:rPr lang="fr-FR" dirty="0"/>
              <a:t>Ecole espagnole, XVIIe siècle, collection privée</a:t>
            </a:r>
          </a:p>
        </p:txBody>
      </p:sp>
    </p:spTree>
    <p:extLst>
      <p:ext uri="{BB962C8B-B14F-4D97-AF65-F5344CB8AC3E}">
        <p14:creationId xmlns:p14="http://schemas.microsoft.com/office/powerpoint/2010/main" val="50656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C2020A3-5462-CD4B-8E81-54C50293C32A}"/>
              </a:ext>
            </a:extLst>
          </p:cNvPr>
          <p:cNvPicPr>
            <a:picLocks noChangeAspect="1"/>
          </p:cNvPicPr>
          <p:nvPr/>
        </p:nvPicPr>
        <p:blipFill>
          <a:blip r:embed="rId2"/>
          <a:stretch>
            <a:fillRect/>
          </a:stretch>
        </p:blipFill>
        <p:spPr>
          <a:xfrm>
            <a:off x="775854" y="0"/>
            <a:ext cx="10640291" cy="6858000"/>
          </a:xfrm>
          <a:prstGeom prst="rect">
            <a:avLst/>
          </a:prstGeom>
        </p:spPr>
      </p:pic>
    </p:spTree>
    <p:extLst>
      <p:ext uri="{BB962C8B-B14F-4D97-AF65-F5344CB8AC3E}">
        <p14:creationId xmlns:p14="http://schemas.microsoft.com/office/powerpoint/2010/main" val="1374186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35A36C-289B-B640-8814-CA804A852E1E}"/>
              </a:ext>
            </a:extLst>
          </p:cNvPr>
          <p:cNvPicPr>
            <a:picLocks noChangeAspect="1"/>
          </p:cNvPicPr>
          <p:nvPr/>
        </p:nvPicPr>
        <p:blipFill>
          <a:blip r:embed="rId2"/>
          <a:stretch>
            <a:fillRect/>
          </a:stretch>
        </p:blipFill>
        <p:spPr>
          <a:xfrm>
            <a:off x="3578808" y="0"/>
            <a:ext cx="5339562" cy="6858000"/>
          </a:xfrm>
          <a:prstGeom prst="rect">
            <a:avLst/>
          </a:prstGeom>
        </p:spPr>
      </p:pic>
      <p:sp>
        <p:nvSpPr>
          <p:cNvPr id="3" name="ZoneTexte 2">
            <a:extLst>
              <a:ext uri="{FF2B5EF4-FFF2-40B4-BE49-F238E27FC236}">
                <a16:creationId xmlns:a16="http://schemas.microsoft.com/office/drawing/2014/main" id="{4A03E411-6CC4-7943-89C8-1C537DE5A3A6}"/>
              </a:ext>
            </a:extLst>
          </p:cNvPr>
          <p:cNvSpPr txBox="1"/>
          <p:nvPr/>
        </p:nvSpPr>
        <p:spPr>
          <a:xfrm>
            <a:off x="9386596" y="4310743"/>
            <a:ext cx="2500604" cy="923330"/>
          </a:xfrm>
          <a:prstGeom prst="rect">
            <a:avLst/>
          </a:prstGeom>
          <a:noFill/>
        </p:spPr>
        <p:txBody>
          <a:bodyPr wrap="square" rtlCol="0">
            <a:spAutoFit/>
          </a:bodyPr>
          <a:lstStyle/>
          <a:p>
            <a:r>
              <a:rPr lang="fr-FR" dirty="0"/>
              <a:t>Simone </a:t>
            </a:r>
            <a:r>
              <a:rPr lang="fr-FR" dirty="0" err="1"/>
              <a:t>Cantarini</a:t>
            </a:r>
            <a:r>
              <a:rPr lang="fr-FR" dirty="0"/>
              <a:t>, </a:t>
            </a:r>
            <a:r>
              <a:rPr lang="fr-FR" i="1" dirty="0"/>
              <a:t>Notre-</a:t>
            </a:r>
            <a:r>
              <a:rPr lang="fr-FR" dirty="0"/>
              <a:t>Dame du rosaire, XVIIe siècle, </a:t>
            </a:r>
            <a:r>
              <a:rPr lang="fr-FR" dirty="0" err="1"/>
              <a:t>Museo</a:t>
            </a:r>
            <a:r>
              <a:rPr lang="fr-FR" dirty="0"/>
              <a:t> di Brescia</a:t>
            </a:r>
          </a:p>
        </p:txBody>
      </p:sp>
    </p:spTree>
    <p:extLst>
      <p:ext uri="{BB962C8B-B14F-4D97-AF65-F5344CB8AC3E}">
        <p14:creationId xmlns:p14="http://schemas.microsoft.com/office/powerpoint/2010/main" val="687245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25396D-8711-434C-922B-FF0EBFDF0EF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607C6FA-F973-8C48-9A9D-9E2AC737F927}"/>
              </a:ext>
            </a:extLst>
          </p:cNvPr>
          <p:cNvSpPr>
            <a:spLocks noGrp="1"/>
          </p:cNvSpPr>
          <p:nvPr>
            <p:ph idx="1"/>
          </p:nvPr>
        </p:nvSpPr>
        <p:spPr/>
        <p:txBody>
          <a:bodyPr/>
          <a:lstStyle/>
          <a:p>
            <a:pPr marL="0" indent="0" algn="just">
              <a:buNone/>
            </a:pPr>
            <a:r>
              <a:rPr lang="fr-FR" dirty="0"/>
              <a:t>«Les évêques prendront bien soin d'enseigner ceci : que c'est par le moyen de </a:t>
            </a:r>
            <a:r>
              <a:rPr lang="fr-FR" b="1" dirty="0"/>
              <a:t>l'histoire des mystères de la Rédemption</a:t>
            </a:r>
            <a:r>
              <a:rPr lang="fr-FR" dirty="0"/>
              <a:t>, tels qu'ils sont dépeints par les tableaux et autres images, que le peuple est instruit » (</a:t>
            </a:r>
            <a:r>
              <a:rPr lang="fr-FR" i="1" dirty="0"/>
              <a:t>Concile de Trente</a:t>
            </a:r>
            <a:r>
              <a:rPr lang="fr-FR" dirty="0"/>
              <a:t>, décret)</a:t>
            </a:r>
            <a:endParaRPr lang="fr-FR" b="1" dirty="0"/>
          </a:p>
          <a:p>
            <a:pPr marL="0" indent="0">
              <a:buNone/>
            </a:pPr>
            <a:r>
              <a:rPr lang="fr-FR" dirty="0"/>
              <a:t>Crucifix,</a:t>
            </a:r>
          </a:p>
          <a:p>
            <a:pPr marL="0" indent="0">
              <a:buNone/>
            </a:pPr>
            <a:r>
              <a:rPr lang="fr-FR" dirty="0"/>
              <a:t>petits oratoires, </a:t>
            </a:r>
          </a:p>
          <a:p>
            <a:pPr marL="0" indent="0">
              <a:buNone/>
            </a:pPr>
            <a:r>
              <a:rPr lang="fr-FR" dirty="0"/>
              <a:t>tableaux de saints priant devant un crucifix, </a:t>
            </a:r>
          </a:p>
          <a:p>
            <a:pPr marL="0" indent="0">
              <a:buNone/>
            </a:pPr>
            <a:r>
              <a:rPr lang="fr-FR" i="1" dirty="0"/>
              <a:t>Vanité</a:t>
            </a:r>
            <a:r>
              <a:rPr lang="fr-FR" dirty="0"/>
              <a:t> </a:t>
            </a:r>
          </a:p>
          <a:p>
            <a:pPr marL="0" indent="0">
              <a:buNone/>
            </a:pPr>
            <a:r>
              <a:rPr lang="fr-FR" dirty="0"/>
              <a:t>Emile Mâle « Le crâne fut comme l'emblème nouveau de la sainteté » </a:t>
            </a:r>
            <a:endParaRPr lang="fr-FR" b="1" dirty="0"/>
          </a:p>
          <a:p>
            <a:endParaRPr lang="fr-FR" dirty="0"/>
          </a:p>
        </p:txBody>
      </p:sp>
    </p:spTree>
    <p:extLst>
      <p:ext uri="{BB962C8B-B14F-4D97-AF65-F5344CB8AC3E}">
        <p14:creationId xmlns:p14="http://schemas.microsoft.com/office/powerpoint/2010/main" val="4191234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BDF71E-4F4A-854E-AFDE-0F6EB6134797}"/>
              </a:ext>
            </a:extLst>
          </p:cNvPr>
          <p:cNvPicPr>
            <a:picLocks noChangeAspect="1"/>
          </p:cNvPicPr>
          <p:nvPr/>
        </p:nvPicPr>
        <p:blipFill>
          <a:blip r:embed="rId2"/>
          <a:stretch>
            <a:fillRect/>
          </a:stretch>
        </p:blipFill>
        <p:spPr>
          <a:xfrm>
            <a:off x="2778967" y="-154733"/>
            <a:ext cx="7167465" cy="7167465"/>
          </a:xfrm>
          <a:prstGeom prst="rect">
            <a:avLst/>
          </a:prstGeom>
        </p:spPr>
      </p:pic>
      <p:sp>
        <p:nvSpPr>
          <p:cNvPr id="5" name="ZoneTexte 4">
            <a:extLst>
              <a:ext uri="{FF2B5EF4-FFF2-40B4-BE49-F238E27FC236}">
                <a16:creationId xmlns:a16="http://schemas.microsoft.com/office/drawing/2014/main" id="{7DF992E4-FB61-5C40-9422-9AEB999321A6}"/>
              </a:ext>
            </a:extLst>
          </p:cNvPr>
          <p:cNvSpPr txBox="1"/>
          <p:nvPr/>
        </p:nvSpPr>
        <p:spPr>
          <a:xfrm>
            <a:off x="10468947" y="3769567"/>
            <a:ext cx="1723053" cy="1200329"/>
          </a:xfrm>
          <a:prstGeom prst="rect">
            <a:avLst/>
          </a:prstGeom>
          <a:noFill/>
        </p:spPr>
        <p:txBody>
          <a:bodyPr wrap="square" rtlCol="0">
            <a:spAutoFit/>
          </a:bodyPr>
          <a:lstStyle/>
          <a:p>
            <a:r>
              <a:rPr lang="fr-FR" i="1" dirty="0"/>
              <a:t>Saints et crucifix</a:t>
            </a:r>
            <a:r>
              <a:rPr lang="fr-FR" dirty="0"/>
              <a:t>, Ecole française, XVIIe siècle.</a:t>
            </a:r>
          </a:p>
        </p:txBody>
      </p:sp>
    </p:spTree>
    <p:extLst>
      <p:ext uri="{BB962C8B-B14F-4D97-AF65-F5344CB8AC3E}">
        <p14:creationId xmlns:p14="http://schemas.microsoft.com/office/powerpoint/2010/main" val="3726819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81357AD-DEB3-9C47-A56D-B429DAEA7300}"/>
              </a:ext>
            </a:extLst>
          </p:cNvPr>
          <p:cNvPicPr>
            <a:picLocks noChangeAspect="1"/>
          </p:cNvPicPr>
          <p:nvPr/>
        </p:nvPicPr>
        <p:blipFill>
          <a:blip r:embed="rId2"/>
          <a:stretch>
            <a:fillRect/>
          </a:stretch>
        </p:blipFill>
        <p:spPr>
          <a:xfrm>
            <a:off x="2728554" y="294433"/>
            <a:ext cx="7681923" cy="5858587"/>
          </a:xfrm>
          <a:prstGeom prst="rect">
            <a:avLst/>
          </a:prstGeom>
        </p:spPr>
      </p:pic>
    </p:spTree>
    <p:extLst>
      <p:ext uri="{BB962C8B-B14F-4D97-AF65-F5344CB8AC3E}">
        <p14:creationId xmlns:p14="http://schemas.microsoft.com/office/powerpoint/2010/main" val="31843415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8A18AE6-5415-A349-8DF0-8D5D45C96C9A}"/>
              </a:ext>
            </a:extLst>
          </p:cNvPr>
          <p:cNvPicPr>
            <a:picLocks noChangeAspect="1"/>
          </p:cNvPicPr>
          <p:nvPr/>
        </p:nvPicPr>
        <p:blipFill>
          <a:blip r:embed="rId2"/>
          <a:stretch>
            <a:fillRect/>
          </a:stretch>
        </p:blipFill>
        <p:spPr>
          <a:xfrm>
            <a:off x="3352799" y="-1"/>
            <a:ext cx="5598367" cy="6997959"/>
          </a:xfrm>
          <a:prstGeom prst="rect">
            <a:avLst/>
          </a:prstGeom>
        </p:spPr>
      </p:pic>
      <p:pic>
        <p:nvPicPr>
          <p:cNvPr id="3" name="Image 2">
            <a:extLst>
              <a:ext uri="{FF2B5EF4-FFF2-40B4-BE49-F238E27FC236}">
                <a16:creationId xmlns:a16="http://schemas.microsoft.com/office/drawing/2014/main" id="{6E052A60-3272-774F-9B91-3407824F094B}"/>
              </a:ext>
            </a:extLst>
          </p:cNvPr>
          <p:cNvPicPr>
            <a:picLocks noChangeAspect="1"/>
          </p:cNvPicPr>
          <p:nvPr/>
        </p:nvPicPr>
        <p:blipFill>
          <a:blip r:embed="rId3"/>
          <a:stretch>
            <a:fillRect/>
          </a:stretch>
        </p:blipFill>
        <p:spPr>
          <a:xfrm>
            <a:off x="8809006" y="805155"/>
            <a:ext cx="3568700" cy="4762500"/>
          </a:xfrm>
          <a:prstGeom prst="rect">
            <a:avLst/>
          </a:prstGeom>
        </p:spPr>
      </p:pic>
      <p:sp>
        <p:nvSpPr>
          <p:cNvPr id="4" name="ZoneTexte 3">
            <a:extLst>
              <a:ext uri="{FF2B5EF4-FFF2-40B4-BE49-F238E27FC236}">
                <a16:creationId xmlns:a16="http://schemas.microsoft.com/office/drawing/2014/main" id="{C22E5588-15BD-1549-9604-5CF910571FD7}"/>
              </a:ext>
            </a:extLst>
          </p:cNvPr>
          <p:cNvSpPr txBox="1"/>
          <p:nvPr/>
        </p:nvSpPr>
        <p:spPr>
          <a:xfrm>
            <a:off x="690465" y="3993502"/>
            <a:ext cx="2662334" cy="923330"/>
          </a:xfrm>
          <a:prstGeom prst="rect">
            <a:avLst/>
          </a:prstGeom>
          <a:noFill/>
        </p:spPr>
        <p:txBody>
          <a:bodyPr wrap="square" rtlCol="0">
            <a:spAutoFit/>
          </a:bodyPr>
          <a:lstStyle/>
          <a:p>
            <a:r>
              <a:rPr lang="fr-FR" i="1" dirty="0"/>
              <a:t>Porte de tabernacle</a:t>
            </a:r>
            <a:r>
              <a:rPr lang="fr-FR" dirty="0"/>
              <a:t>, Italie, XVIIe siècle, collection privée.</a:t>
            </a:r>
          </a:p>
        </p:txBody>
      </p:sp>
    </p:spTree>
    <p:extLst>
      <p:ext uri="{BB962C8B-B14F-4D97-AF65-F5344CB8AC3E}">
        <p14:creationId xmlns:p14="http://schemas.microsoft.com/office/powerpoint/2010/main" val="36166411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495102-0DE3-3341-ABB9-B50BBBA8909C}"/>
              </a:ext>
            </a:extLst>
          </p:cNvPr>
          <p:cNvSpPr>
            <a:spLocks noGrp="1"/>
          </p:cNvSpPr>
          <p:nvPr>
            <p:ph type="title"/>
          </p:nvPr>
        </p:nvSpPr>
        <p:spPr/>
        <p:txBody>
          <a:bodyPr/>
          <a:lstStyle/>
          <a:p>
            <a:r>
              <a:rPr lang="fr-FR" b="1" dirty="0"/>
              <a:t>- La Compagnie du Saint-Sacrement</a:t>
            </a:r>
          </a:p>
        </p:txBody>
      </p:sp>
      <p:sp>
        <p:nvSpPr>
          <p:cNvPr id="3" name="Espace réservé du contenu 2">
            <a:extLst>
              <a:ext uri="{FF2B5EF4-FFF2-40B4-BE49-F238E27FC236}">
                <a16:creationId xmlns:a16="http://schemas.microsoft.com/office/drawing/2014/main" id="{15DA0C4C-EC91-1A4B-AC51-E1CDD37222BB}"/>
              </a:ext>
            </a:extLst>
          </p:cNvPr>
          <p:cNvSpPr>
            <a:spLocks noGrp="1"/>
          </p:cNvSpPr>
          <p:nvPr>
            <p:ph idx="1"/>
          </p:nvPr>
        </p:nvSpPr>
        <p:spPr>
          <a:xfrm>
            <a:off x="838200" y="1701866"/>
            <a:ext cx="10793963" cy="4351338"/>
          </a:xfrm>
        </p:spPr>
        <p:txBody>
          <a:bodyPr>
            <a:normAutofit fontScale="85000" lnSpcReduction="20000"/>
          </a:bodyPr>
          <a:lstStyle/>
          <a:p>
            <a:pPr marL="0" indent="0">
              <a:buNone/>
            </a:pPr>
            <a:r>
              <a:rPr lang="fr-FR" dirty="0"/>
              <a:t>Fondée à Paris en 1627-1629 par le Duc de </a:t>
            </a:r>
            <a:r>
              <a:rPr lang="fr-FR" dirty="0" err="1"/>
              <a:t>Ventadour</a:t>
            </a:r>
            <a:endParaRPr lang="fr-FR" dirty="0"/>
          </a:p>
          <a:p>
            <a:pPr marL="0" indent="0">
              <a:buNone/>
            </a:pPr>
            <a:r>
              <a:rPr lang="fr-FR" dirty="0"/>
              <a:t>Compagnies dans une soixantaine de villes du royaume en 1660</a:t>
            </a:r>
          </a:p>
          <a:p>
            <a:pPr marL="0" indent="0">
              <a:buNone/>
            </a:pPr>
            <a:endParaRPr lang="fr-FR" dirty="0"/>
          </a:p>
          <a:p>
            <a:pPr marL="0" indent="0">
              <a:buNone/>
            </a:pPr>
            <a:r>
              <a:rPr lang="fr-FR" dirty="0"/>
              <a:t>Devise : «Faire tout le bien possible et éloigner tout le mal possible »</a:t>
            </a:r>
          </a:p>
          <a:p>
            <a:pPr marL="0" indent="0">
              <a:buNone/>
            </a:pPr>
            <a:r>
              <a:rPr lang="fr-FR" dirty="0"/>
              <a:t>Spiritualité jésuite</a:t>
            </a:r>
          </a:p>
          <a:p>
            <a:pPr marL="0" indent="0">
              <a:buNone/>
            </a:pPr>
            <a:r>
              <a:rPr lang="fr-FR" dirty="0"/>
              <a:t>Autonomie à l’égard des autorités ecclésiastiques</a:t>
            </a:r>
          </a:p>
          <a:p>
            <a:pPr marL="0" indent="0">
              <a:buNone/>
            </a:pPr>
            <a:r>
              <a:rPr lang="fr-FR" dirty="0"/>
              <a:t>Appartenance aux élites de la société (pas d’artisans)</a:t>
            </a:r>
          </a:p>
          <a:p>
            <a:pPr marL="0" indent="0">
              <a:buNone/>
            </a:pPr>
            <a:r>
              <a:rPr lang="fr-FR" dirty="0"/>
              <a:t>Noblesse d’épée</a:t>
            </a:r>
          </a:p>
          <a:p>
            <a:pPr marL="0" indent="0">
              <a:buNone/>
            </a:pPr>
            <a:r>
              <a:rPr lang="fr-FR" dirty="0"/>
              <a:t>Membres des cours souveraines</a:t>
            </a:r>
          </a:p>
          <a:p>
            <a:pPr marL="0" indent="0">
              <a:buNone/>
            </a:pPr>
            <a:r>
              <a:rPr lang="fr-FR" dirty="0"/>
              <a:t>Représentants de la justice ou de l’administration royale</a:t>
            </a:r>
          </a:p>
          <a:p>
            <a:pPr marL="0" indent="0">
              <a:buNone/>
            </a:pPr>
            <a:r>
              <a:rPr lang="fr-FR" dirty="0"/>
              <a:t>Bourgeoisie marchande</a:t>
            </a:r>
          </a:p>
        </p:txBody>
      </p:sp>
    </p:spTree>
    <p:extLst>
      <p:ext uri="{BB962C8B-B14F-4D97-AF65-F5344CB8AC3E}">
        <p14:creationId xmlns:p14="http://schemas.microsoft.com/office/powerpoint/2010/main" val="20595517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6E5032-1C93-934E-9EB7-0C0C11CE152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F863B62-9045-7C41-B86B-C97CC91EB8F6}"/>
              </a:ext>
            </a:extLst>
          </p:cNvPr>
          <p:cNvSpPr>
            <a:spLocks noGrp="1"/>
          </p:cNvSpPr>
          <p:nvPr>
            <p:ph idx="1"/>
          </p:nvPr>
        </p:nvSpPr>
        <p:spPr/>
        <p:txBody>
          <a:bodyPr>
            <a:normAutofit/>
          </a:bodyPr>
          <a:lstStyle/>
          <a:p>
            <a:r>
              <a:rPr lang="fr-FR" dirty="0"/>
              <a:t>Conflit qui l’oppose à Molière (cf. « tartuffe »)</a:t>
            </a:r>
          </a:p>
          <a:p>
            <a:r>
              <a:rPr lang="fr-FR" dirty="0"/>
              <a:t>« parti des dévots »</a:t>
            </a:r>
          </a:p>
          <a:p>
            <a:r>
              <a:rPr lang="fr-FR" dirty="0"/>
              <a:t>Faux dévot visant le parti dévot de la Compagnie</a:t>
            </a:r>
          </a:p>
          <a:p>
            <a:pPr>
              <a:buFontTx/>
              <a:buChar char="-"/>
            </a:pPr>
            <a:r>
              <a:rPr lang="fr-FR" dirty="0"/>
              <a:t>Pièce interdite en 1664</a:t>
            </a:r>
          </a:p>
          <a:p>
            <a:pPr>
              <a:buFontTx/>
              <a:buChar char="-"/>
            </a:pPr>
            <a:r>
              <a:rPr lang="fr-FR" dirty="0"/>
              <a:t>Puis autorisée en 1669</a:t>
            </a:r>
          </a:p>
          <a:p>
            <a:pPr marL="0" indent="0">
              <a:buNone/>
            </a:pPr>
            <a:endParaRPr lang="fr-FR" dirty="0"/>
          </a:p>
          <a:p>
            <a:pPr marL="0" indent="0">
              <a:buNone/>
            </a:pPr>
            <a:r>
              <a:rPr lang="fr-FR" dirty="0"/>
              <a:t>« </a:t>
            </a:r>
            <a:r>
              <a:rPr lang="fr-FR" i="1" dirty="0"/>
              <a:t>Couvrez ce sein que je ne </a:t>
            </a:r>
            <a:r>
              <a:rPr lang="fr-FR" i="1" dirty="0" err="1"/>
              <a:t>saurois</a:t>
            </a:r>
            <a:r>
              <a:rPr lang="fr-FR" i="1" dirty="0"/>
              <a:t> voir : Par de pareils objets les âmes sont blessées. Et cela fait venir de coupables pensées » </a:t>
            </a:r>
            <a:endParaRPr lang="fr-FR" dirty="0"/>
          </a:p>
        </p:txBody>
      </p:sp>
    </p:spTree>
    <p:extLst>
      <p:ext uri="{BB962C8B-B14F-4D97-AF65-F5344CB8AC3E}">
        <p14:creationId xmlns:p14="http://schemas.microsoft.com/office/powerpoint/2010/main" val="33981937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601BEB-0378-D740-A642-A52654357B2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60F8ED1-745A-904C-A726-7796F555858D}"/>
              </a:ext>
            </a:extLst>
          </p:cNvPr>
          <p:cNvSpPr>
            <a:spLocks noGrp="1"/>
          </p:cNvSpPr>
          <p:nvPr>
            <p:ph idx="1"/>
          </p:nvPr>
        </p:nvSpPr>
        <p:spPr/>
        <p:txBody>
          <a:bodyPr/>
          <a:lstStyle/>
          <a:p>
            <a:pPr>
              <a:buFontTx/>
              <a:buChar char="-"/>
            </a:pPr>
            <a:r>
              <a:rPr lang="fr-FR" dirty="0"/>
              <a:t>Au point de départ, soutien des milieux royaux</a:t>
            </a:r>
          </a:p>
          <a:p>
            <a:pPr>
              <a:buFontTx/>
              <a:buChar char="-"/>
            </a:pPr>
            <a:r>
              <a:rPr lang="fr-FR" dirty="0"/>
              <a:t>Puis, objet de suspicion politique, Mazarin craignant « une cabale des dévots » les accusant d’être en lien avec l’Espagne contre laquelle la France est en guerre</a:t>
            </a:r>
          </a:p>
          <a:p>
            <a:pPr>
              <a:buFontTx/>
              <a:buChar char="-"/>
            </a:pPr>
            <a:r>
              <a:rPr lang="fr-FR" dirty="0"/>
              <a:t>Et // objet de suspicion cléricale, craintes de l’archevêché de Paris d’empiètement sur ses prérogatives</a:t>
            </a:r>
          </a:p>
          <a:p>
            <a:pPr>
              <a:buFontTx/>
              <a:buChar char="-"/>
            </a:pPr>
            <a:r>
              <a:rPr lang="fr-FR" dirty="0"/>
              <a:t>1660 : tentative de dissolution de la hiérarchie par Mazarin</a:t>
            </a:r>
          </a:p>
          <a:p>
            <a:pPr>
              <a:buFontTx/>
              <a:buChar char="-"/>
            </a:pPr>
            <a:r>
              <a:rPr lang="fr-FR" dirty="0"/>
              <a:t>1666 : Compagnie dissoute par Louis XIV à la mort d’Anne d’Autriche</a:t>
            </a:r>
          </a:p>
        </p:txBody>
      </p:sp>
    </p:spTree>
    <p:extLst>
      <p:ext uri="{BB962C8B-B14F-4D97-AF65-F5344CB8AC3E}">
        <p14:creationId xmlns:p14="http://schemas.microsoft.com/office/powerpoint/2010/main" val="2442035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F2E610-64E2-AC45-A63F-267250A2393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68E3C2C-95C3-3C45-8FAE-20CCC3690D90}"/>
              </a:ext>
            </a:extLst>
          </p:cNvPr>
          <p:cNvSpPr>
            <a:spLocks noGrp="1"/>
          </p:cNvSpPr>
          <p:nvPr>
            <p:ph idx="1"/>
          </p:nvPr>
        </p:nvSpPr>
        <p:spPr/>
        <p:txBody>
          <a:bodyPr/>
          <a:lstStyle/>
          <a:p>
            <a:r>
              <a:rPr lang="fr-FR" dirty="0"/>
              <a:t>Pourquoi cet échec ?</a:t>
            </a:r>
          </a:p>
          <a:p>
            <a:pPr>
              <a:buFontTx/>
              <a:buChar char="-"/>
            </a:pPr>
            <a:r>
              <a:rPr lang="fr-FR" dirty="0"/>
              <a:t>Dévots fournissent informations politiques au pouvoir (dénonciation des blasphémateurs, des libertins)</a:t>
            </a:r>
          </a:p>
          <a:p>
            <a:pPr>
              <a:buFontTx/>
              <a:buChar char="-"/>
            </a:pPr>
            <a:r>
              <a:rPr lang="fr-FR" dirty="0"/>
              <a:t>Survivance de la Ligue ou des Frondeurs* (écartée par l’historiographie)</a:t>
            </a:r>
          </a:p>
          <a:p>
            <a:pPr>
              <a:buFontTx/>
              <a:buChar char="-"/>
            </a:pPr>
            <a:r>
              <a:rPr lang="fr-FR" dirty="0"/>
              <a:t>Mais militantisme catholique, relents ligueurs aux yeux du pouvoir</a:t>
            </a:r>
          </a:p>
          <a:p>
            <a:pPr>
              <a:buFontTx/>
              <a:buChar char="-"/>
            </a:pPr>
            <a:endParaRPr lang="fr-FR" dirty="0"/>
          </a:p>
          <a:p>
            <a:pPr marL="0" indent="0">
              <a:buNone/>
            </a:pPr>
            <a:r>
              <a:rPr lang="fr-FR" b="1" dirty="0"/>
              <a:t>Fronde</a:t>
            </a:r>
            <a:r>
              <a:rPr lang="fr-FR" dirty="0"/>
              <a:t>* : soulèvements violents au moment de la guerre de la France contre l’Espagne (1635-1659) en pleine montée de l’absolutisme royal</a:t>
            </a:r>
          </a:p>
        </p:txBody>
      </p:sp>
    </p:spTree>
    <p:extLst>
      <p:ext uri="{BB962C8B-B14F-4D97-AF65-F5344CB8AC3E}">
        <p14:creationId xmlns:p14="http://schemas.microsoft.com/office/powerpoint/2010/main" val="36142276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9DD216-C74C-FE49-AC25-66DDBC3E621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2BCAA4A-FEFE-F443-9860-7E900F6526D4}"/>
              </a:ext>
            </a:extLst>
          </p:cNvPr>
          <p:cNvSpPr>
            <a:spLocks noGrp="1"/>
          </p:cNvSpPr>
          <p:nvPr>
            <p:ph idx="1"/>
          </p:nvPr>
        </p:nvSpPr>
        <p:spPr/>
        <p:txBody>
          <a:bodyPr>
            <a:normAutofit fontScale="92500" lnSpcReduction="20000"/>
          </a:bodyPr>
          <a:lstStyle/>
          <a:p>
            <a:pPr marL="0" indent="0">
              <a:buNone/>
            </a:pPr>
            <a:r>
              <a:rPr lang="fr-FR" b="1" dirty="0"/>
              <a:t>Ecole française de spiritualité</a:t>
            </a:r>
            <a:r>
              <a:rPr lang="fr-FR" dirty="0"/>
              <a:t>* s’oppose aux formes de dévotion trop extériorisées</a:t>
            </a:r>
          </a:p>
          <a:p>
            <a:pPr marL="0" indent="0">
              <a:buNone/>
            </a:pPr>
            <a:r>
              <a:rPr lang="fr-FR" dirty="0"/>
              <a:t>Henri </a:t>
            </a:r>
            <a:r>
              <a:rPr lang="fr-FR" dirty="0" err="1"/>
              <a:t>Brémond</a:t>
            </a:r>
            <a:r>
              <a:rPr lang="fr-FR" dirty="0"/>
              <a:t>, 1920</a:t>
            </a:r>
          </a:p>
          <a:p>
            <a:pPr marL="0" indent="0">
              <a:buNone/>
            </a:pPr>
            <a:r>
              <a:rPr lang="fr-FR" dirty="0"/>
              <a:t>Courant français issu de la réforme catholique</a:t>
            </a:r>
          </a:p>
          <a:p>
            <a:pPr>
              <a:buFontTx/>
              <a:buChar char="-"/>
            </a:pPr>
            <a:r>
              <a:rPr lang="fr-FR" dirty="0"/>
              <a:t>// Jésuites</a:t>
            </a:r>
          </a:p>
          <a:p>
            <a:pPr marL="0" indent="0">
              <a:buNone/>
            </a:pPr>
            <a:r>
              <a:rPr lang="fr-FR" dirty="0"/>
              <a:t>Processions</a:t>
            </a:r>
          </a:p>
          <a:p>
            <a:pPr marL="0" indent="0">
              <a:buNone/>
            </a:pPr>
            <a:r>
              <a:rPr lang="fr-FR" dirty="0"/>
              <a:t>Cérémonies</a:t>
            </a:r>
          </a:p>
          <a:p>
            <a:pPr marL="0" indent="0">
              <a:buNone/>
            </a:pPr>
            <a:r>
              <a:rPr lang="fr-FR" dirty="0"/>
              <a:t>Fastes</a:t>
            </a:r>
          </a:p>
          <a:p>
            <a:pPr marL="0" indent="0">
              <a:buNone/>
            </a:pPr>
            <a:endParaRPr lang="fr-FR" dirty="0"/>
          </a:p>
          <a:p>
            <a:pPr marL="0" indent="0">
              <a:buNone/>
            </a:pPr>
            <a:r>
              <a:rPr lang="fr-FR" dirty="0"/>
              <a:t>Rapport régulier / séculier</a:t>
            </a:r>
          </a:p>
          <a:p>
            <a:pPr marL="0" indent="0">
              <a:buNone/>
            </a:pPr>
            <a:r>
              <a:rPr lang="fr-FR" dirty="0"/>
              <a:t>Autonomisation des laïcs dangereuse</a:t>
            </a:r>
          </a:p>
        </p:txBody>
      </p:sp>
    </p:spTree>
    <p:extLst>
      <p:ext uri="{BB962C8B-B14F-4D97-AF65-F5344CB8AC3E}">
        <p14:creationId xmlns:p14="http://schemas.microsoft.com/office/powerpoint/2010/main" val="105219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945DE1-5EE6-A14E-83BB-6F9FAAE9C232}"/>
              </a:ext>
            </a:extLst>
          </p:cNvPr>
          <p:cNvPicPr>
            <a:picLocks noChangeAspect="1"/>
          </p:cNvPicPr>
          <p:nvPr/>
        </p:nvPicPr>
        <p:blipFill>
          <a:blip r:embed="rId2"/>
          <a:stretch>
            <a:fillRect/>
          </a:stretch>
        </p:blipFill>
        <p:spPr>
          <a:xfrm>
            <a:off x="1429657" y="127907"/>
            <a:ext cx="7569200" cy="5753100"/>
          </a:xfrm>
          <a:prstGeom prst="rect">
            <a:avLst/>
          </a:prstGeom>
        </p:spPr>
      </p:pic>
    </p:spTree>
    <p:extLst>
      <p:ext uri="{BB962C8B-B14F-4D97-AF65-F5344CB8AC3E}">
        <p14:creationId xmlns:p14="http://schemas.microsoft.com/office/powerpoint/2010/main" val="2049588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5105B-BF71-854F-8035-B322BAF0346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DD72738-CE8D-0B47-8E26-42B7FA7B9965}"/>
              </a:ext>
            </a:extLst>
          </p:cNvPr>
          <p:cNvSpPr>
            <a:spLocks noGrp="1"/>
          </p:cNvSpPr>
          <p:nvPr>
            <p:ph idx="1"/>
          </p:nvPr>
        </p:nvSpPr>
        <p:spPr/>
        <p:txBody>
          <a:bodyPr>
            <a:normAutofit/>
          </a:bodyPr>
          <a:lstStyle/>
          <a:p>
            <a:pPr marL="0" indent="0">
              <a:buNone/>
            </a:pPr>
            <a:r>
              <a:rPr lang="fr-FR" dirty="0"/>
              <a:t>Congrégation centrée sur </a:t>
            </a:r>
            <a:r>
              <a:rPr lang="fr-FR" b="1" dirty="0"/>
              <a:t>l’eucharistie</a:t>
            </a:r>
          </a:p>
          <a:p>
            <a:pPr marL="0" indent="0">
              <a:buNone/>
            </a:pPr>
            <a:endParaRPr lang="fr-FR" b="1" dirty="0"/>
          </a:p>
          <a:p>
            <a:pPr marL="0" indent="0">
              <a:buNone/>
            </a:pPr>
            <a:r>
              <a:rPr lang="fr-FR" dirty="0"/>
              <a:t>(le Christ  caché dans le tabernacle)</a:t>
            </a:r>
          </a:p>
          <a:p>
            <a:pPr marL="0" indent="0">
              <a:buNone/>
            </a:pPr>
            <a:endParaRPr lang="fr-FR" dirty="0"/>
          </a:p>
          <a:p>
            <a:pPr marL="0" indent="0">
              <a:buNone/>
            </a:pPr>
            <a:r>
              <a:rPr lang="fr-FR" dirty="0"/>
              <a:t>Relance de la Fête-Dieu, ou </a:t>
            </a:r>
            <a:r>
              <a:rPr lang="fr-FR" i="1" dirty="0" err="1"/>
              <a:t>Solemnité</a:t>
            </a:r>
            <a:r>
              <a:rPr lang="fr-FR" i="1" dirty="0"/>
              <a:t> du Saint-Sacrement du corps et du sang du Christ</a:t>
            </a:r>
          </a:p>
          <a:p>
            <a:pPr marL="0" indent="0">
              <a:buNone/>
            </a:pPr>
            <a:r>
              <a:rPr lang="fr-FR" dirty="0"/>
              <a:t>Bulle</a:t>
            </a:r>
            <a:r>
              <a:rPr lang="fr-FR" i="1" dirty="0"/>
              <a:t> </a:t>
            </a:r>
            <a:r>
              <a:rPr lang="fr-FR" i="1" dirty="0" err="1"/>
              <a:t>Transiturus</a:t>
            </a:r>
            <a:r>
              <a:rPr lang="fr-FR" dirty="0"/>
              <a:t>, Urbain IV (1261-1264)</a:t>
            </a:r>
          </a:p>
          <a:p>
            <a:pPr marL="0" indent="0">
              <a:buNone/>
            </a:pPr>
            <a:r>
              <a:rPr lang="fr-FR" dirty="0"/>
              <a:t>« Il est juste, pour confondre la folie de certains hérétiques, qu'on rappelle la Présence du Christ dans le très Saint-Sacrement ».</a:t>
            </a:r>
          </a:p>
          <a:p>
            <a:pPr marL="0" indent="0">
              <a:buNone/>
            </a:pPr>
            <a:endParaRPr lang="fr-FR" i="1" dirty="0"/>
          </a:p>
        </p:txBody>
      </p:sp>
    </p:spTree>
    <p:extLst>
      <p:ext uri="{BB962C8B-B14F-4D97-AF65-F5344CB8AC3E}">
        <p14:creationId xmlns:p14="http://schemas.microsoft.com/office/powerpoint/2010/main" val="20126713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E4A83E3-831A-3543-9943-FDB4657AF14B}"/>
              </a:ext>
            </a:extLst>
          </p:cNvPr>
          <p:cNvPicPr>
            <a:picLocks noChangeAspect="1"/>
          </p:cNvPicPr>
          <p:nvPr/>
        </p:nvPicPr>
        <p:blipFill>
          <a:blip r:embed="rId2"/>
          <a:stretch>
            <a:fillRect/>
          </a:stretch>
        </p:blipFill>
        <p:spPr>
          <a:xfrm>
            <a:off x="3860410" y="0"/>
            <a:ext cx="3303036" cy="7232240"/>
          </a:xfrm>
          <a:prstGeom prst="rect">
            <a:avLst/>
          </a:prstGeom>
        </p:spPr>
      </p:pic>
      <p:sp>
        <p:nvSpPr>
          <p:cNvPr id="3" name="ZoneTexte 2">
            <a:extLst>
              <a:ext uri="{FF2B5EF4-FFF2-40B4-BE49-F238E27FC236}">
                <a16:creationId xmlns:a16="http://schemas.microsoft.com/office/drawing/2014/main" id="{E7629988-9FC3-124B-888A-6695041FFF7A}"/>
              </a:ext>
            </a:extLst>
          </p:cNvPr>
          <p:cNvSpPr txBox="1"/>
          <p:nvPr/>
        </p:nvSpPr>
        <p:spPr>
          <a:xfrm>
            <a:off x="8098971" y="4814595"/>
            <a:ext cx="3303037" cy="646331"/>
          </a:xfrm>
          <a:prstGeom prst="rect">
            <a:avLst/>
          </a:prstGeom>
          <a:noFill/>
        </p:spPr>
        <p:txBody>
          <a:bodyPr wrap="square" rtlCol="0">
            <a:spAutoFit/>
          </a:bodyPr>
          <a:lstStyle/>
          <a:p>
            <a:r>
              <a:rPr lang="fr-FR" dirty="0"/>
              <a:t>Marseille, </a:t>
            </a:r>
            <a:r>
              <a:rPr lang="fr-FR" i="1" dirty="0"/>
              <a:t>Compagnie du Très Saint sacrement</a:t>
            </a:r>
            <a:r>
              <a:rPr lang="fr-FR" dirty="0"/>
              <a:t>, 1660</a:t>
            </a:r>
          </a:p>
        </p:txBody>
      </p:sp>
    </p:spTree>
    <p:extLst>
      <p:ext uri="{BB962C8B-B14F-4D97-AF65-F5344CB8AC3E}">
        <p14:creationId xmlns:p14="http://schemas.microsoft.com/office/powerpoint/2010/main" val="2174673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575A0EB-F21E-7D47-AA57-0B61D36DED48}"/>
              </a:ext>
            </a:extLst>
          </p:cNvPr>
          <p:cNvPicPr>
            <a:picLocks noChangeAspect="1"/>
          </p:cNvPicPr>
          <p:nvPr/>
        </p:nvPicPr>
        <p:blipFill>
          <a:blip r:embed="rId2"/>
          <a:stretch>
            <a:fillRect/>
          </a:stretch>
        </p:blipFill>
        <p:spPr>
          <a:xfrm>
            <a:off x="3797380" y="0"/>
            <a:ext cx="4597240" cy="6858000"/>
          </a:xfrm>
          <a:prstGeom prst="rect">
            <a:avLst/>
          </a:prstGeom>
        </p:spPr>
      </p:pic>
    </p:spTree>
    <p:extLst>
      <p:ext uri="{BB962C8B-B14F-4D97-AF65-F5344CB8AC3E}">
        <p14:creationId xmlns:p14="http://schemas.microsoft.com/office/powerpoint/2010/main" val="30803948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3399DC-01B3-644E-9084-FF0668C79DC6}"/>
              </a:ext>
            </a:extLst>
          </p:cNvPr>
          <p:cNvPicPr>
            <a:picLocks noChangeAspect="1"/>
          </p:cNvPicPr>
          <p:nvPr/>
        </p:nvPicPr>
        <p:blipFill>
          <a:blip r:embed="rId3"/>
          <a:stretch>
            <a:fillRect/>
          </a:stretch>
        </p:blipFill>
        <p:spPr>
          <a:xfrm>
            <a:off x="1601898" y="149289"/>
            <a:ext cx="9520192" cy="6255342"/>
          </a:xfrm>
          <a:prstGeom prst="rect">
            <a:avLst/>
          </a:prstGeom>
        </p:spPr>
      </p:pic>
    </p:spTree>
    <p:extLst>
      <p:ext uri="{BB962C8B-B14F-4D97-AF65-F5344CB8AC3E}">
        <p14:creationId xmlns:p14="http://schemas.microsoft.com/office/powerpoint/2010/main" val="2193596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011B92B-BE70-BA4E-B87E-C825FEF7B0DA}"/>
              </a:ext>
            </a:extLst>
          </p:cNvPr>
          <p:cNvPicPr>
            <a:picLocks noChangeAspect="1"/>
          </p:cNvPicPr>
          <p:nvPr/>
        </p:nvPicPr>
        <p:blipFill>
          <a:blip r:embed="rId3"/>
          <a:stretch>
            <a:fillRect/>
          </a:stretch>
        </p:blipFill>
        <p:spPr>
          <a:xfrm>
            <a:off x="1331152" y="247261"/>
            <a:ext cx="9529696" cy="6363478"/>
          </a:xfrm>
          <a:prstGeom prst="rect">
            <a:avLst/>
          </a:prstGeom>
        </p:spPr>
      </p:pic>
    </p:spTree>
    <p:extLst>
      <p:ext uri="{BB962C8B-B14F-4D97-AF65-F5344CB8AC3E}">
        <p14:creationId xmlns:p14="http://schemas.microsoft.com/office/powerpoint/2010/main" val="23384144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37A6DA-951F-9144-861E-4A71C1174C9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6449CBD-ED01-AA45-8BBD-C46F7EAD2FEF}"/>
              </a:ext>
            </a:extLst>
          </p:cNvPr>
          <p:cNvSpPr>
            <a:spLocks noGrp="1"/>
          </p:cNvSpPr>
          <p:nvPr>
            <p:ph idx="1"/>
          </p:nvPr>
        </p:nvSpPr>
        <p:spPr/>
        <p:txBody>
          <a:bodyPr/>
          <a:lstStyle/>
          <a:p>
            <a:r>
              <a:rPr lang="fr-FR" dirty="0"/>
              <a:t>Pratiques de dévotion : méditation chaque semaine + oraison autour d’un thème christologique</a:t>
            </a:r>
          </a:p>
          <a:p>
            <a:r>
              <a:rPr lang="fr-FR" dirty="0"/>
              <a:t>Confession chaque semaine : confesseur, personnage important</a:t>
            </a:r>
          </a:p>
          <a:p>
            <a:r>
              <a:rPr lang="fr-FR" dirty="0"/>
              <a:t>Chemin de Croix pendant la semaine pascale, le vendredi saint</a:t>
            </a:r>
          </a:p>
          <a:p>
            <a:r>
              <a:rPr lang="fr-FR" dirty="0"/>
              <a:t>Pratique des 40 heures de prière à Carnaval</a:t>
            </a:r>
          </a:p>
          <a:p>
            <a:r>
              <a:rPr lang="fr-FR" dirty="0"/>
              <a:t>Pèlerinage : « gagner le ciel voyageant sur la terre »</a:t>
            </a:r>
          </a:p>
          <a:p>
            <a:r>
              <a:rPr lang="fr-FR" dirty="0"/>
              <a:t>Pratique des 4 vertus cardinales (prudence, tempérance, force d’âme, justice) – « </a:t>
            </a:r>
            <a:r>
              <a:rPr lang="fr-FR" dirty="0" err="1"/>
              <a:t>cardines</a:t>
            </a:r>
            <a:r>
              <a:rPr lang="fr-FR" dirty="0"/>
              <a:t> » = </a:t>
            </a:r>
            <a:r>
              <a:rPr lang="fr-FR" dirty="0" err="1"/>
              <a:t>pivôt</a:t>
            </a:r>
            <a:r>
              <a:rPr lang="fr-FR" dirty="0"/>
              <a:t> – et des 3 vertus théologales – foi, espérance, charité</a:t>
            </a:r>
          </a:p>
        </p:txBody>
      </p:sp>
    </p:spTree>
    <p:extLst>
      <p:ext uri="{BB962C8B-B14F-4D97-AF65-F5344CB8AC3E}">
        <p14:creationId xmlns:p14="http://schemas.microsoft.com/office/powerpoint/2010/main" val="1282179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65D213-14A6-AE4A-9B06-0C443C21390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1023372-B367-C14D-912A-6D97A4B148BA}"/>
              </a:ext>
            </a:extLst>
          </p:cNvPr>
          <p:cNvSpPr>
            <a:spLocks noGrp="1"/>
          </p:cNvSpPr>
          <p:nvPr>
            <p:ph idx="1"/>
          </p:nvPr>
        </p:nvSpPr>
        <p:spPr/>
        <p:txBody>
          <a:bodyPr/>
          <a:lstStyle/>
          <a:p>
            <a:pPr marL="0" indent="0">
              <a:buNone/>
            </a:pPr>
            <a:r>
              <a:rPr lang="fr-FR" dirty="0"/>
              <a:t>Cependant : </a:t>
            </a:r>
          </a:p>
          <a:p>
            <a:pPr marL="0" indent="0">
              <a:buNone/>
            </a:pPr>
            <a:r>
              <a:rPr lang="fr-FR" dirty="0"/>
              <a:t>d'agir sur la société</a:t>
            </a:r>
          </a:p>
          <a:p>
            <a:pPr marL="0" indent="0">
              <a:buNone/>
            </a:pPr>
            <a:r>
              <a:rPr lang="fr-FR" dirty="0"/>
              <a:t>non sur la politique de l'État</a:t>
            </a:r>
          </a:p>
          <a:p>
            <a:pPr marL="0" indent="0">
              <a:buNone/>
            </a:pPr>
            <a:r>
              <a:rPr lang="fr-FR" dirty="0"/>
              <a:t>Relecture de la discrétion non comme secret d’Etat mais comme vertu</a:t>
            </a:r>
          </a:p>
          <a:p>
            <a:pPr marL="0" indent="0">
              <a:buNone/>
            </a:pPr>
            <a:endParaRPr lang="fr-FR" dirty="0"/>
          </a:p>
          <a:p>
            <a:pPr marL="0" indent="0">
              <a:buNone/>
            </a:pPr>
            <a:r>
              <a:rPr lang="fr-FR" dirty="0"/>
              <a:t>// « pauvre », invention comme sujet d’Etat et non plus comme visage du Christ autour de 1660…</a:t>
            </a:r>
          </a:p>
        </p:txBody>
      </p:sp>
    </p:spTree>
    <p:extLst>
      <p:ext uri="{BB962C8B-B14F-4D97-AF65-F5344CB8AC3E}">
        <p14:creationId xmlns:p14="http://schemas.microsoft.com/office/powerpoint/2010/main" val="2446164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E4113-5495-7D42-BBDC-A33DD735D98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10A7230-3347-D948-BDE6-A6FB189C7B63}"/>
              </a:ext>
            </a:extLst>
          </p:cNvPr>
          <p:cNvSpPr>
            <a:spLocks noGrp="1"/>
          </p:cNvSpPr>
          <p:nvPr>
            <p:ph idx="1"/>
          </p:nvPr>
        </p:nvSpPr>
        <p:spPr/>
        <p:txBody>
          <a:bodyPr/>
          <a:lstStyle/>
          <a:p>
            <a:r>
              <a:rPr lang="fr-FR" dirty="0"/>
              <a:t>En particulier, action sociale liée à la pauvreté, </a:t>
            </a:r>
          </a:p>
          <a:p>
            <a:pPr marL="0" indent="0">
              <a:buNone/>
            </a:pPr>
            <a:r>
              <a:rPr lang="fr-FR" dirty="0"/>
              <a:t>Par exemple, à Paris en 1657, Création de </a:t>
            </a:r>
            <a:r>
              <a:rPr lang="fr-FR" i="1" dirty="0"/>
              <a:t>L’hôpital général de Paris</a:t>
            </a:r>
          </a:p>
          <a:p>
            <a:r>
              <a:rPr lang="fr-FR" dirty="0"/>
              <a:t>Hospices</a:t>
            </a:r>
          </a:p>
          <a:p>
            <a:r>
              <a:rPr lang="fr-FR" dirty="0"/>
              <a:t>Hôpitaux</a:t>
            </a:r>
          </a:p>
          <a:p>
            <a:r>
              <a:rPr lang="fr-FR" dirty="0"/>
              <a:t>Assistance juridique</a:t>
            </a:r>
          </a:p>
          <a:p>
            <a:r>
              <a:rPr lang="fr-FR" dirty="0"/>
              <a:t>Aide dans la recherche du travail</a:t>
            </a:r>
          </a:p>
          <a:p>
            <a:r>
              <a:rPr lang="fr-FR" dirty="0"/>
              <a:t>Seconder le travail du prêtre (instruction; catéchisme)</a:t>
            </a:r>
          </a:p>
          <a:p>
            <a:r>
              <a:rPr lang="fr-FR" dirty="0"/>
              <a:t>Création du séminaire des missions étrangères (à Paris)</a:t>
            </a:r>
          </a:p>
        </p:txBody>
      </p:sp>
    </p:spTree>
    <p:extLst>
      <p:ext uri="{BB962C8B-B14F-4D97-AF65-F5344CB8AC3E}">
        <p14:creationId xmlns:p14="http://schemas.microsoft.com/office/powerpoint/2010/main" val="35564430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302A0-EE9E-4F4A-835B-B16F1AC036D8}"/>
              </a:ext>
            </a:extLst>
          </p:cNvPr>
          <p:cNvSpPr>
            <a:spLocks noGrp="1"/>
          </p:cNvSpPr>
          <p:nvPr>
            <p:ph type="title"/>
          </p:nvPr>
        </p:nvSpPr>
        <p:spPr/>
        <p:txBody>
          <a:bodyPr/>
          <a:lstStyle/>
          <a:p>
            <a:r>
              <a:rPr lang="fr-FR" b="1" dirty="0"/>
              <a:t> B -   VIVRE ET AGIR  DEVOTEMENT   AU «SIECLE DES SAINTS »</a:t>
            </a:r>
          </a:p>
        </p:txBody>
      </p:sp>
      <p:sp>
        <p:nvSpPr>
          <p:cNvPr id="3" name="Espace réservé du contenu 2">
            <a:extLst>
              <a:ext uri="{FF2B5EF4-FFF2-40B4-BE49-F238E27FC236}">
                <a16:creationId xmlns:a16="http://schemas.microsoft.com/office/drawing/2014/main" id="{CD7BB360-8235-AF4D-A3CF-803157F002EC}"/>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5505068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15B5E1-FD5A-ED4C-8320-DB419CE9909A}"/>
              </a:ext>
            </a:extLst>
          </p:cNvPr>
          <p:cNvSpPr>
            <a:spLocks noGrp="1"/>
          </p:cNvSpPr>
          <p:nvPr>
            <p:ph type="title"/>
          </p:nvPr>
        </p:nvSpPr>
        <p:spPr/>
        <p:txBody>
          <a:bodyPr/>
          <a:lstStyle/>
          <a:p>
            <a:r>
              <a:rPr lang="fr-FR" b="1" dirty="0"/>
              <a:t>1 – Le culte eucharistique</a:t>
            </a:r>
          </a:p>
        </p:txBody>
      </p:sp>
      <p:sp>
        <p:nvSpPr>
          <p:cNvPr id="3" name="Espace réservé du contenu 2">
            <a:extLst>
              <a:ext uri="{FF2B5EF4-FFF2-40B4-BE49-F238E27FC236}">
                <a16:creationId xmlns:a16="http://schemas.microsoft.com/office/drawing/2014/main" id="{3334617D-C47D-C949-82D2-553002F7EB74}"/>
              </a:ext>
            </a:extLst>
          </p:cNvPr>
          <p:cNvSpPr>
            <a:spLocks noGrp="1"/>
          </p:cNvSpPr>
          <p:nvPr>
            <p:ph idx="1"/>
          </p:nvPr>
        </p:nvSpPr>
        <p:spPr/>
        <p:txBody>
          <a:bodyPr/>
          <a:lstStyle/>
          <a:p>
            <a:pPr>
              <a:buFontTx/>
              <a:buChar char="-"/>
            </a:pPr>
            <a:r>
              <a:rPr lang="fr-FR" dirty="0"/>
              <a:t>importance acquise au siècle précédent lors des processions</a:t>
            </a:r>
          </a:p>
          <a:p>
            <a:pPr>
              <a:buFontTx/>
              <a:buChar char="-"/>
            </a:pPr>
            <a:r>
              <a:rPr lang="fr-FR" dirty="0"/>
              <a:t>Diffusion de la pratique de l’adoration du Saint-Sacrement</a:t>
            </a:r>
          </a:p>
          <a:p>
            <a:pPr>
              <a:buFontTx/>
              <a:buChar char="-"/>
            </a:pPr>
            <a:endParaRPr lang="fr-FR" dirty="0"/>
          </a:p>
          <a:p>
            <a:pPr marL="0" indent="0">
              <a:buNone/>
            </a:pPr>
            <a:r>
              <a:rPr lang="fr-FR" dirty="0"/>
              <a:t>Voir ci-dessus</a:t>
            </a:r>
          </a:p>
        </p:txBody>
      </p:sp>
    </p:spTree>
    <p:extLst>
      <p:ext uri="{BB962C8B-B14F-4D97-AF65-F5344CB8AC3E}">
        <p14:creationId xmlns:p14="http://schemas.microsoft.com/office/powerpoint/2010/main" val="193120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8B32D1F-5E58-6F41-9FD3-E029D9DA29E2}"/>
              </a:ext>
            </a:extLst>
          </p:cNvPr>
          <p:cNvPicPr>
            <a:picLocks noChangeAspect="1"/>
          </p:cNvPicPr>
          <p:nvPr/>
        </p:nvPicPr>
        <p:blipFill>
          <a:blip r:embed="rId2"/>
          <a:stretch>
            <a:fillRect/>
          </a:stretch>
        </p:blipFill>
        <p:spPr>
          <a:xfrm>
            <a:off x="0" y="0"/>
            <a:ext cx="10403840" cy="6858000"/>
          </a:xfrm>
          <a:prstGeom prst="rect">
            <a:avLst/>
          </a:prstGeom>
        </p:spPr>
      </p:pic>
      <p:sp>
        <p:nvSpPr>
          <p:cNvPr id="3" name="ZoneTexte 2">
            <a:extLst>
              <a:ext uri="{FF2B5EF4-FFF2-40B4-BE49-F238E27FC236}">
                <a16:creationId xmlns:a16="http://schemas.microsoft.com/office/drawing/2014/main" id="{B9FD42CF-CEE8-6C46-B74D-3D12E1A4E73A}"/>
              </a:ext>
            </a:extLst>
          </p:cNvPr>
          <p:cNvSpPr txBox="1"/>
          <p:nvPr/>
        </p:nvSpPr>
        <p:spPr>
          <a:xfrm>
            <a:off x="10678886" y="4107147"/>
            <a:ext cx="1513114" cy="2585323"/>
          </a:xfrm>
          <a:prstGeom prst="rect">
            <a:avLst/>
          </a:prstGeom>
          <a:noFill/>
        </p:spPr>
        <p:txBody>
          <a:bodyPr wrap="square" rtlCol="0">
            <a:spAutoFit/>
          </a:bodyPr>
          <a:lstStyle/>
          <a:p>
            <a:r>
              <a:rPr lang="fr-FR" dirty="0"/>
              <a:t>Peter </a:t>
            </a:r>
            <a:r>
              <a:rPr lang="fr-FR" dirty="0" err="1"/>
              <a:t>Neefs</a:t>
            </a:r>
            <a:r>
              <a:rPr lang="fr-FR" dirty="0"/>
              <a:t> l’Ancien (1578-1661), </a:t>
            </a:r>
            <a:r>
              <a:rPr lang="fr-FR" i="1" dirty="0"/>
              <a:t>Intérieur de la cathédrale d’Anvers</a:t>
            </a:r>
            <a:r>
              <a:rPr lang="fr-FR" dirty="0"/>
              <a:t>, Collection privée</a:t>
            </a:r>
          </a:p>
          <a:p>
            <a:endParaRPr lang="fr-FR" dirty="0"/>
          </a:p>
        </p:txBody>
      </p:sp>
    </p:spTree>
    <p:extLst>
      <p:ext uri="{BB962C8B-B14F-4D97-AF65-F5344CB8AC3E}">
        <p14:creationId xmlns:p14="http://schemas.microsoft.com/office/powerpoint/2010/main" val="726286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6865C0-2E6F-6F42-B6BF-F64DD305D49F}"/>
              </a:ext>
            </a:extLst>
          </p:cNvPr>
          <p:cNvSpPr>
            <a:spLocks noGrp="1"/>
          </p:cNvSpPr>
          <p:nvPr>
            <p:ph type="title"/>
          </p:nvPr>
        </p:nvSpPr>
        <p:spPr/>
        <p:txBody>
          <a:bodyPr/>
          <a:lstStyle/>
          <a:p>
            <a:r>
              <a:rPr lang="fr-FR" b="1" dirty="0"/>
              <a:t>2 – La pratique du rosaire</a:t>
            </a:r>
          </a:p>
        </p:txBody>
      </p:sp>
      <p:sp>
        <p:nvSpPr>
          <p:cNvPr id="3" name="Espace réservé du contenu 2">
            <a:extLst>
              <a:ext uri="{FF2B5EF4-FFF2-40B4-BE49-F238E27FC236}">
                <a16:creationId xmlns:a16="http://schemas.microsoft.com/office/drawing/2014/main" id="{DAE57E1B-287C-F545-92BC-1DE0715AE7A0}"/>
              </a:ext>
            </a:extLst>
          </p:cNvPr>
          <p:cNvSpPr>
            <a:spLocks noGrp="1"/>
          </p:cNvSpPr>
          <p:nvPr>
            <p:ph idx="1"/>
          </p:nvPr>
        </p:nvSpPr>
        <p:spPr/>
        <p:txBody>
          <a:bodyPr/>
          <a:lstStyle/>
          <a:p>
            <a:pPr marL="0" indent="0">
              <a:buNone/>
            </a:pPr>
            <a:r>
              <a:rPr lang="fr-FR" dirty="0"/>
              <a:t>Voir ci-dessus.</a:t>
            </a:r>
          </a:p>
        </p:txBody>
      </p:sp>
    </p:spTree>
    <p:extLst>
      <p:ext uri="{BB962C8B-B14F-4D97-AF65-F5344CB8AC3E}">
        <p14:creationId xmlns:p14="http://schemas.microsoft.com/office/powerpoint/2010/main" val="12089587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1AD968-AC97-2D46-A8CA-4C8451E3F9A0}"/>
              </a:ext>
            </a:extLst>
          </p:cNvPr>
          <p:cNvSpPr>
            <a:spLocks noGrp="1"/>
          </p:cNvSpPr>
          <p:nvPr>
            <p:ph type="title"/>
          </p:nvPr>
        </p:nvSpPr>
        <p:spPr/>
        <p:txBody>
          <a:bodyPr/>
          <a:lstStyle/>
          <a:p>
            <a:r>
              <a:rPr lang="fr-FR" b="1" dirty="0"/>
              <a:t>3 – Les débuts du culte du </a:t>
            </a:r>
            <a:r>
              <a:rPr lang="fr-FR" b="1" dirty="0" err="1"/>
              <a:t>Sacré-Coeur</a:t>
            </a:r>
            <a:endParaRPr lang="fr-FR" b="1" dirty="0"/>
          </a:p>
        </p:txBody>
      </p:sp>
      <p:sp>
        <p:nvSpPr>
          <p:cNvPr id="3" name="Espace réservé du contenu 2">
            <a:extLst>
              <a:ext uri="{FF2B5EF4-FFF2-40B4-BE49-F238E27FC236}">
                <a16:creationId xmlns:a16="http://schemas.microsoft.com/office/drawing/2014/main" id="{F9C5E875-1F9F-B541-BECC-548DE0302828}"/>
              </a:ext>
            </a:extLst>
          </p:cNvPr>
          <p:cNvSpPr>
            <a:spLocks noGrp="1"/>
          </p:cNvSpPr>
          <p:nvPr>
            <p:ph idx="1"/>
          </p:nvPr>
        </p:nvSpPr>
        <p:spPr/>
        <p:txBody>
          <a:bodyPr/>
          <a:lstStyle/>
          <a:p>
            <a:r>
              <a:rPr lang="fr-FR" dirty="0"/>
              <a:t>Couvent de la Visitation</a:t>
            </a:r>
          </a:p>
          <a:p>
            <a:r>
              <a:rPr lang="fr-FR" dirty="0"/>
              <a:t>Paray-le-Monial</a:t>
            </a:r>
          </a:p>
          <a:p>
            <a:r>
              <a:rPr lang="fr-FR" dirty="0"/>
              <a:t>Marguerite-Marie </a:t>
            </a:r>
            <a:r>
              <a:rPr lang="fr-FR" dirty="0" err="1"/>
              <a:t>Alacoque</a:t>
            </a:r>
            <a:r>
              <a:rPr lang="fr-FR" dirty="0"/>
              <a:t> (1647-1690)</a:t>
            </a:r>
          </a:p>
          <a:p>
            <a:endParaRPr lang="fr-FR" dirty="0"/>
          </a:p>
          <a:p>
            <a:pPr marL="0" indent="0">
              <a:buNone/>
            </a:pPr>
            <a:r>
              <a:rPr lang="fr-FR" dirty="0"/>
              <a:t>« Voici ce cœur qui a tant aimé les hommes » </a:t>
            </a:r>
          </a:p>
        </p:txBody>
      </p:sp>
    </p:spTree>
    <p:extLst>
      <p:ext uri="{BB962C8B-B14F-4D97-AF65-F5344CB8AC3E}">
        <p14:creationId xmlns:p14="http://schemas.microsoft.com/office/powerpoint/2010/main" val="36193946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C96C8D-50BB-E74E-95B4-8925CB844950}"/>
              </a:ext>
            </a:extLst>
          </p:cNvPr>
          <p:cNvPicPr>
            <a:picLocks noChangeAspect="1"/>
          </p:cNvPicPr>
          <p:nvPr/>
        </p:nvPicPr>
        <p:blipFill>
          <a:blip r:embed="rId2"/>
          <a:stretch>
            <a:fillRect/>
          </a:stretch>
        </p:blipFill>
        <p:spPr>
          <a:xfrm>
            <a:off x="2980082" y="0"/>
            <a:ext cx="6231835" cy="6858000"/>
          </a:xfrm>
          <a:prstGeom prst="rect">
            <a:avLst/>
          </a:prstGeom>
        </p:spPr>
      </p:pic>
      <p:sp>
        <p:nvSpPr>
          <p:cNvPr id="5" name="ZoneTexte 4">
            <a:extLst>
              <a:ext uri="{FF2B5EF4-FFF2-40B4-BE49-F238E27FC236}">
                <a16:creationId xmlns:a16="http://schemas.microsoft.com/office/drawing/2014/main" id="{1939B760-7F1D-9348-A52B-61B38A92A2DB}"/>
              </a:ext>
            </a:extLst>
          </p:cNvPr>
          <p:cNvSpPr txBox="1"/>
          <p:nvPr/>
        </p:nvSpPr>
        <p:spPr>
          <a:xfrm>
            <a:off x="9211917" y="4460033"/>
            <a:ext cx="3123151" cy="923330"/>
          </a:xfrm>
          <a:prstGeom prst="rect">
            <a:avLst/>
          </a:prstGeom>
          <a:noFill/>
        </p:spPr>
        <p:txBody>
          <a:bodyPr wrap="square" rtlCol="0">
            <a:spAutoFit/>
          </a:bodyPr>
          <a:lstStyle/>
          <a:p>
            <a:r>
              <a:rPr lang="fr-FR" dirty="0"/>
              <a:t>Marguerite-Marie </a:t>
            </a:r>
            <a:r>
              <a:rPr lang="fr-FR" dirty="0" err="1"/>
              <a:t>Alacoque</a:t>
            </a:r>
            <a:r>
              <a:rPr lang="fr-FR" dirty="0"/>
              <a:t>, XVIIe siècle, Couvent de la Visitation </a:t>
            </a:r>
          </a:p>
        </p:txBody>
      </p:sp>
    </p:spTree>
    <p:extLst>
      <p:ext uri="{BB962C8B-B14F-4D97-AF65-F5344CB8AC3E}">
        <p14:creationId xmlns:p14="http://schemas.microsoft.com/office/powerpoint/2010/main" val="24264540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940BE721-E7EC-844A-8A17-81E7F91C02F5}"/>
              </a:ext>
            </a:extLst>
          </p:cNvPr>
          <p:cNvPicPr>
            <a:picLocks noGrp="1" noChangeAspect="1"/>
          </p:cNvPicPr>
          <p:nvPr>
            <p:ph idx="4294967295"/>
          </p:nvPr>
        </p:nvPicPr>
        <p:blipFill>
          <a:blip r:embed="rId2"/>
          <a:stretch>
            <a:fillRect/>
          </a:stretch>
        </p:blipFill>
        <p:spPr>
          <a:xfrm>
            <a:off x="2725711" y="0"/>
            <a:ext cx="8994098" cy="6858000"/>
          </a:xfrm>
        </p:spPr>
      </p:pic>
      <p:sp>
        <p:nvSpPr>
          <p:cNvPr id="5" name="ZoneTexte 4">
            <a:extLst>
              <a:ext uri="{FF2B5EF4-FFF2-40B4-BE49-F238E27FC236}">
                <a16:creationId xmlns:a16="http://schemas.microsoft.com/office/drawing/2014/main" id="{B6449C93-244A-0148-8F28-7E3D94399D36}"/>
              </a:ext>
            </a:extLst>
          </p:cNvPr>
          <p:cNvSpPr txBox="1"/>
          <p:nvPr/>
        </p:nvSpPr>
        <p:spPr>
          <a:xfrm>
            <a:off x="485192" y="4012163"/>
            <a:ext cx="1996751" cy="1477328"/>
          </a:xfrm>
          <a:prstGeom prst="rect">
            <a:avLst/>
          </a:prstGeom>
          <a:noFill/>
        </p:spPr>
        <p:txBody>
          <a:bodyPr wrap="square" rtlCol="0">
            <a:spAutoFit/>
          </a:bodyPr>
          <a:lstStyle/>
          <a:p>
            <a:r>
              <a:rPr lang="fr-FR" dirty="0"/>
              <a:t>Sainte Catherine et le cœur du Christ, Huile sur toile, XVIIe siècle, Collection privée</a:t>
            </a:r>
          </a:p>
        </p:txBody>
      </p:sp>
    </p:spTree>
    <p:extLst>
      <p:ext uri="{BB962C8B-B14F-4D97-AF65-F5344CB8AC3E}">
        <p14:creationId xmlns:p14="http://schemas.microsoft.com/office/powerpoint/2010/main" val="864397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3CEE0-CFC1-424B-8EF1-BC6A1A52C24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159242C-806B-5A45-9D70-5F3D4C895718}"/>
              </a:ext>
            </a:extLst>
          </p:cNvPr>
          <p:cNvSpPr>
            <a:spLocks noGrp="1"/>
          </p:cNvSpPr>
          <p:nvPr>
            <p:ph idx="1"/>
          </p:nvPr>
        </p:nvSpPr>
        <p:spPr/>
        <p:txBody>
          <a:bodyPr>
            <a:normAutofit fontScale="92500" lnSpcReduction="20000"/>
          </a:bodyPr>
          <a:lstStyle/>
          <a:p>
            <a:pPr marL="0" indent="0">
              <a:buNone/>
            </a:pPr>
            <a:r>
              <a:rPr lang="fr-FR" dirty="0"/>
              <a:t>Visitation</a:t>
            </a:r>
          </a:p>
          <a:p>
            <a:pPr marL="0" indent="0">
              <a:buNone/>
            </a:pPr>
            <a:r>
              <a:rPr lang="fr-FR" dirty="0"/>
              <a:t>Saint François de Sales</a:t>
            </a:r>
          </a:p>
          <a:p>
            <a:pPr marL="0" indent="0" algn="just">
              <a:buNone/>
            </a:pPr>
            <a:r>
              <a:rPr lang="fr-FR" dirty="0"/>
              <a:t>« Notre petite congrégation est un ouvrage du </a:t>
            </a:r>
            <a:r>
              <a:rPr lang="fr-FR" dirty="0" err="1"/>
              <a:t>Coeur</a:t>
            </a:r>
            <a:r>
              <a:rPr lang="fr-FR" dirty="0"/>
              <a:t> de Jésus et de Marie. Le Sauveur, en mourant, nous a enfantés par l’ouverture de Son Sacré </a:t>
            </a:r>
            <a:r>
              <a:rPr lang="fr-FR" dirty="0" err="1"/>
              <a:t>Coeur</a:t>
            </a:r>
            <a:r>
              <a:rPr lang="fr-FR" dirty="0"/>
              <a:t> »</a:t>
            </a:r>
          </a:p>
          <a:p>
            <a:pPr marL="0" indent="0" algn="just">
              <a:buNone/>
            </a:pPr>
            <a:r>
              <a:rPr lang="fr-FR" dirty="0"/>
              <a:t>1626 : couvent fondé à Paray-le-Monial à la demande des Jésuites</a:t>
            </a:r>
          </a:p>
          <a:p>
            <a:pPr marL="0" indent="0" algn="just">
              <a:buNone/>
            </a:pPr>
            <a:endParaRPr lang="fr-FR" dirty="0"/>
          </a:p>
          <a:p>
            <a:pPr marL="0" indent="0" algn="just">
              <a:buNone/>
            </a:pPr>
            <a:r>
              <a:rPr lang="fr-FR" dirty="0"/>
              <a:t>Emblème de l’Ordre </a:t>
            </a:r>
          </a:p>
          <a:p>
            <a:pPr marL="0" indent="0" algn="just">
              <a:buNone/>
            </a:pPr>
            <a:r>
              <a:rPr lang="fr-FR" dirty="0"/>
              <a:t>un </a:t>
            </a:r>
            <a:r>
              <a:rPr lang="fr-FR" dirty="0" err="1"/>
              <a:t>coeur</a:t>
            </a:r>
            <a:r>
              <a:rPr lang="fr-FR" dirty="0"/>
              <a:t> surmonté d’une croix, </a:t>
            </a:r>
          </a:p>
          <a:p>
            <a:pPr marL="0" indent="0" algn="just">
              <a:buNone/>
            </a:pPr>
            <a:r>
              <a:rPr lang="fr-FR" dirty="0"/>
              <a:t>entouré d’une couronne d’épines et percé de deux flèches, </a:t>
            </a:r>
          </a:p>
          <a:p>
            <a:pPr marL="0" indent="0" algn="just">
              <a:buNone/>
            </a:pPr>
            <a:r>
              <a:rPr lang="fr-FR" dirty="0"/>
              <a:t>gravé des noms de Jésus et Marie..</a:t>
            </a:r>
          </a:p>
        </p:txBody>
      </p:sp>
    </p:spTree>
    <p:extLst>
      <p:ext uri="{BB962C8B-B14F-4D97-AF65-F5344CB8AC3E}">
        <p14:creationId xmlns:p14="http://schemas.microsoft.com/office/powerpoint/2010/main" val="19896870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649E36-219F-F241-90E3-983ED7FE19B3}"/>
              </a:ext>
            </a:extLst>
          </p:cNvPr>
          <p:cNvPicPr>
            <a:picLocks noChangeAspect="1"/>
          </p:cNvPicPr>
          <p:nvPr/>
        </p:nvPicPr>
        <p:blipFill>
          <a:blip r:embed="rId2"/>
          <a:stretch>
            <a:fillRect/>
          </a:stretch>
        </p:blipFill>
        <p:spPr>
          <a:xfrm>
            <a:off x="4051300" y="374650"/>
            <a:ext cx="4089400" cy="6108700"/>
          </a:xfrm>
          <a:prstGeom prst="rect">
            <a:avLst/>
          </a:prstGeom>
        </p:spPr>
      </p:pic>
    </p:spTree>
    <p:extLst>
      <p:ext uri="{BB962C8B-B14F-4D97-AF65-F5344CB8AC3E}">
        <p14:creationId xmlns:p14="http://schemas.microsoft.com/office/powerpoint/2010/main" val="16589296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A30BF8-CF42-FF4A-BBF3-8F7DFE4C42C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39B152C-A527-194A-B28B-BE920058CD96}"/>
              </a:ext>
            </a:extLst>
          </p:cNvPr>
          <p:cNvSpPr>
            <a:spLocks noGrp="1"/>
          </p:cNvSpPr>
          <p:nvPr>
            <p:ph idx="1"/>
          </p:nvPr>
        </p:nvSpPr>
        <p:spPr/>
        <p:txBody>
          <a:bodyPr/>
          <a:lstStyle/>
          <a:p>
            <a:pPr marL="0" indent="0">
              <a:buNone/>
            </a:pPr>
            <a:r>
              <a:rPr lang="fr-FR" dirty="0"/>
              <a:t>+ la « </a:t>
            </a:r>
            <a:r>
              <a:rPr lang="fr-FR" b="1" dirty="0"/>
              <a:t>Sainte Famille </a:t>
            </a:r>
            <a:r>
              <a:rPr lang="fr-FR" dirty="0"/>
              <a:t>» (Jésus, Marie, Joseph)</a:t>
            </a:r>
          </a:p>
          <a:p>
            <a:pPr>
              <a:buFontTx/>
              <a:buChar char="-"/>
            </a:pPr>
            <a:r>
              <a:rPr lang="fr-FR" dirty="0"/>
              <a:t>souci de rappeler l'humanité du Christ </a:t>
            </a:r>
          </a:p>
          <a:p>
            <a:pPr>
              <a:buFontTx/>
              <a:buChar char="-"/>
            </a:pPr>
            <a:r>
              <a:rPr lang="fr-FR" dirty="0"/>
              <a:t>dans cette perspective, donne à Joseph une nouvelle dimension. </a:t>
            </a:r>
          </a:p>
        </p:txBody>
      </p:sp>
    </p:spTree>
    <p:extLst>
      <p:ext uri="{BB962C8B-B14F-4D97-AF65-F5344CB8AC3E}">
        <p14:creationId xmlns:p14="http://schemas.microsoft.com/office/powerpoint/2010/main" val="2483204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87ECB1-3E57-084B-B687-FB392362C234}"/>
              </a:ext>
            </a:extLst>
          </p:cNvPr>
          <p:cNvSpPr>
            <a:spLocks noGrp="1"/>
          </p:cNvSpPr>
          <p:nvPr>
            <p:ph type="title"/>
          </p:nvPr>
        </p:nvSpPr>
        <p:spPr/>
        <p:txBody>
          <a:bodyPr/>
          <a:lstStyle/>
          <a:p>
            <a:r>
              <a:rPr lang="fr-FR" b="1" dirty="0"/>
              <a:t>CONCLUSION</a:t>
            </a:r>
          </a:p>
        </p:txBody>
      </p:sp>
      <p:sp>
        <p:nvSpPr>
          <p:cNvPr id="3" name="Espace réservé du contenu 2">
            <a:extLst>
              <a:ext uri="{FF2B5EF4-FFF2-40B4-BE49-F238E27FC236}">
                <a16:creationId xmlns:a16="http://schemas.microsoft.com/office/drawing/2014/main" id="{CD10EABB-8044-C04A-8028-93CA238A9D41}"/>
              </a:ext>
            </a:extLst>
          </p:cNvPr>
          <p:cNvSpPr>
            <a:spLocks noGrp="1"/>
          </p:cNvSpPr>
          <p:nvPr>
            <p:ph idx="1"/>
          </p:nvPr>
        </p:nvSpPr>
        <p:spPr/>
        <p:txBody>
          <a:bodyPr/>
          <a:lstStyle/>
          <a:p>
            <a:r>
              <a:rPr lang="fr-FR" dirty="0"/>
              <a:t>Vers la deuxième partie </a:t>
            </a:r>
          </a:p>
          <a:p>
            <a:endParaRPr lang="fr-FR" dirty="0"/>
          </a:p>
          <a:p>
            <a:r>
              <a:rPr lang="fr-FR" b="1" dirty="0"/>
              <a:t>II – L’ETAT ABSOLU FACE AUX « ABSOLUS » DE DIEU </a:t>
            </a:r>
            <a:endParaRPr lang="fr-FR" dirty="0"/>
          </a:p>
        </p:txBody>
      </p:sp>
    </p:spTree>
    <p:extLst>
      <p:ext uri="{BB962C8B-B14F-4D97-AF65-F5344CB8AC3E}">
        <p14:creationId xmlns:p14="http://schemas.microsoft.com/office/powerpoint/2010/main" val="212427699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1897</TotalTime>
  <Words>3090</Words>
  <Application>Microsoft Macintosh PowerPoint</Application>
  <PresentationFormat>Grand écran</PresentationFormat>
  <Paragraphs>418</Paragraphs>
  <Slides>97</Slides>
  <Notes>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97</vt:i4>
      </vt:variant>
    </vt:vector>
  </HeadingPairs>
  <TitlesOfParts>
    <vt:vector size="102" baseType="lpstr">
      <vt:lpstr>Arial</vt:lpstr>
      <vt:lpstr>Calibri</vt:lpstr>
      <vt:lpstr>Calibri Light</vt:lpstr>
      <vt:lpstr>Wingdings</vt:lpstr>
      <vt:lpstr>Thème Office</vt:lpstr>
      <vt:lpstr>L’EGLISE DU SECOND XVIIe SIECLE MODERATION ET RIGORISME</vt:lpstr>
      <vt:lpstr>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 Le primat de la raison d’Etat </vt:lpstr>
      <vt:lpstr>- Un style au service de la théologie</vt:lpstr>
      <vt:lpstr>Présentation PowerPoint</vt:lpstr>
      <vt:lpstr>- Le désenchantement du monde  ?</vt:lpstr>
      <vt:lpstr>- La tutelle de l’Etat sur l’Eglise</vt:lpstr>
      <vt:lpstr>I – L’EGLISE DU GRAND SIECLE EN CHANTIER</vt:lpstr>
      <vt:lpstr>  A – MIEUX FORMER LE CLERGE </vt:lpstr>
      <vt:lpstr>  1 – L’inflexion épiscopale </vt:lpstr>
      <vt:lpstr>- Les séminaires épiscopaux</vt:lpstr>
      <vt:lpstr>Présentation PowerPoint</vt:lpstr>
      <vt:lpstr>Présentation PowerPoint</vt:lpstr>
      <vt:lpstr>Présentation PowerPoint</vt:lpstr>
      <vt:lpstr>Présentation PowerPoint</vt:lpstr>
      <vt:lpstr>- Les séminaires paroissiaux</vt:lpstr>
      <vt:lpstr>Présentation PowerPoint</vt:lpstr>
      <vt:lpstr>- Les séminaires des congrégations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 Le « bon curé » : un prêtre exemplaire</vt:lpstr>
      <vt:lpstr>- Un pasteur d’âme</vt:lpstr>
      <vt:lpstr>Présentation PowerPoint</vt:lpstr>
      <vt:lpstr>Présentation PowerPoint</vt:lpstr>
      <vt:lpstr>- Une vie de vertus</vt:lpstr>
      <vt:lpstr>B – UNE PASTORALE DE CONVERSION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 TRANSFORMER LE CORPS SOCIAL</vt:lpstr>
      <vt:lpstr>Présentation PowerPoint</vt:lpstr>
      <vt:lpstr>A – LE SYSTÈME DEVOT (1630-1660)</vt:lpstr>
      <vt:lpstr>1 – Un lobby laïc rigoriste</vt:lpstr>
      <vt:lpstr>- Les dévots entre prière et action chrétienne</vt:lpstr>
      <vt:lpstr>Présentation PowerPoint</vt:lpstr>
      <vt:lpstr>Présentation PowerPoint</vt:lpstr>
      <vt:lpstr>Présentation PowerPoint</vt:lpstr>
      <vt:lpstr>Présentation PowerPoint</vt:lpstr>
      <vt:lpstr>- Membres des congrégations mariales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La Compagnie du Saint-Sacrement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B -   VIVRE ET AGIR  DEVOTEMENT   AU «SIECLE DES SAINTS »</vt:lpstr>
      <vt:lpstr>1 – Le culte eucharistique</vt:lpstr>
      <vt:lpstr>2 – La pratique du rosaire</vt:lpstr>
      <vt:lpstr>3 – Les débuts du culte du Sacré-Coeur</vt:lpstr>
      <vt:lpstr>Présentation PowerPoint</vt:lpstr>
      <vt:lpstr>Présentation PowerPoint</vt:lpstr>
      <vt:lpstr>Présentation PowerPoint</vt:lpstr>
      <vt:lpstr>Présentation PowerPoint</vt:lpstr>
      <vt:lpstr>Présentation PowerPoint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christian manuel</dc:creator>
  <cp:lastModifiedBy>christian manuel</cp:lastModifiedBy>
  <cp:revision>79</cp:revision>
  <dcterms:created xsi:type="dcterms:W3CDTF">2021-11-10T20:02:55Z</dcterms:created>
  <dcterms:modified xsi:type="dcterms:W3CDTF">2022-11-23T12:34:58Z</dcterms:modified>
</cp:coreProperties>
</file>