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7" r:id="rId2"/>
    <p:sldId id="307" r:id="rId3"/>
    <p:sldId id="302" r:id="rId4"/>
    <p:sldId id="301" r:id="rId5"/>
    <p:sldId id="303" r:id="rId6"/>
    <p:sldId id="308" r:id="rId7"/>
    <p:sldId id="309" r:id="rId8"/>
    <p:sldId id="311" r:id="rId9"/>
    <p:sldId id="312" r:id="rId10"/>
    <p:sldId id="261" r:id="rId11"/>
    <p:sldId id="262" r:id="rId12"/>
    <p:sldId id="263" r:id="rId13"/>
    <p:sldId id="264" r:id="rId14"/>
    <p:sldId id="313" r:id="rId15"/>
    <p:sldId id="325" r:id="rId16"/>
    <p:sldId id="305" r:id="rId17"/>
    <p:sldId id="310" r:id="rId18"/>
    <p:sldId id="403" r:id="rId19"/>
    <p:sldId id="359" r:id="rId20"/>
    <p:sldId id="314" r:id="rId21"/>
    <p:sldId id="315" r:id="rId22"/>
    <p:sldId id="317" r:id="rId23"/>
    <p:sldId id="316" r:id="rId24"/>
    <p:sldId id="318" r:id="rId25"/>
    <p:sldId id="388" r:id="rId26"/>
    <p:sldId id="319" r:id="rId27"/>
    <p:sldId id="274" r:id="rId28"/>
    <p:sldId id="323" r:id="rId29"/>
    <p:sldId id="390" r:id="rId30"/>
    <p:sldId id="397" r:id="rId31"/>
    <p:sldId id="396" r:id="rId32"/>
    <p:sldId id="398" r:id="rId33"/>
    <p:sldId id="395" r:id="rId34"/>
    <p:sldId id="391" r:id="rId35"/>
    <p:sldId id="392" r:id="rId36"/>
    <p:sldId id="393" r:id="rId37"/>
    <p:sldId id="320" r:id="rId38"/>
    <p:sldId id="389" r:id="rId39"/>
    <p:sldId id="321" r:id="rId40"/>
    <p:sldId id="394" r:id="rId41"/>
    <p:sldId id="322" r:id="rId42"/>
    <p:sldId id="399" r:id="rId43"/>
    <p:sldId id="326" r:id="rId44"/>
    <p:sldId id="328" r:id="rId45"/>
    <p:sldId id="329" r:id="rId46"/>
    <p:sldId id="330" r:id="rId47"/>
    <p:sldId id="331" r:id="rId48"/>
    <p:sldId id="333" r:id="rId49"/>
    <p:sldId id="362" r:id="rId50"/>
    <p:sldId id="332" r:id="rId51"/>
    <p:sldId id="361" r:id="rId52"/>
    <p:sldId id="360" r:id="rId53"/>
    <p:sldId id="357" r:id="rId54"/>
    <p:sldId id="334" r:id="rId55"/>
    <p:sldId id="335" r:id="rId56"/>
    <p:sldId id="336" r:id="rId57"/>
    <p:sldId id="276" r:id="rId58"/>
    <p:sldId id="337" r:id="rId59"/>
    <p:sldId id="338" r:id="rId60"/>
    <p:sldId id="340" r:id="rId61"/>
    <p:sldId id="401" r:id="rId62"/>
    <p:sldId id="341" r:id="rId63"/>
    <p:sldId id="402" r:id="rId64"/>
    <p:sldId id="343" r:id="rId65"/>
    <p:sldId id="345" r:id="rId66"/>
    <p:sldId id="344" r:id="rId67"/>
    <p:sldId id="400" r:id="rId6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6"/>
    <p:restoredTop sz="91433"/>
  </p:normalViewPr>
  <p:slideViewPr>
    <p:cSldViewPr snapToObjects="1">
      <p:cViewPr>
        <p:scale>
          <a:sx n="190" d="100"/>
          <a:sy n="190" d="100"/>
        </p:scale>
        <p:origin x="256" y="-16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5417E-A138-D647-9CFA-D7B15FDECEB7}" type="datetimeFigureOut">
              <a:rPr lang="fr-FR" smtClean="0"/>
              <a:t>28/09/2022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5108A-C818-2F4A-81CF-E26B721448FB}"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E5108A-C818-2F4A-81CF-E26B721448FB}" type="slidenum">
              <a:rPr lang="fr-FR" smtClean="0"/>
              <a:t>1</a:t>
            </a:fld>
            <a:endParaRPr lang="fr-FR"/>
          </a:p>
        </p:txBody>
      </p:sp>
    </p:spTree>
    <p:extLst>
      <p:ext uri="{BB962C8B-B14F-4D97-AF65-F5344CB8AC3E}">
        <p14:creationId xmlns:p14="http://schemas.microsoft.com/office/powerpoint/2010/main" val="385742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E5108A-C818-2F4A-81CF-E26B721448FB}" type="slidenum">
              <a:rPr lang="fr-FR" smtClean="0"/>
              <a:t>7</a:t>
            </a:fld>
            <a:endParaRPr lang="fr-FR"/>
          </a:p>
        </p:txBody>
      </p:sp>
    </p:spTree>
    <p:extLst>
      <p:ext uri="{BB962C8B-B14F-4D97-AF65-F5344CB8AC3E}">
        <p14:creationId xmlns:p14="http://schemas.microsoft.com/office/powerpoint/2010/main" val="3444285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E5108A-C818-2F4A-81CF-E26B721448FB}" type="slidenum">
              <a:rPr lang="fr-FR" smtClean="0"/>
              <a:t>13</a:t>
            </a:fld>
            <a:endParaRPr lang="fr-FR"/>
          </a:p>
        </p:txBody>
      </p:sp>
    </p:spTree>
    <p:extLst>
      <p:ext uri="{BB962C8B-B14F-4D97-AF65-F5344CB8AC3E}">
        <p14:creationId xmlns:p14="http://schemas.microsoft.com/office/powerpoint/2010/main" val="98071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Lucas Cranach l’Ancien, Luther en habit d’Augustin. Gravure, 1520.</a:t>
            </a:r>
          </a:p>
        </p:txBody>
      </p:sp>
      <p:sp>
        <p:nvSpPr>
          <p:cNvPr id="4" name="Espace réservé du numéro de diapositive 3"/>
          <p:cNvSpPr>
            <a:spLocks noGrp="1"/>
          </p:cNvSpPr>
          <p:nvPr>
            <p:ph type="sldNum" sz="quarter" idx="5"/>
          </p:nvPr>
        </p:nvSpPr>
        <p:spPr/>
        <p:txBody>
          <a:bodyPr/>
          <a:lstStyle/>
          <a:p>
            <a:fld id="{0FE5108A-C818-2F4A-81CF-E26B721448FB}" type="slidenum">
              <a:rPr lang="fr-FR" smtClean="0"/>
              <a:t>19</a:t>
            </a:fld>
            <a:endParaRPr lang="fr-FR"/>
          </a:p>
        </p:txBody>
      </p:sp>
    </p:spTree>
    <p:extLst>
      <p:ext uri="{BB962C8B-B14F-4D97-AF65-F5344CB8AC3E}">
        <p14:creationId xmlns:p14="http://schemas.microsoft.com/office/powerpoint/2010/main" val="81056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Michel Ange, </a:t>
            </a:r>
            <a:r>
              <a:rPr lang="fr-FR" i="1" dirty="0"/>
              <a:t>La création d’Adam</a:t>
            </a:r>
            <a:r>
              <a:rPr lang="fr-FR" dirty="0"/>
              <a:t>, Chapelle Sixtine, vers 1511.</a:t>
            </a:r>
          </a:p>
        </p:txBody>
      </p:sp>
      <p:sp>
        <p:nvSpPr>
          <p:cNvPr id="4" name="Espace réservé du numéro de diapositive 3"/>
          <p:cNvSpPr>
            <a:spLocks noGrp="1"/>
          </p:cNvSpPr>
          <p:nvPr>
            <p:ph type="sldNum" sz="quarter" idx="5"/>
          </p:nvPr>
        </p:nvSpPr>
        <p:spPr/>
        <p:txBody>
          <a:bodyPr/>
          <a:lstStyle/>
          <a:p>
            <a:fld id="{0FE5108A-C818-2F4A-81CF-E26B721448FB}" type="slidenum">
              <a:rPr lang="fr-FR" smtClean="0"/>
              <a:t>25</a:t>
            </a:fld>
            <a:endParaRPr lang="fr-FR"/>
          </a:p>
        </p:txBody>
      </p:sp>
    </p:spTree>
    <p:extLst>
      <p:ext uri="{BB962C8B-B14F-4D97-AF65-F5344CB8AC3E}">
        <p14:creationId xmlns:p14="http://schemas.microsoft.com/office/powerpoint/2010/main" val="3093661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Livre d’heures</a:t>
            </a:r>
          </a:p>
        </p:txBody>
      </p:sp>
      <p:sp>
        <p:nvSpPr>
          <p:cNvPr id="4" name="Espace réservé du numéro de diapositive 3"/>
          <p:cNvSpPr>
            <a:spLocks noGrp="1"/>
          </p:cNvSpPr>
          <p:nvPr>
            <p:ph type="sldNum" sz="quarter" idx="5"/>
          </p:nvPr>
        </p:nvSpPr>
        <p:spPr/>
        <p:txBody>
          <a:bodyPr/>
          <a:lstStyle/>
          <a:p>
            <a:fld id="{0FE5108A-C818-2F4A-81CF-E26B721448FB}" type="slidenum">
              <a:rPr lang="fr-FR" smtClean="0"/>
              <a:t>34</a:t>
            </a:fld>
            <a:endParaRPr lang="fr-FR"/>
          </a:p>
        </p:txBody>
      </p:sp>
    </p:spTree>
    <p:extLst>
      <p:ext uri="{BB962C8B-B14F-4D97-AF65-F5344CB8AC3E}">
        <p14:creationId xmlns:p14="http://schemas.microsoft.com/office/powerpoint/2010/main" val="85499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E5108A-C818-2F4A-81CF-E26B721448FB}" type="slidenum">
              <a:rPr lang="fr-FR" smtClean="0"/>
              <a:t>56</a:t>
            </a:fld>
            <a:endParaRPr lang="fr-FR"/>
          </a:p>
        </p:txBody>
      </p:sp>
    </p:spTree>
    <p:extLst>
      <p:ext uri="{BB962C8B-B14F-4D97-AF65-F5344CB8AC3E}">
        <p14:creationId xmlns:p14="http://schemas.microsoft.com/office/powerpoint/2010/main" val="262265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FF3F692-B101-FC41-9202-087D084FF00A}" type="datetimeFigureOut">
              <a:rPr lang="fr-FR" smtClean="0"/>
              <a:pPr/>
              <a:t>28/09/2022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68B0C6-DFED-BD4A-91E8-63E7CDBF927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3F692-B101-FC41-9202-087D084FF00A}" type="datetimeFigureOut">
              <a:rPr lang="fr-FR" smtClean="0"/>
              <a:pPr/>
              <a:t>28/09/2022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8B0C6-DFED-BD4A-91E8-63E7CDBF927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556792"/>
            <a:ext cx="7772400" cy="1470025"/>
          </a:xfrm>
        </p:spPr>
        <p:txBody>
          <a:bodyPr>
            <a:normAutofit fontScale="90000"/>
          </a:bodyPr>
          <a:lstStyle/>
          <a:p>
            <a:br>
              <a:rPr lang="fr-FR" b="1" dirty="0"/>
            </a:br>
            <a:br>
              <a:rPr lang="fr-FR" sz="3111" dirty="0"/>
            </a:br>
            <a:r>
              <a:rPr lang="fr-FR" sz="3200" b="1" dirty="0"/>
              <a:t>LA REFORMATION DE LUTHER (1483-1546) </a:t>
            </a:r>
            <a:br>
              <a:rPr lang="fr-FR" sz="3200" b="1" dirty="0"/>
            </a:br>
            <a:r>
              <a:rPr lang="fr-FR" sz="3200" b="1" dirty="0"/>
              <a:t>Un bilan historiographique</a:t>
            </a:r>
            <a:br>
              <a:rPr lang="fr-FR" dirty="0">
                <a:effectLst/>
              </a:rPr>
            </a:br>
            <a:endParaRPr lang="fr-FR" dirty="0"/>
          </a:p>
        </p:txBody>
      </p:sp>
      <p:sp>
        <p:nvSpPr>
          <p:cNvPr id="4" name="ZoneTexte 3"/>
          <p:cNvSpPr txBox="1"/>
          <p:nvPr/>
        </p:nvSpPr>
        <p:spPr>
          <a:xfrm>
            <a:off x="2438400" y="4114800"/>
            <a:ext cx="4495800" cy="646331"/>
          </a:xfrm>
          <a:prstGeom prst="rect">
            <a:avLst/>
          </a:prstGeom>
          <a:noFill/>
        </p:spPr>
        <p:txBody>
          <a:bodyPr wrap="square" rtlCol="0">
            <a:spAutoFit/>
          </a:bodyPr>
          <a:lstStyle/>
          <a:p>
            <a:r>
              <a:rPr lang="fr-FR" dirty="0"/>
              <a:t>UE 303 EC1 - Cours 2 – Mme Sylvie Manuel-</a:t>
            </a:r>
            <a:r>
              <a:rPr lang="fr-FR" dirty="0" err="1"/>
              <a:t>Barnay</a:t>
            </a:r>
            <a:endParaRPr lang="fr-FR" dirty="0"/>
          </a:p>
        </p:txBody>
      </p:sp>
    </p:spTree>
    <p:extLst>
      <p:ext uri="{BB962C8B-B14F-4D97-AF65-F5344CB8AC3E}">
        <p14:creationId xmlns:p14="http://schemas.microsoft.com/office/powerpoint/2010/main" val="2015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t>* éclatement de la chrétienté d’Occident en </a:t>
            </a:r>
            <a:r>
              <a:rPr lang="fr-FR" dirty="0" err="1"/>
              <a:t>états-nations</a:t>
            </a:r>
            <a:r>
              <a:rPr lang="fr-FR" dirty="0"/>
              <a:t> </a:t>
            </a:r>
          </a:p>
          <a:p>
            <a:r>
              <a:rPr lang="fr-FR" dirty="0"/>
              <a:t>* restauration somptueuse mais fragile de la papauté remise en cause après le schisme de 1378</a:t>
            </a:r>
          </a:p>
          <a:p>
            <a:r>
              <a:rPr lang="fr-FR" dirty="0"/>
              <a:t>* modification des mentalités et des comportements religieux </a:t>
            </a:r>
          </a:p>
          <a:p>
            <a:r>
              <a:rPr lang="fr-FR" dirty="0"/>
              <a:t>- dévaluation du sacerdoce</a:t>
            </a:r>
          </a:p>
          <a:p>
            <a:r>
              <a:rPr lang="fr-FR" dirty="0"/>
              <a:t>- obsession du péché</a:t>
            </a:r>
          </a:p>
          <a:p>
            <a:r>
              <a:rPr lang="fr-FR" dirty="0"/>
              <a:t>- religion flamboyante et « ritualiste »</a:t>
            </a:r>
          </a:p>
          <a:p>
            <a:r>
              <a:rPr lang="fr-FR" dirty="0"/>
              <a:t>* théologie mystique de la </a:t>
            </a:r>
            <a:r>
              <a:rPr lang="fr-FR" i="1" dirty="0" err="1"/>
              <a:t>Devotio</a:t>
            </a:r>
            <a:r>
              <a:rPr lang="fr-FR" i="1" dirty="0"/>
              <a:t> </a:t>
            </a:r>
            <a:r>
              <a:rPr lang="fr-FR" i="1" dirty="0" err="1"/>
              <a:t>moderna</a:t>
            </a:r>
            <a:endParaRPr lang="fr-FR" dirty="0"/>
          </a:p>
          <a:p>
            <a:r>
              <a:rPr lang="fr-FR" dirty="0"/>
              <a:t>* mouvement de l’humanisme : relecture de l’Ecriture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&gt;&gt; LA REFORMATION DE LUTHER </a:t>
            </a:r>
            <a:br>
              <a:rPr lang="fr-FR" b="1" dirty="0"/>
            </a:br>
            <a:r>
              <a:rPr lang="fr-FR" b="1" dirty="0"/>
              <a:t>(1483-1546)</a:t>
            </a:r>
            <a:r>
              <a:rPr lang="fr-FR" dirty="0"/>
              <a:t> </a:t>
            </a:r>
          </a:p>
        </p:txBody>
      </p:sp>
      <p:sp>
        <p:nvSpPr>
          <p:cNvPr id="3" name="Sous-titre 2"/>
          <p:cNvSpPr>
            <a:spLocks noGrp="1"/>
          </p:cNvSpPr>
          <p:nvPr>
            <p:ph type="subTitle" idx="1"/>
          </p:nvPr>
        </p:nvSpPr>
        <p:spPr/>
        <p:txBody>
          <a:bodyPr/>
          <a:lstStyle/>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br>
              <a:rPr lang="fr-FR" b="1" dirty="0"/>
            </a:br>
            <a:br>
              <a:rPr lang="fr-FR" b="1" dirty="0"/>
            </a:br>
            <a:endParaRPr lang="fr-FR" dirty="0"/>
          </a:p>
        </p:txBody>
      </p:sp>
      <p:sp>
        <p:nvSpPr>
          <p:cNvPr id="3" name="Espace réservé du contenu 2">
            <a:extLst>
              <a:ext uri="{FF2B5EF4-FFF2-40B4-BE49-F238E27FC236}">
                <a16:creationId xmlns:a16="http://schemas.microsoft.com/office/drawing/2014/main" id="{7779DEE7-F97D-9941-B82A-C8E9AEA4CE17}"/>
              </a:ext>
            </a:extLst>
          </p:cNvPr>
          <p:cNvSpPr>
            <a:spLocks noGrp="1"/>
          </p:cNvSpPr>
          <p:nvPr>
            <p:ph idx="1"/>
          </p:nvPr>
        </p:nvSpPr>
        <p:spPr/>
        <p:txBody>
          <a:bodyPr/>
          <a:lstStyle/>
          <a:p>
            <a:r>
              <a:rPr lang="fr-FR" dirty="0"/>
              <a:t> Un cheminement spirituel dans l’observance de l’Eglise</a:t>
            </a:r>
            <a:br>
              <a:rPr lang="fr-FR" dirty="0"/>
            </a:br>
            <a:endParaRPr lang="fr-FR" dirty="0"/>
          </a:p>
          <a:p>
            <a:r>
              <a:rPr lang="fr-FR" dirty="0"/>
              <a:t>Une rupture avec l’observance de l’Eglise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luther.jpg"/>
          <p:cNvPicPr>
            <a:picLocks noChangeAspect="1"/>
          </p:cNvPicPr>
          <p:nvPr/>
        </p:nvPicPr>
        <p:blipFill>
          <a:blip r:embed="rId3"/>
          <a:stretch>
            <a:fillRect/>
          </a:stretch>
        </p:blipFill>
        <p:spPr>
          <a:xfrm>
            <a:off x="2555776" y="0"/>
            <a:ext cx="3528392" cy="5404855"/>
          </a:xfrm>
          <a:prstGeom prst="rect">
            <a:avLst/>
          </a:prstGeom>
        </p:spPr>
      </p:pic>
      <p:sp>
        <p:nvSpPr>
          <p:cNvPr id="4" name="ZoneTexte 3"/>
          <p:cNvSpPr txBox="1"/>
          <p:nvPr/>
        </p:nvSpPr>
        <p:spPr>
          <a:xfrm>
            <a:off x="2555776" y="5661248"/>
            <a:ext cx="4607024" cy="369332"/>
          </a:xfrm>
          <a:prstGeom prst="rect">
            <a:avLst/>
          </a:prstGeom>
          <a:noFill/>
        </p:spPr>
        <p:txBody>
          <a:bodyPr wrap="square" rtlCol="0">
            <a:spAutoFit/>
          </a:bodyPr>
          <a:lstStyle/>
          <a:p>
            <a:r>
              <a:rPr lang="fr-FR" dirty="0"/>
              <a:t>Luther par Lucas Cranach l’Ancien (1527)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65133-5177-C143-B4BA-55E27D60361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BB4407B-8BD4-0946-B82F-E6F399A901F8}"/>
              </a:ext>
            </a:extLst>
          </p:cNvPr>
          <p:cNvSpPr>
            <a:spLocks noGrp="1"/>
          </p:cNvSpPr>
          <p:nvPr>
            <p:ph idx="1"/>
          </p:nvPr>
        </p:nvSpPr>
        <p:spPr/>
        <p:txBody>
          <a:bodyPr>
            <a:normAutofit fontScale="70000" lnSpcReduction="20000"/>
          </a:bodyPr>
          <a:lstStyle/>
          <a:p>
            <a:r>
              <a:rPr lang="fr-FR" dirty="0"/>
              <a:t>Martin Luther (1483­-1546)</a:t>
            </a:r>
          </a:p>
          <a:p>
            <a:r>
              <a:rPr lang="fr-FR" dirty="0"/>
              <a:t>né à Eisleben en Thuringe dans un milieu social en pleine ascension </a:t>
            </a:r>
          </a:p>
          <a:p>
            <a:r>
              <a:rPr lang="fr-FR" dirty="0"/>
              <a:t>entré au couvent des Augustins d'Erfurt, à la suite d'un vœu fait à la suite d’un coup de foudre en plein champ (2 juillet 1505) : « Si tu m’aides, saint Anne, je veux devenir moine ».</a:t>
            </a:r>
          </a:p>
          <a:p>
            <a:r>
              <a:rPr lang="fr-FR" dirty="0"/>
              <a:t>Il devient ermite de Saint-Augustin (ordre de prédicateurs qui suit la règle canoniale – mais la langue allemande ne différencie pas les moines des chanoines réguliers) et fait profession en 1506.</a:t>
            </a:r>
          </a:p>
          <a:p>
            <a:r>
              <a:rPr lang="fr-FR" dirty="0"/>
              <a:t>Prêtre en 1507, il entame un parcours universitaire à Wittenberg (doctorat en théologie, 1512)</a:t>
            </a:r>
          </a:p>
          <a:p>
            <a:endParaRPr lang="fr-FR" dirty="0"/>
          </a:p>
          <a:p>
            <a:r>
              <a:rPr lang="fr-FR" dirty="0"/>
              <a:t>&gt; figure de proue</a:t>
            </a:r>
          </a:p>
          <a:p>
            <a:r>
              <a:rPr lang="fr-FR" dirty="0"/>
              <a:t>&gt; figure programmatique</a:t>
            </a: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263254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855F1E-6656-D442-B1CC-430C9209FDA1}"/>
              </a:ext>
            </a:extLst>
          </p:cNvPr>
          <p:cNvSpPr>
            <a:spLocks noGrp="1"/>
          </p:cNvSpPr>
          <p:nvPr>
            <p:ph type="title"/>
          </p:nvPr>
        </p:nvSpPr>
        <p:spPr/>
        <p:txBody>
          <a:bodyPr>
            <a:normAutofit fontScale="90000"/>
          </a:bodyPr>
          <a:lstStyle/>
          <a:p>
            <a:pPr algn="l"/>
            <a:br>
              <a:rPr lang="fr-FR" b="1" dirty="0"/>
            </a:br>
            <a:r>
              <a:rPr lang="fr-FR" b="1" dirty="0"/>
              <a:t>I – DE LA CRITIQUE A LA RUPTURE</a:t>
            </a:r>
            <a:br>
              <a:rPr lang="fr-FR" dirty="0"/>
            </a:br>
            <a:endParaRPr lang="fr-FR" dirty="0"/>
          </a:p>
        </p:txBody>
      </p:sp>
      <p:sp>
        <p:nvSpPr>
          <p:cNvPr id="3" name="Espace réservé du contenu 2">
            <a:extLst>
              <a:ext uri="{FF2B5EF4-FFF2-40B4-BE49-F238E27FC236}">
                <a16:creationId xmlns:a16="http://schemas.microsoft.com/office/drawing/2014/main" id="{B9E92B9E-DE8B-104E-B5ED-28290231B78C}"/>
              </a:ext>
            </a:extLst>
          </p:cNvPr>
          <p:cNvSpPr>
            <a:spLocks noGrp="1"/>
          </p:cNvSpPr>
          <p:nvPr>
            <p:ph idx="1"/>
          </p:nvPr>
        </p:nvSpPr>
        <p:spPr/>
        <p:txBody>
          <a:bodyPr>
            <a:normAutofit/>
          </a:bodyPr>
          <a:lstStyle/>
          <a:p>
            <a:pPr marL="0" indent="0" algn="just">
              <a:buNone/>
            </a:pPr>
            <a:r>
              <a:rPr lang="fr-FR" dirty="0">
                <a:latin typeface="NimbusRomNo9L"/>
              </a:rPr>
              <a:t>« </a:t>
            </a:r>
            <a:r>
              <a:rPr lang="fr-FR" dirty="0" err="1">
                <a:latin typeface="NimbusRomNo9L"/>
              </a:rPr>
              <a:t>Église</a:t>
            </a:r>
            <a:r>
              <a:rPr lang="fr-FR" dirty="0">
                <a:latin typeface="NimbusRomNo9L"/>
              </a:rPr>
              <a:t> romaine, autrefois sainte entre toutes, devenue caverne de voleurs, </a:t>
            </a:r>
            <a:r>
              <a:rPr lang="fr-FR" dirty="0" err="1">
                <a:latin typeface="NimbusRomNo9L"/>
              </a:rPr>
              <a:t>débordant</a:t>
            </a:r>
            <a:r>
              <a:rPr lang="fr-FR" dirty="0">
                <a:latin typeface="NimbusRomNo9L"/>
              </a:rPr>
              <a:t> de licence, une maison où la </a:t>
            </a:r>
            <a:r>
              <a:rPr lang="fr-FR" dirty="0" err="1">
                <a:latin typeface="NimbusRomNo9L"/>
              </a:rPr>
              <a:t>débauche</a:t>
            </a:r>
            <a:r>
              <a:rPr lang="fr-FR" dirty="0">
                <a:latin typeface="NimbusRomNo9L"/>
              </a:rPr>
              <a:t> s'</a:t>
            </a:r>
            <a:r>
              <a:rPr lang="fr-FR" dirty="0" err="1">
                <a:latin typeface="NimbusRomNo9L"/>
              </a:rPr>
              <a:t>étale</a:t>
            </a:r>
            <a:r>
              <a:rPr lang="fr-FR" dirty="0">
                <a:latin typeface="NimbusRomNo9L"/>
              </a:rPr>
              <a:t> plus que partout ailleurs, le </a:t>
            </a:r>
            <a:r>
              <a:rPr lang="fr-FR" dirty="0" err="1">
                <a:latin typeface="NimbusRomNo9L"/>
              </a:rPr>
              <a:t>règne</a:t>
            </a:r>
            <a:r>
              <a:rPr lang="fr-FR" dirty="0">
                <a:latin typeface="NimbusRomNo9L"/>
              </a:rPr>
              <a:t> du </a:t>
            </a:r>
            <a:r>
              <a:rPr lang="fr-FR" dirty="0" err="1">
                <a:latin typeface="NimbusRomNo9L"/>
              </a:rPr>
              <a:t>péche</a:t>
            </a:r>
            <a:r>
              <a:rPr lang="fr-FR" dirty="0">
                <a:latin typeface="NimbusRomNo9L"/>
              </a:rPr>
              <a:t>́, de la mort et de l'enfer, au point que l'</a:t>
            </a:r>
            <a:r>
              <a:rPr lang="fr-FR" dirty="0" err="1">
                <a:latin typeface="NimbusRomNo9L"/>
              </a:rPr>
              <a:t>Antéchrist</a:t>
            </a:r>
            <a:r>
              <a:rPr lang="fr-FR" dirty="0">
                <a:latin typeface="NimbusRomNo9L"/>
              </a:rPr>
              <a:t> </a:t>
            </a:r>
            <a:r>
              <a:rPr lang="fr-FR" dirty="0" err="1">
                <a:latin typeface="NimbusRomNo9L"/>
              </a:rPr>
              <a:t>lui-­même</a:t>
            </a:r>
            <a:r>
              <a:rPr lang="fr-FR" dirty="0">
                <a:latin typeface="NimbusRomNo9L"/>
              </a:rPr>
              <a:t>, s'il survenait, ne pourrait rien imaginer qui </a:t>
            </a:r>
            <a:r>
              <a:rPr lang="fr-FR" dirty="0" err="1">
                <a:latin typeface="NimbusRomNo9L"/>
              </a:rPr>
              <a:t>pût</a:t>
            </a:r>
            <a:r>
              <a:rPr lang="fr-FR" dirty="0">
                <a:latin typeface="NimbusRomNo9L"/>
              </a:rPr>
              <a:t> s'ajouter à une telle malice »</a:t>
            </a:r>
          </a:p>
          <a:p>
            <a:r>
              <a:rPr lang="fr-FR" dirty="0">
                <a:latin typeface="NimbusRomNo9L"/>
              </a:rPr>
              <a:t>(Martin Luther, Epître à Léon VII, 1520)</a:t>
            </a:r>
            <a:endParaRPr lang="fr-FR" dirty="0"/>
          </a:p>
        </p:txBody>
      </p:sp>
    </p:spTree>
    <p:extLst>
      <p:ext uri="{BB962C8B-B14F-4D97-AF65-F5344CB8AC3E}">
        <p14:creationId xmlns:p14="http://schemas.microsoft.com/office/powerpoint/2010/main" val="5577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67B28-44E4-7E42-8719-0FCF6D8987BC}"/>
              </a:ext>
            </a:extLst>
          </p:cNvPr>
          <p:cNvSpPr>
            <a:spLocks noGrp="1"/>
          </p:cNvSpPr>
          <p:nvPr>
            <p:ph type="title"/>
          </p:nvPr>
        </p:nvSpPr>
        <p:spPr/>
        <p:txBody>
          <a:bodyPr/>
          <a:lstStyle/>
          <a:p>
            <a:r>
              <a:rPr lang="fr-FR" dirty="0"/>
              <a:t>L’Antéchrist</a:t>
            </a:r>
          </a:p>
        </p:txBody>
      </p:sp>
      <p:sp>
        <p:nvSpPr>
          <p:cNvPr id="3" name="Espace réservé du contenu 2">
            <a:extLst>
              <a:ext uri="{FF2B5EF4-FFF2-40B4-BE49-F238E27FC236}">
                <a16:creationId xmlns:a16="http://schemas.microsoft.com/office/drawing/2014/main" id="{DA2D8591-9FCC-FA41-BDFC-A7FA32E415A4}"/>
              </a:ext>
            </a:extLst>
          </p:cNvPr>
          <p:cNvSpPr>
            <a:spLocks noGrp="1"/>
          </p:cNvSpPr>
          <p:nvPr>
            <p:ph idx="1"/>
          </p:nvPr>
        </p:nvSpPr>
        <p:spPr/>
        <p:txBody>
          <a:bodyPr/>
          <a:lstStyle/>
          <a:p>
            <a:pPr marL="0" indent="0">
              <a:buNone/>
            </a:pPr>
            <a:r>
              <a:rPr lang="fr-FR" dirty="0"/>
              <a:t> «… et tout esprit qui ne confesse pas Jésus n'est pas de Dieu, c'est celui de l'antéchrist, dont vous avez appris la venue, et qui maintenant est déjà dans le monde. »</a:t>
            </a:r>
          </a:p>
          <a:p>
            <a:pPr marL="0" indent="0">
              <a:buNone/>
            </a:pPr>
            <a:r>
              <a:rPr lang="fr-FR" dirty="0"/>
              <a:t> (I Jean 4, 3)</a:t>
            </a:r>
          </a:p>
          <a:p>
            <a:endParaRPr lang="fr-FR" dirty="0"/>
          </a:p>
        </p:txBody>
      </p:sp>
    </p:spTree>
    <p:extLst>
      <p:ext uri="{BB962C8B-B14F-4D97-AF65-F5344CB8AC3E}">
        <p14:creationId xmlns:p14="http://schemas.microsoft.com/office/powerpoint/2010/main" val="270474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784D5-9A4D-1B45-AFEA-D130DD4B9098}"/>
              </a:ext>
            </a:extLst>
          </p:cNvPr>
          <p:cNvSpPr>
            <a:spLocks noGrp="1"/>
          </p:cNvSpPr>
          <p:nvPr>
            <p:ph type="title"/>
          </p:nvPr>
        </p:nvSpPr>
        <p:spPr>
          <a:xfrm>
            <a:off x="683568" y="404664"/>
            <a:ext cx="8229600" cy="1143000"/>
          </a:xfrm>
        </p:spPr>
        <p:txBody>
          <a:bodyPr>
            <a:normAutofit fontScale="90000"/>
          </a:bodyPr>
          <a:lstStyle/>
          <a:p>
            <a:r>
              <a:rPr lang="fr-FR" dirty="0"/>
              <a:t>Lucas Cranach </a:t>
            </a:r>
            <a:br>
              <a:rPr lang="fr-FR" dirty="0"/>
            </a:br>
            <a:r>
              <a:rPr lang="fr-FR" dirty="0"/>
              <a:t>Le pape comme antéchrist (1521)</a:t>
            </a:r>
          </a:p>
        </p:txBody>
      </p:sp>
      <p:pic>
        <p:nvPicPr>
          <p:cNvPr id="5" name="Espace réservé du contenu 4">
            <a:extLst>
              <a:ext uri="{FF2B5EF4-FFF2-40B4-BE49-F238E27FC236}">
                <a16:creationId xmlns:a16="http://schemas.microsoft.com/office/drawing/2014/main" id="{01C61ABC-64F0-A649-AF78-665A708E3CDB}"/>
              </a:ext>
            </a:extLst>
          </p:cNvPr>
          <p:cNvPicPr>
            <a:picLocks noGrp="1" noChangeAspect="1"/>
          </p:cNvPicPr>
          <p:nvPr>
            <p:ph idx="1"/>
          </p:nvPr>
        </p:nvPicPr>
        <p:blipFill>
          <a:blip r:embed="rId2"/>
          <a:stretch>
            <a:fillRect/>
          </a:stretch>
        </p:blipFill>
        <p:spPr>
          <a:xfrm>
            <a:off x="3256504" y="2060848"/>
            <a:ext cx="2611640" cy="3578152"/>
          </a:xfrm>
        </p:spPr>
      </p:pic>
    </p:spTree>
    <p:extLst>
      <p:ext uri="{BB962C8B-B14F-4D97-AF65-F5344CB8AC3E}">
        <p14:creationId xmlns:p14="http://schemas.microsoft.com/office/powerpoint/2010/main" val="387940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15890B-3462-9F4D-B3C4-D4730CA42794}"/>
              </a:ext>
            </a:extLst>
          </p:cNvPr>
          <p:cNvPicPr>
            <a:picLocks noChangeAspect="1"/>
          </p:cNvPicPr>
          <p:nvPr/>
        </p:nvPicPr>
        <p:blipFill>
          <a:blip r:embed="rId2"/>
          <a:stretch>
            <a:fillRect/>
          </a:stretch>
        </p:blipFill>
        <p:spPr>
          <a:xfrm>
            <a:off x="1977081" y="116632"/>
            <a:ext cx="5189838" cy="6858000"/>
          </a:xfrm>
          <a:prstGeom prst="rect">
            <a:avLst/>
          </a:prstGeom>
        </p:spPr>
      </p:pic>
    </p:spTree>
    <p:extLst>
      <p:ext uri="{BB962C8B-B14F-4D97-AF65-F5344CB8AC3E}">
        <p14:creationId xmlns:p14="http://schemas.microsoft.com/office/powerpoint/2010/main" val="1214511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2DCA61D-75E1-4D46-8E15-02C2D8157DA9}"/>
              </a:ext>
            </a:extLst>
          </p:cNvPr>
          <p:cNvPicPr>
            <a:picLocks noGrp="1" noChangeAspect="1"/>
          </p:cNvPicPr>
          <p:nvPr>
            <p:ph idx="4294967295"/>
          </p:nvPr>
        </p:nvPicPr>
        <p:blipFill>
          <a:blip r:embed="rId3"/>
          <a:stretch>
            <a:fillRect/>
          </a:stretch>
        </p:blipFill>
        <p:spPr>
          <a:xfrm>
            <a:off x="1187624" y="283368"/>
            <a:ext cx="4492625" cy="6291263"/>
          </a:xfrm>
        </p:spPr>
      </p:pic>
      <p:sp>
        <p:nvSpPr>
          <p:cNvPr id="3" name="ZoneTexte 2">
            <a:extLst>
              <a:ext uri="{FF2B5EF4-FFF2-40B4-BE49-F238E27FC236}">
                <a16:creationId xmlns:a16="http://schemas.microsoft.com/office/drawing/2014/main" id="{7F40F6CA-44A2-8B49-AC44-FB36EE89DB84}"/>
              </a:ext>
            </a:extLst>
          </p:cNvPr>
          <p:cNvSpPr txBox="1"/>
          <p:nvPr/>
        </p:nvSpPr>
        <p:spPr>
          <a:xfrm>
            <a:off x="6516216" y="4293096"/>
            <a:ext cx="2170584" cy="1477328"/>
          </a:xfrm>
          <a:prstGeom prst="rect">
            <a:avLst/>
          </a:prstGeom>
          <a:noFill/>
        </p:spPr>
        <p:txBody>
          <a:bodyPr wrap="square" rtlCol="0">
            <a:spAutoFit/>
          </a:bodyPr>
          <a:lstStyle/>
          <a:p>
            <a:r>
              <a:rPr lang="fr-FR" dirty="0"/>
              <a:t>Lucas Cranach l’Ancien, Luther en habit d’Augustin. Gravure, 1520.</a:t>
            </a:r>
          </a:p>
          <a:p>
            <a:endParaRPr lang="fr-FR" dirty="0"/>
          </a:p>
        </p:txBody>
      </p:sp>
    </p:spTree>
    <p:extLst>
      <p:ext uri="{BB962C8B-B14F-4D97-AF65-F5344CB8AC3E}">
        <p14:creationId xmlns:p14="http://schemas.microsoft.com/office/powerpoint/2010/main" val="62586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9FFEE-F4A7-E041-A8D8-25B0152C4FB5}"/>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6C15CCCB-57C5-1C48-B45D-CBA71810F779}"/>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174345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9BC2A-C0EC-DE4C-9DA7-F575C32BB0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FB242E-5430-B74C-97C6-7264A7562E74}"/>
              </a:ext>
            </a:extLst>
          </p:cNvPr>
          <p:cNvSpPr>
            <a:spLocks noGrp="1"/>
          </p:cNvSpPr>
          <p:nvPr>
            <p:ph idx="1"/>
          </p:nvPr>
        </p:nvSpPr>
        <p:spPr/>
        <p:txBody>
          <a:bodyPr/>
          <a:lstStyle/>
          <a:p>
            <a:r>
              <a:rPr lang="fr-FR" dirty="0"/>
              <a:t>Dans ce cadre, il découvre la théologie scolastique qui représente un problème religieux et théologique : manière d’en appeler aux propres possibilités de l’homme et dans sa capacité à aimer Dieu qui selon la théologie scolastique est donnée à la nature humaine.</a:t>
            </a:r>
          </a:p>
        </p:txBody>
      </p:sp>
    </p:spTree>
    <p:extLst>
      <p:ext uri="{BB962C8B-B14F-4D97-AF65-F5344CB8AC3E}">
        <p14:creationId xmlns:p14="http://schemas.microsoft.com/office/powerpoint/2010/main" val="238999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B6390-56D5-EA4E-9AC1-E759EC047A8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56FA6AE-53A7-E14B-8619-A0C7311E03BD}"/>
              </a:ext>
            </a:extLst>
          </p:cNvPr>
          <p:cNvSpPr>
            <a:spLocks noGrp="1"/>
          </p:cNvSpPr>
          <p:nvPr>
            <p:ph idx="1"/>
          </p:nvPr>
        </p:nvSpPr>
        <p:spPr/>
        <p:txBody>
          <a:bodyPr/>
          <a:lstStyle/>
          <a:p>
            <a:r>
              <a:rPr lang="fr-FR" dirty="0"/>
              <a:t>Découverte de la mystique allemande : conceptions théologiques qui fondent le salut dans l’homme dans le caractère inconditionnel de la grâce divine et dans le l’expérience de l’union de l’esprit humain avec l’esprit divin (expérience d’union).</a:t>
            </a:r>
          </a:p>
        </p:txBody>
      </p:sp>
    </p:spTree>
    <p:extLst>
      <p:ext uri="{BB962C8B-B14F-4D97-AF65-F5344CB8AC3E}">
        <p14:creationId xmlns:p14="http://schemas.microsoft.com/office/powerpoint/2010/main" val="220687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40B267-9878-6046-B8F6-9A104101B05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B7625E7-7712-E746-B648-8CAB18194F97}"/>
              </a:ext>
            </a:extLst>
          </p:cNvPr>
          <p:cNvSpPr>
            <a:spLocks noGrp="1"/>
          </p:cNvSpPr>
          <p:nvPr>
            <p:ph idx="1"/>
          </p:nvPr>
        </p:nvSpPr>
        <p:spPr/>
        <p:txBody>
          <a:bodyPr/>
          <a:lstStyle/>
          <a:p>
            <a:r>
              <a:rPr lang="fr-FR" dirty="0"/>
              <a:t>Dans un premier temps &gt; observance</a:t>
            </a:r>
          </a:p>
          <a:p>
            <a:r>
              <a:rPr lang="fr-FR" dirty="0"/>
              <a:t>Dans un second temps &gt; rupture</a:t>
            </a:r>
          </a:p>
        </p:txBody>
      </p:sp>
    </p:spTree>
    <p:extLst>
      <p:ext uri="{BB962C8B-B14F-4D97-AF65-F5344CB8AC3E}">
        <p14:creationId xmlns:p14="http://schemas.microsoft.com/office/powerpoint/2010/main" val="153842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EEDD7-FE24-6749-AA3A-25551FEF661E}"/>
              </a:ext>
            </a:extLst>
          </p:cNvPr>
          <p:cNvSpPr>
            <a:spLocks noGrp="1"/>
          </p:cNvSpPr>
          <p:nvPr>
            <p:ph type="title"/>
          </p:nvPr>
        </p:nvSpPr>
        <p:spPr/>
        <p:txBody>
          <a:bodyPr>
            <a:normAutofit/>
          </a:bodyPr>
          <a:lstStyle/>
          <a:p>
            <a:pPr algn="l"/>
            <a:r>
              <a:rPr lang="fr-FR" b="1" dirty="0"/>
              <a:t>II – VERS LA RUPTURE AVEC ROME</a:t>
            </a:r>
          </a:p>
        </p:txBody>
      </p:sp>
      <p:sp>
        <p:nvSpPr>
          <p:cNvPr id="3" name="Espace réservé du contenu 2">
            <a:extLst>
              <a:ext uri="{FF2B5EF4-FFF2-40B4-BE49-F238E27FC236}">
                <a16:creationId xmlns:a16="http://schemas.microsoft.com/office/drawing/2014/main" id="{7758ED10-A2C4-2D49-8E76-C22598A72A6C}"/>
              </a:ext>
            </a:extLst>
          </p:cNvPr>
          <p:cNvSpPr>
            <a:spLocks noGrp="1"/>
          </p:cNvSpPr>
          <p:nvPr>
            <p:ph idx="1"/>
          </p:nvPr>
        </p:nvSpPr>
        <p:spPr>
          <a:xfrm>
            <a:off x="457200" y="1628800"/>
            <a:ext cx="8229600" cy="4525963"/>
          </a:xfrm>
        </p:spPr>
        <p:txBody>
          <a:bodyPr/>
          <a:lstStyle/>
          <a:p>
            <a:pPr marL="0" indent="0">
              <a:buNone/>
            </a:pPr>
            <a:endParaRPr lang="fr-FR" dirty="0"/>
          </a:p>
        </p:txBody>
      </p:sp>
    </p:spTree>
    <p:extLst>
      <p:ext uri="{BB962C8B-B14F-4D97-AF65-F5344CB8AC3E}">
        <p14:creationId xmlns:p14="http://schemas.microsoft.com/office/powerpoint/2010/main" val="399885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CA4EE-CF08-C24F-9810-87D6460B06EB}"/>
              </a:ext>
            </a:extLst>
          </p:cNvPr>
          <p:cNvSpPr>
            <a:spLocks noGrp="1"/>
          </p:cNvSpPr>
          <p:nvPr>
            <p:ph type="title"/>
          </p:nvPr>
        </p:nvSpPr>
        <p:spPr/>
        <p:txBody>
          <a:bodyPr>
            <a:normAutofit fontScale="90000"/>
          </a:bodyPr>
          <a:lstStyle/>
          <a:p>
            <a:pPr algn="l"/>
            <a:r>
              <a:rPr lang="fr-FR" dirty="0"/>
              <a:t>L</a:t>
            </a:r>
            <a:br>
              <a:rPr lang="fr-FR" dirty="0"/>
            </a:br>
            <a:br>
              <a:rPr lang="fr-FR" dirty="0"/>
            </a:br>
            <a:r>
              <a:rPr lang="fr-FR" dirty="0"/>
              <a:t>a - La question des indulgences</a:t>
            </a:r>
            <a:br>
              <a:rPr lang="fr-FR" dirty="0"/>
            </a:br>
            <a:br>
              <a:rPr lang="fr-FR" dirty="0"/>
            </a:br>
            <a:endParaRPr lang="fr-FR" dirty="0"/>
          </a:p>
        </p:txBody>
      </p:sp>
      <p:sp>
        <p:nvSpPr>
          <p:cNvPr id="3" name="Espace réservé du contenu 2">
            <a:extLst>
              <a:ext uri="{FF2B5EF4-FFF2-40B4-BE49-F238E27FC236}">
                <a16:creationId xmlns:a16="http://schemas.microsoft.com/office/drawing/2014/main" id="{22CCD89F-ACD7-B040-8D9A-177164CD1218}"/>
              </a:ext>
            </a:extLst>
          </p:cNvPr>
          <p:cNvSpPr>
            <a:spLocks noGrp="1"/>
          </p:cNvSpPr>
          <p:nvPr>
            <p:ph idx="1"/>
          </p:nvPr>
        </p:nvSpPr>
        <p:spPr/>
        <p:txBody>
          <a:bodyPr/>
          <a:lstStyle/>
          <a:p>
            <a:r>
              <a:rPr lang="fr-FR" dirty="0"/>
              <a:t>offres de salut exceptionnelles </a:t>
            </a:r>
          </a:p>
          <a:p>
            <a:r>
              <a:rPr lang="fr-FR" dirty="0"/>
              <a:t>médiation de la grâce divine</a:t>
            </a:r>
          </a:p>
          <a:p>
            <a:endParaRPr lang="fr-FR" dirty="0"/>
          </a:p>
          <a:p>
            <a:r>
              <a:rPr lang="fr-FR" dirty="0"/>
              <a:t>Du latin </a:t>
            </a:r>
            <a:r>
              <a:rPr lang="fr-FR" i="1" dirty="0" err="1"/>
              <a:t>Indulgere</a:t>
            </a:r>
            <a:r>
              <a:rPr lang="fr-FR" dirty="0"/>
              <a:t>, accorder</a:t>
            </a:r>
          </a:p>
          <a:p>
            <a:endParaRPr lang="fr-FR" dirty="0"/>
          </a:p>
          <a:p>
            <a:r>
              <a:rPr lang="fr-FR" dirty="0"/>
              <a:t>Rémission des peines temporelles (ou </a:t>
            </a:r>
            <a:r>
              <a:rPr lang="fr-FR" i="1" dirty="0"/>
              <a:t>pénitence</a:t>
            </a:r>
            <a:r>
              <a:rPr lang="fr-FR" dirty="0"/>
              <a:t>) encourues en raison de ses péchés (éloignant Dieu de l’homme)</a:t>
            </a:r>
          </a:p>
        </p:txBody>
      </p:sp>
    </p:spTree>
    <p:extLst>
      <p:ext uri="{BB962C8B-B14F-4D97-AF65-F5344CB8AC3E}">
        <p14:creationId xmlns:p14="http://schemas.microsoft.com/office/powerpoint/2010/main" val="373853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94780B1-718D-794D-8B1C-89D7981E0AC6}"/>
              </a:ext>
            </a:extLst>
          </p:cNvPr>
          <p:cNvPicPr>
            <a:picLocks noChangeAspect="1"/>
          </p:cNvPicPr>
          <p:nvPr/>
        </p:nvPicPr>
        <p:blipFill>
          <a:blip r:embed="rId3"/>
          <a:stretch>
            <a:fillRect/>
          </a:stretch>
        </p:blipFill>
        <p:spPr>
          <a:xfrm>
            <a:off x="3333750" y="2603500"/>
            <a:ext cx="2476500" cy="1651000"/>
          </a:xfrm>
          <a:prstGeom prst="rect">
            <a:avLst/>
          </a:prstGeom>
        </p:spPr>
      </p:pic>
      <p:pic>
        <p:nvPicPr>
          <p:cNvPr id="3" name="Image 2">
            <a:extLst>
              <a:ext uri="{FF2B5EF4-FFF2-40B4-BE49-F238E27FC236}">
                <a16:creationId xmlns:a16="http://schemas.microsoft.com/office/drawing/2014/main" id="{EDCA3170-6122-1E4C-884A-90E19D6741AB}"/>
              </a:ext>
            </a:extLst>
          </p:cNvPr>
          <p:cNvPicPr>
            <a:picLocks noChangeAspect="1"/>
          </p:cNvPicPr>
          <p:nvPr/>
        </p:nvPicPr>
        <p:blipFill>
          <a:blip r:embed="rId4"/>
          <a:stretch>
            <a:fillRect/>
          </a:stretch>
        </p:blipFill>
        <p:spPr>
          <a:xfrm>
            <a:off x="0" y="375047"/>
            <a:ext cx="9144000" cy="6107906"/>
          </a:xfrm>
          <a:prstGeom prst="rect">
            <a:avLst/>
          </a:prstGeom>
        </p:spPr>
      </p:pic>
    </p:spTree>
    <p:extLst>
      <p:ext uri="{BB962C8B-B14F-4D97-AF65-F5344CB8AC3E}">
        <p14:creationId xmlns:p14="http://schemas.microsoft.com/office/powerpoint/2010/main" val="15523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BFCE0-49F8-AB42-B7DC-878DD98D6A1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AB3E3A5-EE1D-A44A-A99C-E64163C3DD58}"/>
              </a:ext>
            </a:extLst>
          </p:cNvPr>
          <p:cNvSpPr>
            <a:spLocks noGrp="1"/>
          </p:cNvSpPr>
          <p:nvPr>
            <p:ph idx="1"/>
          </p:nvPr>
        </p:nvSpPr>
        <p:spPr/>
        <p:txBody>
          <a:bodyPr/>
          <a:lstStyle/>
          <a:p>
            <a:r>
              <a:rPr lang="fr-FR" dirty="0"/>
              <a:t>accordées à l’origine pour la participation à la croisade </a:t>
            </a:r>
          </a:p>
          <a:p>
            <a:endParaRPr lang="fr-FR" dirty="0"/>
          </a:p>
          <a:p>
            <a:r>
              <a:rPr lang="fr-FR" dirty="0"/>
              <a:t>nées du système de tarification des pénitences (sacrement de la pénitence)</a:t>
            </a:r>
          </a:p>
        </p:txBody>
      </p:sp>
    </p:spTree>
    <p:extLst>
      <p:ext uri="{BB962C8B-B14F-4D97-AF65-F5344CB8AC3E}">
        <p14:creationId xmlns:p14="http://schemas.microsoft.com/office/powerpoint/2010/main" val="20193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20px-Antichrist1.jpg"/>
          <p:cNvPicPr>
            <a:picLocks noChangeAspect="1"/>
          </p:cNvPicPr>
          <p:nvPr/>
        </p:nvPicPr>
        <p:blipFill>
          <a:blip r:embed="rId2"/>
          <a:stretch>
            <a:fillRect/>
          </a:stretch>
        </p:blipFill>
        <p:spPr>
          <a:xfrm>
            <a:off x="2654347" y="0"/>
            <a:ext cx="4584653" cy="5647459"/>
          </a:xfrm>
          <a:prstGeom prst="rect">
            <a:avLst/>
          </a:prstGeom>
        </p:spPr>
      </p:pic>
      <p:sp>
        <p:nvSpPr>
          <p:cNvPr id="3" name="ZoneTexte 2"/>
          <p:cNvSpPr txBox="1"/>
          <p:nvPr/>
        </p:nvSpPr>
        <p:spPr>
          <a:xfrm>
            <a:off x="2209800" y="6858000"/>
            <a:ext cx="4455066" cy="369332"/>
          </a:xfrm>
          <a:prstGeom prst="rect">
            <a:avLst/>
          </a:prstGeom>
          <a:noFill/>
        </p:spPr>
        <p:txBody>
          <a:bodyPr wrap="none" rtlCol="0">
            <a:spAutoFit/>
          </a:bodyPr>
          <a:lstStyle/>
          <a:p>
            <a:r>
              <a:rPr lang="fr-FR" dirty="0"/>
              <a:t>Le pape et l’antéchrist signant les indulgences</a:t>
            </a:r>
          </a:p>
        </p:txBody>
      </p:sp>
      <p:sp>
        <p:nvSpPr>
          <p:cNvPr id="5" name="ZoneTexte 4"/>
          <p:cNvSpPr txBox="1"/>
          <p:nvPr/>
        </p:nvSpPr>
        <p:spPr>
          <a:xfrm>
            <a:off x="1066800" y="5934670"/>
            <a:ext cx="7543800" cy="646331"/>
          </a:xfrm>
          <a:prstGeom prst="rect">
            <a:avLst/>
          </a:prstGeom>
          <a:noFill/>
        </p:spPr>
        <p:txBody>
          <a:bodyPr wrap="square" rtlCol="0">
            <a:spAutoFit/>
          </a:bodyPr>
          <a:lstStyle/>
          <a:p>
            <a:r>
              <a:rPr lang="fr-FR" dirty="0"/>
              <a:t>Le Pape signant et vendant des  indulgences (gravure de Lucas Cranach l’Ancien, 1521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165F3-26AD-A44F-8230-ED8F13C74C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4F853E6-FC44-5840-8B8A-250C7771CD0E}"/>
              </a:ext>
            </a:extLst>
          </p:cNvPr>
          <p:cNvSpPr>
            <a:spLocks noGrp="1"/>
          </p:cNvSpPr>
          <p:nvPr>
            <p:ph idx="1"/>
          </p:nvPr>
        </p:nvSpPr>
        <p:spPr/>
        <p:txBody>
          <a:bodyPr>
            <a:normAutofit lnSpcReduction="10000"/>
          </a:bodyPr>
          <a:lstStyle/>
          <a:p>
            <a:pPr marL="0" indent="0">
              <a:buNone/>
            </a:pPr>
            <a:r>
              <a:rPr lang="fr-FR" dirty="0"/>
              <a:t>&gt; omniprésentes dans la culture religieuse de la fin du Moyen Age.</a:t>
            </a:r>
          </a:p>
          <a:p>
            <a:pPr marL="0" indent="0">
              <a:buNone/>
            </a:pPr>
            <a:endParaRPr lang="fr-FR" dirty="0"/>
          </a:p>
          <a:p>
            <a:pPr marL="0" indent="0">
              <a:buNone/>
            </a:pPr>
            <a:r>
              <a:rPr lang="fr-FR" dirty="0"/>
              <a:t>Indulgences plénières : le pape promet une radiation complète des peines à expier au Purgatoire pour les péchés.</a:t>
            </a:r>
          </a:p>
          <a:p>
            <a:pPr marL="0" indent="0">
              <a:buNone/>
            </a:pPr>
            <a:endParaRPr lang="fr-FR" dirty="0"/>
          </a:p>
          <a:p>
            <a:pPr marL="0" indent="0">
              <a:buNone/>
            </a:pPr>
            <a:r>
              <a:rPr lang="fr-FR" dirty="0"/>
              <a:t>Indulgences épiscopales : accordées à l’occasion de la consécration d’une église pour une année.</a:t>
            </a:r>
          </a:p>
          <a:p>
            <a:endParaRPr lang="fr-FR" dirty="0"/>
          </a:p>
        </p:txBody>
      </p:sp>
    </p:spTree>
    <p:extLst>
      <p:ext uri="{BB962C8B-B14F-4D97-AF65-F5344CB8AC3E}">
        <p14:creationId xmlns:p14="http://schemas.microsoft.com/office/powerpoint/2010/main" val="59694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43188-B422-2240-8A25-3F6EE27E2DA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ED047E-D1D0-394F-B5DC-E8003DBA2FE7}"/>
              </a:ext>
            </a:extLst>
          </p:cNvPr>
          <p:cNvSpPr>
            <a:spLocks noGrp="1"/>
          </p:cNvSpPr>
          <p:nvPr>
            <p:ph idx="1"/>
          </p:nvPr>
        </p:nvSpPr>
        <p:spPr/>
        <p:txBody>
          <a:bodyPr>
            <a:normAutofit/>
          </a:bodyPr>
          <a:lstStyle/>
          <a:p>
            <a:r>
              <a:rPr lang="fr-FR" dirty="0"/>
              <a:t>Croyance au Purgatoire</a:t>
            </a:r>
          </a:p>
          <a:p>
            <a:endParaRPr lang="fr-FR" dirty="0"/>
          </a:p>
          <a:p>
            <a:r>
              <a:rPr lang="fr-FR" dirty="0"/>
              <a:t>État de purification des âmes des défunts</a:t>
            </a:r>
          </a:p>
          <a:p>
            <a:endParaRPr lang="fr-FR" dirty="0"/>
          </a:p>
          <a:p>
            <a:r>
              <a:rPr lang="fr-FR" dirty="0"/>
              <a:t>« lieu » &gt; état (non géographique) </a:t>
            </a:r>
          </a:p>
          <a:p>
            <a:r>
              <a:rPr lang="fr-FR" dirty="0"/>
              <a:t>Origène : enfer, état provisoire</a:t>
            </a:r>
          </a:p>
          <a:p>
            <a:r>
              <a:rPr lang="fr-FR" dirty="0"/>
              <a:t>« </a:t>
            </a:r>
            <a:r>
              <a:rPr lang="fr-FR" i="1" dirty="0" err="1"/>
              <a:t>Refrigerium</a:t>
            </a:r>
            <a:r>
              <a:rPr lang="fr-FR" dirty="0"/>
              <a:t> » (&gt; Antiquité)</a:t>
            </a:r>
          </a:p>
        </p:txBody>
      </p:sp>
    </p:spTree>
    <p:extLst>
      <p:ext uri="{BB962C8B-B14F-4D97-AF65-F5344CB8AC3E}">
        <p14:creationId xmlns:p14="http://schemas.microsoft.com/office/powerpoint/2010/main" val="258122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Eglise-catholiques-et-protestante-au-XVIe.gif"/>
          <p:cNvPicPr>
            <a:picLocks noChangeAspect="1"/>
          </p:cNvPicPr>
          <p:nvPr/>
        </p:nvPicPr>
        <p:blipFill>
          <a:blip r:embed="rId2"/>
          <a:stretch>
            <a:fillRect/>
          </a:stretch>
        </p:blipFill>
        <p:spPr>
          <a:xfrm>
            <a:off x="899592" y="442435"/>
            <a:ext cx="7632752" cy="4655979"/>
          </a:xfrm>
          <a:prstGeom prst="rect">
            <a:avLst/>
          </a:prstGeom>
        </p:spPr>
      </p:pic>
      <p:sp>
        <p:nvSpPr>
          <p:cNvPr id="5" name="ZoneTexte 4"/>
          <p:cNvSpPr txBox="1"/>
          <p:nvPr/>
        </p:nvSpPr>
        <p:spPr>
          <a:xfrm>
            <a:off x="3048000" y="5676900"/>
            <a:ext cx="3810000" cy="369332"/>
          </a:xfrm>
          <a:prstGeom prst="rect">
            <a:avLst/>
          </a:prstGeom>
          <a:noFill/>
        </p:spPr>
        <p:txBody>
          <a:bodyPr wrap="square" rtlCol="0">
            <a:spAutoFit/>
          </a:bodyPr>
          <a:lstStyle/>
          <a:p>
            <a:r>
              <a:rPr lang="fr-FR" dirty="0"/>
              <a:t>Lucas Cranach l’Ancien (1547)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422D03-6BB0-0941-B95E-9CE0E75A73B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4AEFE97-893A-FB45-8DEC-5E41657E7A76}"/>
              </a:ext>
            </a:extLst>
          </p:cNvPr>
          <p:cNvSpPr>
            <a:spLocks noGrp="1"/>
          </p:cNvSpPr>
          <p:nvPr>
            <p:ph idx="1"/>
          </p:nvPr>
        </p:nvSpPr>
        <p:spPr/>
        <p:txBody>
          <a:bodyPr/>
          <a:lstStyle/>
          <a:p>
            <a:pPr marL="0" indent="0" algn="just">
              <a:buNone/>
            </a:pPr>
            <a:r>
              <a:rPr lang="fr-FR" dirty="0"/>
              <a:t>« Vous devez croire qu'il y a un </a:t>
            </a:r>
            <a:r>
              <a:rPr lang="fr-FR" i="1" dirty="0"/>
              <a:t>feu purificateur </a:t>
            </a:r>
            <a:r>
              <a:rPr lang="fr-FR" dirty="0"/>
              <a:t>pour certains péchés parce que la vérité éternelle affirme que, si une personne blasphème contre l'Esprit Saint, cela ne lui est pardonné ni dans le siècle présent, ni dans le monde futur » (Mt 12, 32) ».</a:t>
            </a:r>
          </a:p>
          <a:p>
            <a:pPr marL="0" indent="0" algn="just">
              <a:buNone/>
            </a:pPr>
            <a:r>
              <a:rPr lang="fr-FR" dirty="0"/>
              <a:t>Grégoire le Grand, </a:t>
            </a:r>
            <a:r>
              <a:rPr lang="fr-FR" i="1" dirty="0" err="1"/>
              <a:t>Dialogi</a:t>
            </a:r>
            <a:r>
              <a:rPr lang="fr-FR" i="1" dirty="0"/>
              <a:t> de </a:t>
            </a:r>
            <a:r>
              <a:rPr lang="fr-FR" i="1" dirty="0" err="1"/>
              <a:t>vita</a:t>
            </a:r>
            <a:r>
              <a:rPr lang="fr-FR" i="1" dirty="0"/>
              <a:t> et </a:t>
            </a:r>
            <a:r>
              <a:rPr lang="fr-FR" i="1" dirty="0" err="1"/>
              <a:t>miraculis</a:t>
            </a:r>
            <a:r>
              <a:rPr lang="fr-FR" i="1" dirty="0"/>
              <a:t> </a:t>
            </a:r>
            <a:r>
              <a:rPr lang="fr-FR" i="1" dirty="0" err="1"/>
              <a:t>patrum</a:t>
            </a:r>
            <a:r>
              <a:rPr lang="fr-FR" i="1" dirty="0"/>
              <a:t> </a:t>
            </a:r>
            <a:r>
              <a:rPr lang="fr-FR" i="1" dirty="0" err="1"/>
              <a:t>Italicorum</a:t>
            </a:r>
            <a:r>
              <a:rPr lang="fr-FR" dirty="0"/>
              <a:t>, (4, 39). </a:t>
            </a:r>
          </a:p>
        </p:txBody>
      </p:sp>
    </p:spTree>
    <p:extLst>
      <p:ext uri="{BB962C8B-B14F-4D97-AF65-F5344CB8AC3E}">
        <p14:creationId xmlns:p14="http://schemas.microsoft.com/office/powerpoint/2010/main" val="704989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11FF001-E2A6-EF43-A0E6-CBED825B34D5}"/>
              </a:ext>
            </a:extLst>
          </p:cNvPr>
          <p:cNvPicPr>
            <a:picLocks noChangeAspect="1"/>
          </p:cNvPicPr>
          <p:nvPr/>
        </p:nvPicPr>
        <p:blipFill>
          <a:blip r:embed="rId2"/>
          <a:stretch>
            <a:fillRect/>
          </a:stretch>
        </p:blipFill>
        <p:spPr>
          <a:xfrm>
            <a:off x="2339752" y="392334"/>
            <a:ext cx="6617213" cy="6073332"/>
          </a:xfrm>
          <a:prstGeom prst="rect">
            <a:avLst/>
          </a:prstGeom>
        </p:spPr>
      </p:pic>
      <p:sp>
        <p:nvSpPr>
          <p:cNvPr id="5" name="ZoneTexte 4">
            <a:extLst>
              <a:ext uri="{FF2B5EF4-FFF2-40B4-BE49-F238E27FC236}">
                <a16:creationId xmlns:a16="http://schemas.microsoft.com/office/drawing/2014/main" id="{B4ACFF0B-8A5C-3747-B4B9-854BB69EC255}"/>
              </a:ext>
            </a:extLst>
          </p:cNvPr>
          <p:cNvSpPr txBox="1"/>
          <p:nvPr/>
        </p:nvSpPr>
        <p:spPr>
          <a:xfrm>
            <a:off x="271546" y="4797152"/>
            <a:ext cx="2232248" cy="923330"/>
          </a:xfrm>
          <a:prstGeom prst="rect">
            <a:avLst/>
          </a:prstGeom>
          <a:noFill/>
        </p:spPr>
        <p:txBody>
          <a:bodyPr wrap="square" rtlCol="0">
            <a:spAutoFit/>
          </a:bodyPr>
          <a:lstStyle/>
          <a:p>
            <a:r>
              <a:rPr lang="fr-FR" i="1" dirty="0"/>
              <a:t>Feu purgatoire</a:t>
            </a:r>
            <a:r>
              <a:rPr lang="fr-FR" dirty="0"/>
              <a:t>, Légende dorée (XIII</a:t>
            </a:r>
            <a:r>
              <a:rPr lang="fr-FR" baseline="30000" dirty="0"/>
              <a:t>e</a:t>
            </a:r>
            <a:r>
              <a:rPr lang="fr-FR" dirty="0"/>
              <a:t> siècle)</a:t>
            </a:r>
          </a:p>
        </p:txBody>
      </p:sp>
    </p:spTree>
    <p:extLst>
      <p:ext uri="{BB962C8B-B14F-4D97-AF65-F5344CB8AC3E}">
        <p14:creationId xmlns:p14="http://schemas.microsoft.com/office/powerpoint/2010/main" val="89474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FD874-CA24-3848-A5F7-0019473478C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11D5B92-51C2-8044-96E9-B1B095649B28}"/>
              </a:ext>
            </a:extLst>
          </p:cNvPr>
          <p:cNvSpPr>
            <a:spLocks noGrp="1"/>
          </p:cNvSpPr>
          <p:nvPr>
            <p:ph idx="1"/>
          </p:nvPr>
        </p:nvSpPr>
        <p:spPr/>
        <p:txBody>
          <a:bodyPr/>
          <a:lstStyle/>
          <a:p>
            <a:pPr marL="0" indent="0">
              <a:buNone/>
            </a:pPr>
            <a:endParaRPr lang="fr-FR" dirty="0"/>
          </a:p>
          <a:p>
            <a:pPr marL="0" indent="0">
              <a:buNone/>
            </a:pPr>
            <a:r>
              <a:rPr lang="fr-FR" dirty="0"/>
              <a:t>« </a:t>
            </a:r>
            <a:r>
              <a:rPr lang="fr-FR" dirty="0" err="1"/>
              <a:t>purgatorium</a:t>
            </a:r>
            <a:r>
              <a:rPr lang="fr-FR" dirty="0"/>
              <a:t> » (adjectif, 1133)</a:t>
            </a:r>
          </a:p>
          <a:p>
            <a:pPr marL="0" indent="0">
              <a:buNone/>
            </a:pPr>
            <a:r>
              <a:rPr lang="fr-FR" i="1" dirty="0" err="1"/>
              <a:t>Purgatorium</a:t>
            </a:r>
            <a:r>
              <a:rPr lang="fr-FR" dirty="0"/>
              <a:t> (« lieu »,vers 1170-1180)</a:t>
            </a:r>
          </a:p>
          <a:p>
            <a:pPr marL="0" indent="0">
              <a:buNone/>
            </a:pPr>
            <a:r>
              <a:rPr lang="fr-FR" dirty="0"/>
              <a:t>Concile de Lyon (1274) &gt; doctrine du Purgatoire</a:t>
            </a:r>
          </a:p>
          <a:p>
            <a:endParaRPr lang="fr-FR" dirty="0"/>
          </a:p>
        </p:txBody>
      </p:sp>
    </p:spTree>
    <p:extLst>
      <p:ext uri="{BB962C8B-B14F-4D97-AF65-F5344CB8AC3E}">
        <p14:creationId xmlns:p14="http://schemas.microsoft.com/office/powerpoint/2010/main" val="2985790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477D4-A0F3-0D4D-9A3B-ED7F120E69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B216A91-AE76-FE44-ABCC-C03792BB8F40}"/>
              </a:ext>
            </a:extLst>
          </p:cNvPr>
          <p:cNvSpPr>
            <a:spLocks noGrp="1"/>
          </p:cNvSpPr>
          <p:nvPr>
            <p:ph idx="1"/>
          </p:nvPr>
        </p:nvSpPr>
        <p:spPr/>
        <p:txBody>
          <a:bodyPr/>
          <a:lstStyle/>
          <a:p>
            <a:pPr marL="0" indent="0">
              <a:buNone/>
            </a:pPr>
            <a:r>
              <a:rPr lang="fr-FR" i="1" dirty="0" err="1"/>
              <a:t>Paracatartase</a:t>
            </a:r>
            <a:r>
              <a:rPr lang="fr-FR" dirty="0"/>
              <a:t> (du grec </a:t>
            </a:r>
            <a:r>
              <a:rPr lang="fr-FR" i="1" dirty="0"/>
              <a:t>catharsis</a:t>
            </a:r>
            <a:r>
              <a:rPr lang="fr-FR" dirty="0"/>
              <a:t>, purification)</a:t>
            </a:r>
          </a:p>
          <a:p>
            <a:endParaRPr lang="fr-FR" dirty="0"/>
          </a:p>
          <a:p>
            <a:pPr marL="0" indent="0">
              <a:buNone/>
            </a:pPr>
            <a:r>
              <a:rPr lang="fr-FR" dirty="0"/>
              <a:t>Saint Augustin</a:t>
            </a:r>
          </a:p>
          <a:p>
            <a:pPr marL="0" indent="0">
              <a:buNone/>
            </a:pPr>
            <a:r>
              <a:rPr lang="fr-FR" dirty="0"/>
              <a:t>Epreuve de purification entre le jugement individuel et le jugement dernier</a:t>
            </a:r>
          </a:p>
        </p:txBody>
      </p:sp>
    </p:spTree>
    <p:extLst>
      <p:ext uri="{BB962C8B-B14F-4D97-AF65-F5344CB8AC3E}">
        <p14:creationId xmlns:p14="http://schemas.microsoft.com/office/powerpoint/2010/main" val="502080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5FD5398-123C-0746-BFF8-BB50D5389763}"/>
              </a:ext>
            </a:extLst>
          </p:cNvPr>
          <p:cNvPicPr>
            <a:picLocks noChangeAspect="1"/>
          </p:cNvPicPr>
          <p:nvPr/>
        </p:nvPicPr>
        <p:blipFill>
          <a:blip r:embed="rId3"/>
          <a:stretch>
            <a:fillRect/>
          </a:stretch>
        </p:blipFill>
        <p:spPr>
          <a:xfrm>
            <a:off x="2107255" y="0"/>
            <a:ext cx="4929490" cy="6858000"/>
          </a:xfrm>
          <a:prstGeom prst="rect">
            <a:avLst/>
          </a:prstGeom>
        </p:spPr>
      </p:pic>
      <p:sp>
        <p:nvSpPr>
          <p:cNvPr id="5" name="ZoneTexte 4">
            <a:extLst>
              <a:ext uri="{FF2B5EF4-FFF2-40B4-BE49-F238E27FC236}">
                <a16:creationId xmlns:a16="http://schemas.microsoft.com/office/drawing/2014/main" id="{8AD700BF-AA2E-BF4F-B0A6-5841979FB714}"/>
              </a:ext>
            </a:extLst>
          </p:cNvPr>
          <p:cNvSpPr txBox="1"/>
          <p:nvPr/>
        </p:nvSpPr>
        <p:spPr>
          <a:xfrm>
            <a:off x="7308304" y="4941168"/>
            <a:ext cx="1584176" cy="1754326"/>
          </a:xfrm>
          <a:prstGeom prst="rect">
            <a:avLst/>
          </a:prstGeom>
          <a:noFill/>
        </p:spPr>
        <p:txBody>
          <a:bodyPr wrap="square" rtlCol="0">
            <a:spAutoFit/>
          </a:bodyPr>
          <a:lstStyle/>
          <a:p>
            <a:r>
              <a:rPr lang="fr-FR" i="1" dirty="0"/>
              <a:t>Le Purgatoire</a:t>
            </a:r>
            <a:r>
              <a:rPr lang="fr-FR" dirty="0"/>
              <a:t>, Très Riches heures du Duc de Berry, f. 113v., vers 1411-1416.</a:t>
            </a:r>
          </a:p>
        </p:txBody>
      </p:sp>
    </p:spTree>
    <p:extLst>
      <p:ext uri="{BB962C8B-B14F-4D97-AF65-F5344CB8AC3E}">
        <p14:creationId xmlns:p14="http://schemas.microsoft.com/office/powerpoint/2010/main" val="132265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5A43672-75F3-944A-B87A-F1D9F02EF0C6}"/>
              </a:ext>
            </a:extLst>
          </p:cNvPr>
          <p:cNvPicPr>
            <a:picLocks noChangeAspect="1"/>
          </p:cNvPicPr>
          <p:nvPr/>
        </p:nvPicPr>
        <p:blipFill>
          <a:blip r:embed="rId2"/>
          <a:stretch>
            <a:fillRect/>
          </a:stretch>
        </p:blipFill>
        <p:spPr>
          <a:xfrm>
            <a:off x="1930604" y="0"/>
            <a:ext cx="5282792" cy="6858000"/>
          </a:xfrm>
          <a:prstGeom prst="rect">
            <a:avLst/>
          </a:prstGeom>
        </p:spPr>
      </p:pic>
    </p:spTree>
    <p:extLst>
      <p:ext uri="{BB962C8B-B14F-4D97-AF65-F5344CB8AC3E}">
        <p14:creationId xmlns:p14="http://schemas.microsoft.com/office/powerpoint/2010/main" val="2137990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FF6C22-97D8-124D-BBFE-003030AF8563}"/>
              </a:ext>
            </a:extLst>
          </p:cNvPr>
          <p:cNvSpPr/>
          <p:nvPr/>
        </p:nvSpPr>
        <p:spPr>
          <a:xfrm>
            <a:off x="2313561" y="3244334"/>
            <a:ext cx="4516878" cy="369332"/>
          </a:xfrm>
          <a:prstGeom prst="rect">
            <a:avLst/>
          </a:prstGeom>
        </p:spPr>
        <p:txBody>
          <a:bodyPr wrap="none">
            <a:spAutoFit/>
          </a:bodyPr>
          <a:lstStyle/>
          <a:p>
            <a:r>
              <a:rPr lang="fr-FR" dirty="0"/>
              <a:t>Inflation au moment du Grand Schisme (1378)</a:t>
            </a:r>
          </a:p>
        </p:txBody>
      </p:sp>
      <p:sp>
        <p:nvSpPr>
          <p:cNvPr id="3" name="Titre 2">
            <a:extLst>
              <a:ext uri="{FF2B5EF4-FFF2-40B4-BE49-F238E27FC236}">
                <a16:creationId xmlns:a16="http://schemas.microsoft.com/office/drawing/2014/main" id="{DC369C5E-2B30-2D49-8FE9-EA30D4CB1A3E}"/>
              </a:ext>
            </a:extLst>
          </p:cNvPr>
          <p:cNvSpPr>
            <a:spLocks noGrp="1"/>
          </p:cNvSpPr>
          <p:nvPr>
            <p:ph type="title"/>
          </p:nvPr>
        </p:nvSpPr>
        <p:spPr/>
        <p:txBody>
          <a:bodyPr/>
          <a:lstStyle/>
          <a:p>
            <a:endParaRPr lang="fr-FR"/>
          </a:p>
        </p:txBody>
      </p:sp>
      <p:sp>
        <p:nvSpPr>
          <p:cNvPr id="4" name="Espace réservé du contenu 3">
            <a:extLst>
              <a:ext uri="{FF2B5EF4-FFF2-40B4-BE49-F238E27FC236}">
                <a16:creationId xmlns:a16="http://schemas.microsoft.com/office/drawing/2014/main" id="{6F1F3D31-B05C-F04C-B774-619994374736}"/>
              </a:ext>
            </a:extLst>
          </p:cNvPr>
          <p:cNvSpPr>
            <a:spLocks noGrp="1"/>
          </p:cNvSpPr>
          <p:nvPr>
            <p:ph idx="1"/>
          </p:nvPr>
        </p:nvSpPr>
        <p:spPr/>
        <p:txBody>
          <a:bodyPr/>
          <a:lstStyle/>
          <a:p>
            <a:r>
              <a:rPr lang="fr-FR" dirty="0"/>
              <a:t>Inflation au moment du Grand Schisme (1378)</a:t>
            </a:r>
          </a:p>
          <a:p>
            <a:endParaRPr lang="fr-FR" dirty="0"/>
          </a:p>
          <a:p>
            <a:r>
              <a:rPr lang="fr-FR" dirty="0"/>
              <a:t>Besoin d’argent</a:t>
            </a:r>
          </a:p>
        </p:txBody>
      </p:sp>
    </p:spTree>
    <p:extLst>
      <p:ext uri="{BB962C8B-B14F-4D97-AF65-F5344CB8AC3E}">
        <p14:creationId xmlns:p14="http://schemas.microsoft.com/office/powerpoint/2010/main" val="1326506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9B084-872B-1746-9C8F-16A333812D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03B0144-7B5B-6645-951D-5D21BE8EA748}"/>
              </a:ext>
            </a:extLst>
          </p:cNvPr>
          <p:cNvSpPr>
            <a:spLocks noGrp="1"/>
          </p:cNvSpPr>
          <p:nvPr>
            <p:ph idx="1"/>
          </p:nvPr>
        </p:nvSpPr>
        <p:spPr/>
        <p:txBody>
          <a:bodyPr>
            <a:normAutofit/>
          </a:bodyPr>
          <a:lstStyle/>
          <a:p>
            <a:r>
              <a:rPr lang="fr-FR" dirty="0"/>
              <a:t>- métaphore fiduciaire </a:t>
            </a:r>
          </a:p>
          <a:p>
            <a:r>
              <a:rPr lang="fr-FR" dirty="0"/>
              <a:t>- théorie du « trésor de grâce » développée dans la théologie du XIIIe siècle.</a:t>
            </a:r>
          </a:p>
          <a:p>
            <a:r>
              <a:rPr lang="fr-FR" dirty="0"/>
              <a:t>« Trésor de grâce » </a:t>
            </a:r>
          </a:p>
          <a:p>
            <a:pPr>
              <a:buFontTx/>
              <a:buChar char="-"/>
            </a:pPr>
            <a:r>
              <a:rPr lang="fr-FR" dirty="0"/>
              <a:t>Théologie de la grâce</a:t>
            </a:r>
          </a:p>
          <a:p>
            <a:pPr>
              <a:buFontTx/>
              <a:buChar char="-"/>
            </a:pPr>
            <a:r>
              <a:rPr lang="fr-FR" dirty="0"/>
              <a:t>Le pape peut distribuer  des dons de grâce par le moyen des indulgences.</a:t>
            </a:r>
          </a:p>
        </p:txBody>
      </p:sp>
    </p:spTree>
    <p:extLst>
      <p:ext uri="{BB962C8B-B14F-4D97-AF65-F5344CB8AC3E}">
        <p14:creationId xmlns:p14="http://schemas.microsoft.com/office/powerpoint/2010/main" val="1530927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702B6-6257-EF41-89A2-69206495574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0561F21-916D-9F4C-89F8-EF1F1B83C11F}"/>
              </a:ext>
            </a:extLst>
          </p:cNvPr>
          <p:cNvSpPr>
            <a:spLocks noGrp="1"/>
          </p:cNvSpPr>
          <p:nvPr>
            <p:ph idx="1"/>
          </p:nvPr>
        </p:nvSpPr>
        <p:spPr/>
        <p:txBody>
          <a:bodyPr>
            <a:normAutofit lnSpcReduction="10000"/>
          </a:bodyPr>
          <a:lstStyle/>
          <a:p>
            <a:r>
              <a:rPr lang="fr-FR" dirty="0"/>
              <a:t>Trésor de grâces</a:t>
            </a:r>
          </a:p>
          <a:p>
            <a:r>
              <a:rPr lang="fr-FR" dirty="0"/>
              <a:t>Métaphore fiduciaire</a:t>
            </a:r>
          </a:p>
          <a:p>
            <a:r>
              <a:rPr lang="fr-FR" dirty="0"/>
              <a:t>Monnaie sonnante et trébuchante…</a:t>
            </a:r>
          </a:p>
          <a:p>
            <a:pPr marL="0" indent="0">
              <a:buNone/>
            </a:pPr>
            <a:endParaRPr lang="fr-FR" dirty="0"/>
          </a:p>
          <a:p>
            <a:pPr>
              <a:buFont typeface="Wingdings" pitchFamily="2" charset="2"/>
              <a:buChar char="Ø"/>
            </a:pPr>
            <a:r>
              <a:rPr lang="fr-FR" dirty="0"/>
              <a:t>une affaire lucrative </a:t>
            </a:r>
          </a:p>
          <a:p>
            <a:pPr>
              <a:buFont typeface="Wingdings" pitchFamily="2" charset="2"/>
              <a:buChar char="Ø"/>
            </a:pPr>
            <a:r>
              <a:rPr lang="fr-FR" dirty="0"/>
              <a:t>la papauté touche un tiers des revenus </a:t>
            </a:r>
          </a:p>
          <a:p>
            <a:pPr>
              <a:buFont typeface="Wingdings" pitchFamily="2" charset="2"/>
              <a:buChar char="Ø"/>
            </a:pPr>
            <a:r>
              <a:rPr lang="fr-FR" dirty="0"/>
              <a:t>mais états séculiers (villes et princes) en profitent aussi largement.</a:t>
            </a:r>
          </a:p>
          <a:p>
            <a:endParaRPr lang="fr-FR" dirty="0"/>
          </a:p>
        </p:txBody>
      </p:sp>
    </p:spTree>
    <p:extLst>
      <p:ext uri="{BB962C8B-B14F-4D97-AF65-F5344CB8AC3E}">
        <p14:creationId xmlns:p14="http://schemas.microsoft.com/office/powerpoint/2010/main" val="935236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D10A81-B702-2547-864A-7E23FFECFB9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A1ED4F2-A3D6-4D42-93FB-348364BD9CC7}"/>
              </a:ext>
            </a:extLst>
          </p:cNvPr>
          <p:cNvSpPr>
            <a:spLocks noGrp="1"/>
          </p:cNvSpPr>
          <p:nvPr>
            <p:ph idx="1"/>
          </p:nvPr>
        </p:nvSpPr>
        <p:spPr/>
        <p:txBody>
          <a:bodyPr>
            <a:normAutofit/>
          </a:bodyPr>
          <a:lstStyle/>
          <a:p>
            <a:endParaRPr lang="fr-FR" dirty="0"/>
          </a:p>
          <a:p>
            <a:r>
              <a:rPr lang="fr-FR" dirty="0"/>
              <a:t>Dans les théories de l’indulgence, on voit aussi apparaître les indulgences pour les défunts :</a:t>
            </a:r>
          </a:p>
          <a:p>
            <a:r>
              <a:rPr lang="fr-FR" dirty="0"/>
              <a:t> « Nous vous avons engendré […], et vous nous laissez nous tordre dans les flammes »</a:t>
            </a:r>
          </a:p>
          <a:p>
            <a:endParaRPr lang="fr-FR" dirty="0"/>
          </a:p>
        </p:txBody>
      </p:sp>
    </p:spTree>
    <p:extLst>
      <p:ext uri="{BB962C8B-B14F-4D97-AF65-F5344CB8AC3E}">
        <p14:creationId xmlns:p14="http://schemas.microsoft.com/office/powerpoint/2010/main" val="344748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FR" dirty="0"/>
              <a:t>« Nous savons bien que, même dans le Saint Siège, on a pu voir depuis plusieurs années déjà des comportements indignes, des abus dans les affaires ecclésiastiques, des excès. Et cela n'a fait qu'empirer. Nous tous, prélats et ecclésiastiques, nous nous sommes éloignés de la bonne voie... C'est pour cela que tu dois promettre en notre nom aux chrétiens d'Allemagne en révolte que nous ferons tout pour que la curie romaine se réforme, s'améliore » - Adrien VI (1459-1522)</a:t>
            </a:r>
          </a:p>
          <a:p>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DF8DF-B6DA-754A-A944-532F07EE62D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C70DB0B-132A-ED47-A938-E693E366E785}"/>
              </a:ext>
            </a:extLst>
          </p:cNvPr>
          <p:cNvSpPr>
            <a:spLocks noGrp="1"/>
          </p:cNvSpPr>
          <p:nvPr>
            <p:ph idx="1"/>
          </p:nvPr>
        </p:nvSpPr>
        <p:spPr/>
        <p:txBody>
          <a:bodyPr/>
          <a:lstStyle/>
          <a:p>
            <a:r>
              <a:rPr lang="fr-FR" dirty="0"/>
              <a:t>Nouveaux moyens de communication</a:t>
            </a:r>
          </a:p>
          <a:p>
            <a:endParaRPr lang="fr-FR" dirty="0"/>
          </a:p>
          <a:p>
            <a:r>
              <a:rPr lang="fr-FR" dirty="0"/>
              <a:t>Imprimerie (1453) mise au service des campagnes d’indulgence (prédicateurs d’indulgence)</a:t>
            </a:r>
          </a:p>
          <a:p>
            <a:endParaRPr lang="fr-FR" dirty="0"/>
          </a:p>
        </p:txBody>
      </p:sp>
    </p:spTree>
    <p:extLst>
      <p:ext uri="{BB962C8B-B14F-4D97-AF65-F5344CB8AC3E}">
        <p14:creationId xmlns:p14="http://schemas.microsoft.com/office/powerpoint/2010/main" val="1490403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ACA28-4BD3-D743-B588-A538509AD8B0}"/>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1AFA90F-1186-B245-B369-5E2C90D0724C}"/>
              </a:ext>
            </a:extLst>
          </p:cNvPr>
          <p:cNvSpPr>
            <a:spLocks noGrp="1"/>
          </p:cNvSpPr>
          <p:nvPr>
            <p:ph idx="1"/>
          </p:nvPr>
        </p:nvSpPr>
        <p:spPr/>
        <p:txBody>
          <a:bodyPr/>
          <a:lstStyle/>
          <a:p>
            <a:r>
              <a:rPr lang="fr-FR" dirty="0"/>
              <a:t>&gt;&gt; multiples possibilités de pourvoir son salut et celui de sa famille autour des années 1500.</a:t>
            </a:r>
          </a:p>
          <a:p>
            <a:endParaRPr lang="fr-FR" dirty="0"/>
          </a:p>
          <a:p>
            <a:r>
              <a:rPr lang="fr-FR" dirty="0"/>
              <a:t>&gt;&gt; indulgence devenue un moyen financier de relier les vivants et les morts</a:t>
            </a:r>
          </a:p>
          <a:p>
            <a:endParaRPr lang="fr-FR" dirty="0"/>
          </a:p>
          <a:p>
            <a:r>
              <a:rPr lang="fr-FR" dirty="0"/>
              <a:t>Danses macabres</a:t>
            </a:r>
          </a:p>
          <a:p>
            <a:r>
              <a:rPr lang="fr-FR" dirty="0"/>
              <a:t>Communion des saints</a:t>
            </a:r>
          </a:p>
        </p:txBody>
      </p:sp>
    </p:spTree>
    <p:extLst>
      <p:ext uri="{BB962C8B-B14F-4D97-AF65-F5344CB8AC3E}">
        <p14:creationId xmlns:p14="http://schemas.microsoft.com/office/powerpoint/2010/main" val="3320621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4C75D27-D8C1-F244-A893-3CF41056950D}"/>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BD65103F-E69B-FC44-A9D6-BFE1C3065E64}"/>
              </a:ext>
            </a:extLst>
          </p:cNvPr>
          <p:cNvPicPr>
            <a:picLocks noGrp="1" noChangeAspect="1"/>
          </p:cNvPicPr>
          <p:nvPr>
            <p:ph sz="half" idx="1"/>
          </p:nvPr>
        </p:nvPicPr>
        <p:blipFill>
          <a:blip r:embed="rId2"/>
          <a:stretch>
            <a:fillRect/>
          </a:stretch>
        </p:blipFill>
        <p:spPr>
          <a:xfrm>
            <a:off x="457200" y="2754369"/>
            <a:ext cx="4038600" cy="2217624"/>
          </a:xfrm>
        </p:spPr>
      </p:pic>
      <p:pic>
        <p:nvPicPr>
          <p:cNvPr id="8" name="Espace réservé du contenu 7">
            <a:extLst>
              <a:ext uri="{FF2B5EF4-FFF2-40B4-BE49-F238E27FC236}">
                <a16:creationId xmlns:a16="http://schemas.microsoft.com/office/drawing/2014/main" id="{18B6F575-EAFC-724F-908C-A8368ABAD66C}"/>
              </a:ext>
            </a:extLst>
          </p:cNvPr>
          <p:cNvPicPr>
            <a:picLocks noGrp="1" noChangeAspect="1"/>
          </p:cNvPicPr>
          <p:nvPr>
            <p:ph sz="half" idx="2"/>
          </p:nvPr>
        </p:nvPicPr>
        <p:blipFill>
          <a:blip r:embed="rId3"/>
          <a:stretch>
            <a:fillRect/>
          </a:stretch>
        </p:blipFill>
        <p:spPr>
          <a:xfrm>
            <a:off x="4559812" y="2785542"/>
            <a:ext cx="4439648" cy="2217623"/>
          </a:xfrm>
        </p:spPr>
      </p:pic>
    </p:spTree>
    <p:extLst>
      <p:ext uri="{BB962C8B-B14F-4D97-AF65-F5344CB8AC3E}">
        <p14:creationId xmlns:p14="http://schemas.microsoft.com/office/powerpoint/2010/main" val="609553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B12A2-BBBF-2949-BDB5-7E5050202BAE}"/>
              </a:ext>
            </a:extLst>
          </p:cNvPr>
          <p:cNvSpPr>
            <a:spLocks noGrp="1"/>
          </p:cNvSpPr>
          <p:nvPr>
            <p:ph type="title"/>
          </p:nvPr>
        </p:nvSpPr>
        <p:spPr/>
        <p:txBody>
          <a:bodyPr>
            <a:normAutofit/>
          </a:bodyPr>
          <a:lstStyle/>
          <a:p>
            <a:pPr algn="l"/>
            <a:r>
              <a:rPr lang="fr-FR" b="1" dirty="0"/>
              <a:t>b – La querelle des indulgences</a:t>
            </a:r>
          </a:p>
        </p:txBody>
      </p:sp>
      <p:sp>
        <p:nvSpPr>
          <p:cNvPr id="3" name="Espace réservé du contenu 2">
            <a:extLst>
              <a:ext uri="{FF2B5EF4-FFF2-40B4-BE49-F238E27FC236}">
                <a16:creationId xmlns:a16="http://schemas.microsoft.com/office/drawing/2014/main" id="{E2BBAD36-787C-7740-93A3-716917FBE8CB}"/>
              </a:ext>
            </a:extLst>
          </p:cNvPr>
          <p:cNvSpPr>
            <a:spLocks noGrp="1"/>
          </p:cNvSpPr>
          <p:nvPr>
            <p:ph idx="1"/>
          </p:nvPr>
        </p:nvSpPr>
        <p:spPr/>
        <p:txBody>
          <a:bodyPr>
            <a:normAutofit/>
          </a:bodyPr>
          <a:lstStyle/>
          <a:p>
            <a:r>
              <a:rPr lang="fr-FR" dirty="0"/>
              <a:t>Luther est devenue une personnalité possédant charisme et force de conviction</a:t>
            </a:r>
          </a:p>
          <a:p>
            <a:r>
              <a:rPr lang="fr-FR" dirty="0"/>
              <a:t>- prédicateur</a:t>
            </a:r>
          </a:p>
          <a:p>
            <a:r>
              <a:rPr lang="fr-FR" dirty="0"/>
              <a:t>- publiciste</a:t>
            </a:r>
          </a:p>
          <a:p>
            <a:r>
              <a:rPr lang="fr-FR" dirty="0"/>
              <a:t>Dans la faculté, il est intervenant dans les disputes théologiques (</a:t>
            </a:r>
            <a:r>
              <a:rPr lang="fr-FR" dirty="0" err="1"/>
              <a:t>disputatio</a:t>
            </a:r>
            <a:r>
              <a:rPr lang="fr-FR" dirty="0"/>
              <a:t>)</a:t>
            </a: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4008057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6C3BC-6DD1-8B41-84C5-CE2E98A4B93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D68B25D-19AA-7946-8B47-CEEC33CBD89F}"/>
              </a:ext>
            </a:extLst>
          </p:cNvPr>
          <p:cNvSpPr>
            <a:spLocks noGrp="1"/>
          </p:cNvSpPr>
          <p:nvPr>
            <p:ph idx="1"/>
          </p:nvPr>
        </p:nvSpPr>
        <p:spPr/>
        <p:txBody>
          <a:bodyPr>
            <a:normAutofit/>
          </a:bodyPr>
          <a:lstStyle/>
          <a:p>
            <a:r>
              <a:rPr lang="fr-FR" dirty="0"/>
              <a:t>31 octobre 1517 :</a:t>
            </a:r>
          </a:p>
          <a:p>
            <a:pPr marL="0" indent="0">
              <a:buNone/>
            </a:pPr>
            <a:r>
              <a:rPr lang="fr-FR" dirty="0"/>
              <a:t>-  Luther placarde ses 95 thèses contre les indulgences sur les murs de la collégiale du château de Wittenberg : </a:t>
            </a:r>
          </a:p>
          <a:p>
            <a:pPr marL="0" indent="0">
              <a:buNone/>
            </a:pPr>
            <a:r>
              <a:rPr lang="fr-FR" dirty="0"/>
              <a:t>- c’est une «</a:t>
            </a:r>
            <a:r>
              <a:rPr lang="fr-FR" i="1" dirty="0"/>
              <a:t> </a:t>
            </a:r>
            <a:r>
              <a:rPr lang="fr-FR" i="1" dirty="0" err="1"/>
              <a:t>disputatio</a:t>
            </a:r>
            <a:r>
              <a:rPr lang="fr-FR" i="1" dirty="0"/>
              <a:t> </a:t>
            </a:r>
            <a:r>
              <a:rPr lang="fr-FR" dirty="0"/>
              <a:t>», une invitation à discuter avec les enseignants de l’université. </a:t>
            </a:r>
          </a:p>
          <a:p>
            <a:pPr marL="0" indent="0">
              <a:buNone/>
            </a:pPr>
            <a:r>
              <a:rPr lang="fr-FR" dirty="0"/>
              <a:t> - En aucun cas, ce n’est une invitation à la rupture.</a:t>
            </a:r>
          </a:p>
        </p:txBody>
      </p:sp>
    </p:spTree>
    <p:extLst>
      <p:ext uri="{BB962C8B-B14F-4D97-AF65-F5344CB8AC3E}">
        <p14:creationId xmlns:p14="http://schemas.microsoft.com/office/powerpoint/2010/main" val="2228651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7BE38-E4F7-914C-AEBF-EFFFE8401A44}"/>
              </a:ext>
            </a:extLst>
          </p:cNvPr>
          <p:cNvSpPr>
            <a:spLocks noGrp="1"/>
          </p:cNvSpPr>
          <p:nvPr>
            <p:ph type="title"/>
          </p:nvPr>
        </p:nvSpPr>
        <p:spPr/>
        <p:txBody>
          <a:bodyPr>
            <a:normAutofit fontScale="90000"/>
          </a:bodyPr>
          <a:lstStyle/>
          <a:p>
            <a:r>
              <a:rPr lang="fr-FR" i="1" dirty="0" err="1"/>
              <a:t>Disputatio</a:t>
            </a:r>
            <a:r>
              <a:rPr lang="fr-FR" i="1" dirty="0"/>
              <a:t> p</a:t>
            </a:r>
            <a:r>
              <a:rPr lang="la-Latn" i="1" dirty="0"/>
              <a:t>ro declaratione virtutis indulgentiarum</a:t>
            </a:r>
            <a:endParaRPr lang="fr-FR" i="1" dirty="0"/>
          </a:p>
        </p:txBody>
      </p:sp>
      <p:sp>
        <p:nvSpPr>
          <p:cNvPr id="3" name="Espace réservé du contenu 2">
            <a:extLst>
              <a:ext uri="{FF2B5EF4-FFF2-40B4-BE49-F238E27FC236}">
                <a16:creationId xmlns:a16="http://schemas.microsoft.com/office/drawing/2014/main" id="{B7609BD9-CF3C-F843-A208-E125B11CF9F1}"/>
              </a:ext>
            </a:extLst>
          </p:cNvPr>
          <p:cNvSpPr>
            <a:spLocks noGrp="1"/>
          </p:cNvSpPr>
          <p:nvPr>
            <p:ph idx="1"/>
          </p:nvPr>
        </p:nvSpPr>
        <p:spPr/>
        <p:txBody>
          <a:bodyPr/>
          <a:lstStyle/>
          <a:p>
            <a:pPr marL="0" indent="0">
              <a:buNone/>
            </a:pPr>
            <a:endParaRPr lang="fr-FR" dirty="0"/>
          </a:p>
          <a:p>
            <a:pPr marL="0" indent="0">
              <a:buNone/>
            </a:pPr>
            <a:r>
              <a:rPr lang="fr-FR" dirty="0"/>
              <a:t>La </a:t>
            </a:r>
            <a:r>
              <a:rPr lang="fr-FR" dirty="0" err="1"/>
              <a:t>thèse</a:t>
            </a:r>
            <a:r>
              <a:rPr lang="fr-FR" dirty="0"/>
              <a:t> 27 vise directement les prédicateurs chargés de </a:t>
            </a:r>
            <a:r>
              <a:rPr lang="fr-FR" dirty="0" err="1"/>
              <a:t>prêcher</a:t>
            </a:r>
            <a:r>
              <a:rPr lang="fr-FR" dirty="0"/>
              <a:t> l'indulgence </a:t>
            </a:r>
            <a:r>
              <a:rPr lang="fr-FR" dirty="0" err="1"/>
              <a:t>plénière</a:t>
            </a:r>
            <a:r>
              <a:rPr lang="fr-FR" dirty="0"/>
              <a:t> : </a:t>
            </a:r>
          </a:p>
          <a:p>
            <a:pPr marL="0" indent="0">
              <a:buNone/>
            </a:pPr>
            <a:endParaRPr lang="fr-FR" dirty="0"/>
          </a:p>
          <a:p>
            <a:pPr marL="0" indent="0" algn="just">
              <a:buNone/>
            </a:pPr>
            <a:r>
              <a:rPr lang="fr-FR" dirty="0"/>
              <a:t>« Ils </a:t>
            </a:r>
            <a:r>
              <a:rPr lang="fr-FR" dirty="0" err="1"/>
              <a:t>prêchent</a:t>
            </a:r>
            <a:r>
              <a:rPr lang="fr-FR" dirty="0"/>
              <a:t> des inventions humaines, ceux qui </a:t>
            </a:r>
            <a:r>
              <a:rPr lang="fr-FR" dirty="0" err="1"/>
              <a:t>prétendent</a:t>
            </a:r>
            <a:r>
              <a:rPr lang="fr-FR" dirty="0"/>
              <a:t> qu'</a:t>
            </a:r>
            <a:r>
              <a:rPr lang="fr-FR" dirty="0" err="1"/>
              <a:t>aussitôt</a:t>
            </a:r>
            <a:r>
              <a:rPr lang="fr-FR" dirty="0"/>
              <a:t> que l'argent </a:t>
            </a:r>
            <a:r>
              <a:rPr lang="fr-FR" dirty="0" err="1"/>
              <a:t>résonne</a:t>
            </a:r>
            <a:r>
              <a:rPr lang="fr-FR" dirty="0"/>
              <a:t> dans leur caisse, l'</a:t>
            </a:r>
            <a:r>
              <a:rPr lang="fr-FR" dirty="0" err="1"/>
              <a:t>âme</a:t>
            </a:r>
            <a:r>
              <a:rPr lang="fr-FR" dirty="0"/>
              <a:t> s'envole du Purgatoire ». </a:t>
            </a:r>
          </a:p>
          <a:p>
            <a:endParaRPr lang="fr-FR" dirty="0"/>
          </a:p>
        </p:txBody>
      </p:sp>
    </p:spTree>
    <p:extLst>
      <p:ext uri="{BB962C8B-B14F-4D97-AF65-F5344CB8AC3E}">
        <p14:creationId xmlns:p14="http://schemas.microsoft.com/office/powerpoint/2010/main" val="3892189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9CE8D5-7522-AC40-95B3-CE7B31AC25CA}"/>
              </a:ext>
            </a:extLst>
          </p:cNvPr>
          <p:cNvSpPr>
            <a:spLocks noGrp="1"/>
          </p:cNvSpPr>
          <p:nvPr>
            <p:ph type="title"/>
          </p:nvPr>
        </p:nvSpPr>
        <p:spPr/>
        <p:txBody>
          <a:bodyPr>
            <a:normAutofit fontScale="90000"/>
          </a:bodyPr>
          <a:lstStyle/>
          <a:p>
            <a:r>
              <a:rPr lang="fr-FR" dirty="0"/>
              <a:t>Dans l’historiographie, « 95 thèses »</a:t>
            </a:r>
          </a:p>
        </p:txBody>
      </p:sp>
      <p:pic>
        <p:nvPicPr>
          <p:cNvPr id="5" name="Espace réservé du contenu 4">
            <a:extLst>
              <a:ext uri="{FF2B5EF4-FFF2-40B4-BE49-F238E27FC236}">
                <a16:creationId xmlns:a16="http://schemas.microsoft.com/office/drawing/2014/main" id="{27F6FE68-EE9E-2C4F-93D4-B3B6A26FC6FD}"/>
              </a:ext>
            </a:extLst>
          </p:cNvPr>
          <p:cNvPicPr>
            <a:picLocks noGrp="1" noChangeAspect="1"/>
          </p:cNvPicPr>
          <p:nvPr>
            <p:ph idx="1"/>
          </p:nvPr>
        </p:nvPicPr>
        <p:blipFill>
          <a:blip r:embed="rId2"/>
          <a:stretch>
            <a:fillRect/>
          </a:stretch>
        </p:blipFill>
        <p:spPr>
          <a:xfrm>
            <a:off x="1619672" y="1417638"/>
            <a:ext cx="6375039" cy="4761106"/>
          </a:xfrm>
        </p:spPr>
      </p:pic>
    </p:spTree>
    <p:extLst>
      <p:ext uri="{BB962C8B-B14F-4D97-AF65-F5344CB8AC3E}">
        <p14:creationId xmlns:p14="http://schemas.microsoft.com/office/powerpoint/2010/main" val="2403602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2CD54E-5B69-A749-BAF3-209C54CAB07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42F587C-DC3E-8E41-A6FC-33E9E3A60102}"/>
              </a:ext>
            </a:extLst>
          </p:cNvPr>
          <p:cNvSpPr>
            <a:spLocks noGrp="1"/>
          </p:cNvSpPr>
          <p:nvPr>
            <p:ph idx="1"/>
          </p:nvPr>
        </p:nvSpPr>
        <p:spPr/>
        <p:txBody>
          <a:bodyPr/>
          <a:lstStyle/>
          <a:p>
            <a:r>
              <a:rPr lang="fr-FR" dirty="0"/>
              <a:t>Nouvelle théologie</a:t>
            </a:r>
          </a:p>
          <a:p>
            <a:endParaRPr lang="fr-FR" dirty="0"/>
          </a:p>
          <a:p>
            <a:r>
              <a:rPr lang="fr-FR" dirty="0"/>
              <a:t>Nouvelle économie du salut</a:t>
            </a:r>
          </a:p>
        </p:txBody>
      </p:sp>
    </p:spTree>
    <p:extLst>
      <p:ext uri="{BB962C8B-B14F-4D97-AF65-F5344CB8AC3E}">
        <p14:creationId xmlns:p14="http://schemas.microsoft.com/office/powerpoint/2010/main" val="766647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8D7C9-C484-7B4B-953C-1E85B983582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45677B7-5B1F-CD47-B7C2-FC070B45E7DD}"/>
              </a:ext>
            </a:extLst>
          </p:cNvPr>
          <p:cNvSpPr>
            <a:spLocks noGrp="1"/>
          </p:cNvSpPr>
          <p:nvPr>
            <p:ph idx="1"/>
          </p:nvPr>
        </p:nvSpPr>
        <p:spPr/>
        <p:txBody>
          <a:bodyPr/>
          <a:lstStyle/>
          <a:p>
            <a:pPr marL="0" indent="0">
              <a:buNone/>
            </a:pPr>
            <a:r>
              <a:rPr lang="fr-FR" dirty="0"/>
              <a:t>veille de la Toussaint (tous—saints) </a:t>
            </a:r>
          </a:p>
          <a:p>
            <a:pPr marL="0" indent="0">
              <a:buNone/>
            </a:pPr>
            <a:r>
              <a:rPr lang="fr-FR" dirty="0"/>
              <a:t>collégiale de </a:t>
            </a:r>
            <a:r>
              <a:rPr lang="fr-FR" dirty="0" err="1"/>
              <a:t>Wittemberg</a:t>
            </a:r>
            <a:r>
              <a:rPr lang="fr-FR" dirty="0"/>
              <a:t>, à côté du couvent des Augustiniens</a:t>
            </a:r>
          </a:p>
          <a:p>
            <a:pPr marL="0" indent="0">
              <a:buNone/>
            </a:pPr>
            <a:r>
              <a:rPr lang="fr-FR" dirty="0"/>
              <a:t>indulgence plénière accordée à tous les pénitents venus à la messe</a:t>
            </a:r>
          </a:p>
        </p:txBody>
      </p:sp>
    </p:spTree>
    <p:extLst>
      <p:ext uri="{BB962C8B-B14F-4D97-AF65-F5344CB8AC3E}">
        <p14:creationId xmlns:p14="http://schemas.microsoft.com/office/powerpoint/2010/main" val="88663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045FB-686A-054E-A074-0B2E766773E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0505B69-416E-5343-8F7C-9E896A8D5BA3}"/>
              </a:ext>
            </a:extLst>
          </p:cNvPr>
          <p:cNvSpPr>
            <a:spLocks noGrp="1"/>
          </p:cNvSpPr>
          <p:nvPr>
            <p:ph idx="1"/>
          </p:nvPr>
        </p:nvSpPr>
        <p:spPr/>
        <p:txBody>
          <a:bodyPr/>
          <a:lstStyle/>
          <a:p>
            <a:pPr marL="0" indent="0">
              <a:buNone/>
            </a:pPr>
            <a:r>
              <a:rPr lang="fr-FR" dirty="0"/>
              <a:t>Thèse 62 : </a:t>
            </a:r>
          </a:p>
          <a:p>
            <a:pPr marL="0" indent="0">
              <a:buNone/>
            </a:pPr>
            <a:endParaRPr lang="fr-FR" dirty="0"/>
          </a:p>
          <a:p>
            <a:pPr marL="0" indent="0">
              <a:buNone/>
            </a:pPr>
            <a:r>
              <a:rPr lang="fr-FR" dirty="0"/>
              <a:t>«  Le vrai trésor de l’Église, c’est le saint Évangile de la gloire et de la grâce de Dieu ».</a:t>
            </a:r>
          </a:p>
        </p:txBody>
      </p:sp>
    </p:spTree>
    <p:extLst>
      <p:ext uri="{BB962C8B-B14F-4D97-AF65-F5344CB8AC3E}">
        <p14:creationId xmlns:p14="http://schemas.microsoft.com/office/powerpoint/2010/main" val="343502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49140-7723-C54A-838B-11B8631BC71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BC9D7F1-2190-7347-AD43-FE845E23395A}"/>
              </a:ext>
            </a:extLst>
          </p:cNvPr>
          <p:cNvSpPr>
            <a:spLocks noGrp="1"/>
          </p:cNvSpPr>
          <p:nvPr>
            <p:ph idx="1"/>
          </p:nvPr>
        </p:nvSpPr>
        <p:spPr/>
        <p:txBody>
          <a:bodyPr/>
          <a:lstStyle/>
          <a:p>
            <a:r>
              <a:rPr lang="fr-FR" dirty="0"/>
              <a:t>Temps long des réformes…</a:t>
            </a:r>
          </a:p>
          <a:p>
            <a:r>
              <a:rPr lang="fr-FR" dirty="0"/>
              <a:t>Depuis la Réforme grégorienne (fin XIe siècle)</a:t>
            </a:r>
          </a:p>
          <a:p>
            <a:r>
              <a:rPr lang="fr-FR" dirty="0"/>
              <a:t>Le mot « réforme » fait partie du vocabulaire théologique.</a:t>
            </a:r>
          </a:p>
          <a:p>
            <a:r>
              <a:rPr lang="fr-FR" dirty="0"/>
              <a:t> Ceux qui se nommeront les réformés appartiennent à cette culture théologique.</a:t>
            </a:r>
          </a:p>
        </p:txBody>
      </p:sp>
    </p:spTree>
    <p:extLst>
      <p:ext uri="{BB962C8B-B14F-4D97-AF65-F5344CB8AC3E}">
        <p14:creationId xmlns:p14="http://schemas.microsoft.com/office/powerpoint/2010/main" val="3525713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8F7FD-559B-4949-85A4-045F23B0C3E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5DF1218-5927-384A-A453-2C24969D08D9}"/>
              </a:ext>
            </a:extLst>
          </p:cNvPr>
          <p:cNvSpPr>
            <a:spLocks noGrp="1"/>
          </p:cNvSpPr>
          <p:nvPr>
            <p:ph idx="1"/>
          </p:nvPr>
        </p:nvSpPr>
        <p:spPr/>
        <p:txBody>
          <a:bodyPr>
            <a:normAutofit lnSpcReduction="10000"/>
          </a:bodyPr>
          <a:lstStyle/>
          <a:p>
            <a:pPr marL="0" indent="0">
              <a:buNone/>
            </a:pPr>
            <a:r>
              <a:rPr lang="fr-FR" dirty="0"/>
              <a:t>Thèse 82 : </a:t>
            </a:r>
          </a:p>
          <a:p>
            <a:pPr marL="0" indent="0" algn="just">
              <a:buNone/>
            </a:pPr>
            <a:r>
              <a:rPr lang="fr-FR" dirty="0"/>
              <a:t>« Pourquoi, disent-­ils [les </a:t>
            </a:r>
            <a:r>
              <a:rPr lang="fr-FR" dirty="0" err="1"/>
              <a:t>laïcs</a:t>
            </a:r>
            <a:r>
              <a:rPr lang="fr-FR" dirty="0"/>
              <a:t>], pourquoi le Pape ne </a:t>
            </a:r>
            <a:r>
              <a:rPr lang="fr-FR" dirty="0" err="1"/>
              <a:t>délivre­-t-­il</a:t>
            </a:r>
            <a:r>
              <a:rPr lang="fr-FR" dirty="0"/>
              <a:t> pas d'un seul coup toutes les </a:t>
            </a:r>
            <a:r>
              <a:rPr lang="fr-FR" dirty="0" err="1"/>
              <a:t>âmes</a:t>
            </a:r>
            <a:r>
              <a:rPr lang="fr-FR" dirty="0"/>
              <a:t> du Purgatoire, pour les plus justes des motifs, par sainte </a:t>
            </a:r>
            <a:r>
              <a:rPr lang="fr-FR" dirty="0" err="1"/>
              <a:t>charite</a:t>
            </a:r>
            <a:r>
              <a:rPr lang="fr-FR" dirty="0"/>
              <a:t>́, par compassion pour leurs souffrances, tandis qu'il en </a:t>
            </a:r>
            <a:r>
              <a:rPr lang="fr-FR" dirty="0" err="1"/>
              <a:t>délivre</a:t>
            </a:r>
            <a:r>
              <a:rPr lang="fr-FR" dirty="0"/>
              <a:t> à l'infini pour le motif le plus futile, pour un argent indigne, pour la construction de sa basilique [Saint­ Pierre de Rome]? </a:t>
            </a:r>
          </a:p>
          <a:p>
            <a:endParaRPr lang="fr-FR" dirty="0"/>
          </a:p>
        </p:txBody>
      </p:sp>
    </p:spTree>
    <p:extLst>
      <p:ext uri="{BB962C8B-B14F-4D97-AF65-F5344CB8AC3E}">
        <p14:creationId xmlns:p14="http://schemas.microsoft.com/office/powerpoint/2010/main" val="1426499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81D39-73FD-D246-B1C8-C0DC89470E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FAA4AE6-DACE-4F4A-9CE6-6354D72478D8}"/>
              </a:ext>
            </a:extLst>
          </p:cNvPr>
          <p:cNvSpPr>
            <a:spLocks noGrp="1"/>
          </p:cNvSpPr>
          <p:nvPr>
            <p:ph idx="1"/>
          </p:nvPr>
        </p:nvSpPr>
        <p:spPr/>
        <p:txBody>
          <a:bodyPr/>
          <a:lstStyle/>
          <a:p>
            <a:pPr marL="0" indent="0">
              <a:buNone/>
            </a:pPr>
            <a:r>
              <a:rPr lang="fr-FR" dirty="0"/>
              <a:t>Thèse 83 : </a:t>
            </a:r>
          </a:p>
          <a:p>
            <a:pPr marL="0" indent="0">
              <a:buNone/>
            </a:pPr>
            <a:endParaRPr lang="fr-FR" dirty="0"/>
          </a:p>
          <a:p>
            <a:pPr marL="0" indent="0" algn="just">
              <a:buNone/>
            </a:pPr>
            <a:r>
              <a:rPr lang="fr-FR" dirty="0"/>
              <a:t>« Pourquoi le pape, dans sa très sainte charité, ne vide-t-il pas le purgatoire, où tant d’âmes sont en peine ? Ce serait là exercer plus dignement son pouvoir que de délivrer les âmes à prix d’argent ».</a:t>
            </a:r>
          </a:p>
        </p:txBody>
      </p:sp>
    </p:spTree>
    <p:extLst>
      <p:ext uri="{BB962C8B-B14F-4D97-AF65-F5344CB8AC3E}">
        <p14:creationId xmlns:p14="http://schemas.microsoft.com/office/powerpoint/2010/main" val="3763823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3BF35C-41A9-7548-85A9-B16DA06C0D4B}"/>
              </a:ext>
            </a:extLst>
          </p:cNvPr>
          <p:cNvSpPr>
            <a:spLocks noGrp="1"/>
          </p:cNvSpPr>
          <p:nvPr>
            <p:ph type="title"/>
          </p:nvPr>
        </p:nvSpPr>
        <p:spPr/>
        <p:txBody>
          <a:bodyPr>
            <a:normAutofit fontScale="90000"/>
          </a:bodyPr>
          <a:lstStyle/>
          <a:p>
            <a:r>
              <a:rPr lang="fr-FR" dirty="0"/>
              <a:t>Lettre de Luther à l’archevêque de Mayence, 31 octobre 1517</a:t>
            </a:r>
          </a:p>
        </p:txBody>
      </p:sp>
      <p:sp>
        <p:nvSpPr>
          <p:cNvPr id="3" name="Espace réservé du contenu 2">
            <a:extLst>
              <a:ext uri="{FF2B5EF4-FFF2-40B4-BE49-F238E27FC236}">
                <a16:creationId xmlns:a16="http://schemas.microsoft.com/office/drawing/2014/main" id="{E2C5AC18-3980-8A4C-8C47-1A962F56D1C5}"/>
              </a:ext>
            </a:extLst>
          </p:cNvPr>
          <p:cNvSpPr>
            <a:spLocks noGrp="1"/>
          </p:cNvSpPr>
          <p:nvPr>
            <p:ph idx="1"/>
          </p:nvPr>
        </p:nvSpPr>
        <p:spPr/>
        <p:txBody>
          <a:bodyPr>
            <a:normAutofit fontScale="70000" lnSpcReduction="20000"/>
          </a:bodyPr>
          <a:lstStyle/>
          <a:p>
            <a:pPr marL="0" indent="0" algn="just" fontAlgn="base">
              <a:buNone/>
            </a:pPr>
            <a:r>
              <a:rPr lang="fr-FR" i="1" dirty="0"/>
              <a:t>« </a:t>
            </a:r>
            <a:r>
              <a:rPr lang="fr-FR" dirty="0"/>
              <a:t>Père vénérable en Dieu, prince très illustre, veuille votre grâce jeter un œil favorable sur moi qui ne suis que terre et cendre, et recevoir favorablement ma demande avec la douceur épiscopale. On porte par tout le pays, au nom de votre grâce et seigneurie, l’indulgence papale pour la construction de la cathédrale de Saint-Pierre de Rome. Je ne blâme pas tant les grandes clameurs des prédicateurs de l’indulgence, lesquels je n’ai point entendus, que le faux sens adopté par le pauvre, simple et grossier peuple, qui publie </a:t>
            </a:r>
            <a:r>
              <a:rPr lang="fr-FR" b="1" dirty="0"/>
              <a:t>[= dit] </a:t>
            </a:r>
            <a:r>
              <a:rPr lang="fr-FR" dirty="0"/>
              <a:t>partout hautement les imaginations qu’il a conçues à ce sujet.</a:t>
            </a:r>
          </a:p>
          <a:p>
            <a:pPr marL="0" indent="0" algn="just" fontAlgn="base">
              <a:buNone/>
            </a:pPr>
            <a:br>
              <a:rPr lang="fr-FR" dirty="0"/>
            </a:br>
            <a:r>
              <a:rPr lang="fr-FR" dirty="0"/>
              <a:t>Cela me fait mal et me rend malade.</a:t>
            </a:r>
          </a:p>
          <a:p>
            <a:pPr marL="0" indent="0" algn="just" fontAlgn="base">
              <a:buNone/>
            </a:pPr>
            <a:br>
              <a:rPr lang="fr-FR" dirty="0"/>
            </a:br>
            <a:r>
              <a:rPr lang="fr-FR" dirty="0"/>
              <a:t>Ils croient que les âmes seront tirées du purgatoire dès qu’ils auront mis l’argent dans les coffres. Ils croient que l’indulgence est assez puissante pour sauver le plus grand pêcheur […]. »</a:t>
            </a:r>
          </a:p>
          <a:p>
            <a:endParaRPr lang="fr-FR" dirty="0"/>
          </a:p>
        </p:txBody>
      </p:sp>
    </p:spTree>
    <p:extLst>
      <p:ext uri="{BB962C8B-B14F-4D97-AF65-F5344CB8AC3E}">
        <p14:creationId xmlns:p14="http://schemas.microsoft.com/office/powerpoint/2010/main" val="4206639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4BFB5A-2463-624B-92AF-47012D8BAC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C3E79B-3569-7547-B071-CA382C451053}"/>
              </a:ext>
            </a:extLst>
          </p:cNvPr>
          <p:cNvSpPr>
            <a:spLocks noGrp="1"/>
          </p:cNvSpPr>
          <p:nvPr>
            <p:ph idx="1"/>
          </p:nvPr>
        </p:nvSpPr>
        <p:spPr/>
        <p:txBody>
          <a:bodyPr/>
          <a:lstStyle/>
          <a:p>
            <a:pPr marL="0" indent="0">
              <a:buNone/>
            </a:pPr>
            <a:r>
              <a:rPr lang="fr-FR" dirty="0"/>
              <a:t>En 1515, le pape Léon X a en effet autorisé une vente d’indulgences pour financer la construction de la basilique Saint-Pierre de Rome.</a:t>
            </a:r>
          </a:p>
        </p:txBody>
      </p:sp>
    </p:spTree>
    <p:extLst>
      <p:ext uri="{BB962C8B-B14F-4D97-AF65-F5344CB8AC3E}">
        <p14:creationId xmlns:p14="http://schemas.microsoft.com/office/powerpoint/2010/main" val="2798291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8D152-3C75-3042-8849-E0CE3E6869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CDA4621-0626-DD45-BC2F-E98515AB7502}"/>
              </a:ext>
            </a:extLst>
          </p:cNvPr>
          <p:cNvSpPr>
            <a:spLocks noGrp="1"/>
          </p:cNvSpPr>
          <p:nvPr>
            <p:ph idx="1"/>
          </p:nvPr>
        </p:nvSpPr>
        <p:spPr/>
        <p:txBody>
          <a:bodyPr/>
          <a:lstStyle/>
          <a:p>
            <a:pPr marL="0" indent="0">
              <a:buNone/>
            </a:pPr>
            <a:r>
              <a:rPr lang="fr-FR" dirty="0"/>
              <a:t>&gt; dans la culture mémorielle de l’historiographie protestante, ce fait est relu comme le début de la Réformation.</a:t>
            </a:r>
          </a:p>
        </p:txBody>
      </p:sp>
    </p:spTree>
    <p:extLst>
      <p:ext uri="{BB962C8B-B14F-4D97-AF65-F5344CB8AC3E}">
        <p14:creationId xmlns:p14="http://schemas.microsoft.com/office/powerpoint/2010/main" val="2111624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BE354C-1904-0F4D-89DA-1CBFCFF59CF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83F4D83-0B78-F940-86E8-AF2787B18967}"/>
              </a:ext>
            </a:extLst>
          </p:cNvPr>
          <p:cNvSpPr>
            <a:spLocks noGrp="1"/>
          </p:cNvSpPr>
          <p:nvPr>
            <p:ph idx="1"/>
          </p:nvPr>
        </p:nvSpPr>
        <p:spPr/>
        <p:txBody>
          <a:bodyPr/>
          <a:lstStyle/>
          <a:p>
            <a:pPr marL="0" indent="0">
              <a:buNone/>
            </a:pPr>
            <a:r>
              <a:rPr lang="fr-FR" dirty="0"/>
              <a:t>Aux indulgences plénières, s’ajoutent les indulgences ou nombres d’années de purgatoire remises par les indulgences, rattachées aux reliques. </a:t>
            </a:r>
          </a:p>
          <a:p>
            <a:pPr marL="0" indent="0">
              <a:buNone/>
            </a:pPr>
            <a:endParaRPr lang="fr-FR" dirty="0"/>
          </a:p>
          <a:p>
            <a:pPr marL="0" indent="0">
              <a:buNone/>
            </a:pPr>
            <a:r>
              <a:rPr lang="fr-FR" dirty="0"/>
              <a:t>Reliques (</a:t>
            </a:r>
            <a:r>
              <a:rPr lang="fr-FR" i="1" dirty="0" err="1"/>
              <a:t>reliquiae</a:t>
            </a:r>
            <a:r>
              <a:rPr lang="fr-FR" i="1" dirty="0"/>
              <a:t> est</a:t>
            </a:r>
            <a:r>
              <a:rPr lang="fr-FR" dirty="0"/>
              <a:t>) : la collection de reliques de </a:t>
            </a:r>
            <a:r>
              <a:rPr lang="fr-FR" dirty="0" err="1"/>
              <a:t>Wittemberg</a:t>
            </a:r>
            <a:r>
              <a:rPr lang="fr-FR" dirty="0"/>
              <a:t> appartenant à Frédéric III de Saxe (1463-1525) en comporte 19000 en 1520. </a:t>
            </a:r>
          </a:p>
        </p:txBody>
      </p:sp>
    </p:spTree>
    <p:extLst>
      <p:ext uri="{BB962C8B-B14F-4D97-AF65-F5344CB8AC3E}">
        <p14:creationId xmlns:p14="http://schemas.microsoft.com/office/powerpoint/2010/main" val="37085891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ED984C-A7A8-D340-A421-0EB6AA8AF77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2CDB292-94A3-3F43-BA26-5BB99FF282BD}"/>
              </a:ext>
            </a:extLst>
          </p:cNvPr>
          <p:cNvSpPr>
            <a:spLocks noGrp="1"/>
          </p:cNvSpPr>
          <p:nvPr>
            <p:ph idx="1"/>
          </p:nvPr>
        </p:nvSpPr>
        <p:spPr/>
        <p:txBody>
          <a:bodyPr>
            <a:normAutofit/>
          </a:bodyPr>
          <a:lstStyle/>
          <a:p>
            <a:r>
              <a:rPr lang="fr-FR" i="1" dirty="0" err="1"/>
              <a:t>disputatio</a:t>
            </a:r>
            <a:r>
              <a:rPr lang="fr-FR" dirty="0"/>
              <a:t>  en dehors des statuts prévus par la dialectique universitaire.</a:t>
            </a:r>
          </a:p>
          <a:p>
            <a:r>
              <a:rPr lang="fr-FR" dirty="0"/>
              <a:t>Conséquences non préméditées.</a:t>
            </a:r>
          </a:p>
          <a:p>
            <a:r>
              <a:rPr lang="fr-FR" dirty="0"/>
              <a:t> Première réaction venue de l’archevêque de Mayence qui transfère le document à Rome.</a:t>
            </a:r>
          </a:p>
          <a:p>
            <a:pPr marL="0" indent="0">
              <a:buNone/>
            </a:pPr>
            <a:endParaRPr lang="fr-FR" dirty="0"/>
          </a:p>
          <a:p>
            <a:pPr marL="0" indent="0">
              <a:buNone/>
            </a:pPr>
            <a:r>
              <a:rPr lang="fr-FR" dirty="0"/>
              <a:t>&gt;&gt;&gt; première bulle d’excommunication (</a:t>
            </a:r>
            <a:r>
              <a:rPr lang="fr-FR" i="1" dirty="0" err="1"/>
              <a:t>Exsurge</a:t>
            </a:r>
            <a:r>
              <a:rPr lang="fr-FR" i="1" dirty="0"/>
              <a:t> Domine</a:t>
            </a:r>
            <a:r>
              <a:rPr lang="fr-FR" dirty="0"/>
              <a:t>, 1520)</a:t>
            </a:r>
          </a:p>
          <a:p>
            <a:endParaRPr lang="fr-FR" dirty="0"/>
          </a:p>
        </p:txBody>
      </p:sp>
    </p:spTree>
    <p:extLst>
      <p:ext uri="{BB962C8B-B14F-4D97-AF65-F5344CB8AC3E}">
        <p14:creationId xmlns:p14="http://schemas.microsoft.com/office/powerpoint/2010/main" val="954187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ul_exsurge_domine.jpg"/>
          <p:cNvPicPr>
            <a:picLocks noChangeAspect="1"/>
          </p:cNvPicPr>
          <p:nvPr/>
        </p:nvPicPr>
        <p:blipFill>
          <a:blip r:embed="rId2"/>
          <a:stretch>
            <a:fillRect/>
          </a:stretch>
        </p:blipFill>
        <p:spPr>
          <a:xfrm>
            <a:off x="2133600" y="0"/>
            <a:ext cx="4927364"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84010-598E-E540-845D-EBA772F3C73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166767D-C919-D043-835D-7EF8A21CD6DF}"/>
              </a:ext>
            </a:extLst>
          </p:cNvPr>
          <p:cNvSpPr>
            <a:spLocks noGrp="1"/>
          </p:cNvSpPr>
          <p:nvPr>
            <p:ph idx="1"/>
          </p:nvPr>
        </p:nvSpPr>
        <p:spPr/>
        <p:txBody>
          <a:bodyPr/>
          <a:lstStyle/>
          <a:p>
            <a:r>
              <a:rPr lang="fr-FR" dirty="0"/>
              <a:t>Luther oppose en particulier deux conceptions chrétiennes du salut : </a:t>
            </a:r>
          </a:p>
          <a:p>
            <a:pPr>
              <a:buFontTx/>
              <a:buChar char="-"/>
            </a:pPr>
            <a:r>
              <a:rPr lang="fr-FR" dirty="0"/>
              <a:t>Le salut donné par la Croix du Christ.</a:t>
            </a:r>
          </a:p>
          <a:p>
            <a:pPr>
              <a:buFontTx/>
              <a:buChar char="-"/>
            </a:pPr>
            <a:r>
              <a:rPr lang="fr-FR" dirty="0"/>
              <a:t>Le salut donné par les indulgences et le pape. </a:t>
            </a:r>
          </a:p>
        </p:txBody>
      </p:sp>
    </p:spTree>
    <p:extLst>
      <p:ext uri="{BB962C8B-B14F-4D97-AF65-F5344CB8AC3E}">
        <p14:creationId xmlns:p14="http://schemas.microsoft.com/office/powerpoint/2010/main" val="2033564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A14AD-60C0-9C4E-97CE-F6468278A1E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459C985-ED8E-2945-AF2D-3D5955CF2487}"/>
              </a:ext>
            </a:extLst>
          </p:cNvPr>
          <p:cNvSpPr>
            <a:spLocks noGrp="1"/>
          </p:cNvSpPr>
          <p:nvPr>
            <p:ph idx="1"/>
          </p:nvPr>
        </p:nvSpPr>
        <p:spPr/>
        <p:txBody>
          <a:bodyPr/>
          <a:lstStyle/>
          <a:p>
            <a:r>
              <a:rPr lang="fr-FR" dirty="0"/>
              <a:t>&gt; remise en question de type ecclésiologique.</a:t>
            </a:r>
          </a:p>
          <a:p>
            <a:endParaRPr lang="fr-FR" dirty="0"/>
          </a:p>
          <a:p>
            <a:r>
              <a:rPr lang="fr-FR" dirty="0"/>
              <a:t>&gt; Luther rejoint les questions du peuple, ce qui montre qu’il est à l’écoute de son temps : « pourquoi le pape libère t-il les âmes pour de l’argent ? (sous-entendu « quelques-unes » et non pas  « toutes »). </a:t>
            </a:r>
          </a:p>
          <a:p>
            <a:endParaRPr lang="fr-FR" dirty="0"/>
          </a:p>
        </p:txBody>
      </p:sp>
    </p:spTree>
    <p:extLst>
      <p:ext uri="{BB962C8B-B14F-4D97-AF65-F5344CB8AC3E}">
        <p14:creationId xmlns:p14="http://schemas.microsoft.com/office/powerpoint/2010/main" val="221613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1DB4F-BC18-A545-9102-3A9A26847D7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DCE7E8F-1DA6-BA41-9752-FCA72E430407}"/>
              </a:ext>
            </a:extLst>
          </p:cNvPr>
          <p:cNvSpPr>
            <a:spLocks noGrp="1"/>
          </p:cNvSpPr>
          <p:nvPr>
            <p:ph idx="1"/>
          </p:nvPr>
        </p:nvSpPr>
        <p:spPr/>
        <p:txBody>
          <a:bodyPr/>
          <a:lstStyle/>
          <a:p>
            <a:r>
              <a:rPr lang="fr-FR" dirty="0"/>
              <a:t>Faut-il voir dans la « réforme » demandée par l’Eglise </a:t>
            </a:r>
          </a:p>
          <a:p>
            <a:r>
              <a:rPr lang="fr-FR" dirty="0"/>
              <a:t>- une réforme de plus ?</a:t>
            </a:r>
          </a:p>
          <a:p>
            <a:r>
              <a:rPr lang="fr-FR" dirty="0"/>
              <a:t>- une césure dans l’histoire ?</a:t>
            </a:r>
          </a:p>
          <a:p>
            <a:r>
              <a:rPr lang="fr-FR" dirty="0"/>
              <a:t>- la voir comme une étape de transition ?</a:t>
            </a:r>
          </a:p>
          <a:p>
            <a:endParaRPr lang="fr-FR" dirty="0"/>
          </a:p>
          <a:p>
            <a:r>
              <a:rPr lang="fr-FR" dirty="0"/>
              <a:t>- la voir comme un processus de transformation de l’institution ecclésiastique ? </a:t>
            </a:r>
          </a:p>
        </p:txBody>
      </p:sp>
    </p:spTree>
    <p:extLst>
      <p:ext uri="{BB962C8B-B14F-4D97-AF65-F5344CB8AC3E}">
        <p14:creationId xmlns:p14="http://schemas.microsoft.com/office/powerpoint/2010/main" val="333939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BE607-02ED-9644-80C4-C61435893F6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AE1F619-866C-2E4C-9065-2A53777193F5}"/>
              </a:ext>
            </a:extLst>
          </p:cNvPr>
          <p:cNvSpPr>
            <a:spLocks noGrp="1"/>
          </p:cNvSpPr>
          <p:nvPr>
            <p:ph idx="1"/>
          </p:nvPr>
        </p:nvSpPr>
        <p:spPr/>
        <p:txBody>
          <a:bodyPr/>
          <a:lstStyle/>
          <a:p>
            <a:r>
              <a:rPr lang="fr-FR" dirty="0"/>
              <a:t>Surtout, Luther est un théologien qui prend la pénitence et le salut au sérieux, effrayé des effets destructeurs de son incompréhension sur les âmes.</a:t>
            </a:r>
          </a:p>
          <a:p>
            <a:endParaRPr lang="fr-FR" dirty="0"/>
          </a:p>
          <a:p>
            <a:r>
              <a:rPr lang="fr-FR" dirty="0"/>
              <a:t>Il veut sauver l’Eglise d’une « crise de crédibilité ».</a:t>
            </a:r>
          </a:p>
        </p:txBody>
      </p:sp>
    </p:spTree>
    <p:extLst>
      <p:ext uri="{BB962C8B-B14F-4D97-AF65-F5344CB8AC3E}">
        <p14:creationId xmlns:p14="http://schemas.microsoft.com/office/powerpoint/2010/main" val="816461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B8FC1-E9F5-2143-B2A1-AC7E7BDCAAFA}"/>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2713AED8-3350-854D-B5F0-BFED9CCACF70}"/>
              </a:ext>
            </a:extLst>
          </p:cNvPr>
          <p:cNvSpPr>
            <a:spLocks noGrp="1"/>
          </p:cNvSpPr>
          <p:nvPr>
            <p:ph idx="1"/>
          </p:nvPr>
        </p:nvSpPr>
        <p:spPr/>
        <p:txBody>
          <a:bodyPr/>
          <a:lstStyle/>
          <a:p>
            <a:r>
              <a:rPr lang="fr-FR" dirty="0"/>
              <a:t>&gt;&gt; on va vers la naissance du mouvement réformateur</a:t>
            </a:r>
          </a:p>
        </p:txBody>
      </p:sp>
    </p:spTree>
    <p:extLst>
      <p:ext uri="{BB962C8B-B14F-4D97-AF65-F5344CB8AC3E}">
        <p14:creationId xmlns:p14="http://schemas.microsoft.com/office/powerpoint/2010/main" val="2683409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85485-A56E-7E46-AEB7-EB12E4F166F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0ABE321-0520-9045-9F88-0CFE2868C1FE}"/>
              </a:ext>
            </a:extLst>
          </p:cNvPr>
          <p:cNvSpPr>
            <a:spLocks noGrp="1"/>
          </p:cNvSpPr>
          <p:nvPr>
            <p:ph idx="1"/>
          </p:nvPr>
        </p:nvSpPr>
        <p:spPr/>
        <p:txBody>
          <a:bodyPr>
            <a:normAutofit lnSpcReduction="10000"/>
          </a:bodyPr>
          <a:lstStyle/>
          <a:p>
            <a:r>
              <a:rPr lang="fr-FR" dirty="0"/>
              <a:t>Les thèses se diffusent très rapidement. </a:t>
            </a:r>
          </a:p>
          <a:p>
            <a:r>
              <a:rPr lang="fr-FR" dirty="0"/>
              <a:t>Luther considère cette diffusion comme un « miracle » - selon ses propres termes –, n’ayant entrepris aucune démarche en ce sens.</a:t>
            </a:r>
          </a:p>
          <a:p>
            <a:r>
              <a:rPr lang="fr-FR" dirty="0"/>
              <a:t>Il décide alors de sortir du cadre académique en publiant un nouveau sermon au printemps 1518 : « Sermon sur les indulgences et la grâce ».</a:t>
            </a:r>
          </a:p>
        </p:txBody>
      </p:sp>
    </p:spTree>
    <p:extLst>
      <p:ext uri="{BB962C8B-B14F-4D97-AF65-F5344CB8AC3E}">
        <p14:creationId xmlns:p14="http://schemas.microsoft.com/office/powerpoint/2010/main" val="415028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85485-A56E-7E46-AEB7-EB12E4F166F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0ABE321-0520-9045-9F88-0CFE2868C1FE}"/>
              </a:ext>
            </a:extLst>
          </p:cNvPr>
          <p:cNvSpPr>
            <a:spLocks noGrp="1"/>
          </p:cNvSpPr>
          <p:nvPr>
            <p:ph idx="1"/>
          </p:nvPr>
        </p:nvSpPr>
        <p:spPr/>
        <p:txBody>
          <a:bodyPr>
            <a:normAutofit lnSpcReduction="10000"/>
          </a:bodyPr>
          <a:lstStyle/>
          <a:p>
            <a:r>
              <a:rPr lang="fr-FR" dirty="0"/>
              <a:t>Les thèses se diffusent très rapidement. </a:t>
            </a:r>
          </a:p>
          <a:p>
            <a:r>
              <a:rPr lang="fr-FR" dirty="0"/>
              <a:t>Luther considère cette diffusion comme un « miracle » - selon ses propres termes –, n’ayant entrepris aucune démarche en ce sens.</a:t>
            </a:r>
          </a:p>
          <a:p>
            <a:r>
              <a:rPr lang="fr-FR" dirty="0"/>
              <a:t>Il décide alors de sortir du cadre académique en publiant un nouveau sermon au printemps 1518 : « Sermon sur les indulgences et la grâce ».</a:t>
            </a:r>
          </a:p>
        </p:txBody>
      </p:sp>
    </p:spTree>
    <p:extLst>
      <p:ext uri="{BB962C8B-B14F-4D97-AF65-F5344CB8AC3E}">
        <p14:creationId xmlns:p14="http://schemas.microsoft.com/office/powerpoint/2010/main" val="2712672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EF3CB-5FD2-9941-8A96-790CE4D02A0C}"/>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E2DE1BD0-B9EB-4C4D-B3FE-2FDD0485E17A}"/>
              </a:ext>
            </a:extLst>
          </p:cNvPr>
          <p:cNvSpPr>
            <a:spLocks noGrp="1"/>
          </p:cNvSpPr>
          <p:nvPr>
            <p:ph idx="1"/>
          </p:nvPr>
        </p:nvSpPr>
        <p:spPr/>
        <p:txBody>
          <a:bodyPr/>
          <a:lstStyle/>
          <a:p>
            <a:r>
              <a:rPr lang="fr-FR" dirty="0"/>
              <a:t>Ce nouveau sermon marque le début du développement qui conduit à la formation d’un mouvement réformateur en 1520/1521.</a:t>
            </a:r>
          </a:p>
          <a:p>
            <a:endParaRPr lang="fr-FR" dirty="0"/>
          </a:p>
          <a:p>
            <a:r>
              <a:rPr lang="fr-FR" dirty="0"/>
              <a:t>Il s’adresse à un lectorat laïc (en langue vernaculaire) et pas seulement à un public universitaire.</a:t>
            </a:r>
          </a:p>
        </p:txBody>
      </p:sp>
    </p:spTree>
    <p:extLst>
      <p:ext uri="{BB962C8B-B14F-4D97-AF65-F5344CB8AC3E}">
        <p14:creationId xmlns:p14="http://schemas.microsoft.com/office/powerpoint/2010/main" val="2603864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08F00-5BCD-5C4E-893B-5DAFA282F1C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9D7CF93-64C5-1445-983F-3D9CB2C4B605}"/>
              </a:ext>
            </a:extLst>
          </p:cNvPr>
          <p:cNvSpPr>
            <a:spLocks noGrp="1"/>
          </p:cNvSpPr>
          <p:nvPr>
            <p:ph idx="1"/>
          </p:nvPr>
        </p:nvSpPr>
        <p:spPr/>
        <p:txBody>
          <a:bodyPr/>
          <a:lstStyle/>
          <a:p>
            <a:r>
              <a:rPr lang="fr-FR" dirty="0"/>
              <a:t>Ne pas oublier le contexte du scepticisme ambiant à l’égard des indulgences.</a:t>
            </a:r>
          </a:p>
          <a:p>
            <a:endParaRPr lang="fr-FR" dirty="0"/>
          </a:p>
          <a:p>
            <a:r>
              <a:rPr lang="fr-FR" dirty="0"/>
              <a:t>Ne pas oublier non plus l’effort fait par Luther pour traiter des questions élémentaires de la foi chrétienne d’une façon compréhensible par les laïcs.</a:t>
            </a:r>
          </a:p>
        </p:txBody>
      </p:sp>
    </p:spTree>
    <p:extLst>
      <p:ext uri="{BB962C8B-B14F-4D97-AF65-F5344CB8AC3E}">
        <p14:creationId xmlns:p14="http://schemas.microsoft.com/office/powerpoint/2010/main" val="871823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CC4566-5BBD-0D45-94EB-BA5F9E3CEB1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041E3A9-1DF7-8946-B3FF-FF4083C591C7}"/>
              </a:ext>
            </a:extLst>
          </p:cNvPr>
          <p:cNvSpPr>
            <a:spLocks noGrp="1"/>
          </p:cNvSpPr>
          <p:nvPr>
            <p:ph idx="1"/>
          </p:nvPr>
        </p:nvSpPr>
        <p:spPr/>
        <p:txBody>
          <a:bodyPr/>
          <a:lstStyle/>
          <a:p>
            <a:r>
              <a:rPr lang="fr-FR" dirty="0"/>
              <a:t>Les détracteurs de Luther qualifient ses thèses  d’hérésie.</a:t>
            </a:r>
          </a:p>
          <a:p>
            <a:endParaRPr lang="fr-FR" dirty="0"/>
          </a:p>
          <a:p>
            <a:r>
              <a:rPr lang="fr-FR" dirty="0"/>
              <a:t>Luther rétorque qu’il n’accorde aucune importance à de telles « criailleries »</a:t>
            </a:r>
          </a:p>
        </p:txBody>
      </p:sp>
    </p:spTree>
    <p:extLst>
      <p:ext uri="{BB962C8B-B14F-4D97-AF65-F5344CB8AC3E}">
        <p14:creationId xmlns:p14="http://schemas.microsoft.com/office/powerpoint/2010/main" val="1201020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3A003-6168-6F44-A2A7-D1DBA82902F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20AD40C-D14B-9F4F-8977-49860CD89C2B}"/>
              </a:ext>
            </a:extLst>
          </p:cNvPr>
          <p:cNvSpPr>
            <a:spLocks noGrp="1"/>
          </p:cNvSpPr>
          <p:nvPr>
            <p:ph idx="1"/>
          </p:nvPr>
        </p:nvSpPr>
        <p:spPr/>
        <p:txBody>
          <a:bodyPr/>
          <a:lstStyle/>
          <a:p>
            <a:r>
              <a:rPr lang="fr-FR" dirty="0"/>
              <a:t>Vers la rupture définitive</a:t>
            </a:r>
          </a:p>
        </p:txBody>
      </p:sp>
    </p:spTree>
    <p:extLst>
      <p:ext uri="{BB962C8B-B14F-4D97-AF65-F5344CB8AC3E}">
        <p14:creationId xmlns:p14="http://schemas.microsoft.com/office/powerpoint/2010/main" val="370846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D9D6B-EF48-7542-870F-FC4E09B7B125}"/>
              </a:ext>
            </a:extLst>
          </p:cNvPr>
          <p:cNvSpPr>
            <a:spLocks noGrp="1"/>
          </p:cNvSpPr>
          <p:nvPr>
            <p:ph type="title"/>
          </p:nvPr>
        </p:nvSpPr>
        <p:spPr/>
        <p:txBody>
          <a:bodyPr>
            <a:normAutofit fontScale="90000"/>
          </a:bodyPr>
          <a:lstStyle/>
          <a:p>
            <a:r>
              <a:rPr lang="fr-FR" dirty="0"/>
              <a:t>La place occupée par la réforme dans l’historiographie</a:t>
            </a:r>
          </a:p>
        </p:txBody>
      </p:sp>
      <p:sp>
        <p:nvSpPr>
          <p:cNvPr id="3" name="Espace réservé du contenu 2">
            <a:extLst>
              <a:ext uri="{FF2B5EF4-FFF2-40B4-BE49-F238E27FC236}">
                <a16:creationId xmlns:a16="http://schemas.microsoft.com/office/drawing/2014/main" id="{F9034E7C-EF54-9A4F-9AC3-D3C71BB8EDA4}"/>
              </a:ext>
            </a:extLst>
          </p:cNvPr>
          <p:cNvSpPr>
            <a:spLocks noGrp="1"/>
          </p:cNvSpPr>
          <p:nvPr>
            <p:ph idx="1"/>
          </p:nvPr>
        </p:nvSpPr>
        <p:spPr/>
        <p:txBody>
          <a:bodyPr/>
          <a:lstStyle/>
          <a:p>
            <a:r>
              <a:rPr lang="fr-FR" dirty="0"/>
              <a:t>Tous les camps s’accordent pour dénoncer la corruption de l’Eglise  vue comme la Babylone</a:t>
            </a:r>
          </a:p>
          <a:p>
            <a:endParaRPr lang="fr-FR" dirty="0"/>
          </a:p>
          <a:p>
            <a:r>
              <a:rPr lang="fr-FR" dirty="0"/>
              <a:t>- pour les uns, la « réforme » est vue comme un châtiment divin</a:t>
            </a:r>
          </a:p>
          <a:p>
            <a:r>
              <a:rPr lang="fr-FR" dirty="0"/>
              <a:t>- pour les autres, au contraire, elle est vue comme un remède</a:t>
            </a:r>
          </a:p>
        </p:txBody>
      </p:sp>
    </p:spTree>
    <p:extLst>
      <p:ext uri="{BB962C8B-B14F-4D97-AF65-F5344CB8AC3E}">
        <p14:creationId xmlns:p14="http://schemas.microsoft.com/office/powerpoint/2010/main" val="186571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E61C8-1CEE-C24C-A556-BE7E51348FF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09207E5-B17D-944E-9E72-F62C73811A3C}"/>
              </a:ext>
            </a:extLst>
          </p:cNvPr>
          <p:cNvSpPr>
            <a:spLocks noGrp="1"/>
          </p:cNvSpPr>
          <p:nvPr>
            <p:ph idx="1"/>
          </p:nvPr>
        </p:nvSpPr>
        <p:spPr/>
        <p:txBody>
          <a:bodyPr/>
          <a:lstStyle/>
          <a:p>
            <a:r>
              <a:rPr lang="fr-FR" i="1" dirty="0" err="1"/>
              <a:t>Ecclesia</a:t>
            </a:r>
            <a:r>
              <a:rPr lang="fr-FR" i="1" dirty="0"/>
              <a:t> semper </a:t>
            </a:r>
            <a:r>
              <a:rPr lang="fr-FR" i="1" dirty="0" err="1"/>
              <a:t>reformanda</a:t>
            </a:r>
            <a:endParaRPr lang="fr-FR" i="1" dirty="0"/>
          </a:p>
          <a:p>
            <a:endParaRPr lang="fr-FR" dirty="0"/>
          </a:p>
          <a:p>
            <a:r>
              <a:rPr lang="fr-FR" dirty="0"/>
              <a:t>&gt; l’Eglise toujours à réformer</a:t>
            </a:r>
          </a:p>
          <a:p>
            <a:endParaRPr lang="fr-FR" dirty="0"/>
          </a:p>
          <a:p>
            <a:r>
              <a:rPr lang="fr-FR" i="1" dirty="0" err="1"/>
              <a:t>Ecclesia</a:t>
            </a:r>
            <a:r>
              <a:rPr lang="fr-FR" i="1" dirty="0"/>
              <a:t> semper reformata</a:t>
            </a:r>
          </a:p>
          <a:p>
            <a:endParaRPr lang="fr-FR" dirty="0"/>
          </a:p>
          <a:p>
            <a:pPr marL="0" indent="0">
              <a:buNone/>
            </a:pPr>
            <a:r>
              <a:rPr lang="fr-FR" dirty="0"/>
              <a:t>&gt; l’Eglise réformée pour toujours</a:t>
            </a:r>
          </a:p>
        </p:txBody>
      </p:sp>
    </p:spTree>
    <p:extLst>
      <p:ext uri="{BB962C8B-B14F-4D97-AF65-F5344CB8AC3E}">
        <p14:creationId xmlns:p14="http://schemas.microsoft.com/office/powerpoint/2010/main" val="46946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EC7C09-3E79-A643-AD61-AA2F5BC069F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32F9532-0BD4-5346-A3F3-2973A3ADD75C}"/>
              </a:ext>
            </a:extLst>
          </p:cNvPr>
          <p:cNvSpPr>
            <a:spLocks noGrp="1"/>
          </p:cNvSpPr>
          <p:nvPr>
            <p:ph idx="1"/>
          </p:nvPr>
        </p:nvSpPr>
        <p:spPr/>
        <p:txBody>
          <a:bodyPr/>
          <a:lstStyle/>
          <a:p>
            <a:r>
              <a:rPr lang="fr-FR" i="1" dirty="0" err="1"/>
              <a:t>Reformanda</a:t>
            </a:r>
            <a:endParaRPr lang="fr-FR" i="1" dirty="0"/>
          </a:p>
          <a:p>
            <a:endParaRPr lang="fr-FR" dirty="0"/>
          </a:p>
          <a:p>
            <a:r>
              <a:rPr lang="fr-FR" i="1" dirty="0"/>
              <a:t>Reformata</a:t>
            </a:r>
          </a:p>
          <a:p>
            <a:endParaRPr lang="fr-FR" dirty="0"/>
          </a:p>
          <a:p>
            <a:r>
              <a:rPr lang="fr-FR" dirty="0"/>
              <a:t>Entre les deux, un monde</a:t>
            </a:r>
          </a:p>
          <a:p>
            <a:pPr>
              <a:buFontTx/>
              <a:buChar char="-"/>
            </a:pPr>
            <a:r>
              <a:rPr lang="fr-FR" dirty="0"/>
              <a:t>Celui du Moyen Age (réformes)</a:t>
            </a:r>
          </a:p>
          <a:p>
            <a:pPr>
              <a:buFontTx/>
              <a:buChar char="-"/>
            </a:pPr>
            <a:r>
              <a:rPr lang="fr-FR" dirty="0"/>
              <a:t>Celui de la Réformation.</a:t>
            </a:r>
          </a:p>
        </p:txBody>
      </p:sp>
    </p:spTree>
    <p:extLst>
      <p:ext uri="{BB962C8B-B14F-4D97-AF65-F5344CB8AC3E}">
        <p14:creationId xmlns:p14="http://schemas.microsoft.com/office/powerpoint/2010/main" val="250844523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2854</TotalTime>
  <Words>2266</Words>
  <Application>Microsoft Macintosh PowerPoint</Application>
  <PresentationFormat>Affichage à l'écran (4:3)</PresentationFormat>
  <Paragraphs>214</Paragraphs>
  <Slides>67</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67</vt:i4>
      </vt:variant>
    </vt:vector>
  </HeadingPairs>
  <TitlesOfParts>
    <vt:vector size="72" baseType="lpstr">
      <vt:lpstr>Arial</vt:lpstr>
      <vt:lpstr>Calibri</vt:lpstr>
      <vt:lpstr>NimbusRomNo9L</vt:lpstr>
      <vt:lpstr>Wingdings</vt:lpstr>
      <vt:lpstr>Thème Office</vt:lpstr>
      <vt:lpstr>  LA REFORMATION DE LUTHER (1483-1546)  Un bilan historiographique </vt:lpstr>
      <vt:lpstr>INTRODUCTION</vt:lpstr>
      <vt:lpstr>Présentation PowerPoint</vt:lpstr>
      <vt:lpstr>Présentation PowerPoint</vt:lpstr>
      <vt:lpstr>Présentation PowerPoint</vt:lpstr>
      <vt:lpstr>Présentation PowerPoint</vt:lpstr>
      <vt:lpstr>La place occupée par la réforme dans l’historiographie</vt:lpstr>
      <vt:lpstr>Présentation PowerPoint</vt:lpstr>
      <vt:lpstr>Présentation PowerPoint</vt:lpstr>
      <vt:lpstr>Présentation PowerPoint</vt:lpstr>
      <vt:lpstr>&gt;&gt; LA REFORMATION DE LUTHER  (1483-1546) </vt:lpstr>
      <vt:lpstr>  </vt:lpstr>
      <vt:lpstr>Présentation PowerPoint</vt:lpstr>
      <vt:lpstr>Présentation PowerPoint</vt:lpstr>
      <vt:lpstr> I – DE LA CRITIQUE A LA RUPTURE </vt:lpstr>
      <vt:lpstr>L’Antéchrist</vt:lpstr>
      <vt:lpstr>Lucas Cranach  Le pape comme antéchrist (1521)</vt:lpstr>
      <vt:lpstr>Présentation PowerPoint</vt:lpstr>
      <vt:lpstr>Présentation PowerPoint</vt:lpstr>
      <vt:lpstr>Présentation PowerPoint</vt:lpstr>
      <vt:lpstr>Présentation PowerPoint</vt:lpstr>
      <vt:lpstr>Présentation PowerPoint</vt:lpstr>
      <vt:lpstr>II – VERS LA RUPTURE AVEC ROME</vt:lpstr>
      <vt:lpstr>L  a - La question des indulgences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 – La querelle des indulgences</vt:lpstr>
      <vt:lpstr>Présentation PowerPoint</vt:lpstr>
      <vt:lpstr>Disputatio pro declaratione virtutis indulgentiarum</vt:lpstr>
      <vt:lpstr>Dans l’historiographie, « 95 thèses »</vt:lpstr>
      <vt:lpstr>Présentation PowerPoint</vt:lpstr>
      <vt:lpstr>Présentation PowerPoint</vt:lpstr>
      <vt:lpstr>Présentation PowerPoint</vt:lpstr>
      <vt:lpstr>Présentation PowerPoint</vt:lpstr>
      <vt:lpstr>Présentation PowerPoint</vt:lpstr>
      <vt:lpstr>Lettre de Luther à l’archevêque de Mayence, 31 octobre 1517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Présentation PowerPoint</vt:lpstr>
      <vt:lpstr>Présentation PowerPoint</vt:lpstr>
      <vt:lpstr>Présentation PowerPoint</vt:lpstr>
      <vt:lpstr>Présentation PowerPoint</vt:lpstr>
      <vt:lpstr>Présentation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Sylvie Manuel Barnay</dc:creator>
  <cp:lastModifiedBy>christian manuel</cp:lastModifiedBy>
  <cp:revision>155</cp:revision>
  <dcterms:created xsi:type="dcterms:W3CDTF">2015-03-03T09:50:06Z</dcterms:created>
  <dcterms:modified xsi:type="dcterms:W3CDTF">2022-09-28T10:13:11Z</dcterms:modified>
</cp:coreProperties>
</file>