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0"/>
  </p:notesMasterIdLst>
  <p:sldIdLst>
    <p:sldId id="257" r:id="rId2"/>
    <p:sldId id="259" r:id="rId3"/>
    <p:sldId id="406" r:id="rId4"/>
    <p:sldId id="340" r:id="rId5"/>
    <p:sldId id="373" r:id="rId6"/>
    <p:sldId id="405" r:id="rId7"/>
    <p:sldId id="361" r:id="rId8"/>
    <p:sldId id="354" r:id="rId9"/>
    <p:sldId id="370" r:id="rId10"/>
    <p:sldId id="371" r:id="rId11"/>
    <p:sldId id="422" r:id="rId12"/>
    <p:sldId id="407" r:id="rId13"/>
    <p:sldId id="409" r:id="rId14"/>
    <p:sldId id="410" r:id="rId15"/>
    <p:sldId id="453" r:id="rId16"/>
    <p:sldId id="411" r:id="rId17"/>
    <p:sldId id="415" r:id="rId18"/>
    <p:sldId id="414" r:id="rId19"/>
    <p:sldId id="423" r:id="rId20"/>
    <p:sldId id="424" r:id="rId21"/>
    <p:sldId id="412" r:id="rId22"/>
    <p:sldId id="418" r:id="rId23"/>
    <p:sldId id="416" r:id="rId24"/>
    <p:sldId id="417" r:id="rId25"/>
    <p:sldId id="419" r:id="rId26"/>
    <p:sldId id="374" r:id="rId27"/>
    <p:sldId id="427" r:id="rId28"/>
    <p:sldId id="388" r:id="rId29"/>
    <p:sldId id="426" r:id="rId30"/>
    <p:sldId id="428" r:id="rId31"/>
    <p:sldId id="429" r:id="rId32"/>
    <p:sldId id="455" r:id="rId33"/>
    <p:sldId id="439" r:id="rId34"/>
    <p:sldId id="420" r:id="rId35"/>
    <p:sldId id="437" r:id="rId36"/>
    <p:sldId id="387" r:id="rId37"/>
    <p:sldId id="379" r:id="rId38"/>
    <p:sldId id="381" r:id="rId39"/>
    <p:sldId id="356" r:id="rId40"/>
    <p:sldId id="383" r:id="rId41"/>
    <p:sldId id="430" r:id="rId42"/>
    <p:sldId id="431" r:id="rId43"/>
    <p:sldId id="432" r:id="rId44"/>
    <p:sldId id="391" r:id="rId45"/>
    <p:sldId id="433" r:id="rId46"/>
    <p:sldId id="398" r:id="rId47"/>
    <p:sldId id="399" r:id="rId48"/>
    <p:sldId id="270" r:id="rId49"/>
    <p:sldId id="393" r:id="rId50"/>
    <p:sldId id="394" r:id="rId51"/>
    <p:sldId id="396" r:id="rId52"/>
    <p:sldId id="434" r:id="rId53"/>
    <p:sldId id="392" r:id="rId54"/>
    <p:sldId id="401" r:id="rId55"/>
    <p:sldId id="438" r:id="rId56"/>
    <p:sldId id="435" r:id="rId57"/>
    <p:sldId id="436" r:id="rId58"/>
    <p:sldId id="443" r:id="rId59"/>
    <p:sldId id="268" r:id="rId60"/>
    <p:sldId id="264" r:id="rId61"/>
    <p:sldId id="278" r:id="rId62"/>
    <p:sldId id="279" r:id="rId63"/>
    <p:sldId id="277" r:id="rId64"/>
    <p:sldId id="276" r:id="rId65"/>
    <p:sldId id="442" r:id="rId66"/>
    <p:sldId id="280" r:id="rId67"/>
    <p:sldId id="282" r:id="rId68"/>
    <p:sldId id="281" r:id="rId69"/>
    <p:sldId id="448" r:id="rId70"/>
    <p:sldId id="446" r:id="rId71"/>
    <p:sldId id="447" r:id="rId72"/>
    <p:sldId id="441" r:id="rId73"/>
    <p:sldId id="440" r:id="rId74"/>
    <p:sldId id="283" r:id="rId75"/>
    <p:sldId id="287" r:id="rId76"/>
    <p:sldId id="290" r:id="rId77"/>
    <p:sldId id="286" r:id="rId78"/>
    <p:sldId id="313" r:id="rId79"/>
    <p:sldId id="449" r:id="rId80"/>
    <p:sldId id="285" r:id="rId81"/>
    <p:sldId id="445" r:id="rId82"/>
    <p:sldId id="291" r:id="rId83"/>
    <p:sldId id="295" r:id="rId84"/>
    <p:sldId id="452" r:id="rId85"/>
    <p:sldId id="296" r:id="rId86"/>
    <p:sldId id="450" r:id="rId87"/>
    <p:sldId id="451" r:id="rId88"/>
    <p:sldId id="444" r:id="rId8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manuel" initials="cm" lastIdx="1" clrIdx="0">
    <p:extLst>
      <p:ext uri="{19B8F6BF-5375-455C-9EA6-DF929625EA0E}">
        <p15:presenceInfo xmlns:p15="http://schemas.microsoft.com/office/powerpoint/2012/main" userId="cfd13ea7cbdbfe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5806F-DC6B-7848-A140-6FF6F3C5ECA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F4DFC-3F03-534F-83C7-2A8C8FA13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22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François Dubois, Massacres de la </a:t>
            </a:r>
            <a:r>
              <a:rPr lang="fr-FR" dirty="0" err="1"/>
              <a:t>Saint-Barthélémy</a:t>
            </a:r>
            <a:r>
              <a:rPr lang="fr-FR" dirty="0"/>
              <a:t>, 1572, Musée cantonal, Lausanne.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F4DFC-3F03-534F-83C7-2A8C8FA13F5B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7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93096-0E45-E343-93A0-1E52B1C46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8EA4F6-AA89-2B40-B754-F2FF50762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04D5FE-246C-BB4D-994F-AE9201E2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18D074-D6C4-1F41-892E-88B2F10A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83E3B0-0430-B24F-8838-2947B91D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57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DE3B7-19F1-6740-9B5F-5B7211F1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7C6CC1-50BF-0F47-BF96-21F79B134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9E251-2709-EF42-ADD5-8D963F0B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64B8E1-1E60-4542-9908-DE6840B7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94E213-159D-9548-94E8-68DD77A5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11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507C56-2BAE-0E40-8081-FAA1F5D8C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9B566F-0095-5B4F-8922-12E423659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5663A-A1C7-894A-A25E-48F3516C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1EEA53-80A4-AF4F-A78A-B7918191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E6DA1-A729-974B-9ABD-15C36AE9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94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AE639-0AEB-AE41-A0F4-66B8DF37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64169-1B02-BF4C-B2E4-951030F6D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37EA4B-B0A8-E347-BCC2-F5DCB148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7EB8A2-A129-954A-87B7-596ECD53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F007E5-6ADE-BA4D-A6CB-A1C4910C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02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C9AFD-FB2E-6A4F-8965-1B9D66D8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F41664-E292-984D-AA20-3A62806A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592D92-E618-BB41-878C-D02C2D60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291643-C5F5-0C49-8F1E-808AAFFD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DDC08E-72EF-6F49-B059-41698C4E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02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EB708-F37E-6B45-815C-76B14BEE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04381C-F57E-AE4E-BC01-868891421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6E47F0-EF6E-2A4A-A9FA-E53180EEB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27EA74-2827-0D49-ACB7-B870D321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FB6DC8-D9CA-3D42-935F-16298480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33D04F-14F2-D143-830E-1B29FBEE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0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29D5C-5642-D148-970C-AEB81EEC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749519-75E9-5846-8F7F-913BAA4D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0AB2D0-6423-5947-A788-E722EF39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E1A2E8-FF02-6C49-86F0-DB9FA79E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F9010F-989B-4F48-9D6E-2130AF143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23897ED-863E-A149-9464-079B7FAB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8F6D2E-B417-EB44-A675-56E20A88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1CE8C0-0718-D54F-97C1-A9EF92D7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32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9F3D3-BE77-084D-957A-F69D1DA4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5BC74F-29AA-8D46-A892-4767BFFD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508F4A-0FEC-4D48-B681-817D34A8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766360-36F9-4048-9501-6B4F99D7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4FD80C-A29C-1841-972A-D65505AD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857074-3043-6740-B580-A9728F72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8B8BDD-15D1-AB48-947D-7E108405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4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AE565-44C7-6142-960D-2B6EF716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C3A103-0022-704A-9869-287D4E592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3C5122-6613-B341-9899-673FBBD43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BB8C5C-DD69-0E44-B3BC-8ABB91B4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58AABD-1D14-5F45-80E6-B308D47D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96D4FB-976D-564A-9510-2A3B4B9E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7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29672-49EE-5E4F-A8DF-D882F3F0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716584-46CA-C545-B327-1CE58051A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809850-2CEC-EB4F-8444-3016F2501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86F9CF-9467-644E-B414-A8509B5E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FAE1B2-1DD5-C645-9F16-935C57EB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F86EBE-1E38-704F-83BC-CC542C64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58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BA586D-CF98-F44A-B7BC-79389148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705C78-3D90-6A40-814F-4B999DB7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EC7B2B-F1B5-7A47-BE6A-45D685CAD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D636-049E-6F43-8A33-CF2DB43E0D42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D38CE-FFD8-2047-87A6-22DCFCDE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B560E5-61C7-A64D-9BB7-17B74EE7A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AD80-64E7-C04C-B119-5CE1C4955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87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570" y="972273"/>
            <a:ext cx="7956630" cy="2054545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sz="3111" b="1" dirty="0"/>
            </a:br>
            <a:br>
              <a:rPr lang="fr-FR" sz="3111" b="1" dirty="0"/>
            </a:br>
            <a:br>
              <a:rPr lang="fr-FR" sz="3111" b="1" dirty="0"/>
            </a:br>
            <a:r>
              <a:rPr lang="fr-FR" sz="4000" b="1" dirty="0"/>
              <a:t>FACE A LA REFORMATION DE LUTHER</a:t>
            </a:r>
            <a:br>
              <a:rPr lang="fr-FR" sz="4000" b="1" dirty="0"/>
            </a:br>
            <a:r>
              <a:rPr lang="fr-FR" sz="4000" b="1" dirty="0"/>
              <a:t>REFORMISMES ET RIPOSTES CATHOLIQUES</a:t>
            </a:r>
            <a:br>
              <a:rPr lang="fr-FR" sz="4000" b="1" dirty="0"/>
            </a:br>
            <a:r>
              <a:rPr lang="fr-FR" sz="4000" b="1" dirty="0"/>
              <a:t>AU XVI</a:t>
            </a:r>
            <a:r>
              <a:rPr lang="fr-FR" sz="4000" b="1" baseline="30000" dirty="0"/>
              <a:t>e</a:t>
            </a:r>
            <a:r>
              <a:rPr lang="fr-FR" sz="4000" b="1" dirty="0"/>
              <a:t> SIECLE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05469" y="3958504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- UE 303 EC1 - </a:t>
            </a:r>
          </a:p>
          <a:p>
            <a:pPr algn="ctr"/>
            <a:r>
              <a:rPr lang="fr-FR" b="1" dirty="0"/>
              <a:t>- COURS 5  –</a:t>
            </a:r>
          </a:p>
          <a:p>
            <a:pPr algn="ctr"/>
            <a:r>
              <a:rPr lang="fr-FR" b="1" dirty="0"/>
              <a:t>Mme Sylvie Manuel-Barnay</a:t>
            </a:r>
          </a:p>
        </p:txBody>
      </p:sp>
    </p:spTree>
    <p:extLst>
      <p:ext uri="{BB962C8B-B14F-4D97-AF65-F5344CB8AC3E}">
        <p14:creationId xmlns:p14="http://schemas.microsoft.com/office/powerpoint/2010/main" val="240525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02B4C-B0ED-E342-9FF7-1586DE84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018ED-D9FB-8E43-9F83-31CD189FE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Forme de radicalisme </a:t>
            </a:r>
          </a:p>
          <a:p>
            <a:pPr marL="0" indent="0">
              <a:buNone/>
            </a:pPr>
            <a:r>
              <a:rPr lang="fr-FR" dirty="0"/>
              <a:t>Les élus se baptisent mutuellement</a:t>
            </a:r>
          </a:p>
          <a:p>
            <a:pPr marL="0" indent="0">
              <a:buNone/>
            </a:pPr>
            <a:r>
              <a:rPr lang="fr-FR" dirty="0"/>
              <a:t>Croyance dans la présence de l’esprit saint et l’esprit de prophétie pour guider les élus.</a:t>
            </a:r>
          </a:p>
          <a:p>
            <a:pPr marL="0" indent="0">
              <a:buNone/>
            </a:pPr>
            <a:r>
              <a:rPr lang="fr-FR" dirty="0"/>
              <a:t>Volonté de récréer une Eglise primitive non soumise à l’autorité civile.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Ecrasement dans le sang</a:t>
            </a:r>
          </a:p>
          <a:p>
            <a:pPr>
              <a:buFontTx/>
              <a:buChar char="-"/>
            </a:pPr>
            <a:r>
              <a:rPr lang="fr-FR" dirty="0"/>
              <a:t>menace pour l’ordre public </a:t>
            </a:r>
          </a:p>
          <a:p>
            <a:pPr>
              <a:buFontTx/>
              <a:buChar char="-"/>
            </a:pPr>
            <a:r>
              <a:rPr lang="fr-FR" dirty="0"/>
              <a:t>menace pour la réformation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84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3CC9A-56A6-E646-94B7-8569F0BE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 – REFORMES ET REFORMISMES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24A7D-553D-9646-BFFC-67DB442BA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7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94F18-3A81-8C45-B03A-C5EE8FAA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 -  L’EVANGELISME, UNE AUTRE VOIE DE REFORME AU XVI</a:t>
            </a:r>
            <a:r>
              <a:rPr lang="fr-FR" b="1" baseline="30000" dirty="0"/>
              <a:t>e</a:t>
            </a:r>
            <a:r>
              <a:rPr lang="fr-FR" b="1" dirty="0"/>
              <a:t> SIECLE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F3DE14-D23C-5648-B9C3-259A1BA9C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14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3CE9C-D76F-F94C-900E-FFD5E614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Le réformisme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587324-247A-504D-B499-37744C81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Réformisme</a:t>
            </a:r>
            <a:r>
              <a:rPr lang="fr-FR" dirty="0"/>
              <a:t> =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lutte contre l’ignorance du clergé, </a:t>
            </a:r>
          </a:p>
          <a:p>
            <a:pPr marL="0" indent="0">
              <a:buNone/>
            </a:pPr>
            <a:r>
              <a:rPr lang="fr-FR" dirty="0"/>
              <a:t>instruction des fidèles, </a:t>
            </a:r>
          </a:p>
          <a:p>
            <a:pPr marL="0" indent="0">
              <a:buNone/>
            </a:pPr>
            <a:r>
              <a:rPr lang="fr-FR" dirty="0"/>
              <a:t>formation des prêtres et des prédicateurs (traduction en français du Nouveau testament), </a:t>
            </a:r>
          </a:p>
          <a:p>
            <a:pPr marL="0" indent="0">
              <a:buNone/>
            </a:pPr>
            <a:r>
              <a:rPr lang="fr-FR" dirty="0"/>
              <a:t>constitution de groupes d’études bibliques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951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EBA1D-1E51-FF44-BDEB-9E09DAF8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7B810D-09B8-154C-9361-B2A366106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Aspiration à une réforme de l’Eglise : 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Moins cléricale</a:t>
            </a:r>
          </a:p>
          <a:p>
            <a:pPr>
              <a:buFontTx/>
              <a:buChar char="-"/>
            </a:pPr>
            <a:r>
              <a:rPr lang="fr-FR" dirty="0"/>
              <a:t>Plus proche de l’Ecriture</a:t>
            </a:r>
          </a:p>
          <a:p>
            <a:pPr>
              <a:buFontTx/>
              <a:buChar char="-"/>
            </a:pPr>
            <a:r>
              <a:rPr lang="fr-FR" dirty="0"/>
              <a:t>Plus personnelle (individus)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Marguerite de Navarre</a:t>
            </a:r>
            <a:r>
              <a:rPr lang="fr-FR" dirty="0"/>
              <a:t>, sœur de François 1</a:t>
            </a:r>
            <a:r>
              <a:rPr lang="fr-FR" baseline="30000" dirty="0"/>
              <a:t>er</a:t>
            </a:r>
            <a:r>
              <a:rPr lang="fr-FR" dirty="0"/>
              <a:t> (1515-1537)</a:t>
            </a:r>
          </a:p>
        </p:txBody>
      </p:sp>
    </p:spTree>
    <p:extLst>
      <p:ext uri="{BB962C8B-B14F-4D97-AF65-F5344CB8AC3E}">
        <p14:creationId xmlns:p14="http://schemas.microsoft.com/office/powerpoint/2010/main" val="65924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3DE0DB-84D8-674A-AB0F-612B658F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57" y="0"/>
            <a:ext cx="5797685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40F33F8-F765-7943-944E-1447E614DFE5}"/>
              </a:ext>
            </a:extLst>
          </p:cNvPr>
          <p:cNvSpPr txBox="1"/>
          <p:nvPr/>
        </p:nvSpPr>
        <p:spPr>
          <a:xfrm>
            <a:off x="9410218" y="3576577"/>
            <a:ext cx="214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Clouet, </a:t>
            </a:r>
            <a:r>
              <a:rPr lang="fr-FR" i="1" dirty="0"/>
              <a:t>Marguerite de Navarre</a:t>
            </a:r>
            <a:r>
              <a:rPr lang="fr-FR" dirty="0"/>
              <a:t>, vers 1530.</a:t>
            </a:r>
          </a:p>
        </p:txBody>
      </p:sp>
    </p:spTree>
    <p:extLst>
      <p:ext uri="{BB962C8B-B14F-4D97-AF65-F5344CB8AC3E}">
        <p14:creationId xmlns:p14="http://schemas.microsoft.com/office/powerpoint/2010/main" val="311471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E9AFC-F77D-0A49-A62B-BC528DC9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br>
              <a:rPr lang="fr-FR" b="1" dirty="0"/>
            </a:br>
            <a:br>
              <a:rPr lang="fr-FR" b="1" dirty="0"/>
            </a:br>
            <a:r>
              <a:rPr lang="fr-FR" b="1" dirty="0"/>
              <a:t>- Le réformisme d’Erasme de Rotterdam (1466-1536)</a:t>
            </a:r>
            <a:br>
              <a:rPr lang="fr-FR" dirty="0"/>
            </a:br>
            <a:br>
              <a:rPr lang="fr-FR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E453E-75B3-8249-8F1F-A705DC5E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Renouveau de l’Eglise </a:t>
            </a:r>
            <a:r>
              <a:rPr lang="fr-FR" b="1" dirty="0"/>
              <a:t>sans volonté de rupture avec l’Eglise </a:t>
            </a:r>
            <a:r>
              <a:rPr lang="fr-FR" dirty="0"/>
              <a:t>dans le </a:t>
            </a:r>
          </a:p>
          <a:p>
            <a:pPr marL="0" indent="0">
              <a:buNone/>
            </a:pPr>
            <a:r>
              <a:rPr lang="fr-FR" dirty="0"/>
              <a:t>sillage des idées d’Erasme de Rotterdam (1466-1536)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Un </a:t>
            </a:r>
            <a:r>
              <a:rPr lang="fr-FR" b="1" dirty="0"/>
              <a:t>Erasme non luthérien 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Philologie</a:t>
            </a:r>
          </a:p>
          <a:p>
            <a:pPr>
              <a:buFontTx/>
              <a:buChar char="-"/>
            </a:pPr>
            <a:r>
              <a:rPr lang="fr-FR" dirty="0"/>
              <a:t>Piété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Espère une </a:t>
            </a:r>
            <a:r>
              <a:rPr lang="fr-FR" b="1" dirty="0"/>
              <a:t>Concorde</a:t>
            </a:r>
            <a:r>
              <a:rPr lang="fr-FR" dirty="0"/>
              <a:t> de l’Eglise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Ne veut pas quitter l’Eglise : 1500 ans d’histoire…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781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595EB-95C3-C247-B46C-1B0F0828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7D2575-26D1-C542-8F06-9C41EAD40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Une </a:t>
            </a:r>
            <a:r>
              <a:rPr lang="fr-FR" i="1" dirty="0" err="1"/>
              <a:t>philosophia</a:t>
            </a:r>
            <a:r>
              <a:rPr lang="fr-FR" i="1" dirty="0"/>
              <a:t> Christi</a:t>
            </a:r>
          </a:p>
          <a:p>
            <a:pPr>
              <a:buFontTx/>
              <a:buChar char="-"/>
            </a:pPr>
            <a:r>
              <a:rPr lang="fr-FR" dirty="0"/>
              <a:t>Le Christ </a:t>
            </a:r>
          </a:p>
          <a:p>
            <a:pPr marL="0" indent="0">
              <a:buNone/>
            </a:pPr>
            <a:r>
              <a:rPr lang="fr-FR" dirty="0"/>
              <a:t>au centre du salut</a:t>
            </a:r>
          </a:p>
          <a:p>
            <a:pPr marL="0" indent="0">
              <a:buNone/>
            </a:pPr>
            <a:r>
              <a:rPr lang="fr-FR" dirty="0"/>
              <a:t>source de sagesse à imiter</a:t>
            </a:r>
          </a:p>
          <a:p>
            <a:pPr>
              <a:buFontTx/>
              <a:buChar char="-"/>
            </a:pPr>
            <a:r>
              <a:rPr lang="fr-FR" dirty="0"/>
              <a:t>Le sens des œuvre</a:t>
            </a:r>
          </a:p>
          <a:p>
            <a:pPr>
              <a:buFontTx/>
              <a:buChar char="-"/>
            </a:pPr>
            <a:r>
              <a:rPr lang="fr-FR" dirty="0"/>
              <a:t>Dénonciation des ritualismes (trop proche des lois juives)</a:t>
            </a:r>
          </a:p>
          <a:p>
            <a:pPr>
              <a:buFontTx/>
              <a:buChar char="-"/>
            </a:pPr>
            <a:r>
              <a:rPr lang="fr-FR" dirty="0"/>
              <a:t>Dénonciation des saints, reliques et pèlerinages (trop proches des paganismes)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59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1BCEC9-314C-2045-AB35-47ECADB7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Le réformisme de Lefèvre d’Etaples (1450-1536)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1B17B-E321-A345-B8B5-15FFFA3B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Mouvement évangélique </a:t>
            </a:r>
            <a:r>
              <a:rPr lang="fr-FR" dirty="0"/>
              <a:t>suscité et soutenu en France par l’évêque de Meaux, Guillaume Briçonnet, et les humanistes en particulier Lefèvre d’Etaples nommé en 1523 vicaire de Meaux</a:t>
            </a:r>
          </a:p>
          <a:p>
            <a:pPr>
              <a:buFontTx/>
              <a:buChar char="-"/>
            </a:pPr>
            <a:r>
              <a:rPr lang="fr-FR" dirty="0"/>
              <a:t>Moins philologique</a:t>
            </a:r>
          </a:p>
          <a:p>
            <a:pPr>
              <a:buFontTx/>
              <a:buChar char="-"/>
            </a:pPr>
            <a:r>
              <a:rPr lang="fr-FR" dirty="0"/>
              <a:t>Plus « mystique »</a:t>
            </a:r>
          </a:p>
          <a:p>
            <a:pPr marL="0" indent="0">
              <a:buNone/>
            </a:pPr>
            <a:r>
              <a:rPr lang="fr-FR" dirty="0"/>
              <a:t>Ecriture et lecture de l’Ecriture, source première de vérité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97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A4DC28-F696-9B4F-816E-ED15071BA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09" y="69210"/>
            <a:ext cx="4879239" cy="63708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4863D8-1D3B-E64B-BB4C-C3419BC24CA6}"/>
              </a:ext>
            </a:extLst>
          </p:cNvPr>
          <p:cNvSpPr txBox="1"/>
          <p:nvPr/>
        </p:nvSpPr>
        <p:spPr>
          <a:xfrm>
            <a:off x="8514414" y="2503357"/>
            <a:ext cx="3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Quentin Metsys, </a:t>
            </a:r>
            <a:r>
              <a:rPr lang="fr-FR" i="1" dirty="0"/>
              <a:t>Erasme</a:t>
            </a:r>
            <a:r>
              <a:rPr lang="fr-FR" dirty="0"/>
              <a:t>, 1517</a:t>
            </a:r>
          </a:p>
        </p:txBody>
      </p:sp>
    </p:spTree>
    <p:extLst>
      <p:ext uri="{BB962C8B-B14F-4D97-AF65-F5344CB8AC3E}">
        <p14:creationId xmlns:p14="http://schemas.microsoft.com/office/powerpoint/2010/main" val="404530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AB96B-6A48-9D42-AEAD-8889DE89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407DA-B254-9942-928A-D2DA86E9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17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D8E6E40-2081-C14B-B579-87CB6015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090" y="0"/>
            <a:ext cx="4309819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AE66E5E-DCD4-FF44-BF46-4C314AE80113}"/>
              </a:ext>
            </a:extLst>
          </p:cNvPr>
          <p:cNvSpPr txBox="1"/>
          <p:nvPr/>
        </p:nvSpPr>
        <p:spPr>
          <a:xfrm>
            <a:off x="8544393" y="3552669"/>
            <a:ext cx="301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Bible</a:t>
            </a:r>
            <a:r>
              <a:rPr lang="fr-FR" dirty="0"/>
              <a:t> de Lefebvre d’Etaples, 1530.</a:t>
            </a:r>
          </a:p>
        </p:txBody>
      </p:sp>
    </p:spTree>
    <p:extLst>
      <p:ext uri="{BB962C8B-B14F-4D97-AF65-F5344CB8AC3E}">
        <p14:creationId xmlns:p14="http://schemas.microsoft.com/office/powerpoint/2010/main" val="73712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4EFD9D-49A3-AF47-B37F-147A66FA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43" y="86995"/>
            <a:ext cx="6523914" cy="66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8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7F239-37C7-7F48-9D7F-0DD683CB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F1EE85-F337-D540-A17D-410EE04B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Critique de la réformation</a:t>
            </a:r>
          </a:p>
          <a:p>
            <a:pPr>
              <a:buFontTx/>
              <a:buChar char="-"/>
            </a:pPr>
            <a:r>
              <a:rPr lang="fr-FR" dirty="0"/>
              <a:t>Ne pas créer un nouveau schisme</a:t>
            </a:r>
          </a:p>
          <a:p>
            <a:pPr>
              <a:buFontTx/>
              <a:buChar char="-"/>
            </a:pPr>
            <a:r>
              <a:rPr lang="fr-FR" dirty="0"/>
              <a:t>Ne pas s’en prendre à la hiérarchie de l’Eglise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&gt; Ne pas défaire l’ecclésiologie</a:t>
            </a:r>
          </a:p>
        </p:txBody>
      </p:sp>
    </p:spTree>
    <p:extLst>
      <p:ext uri="{BB962C8B-B14F-4D97-AF65-F5344CB8AC3E}">
        <p14:creationId xmlns:p14="http://schemas.microsoft.com/office/powerpoint/2010/main" val="208064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1A5EE-8EDE-C549-ACC2-CB713715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B8ADE8-5D86-E449-A6D7-C6A7CA85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Groupe biblique des « </a:t>
            </a:r>
            <a:r>
              <a:rPr lang="fr-FR" b="1" dirty="0"/>
              <a:t>luthériens de Meaux </a:t>
            </a:r>
            <a:r>
              <a:rPr lang="fr-FR" dirty="0"/>
              <a:t>» (1521-1525)</a:t>
            </a:r>
          </a:p>
          <a:p>
            <a:pPr>
              <a:buFontTx/>
              <a:buChar char="-"/>
            </a:pPr>
            <a:r>
              <a:rPr lang="fr-FR" dirty="0"/>
              <a:t>Expérimentation pastorale</a:t>
            </a:r>
          </a:p>
          <a:p>
            <a:pPr>
              <a:buFontTx/>
              <a:buChar char="-"/>
            </a:pPr>
            <a:r>
              <a:rPr lang="fr-FR" dirty="0"/>
              <a:t>Prédication du «pur évangile »</a:t>
            </a:r>
          </a:p>
          <a:p>
            <a:pPr>
              <a:buFontTx/>
              <a:buChar char="-"/>
            </a:pPr>
            <a:r>
              <a:rPr lang="fr-FR" dirty="0"/>
              <a:t>Introduction des langues vernaculaires dans la liturgie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Dispersion du groupe par la Faculté de théologie de Paris en 1525</a:t>
            </a:r>
          </a:p>
          <a:p>
            <a:pPr>
              <a:buFontTx/>
              <a:buChar char="-"/>
            </a:pPr>
            <a:r>
              <a:rPr lang="fr-FR" dirty="0"/>
              <a:t>Amalgamés aux luthériens</a:t>
            </a:r>
          </a:p>
          <a:p>
            <a:pPr>
              <a:buFontTx/>
              <a:buChar char="-"/>
            </a:pPr>
            <a:r>
              <a:rPr lang="fr-FR" dirty="0"/>
              <a:t>Amalgamés aux hérétiques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Idées gagnent l’entourage royal de François 1</a:t>
            </a:r>
            <a:r>
              <a:rPr lang="fr-FR" baseline="30000" dirty="0"/>
              <a:t>er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434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1E6DE-62E3-BF43-B775-FB334177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La protection royale du réformisme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97E7A2-ABED-F045-8F1C-183319D05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101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6BBA4-FD4A-6C40-8945-BE9249EB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&gt; Protection du réformisme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93C362-0CF7-D943-BF40-846614FA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Refus du schisme</a:t>
            </a:r>
          </a:p>
          <a:p>
            <a:pPr marL="0" indent="0">
              <a:buNone/>
            </a:pPr>
            <a:r>
              <a:rPr lang="fr-FR" dirty="0"/>
              <a:t>Refus du sacerdoce universel</a:t>
            </a:r>
          </a:p>
          <a:p>
            <a:pPr marL="0" indent="0">
              <a:buNone/>
            </a:pPr>
            <a:r>
              <a:rPr lang="fr-FR" dirty="0"/>
              <a:t>Attachement aux sept sacrements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Mais après 1540, difficultés à survivre</a:t>
            </a:r>
          </a:p>
          <a:p>
            <a:pPr marL="0" indent="0">
              <a:buNone/>
            </a:pPr>
            <a:r>
              <a:rPr lang="fr-FR" dirty="0"/>
              <a:t>Concurrence d’une autre voie de réforme plus radicale</a:t>
            </a:r>
          </a:p>
        </p:txBody>
      </p:sp>
    </p:spTree>
    <p:extLst>
      <p:ext uri="{BB962C8B-B14F-4D97-AF65-F5344CB8AC3E}">
        <p14:creationId xmlns:p14="http://schemas.microsoft.com/office/powerpoint/2010/main" val="3687751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EC92D-7C17-E842-864B-CA1BFC8D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&gt; Lutte contre le luthéranisme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4F45C8-E197-184E-9171-A7C980049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France : royaume le plus peuplé d’Europe (15 millions)</a:t>
            </a:r>
          </a:p>
          <a:p>
            <a:r>
              <a:rPr lang="fr-FR" dirty="0"/>
              <a:t>Théocratie</a:t>
            </a:r>
          </a:p>
          <a:p>
            <a:pPr>
              <a:buFontTx/>
              <a:buChar char="-"/>
            </a:pPr>
            <a:r>
              <a:rPr lang="fr-FR" dirty="0"/>
              <a:t>Prince de la Renaissance</a:t>
            </a:r>
          </a:p>
          <a:p>
            <a:pPr>
              <a:buFontTx/>
              <a:buChar char="-"/>
            </a:pPr>
            <a:r>
              <a:rPr lang="fr-FR" dirty="0"/>
              <a:t>En rivalité avec l’Empire des </a:t>
            </a:r>
            <a:r>
              <a:rPr lang="fr-FR" dirty="0" err="1"/>
              <a:t>Halbsbourg</a:t>
            </a: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77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77F1A-496F-C444-8CE6-04A136FB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- Le Concordat de Bologne (1516)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F93D0-F2DE-834B-97EE-59D4C917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r-FR" dirty="0"/>
              <a:t>Signature du </a:t>
            </a:r>
            <a:r>
              <a:rPr lang="fr-FR" b="1" dirty="0"/>
              <a:t>Concordat de Bologne (18 août 1516) </a:t>
            </a:r>
            <a:r>
              <a:rPr lang="fr-FR" dirty="0"/>
              <a:t>après plusieurs décennies de crise avec Rome (droit de nomination aux évêchés et aux abbayes)</a:t>
            </a:r>
          </a:p>
          <a:p>
            <a:pPr marL="0" indent="0">
              <a:buNone/>
            </a:pPr>
            <a:r>
              <a:rPr lang="fr-FR" dirty="0"/>
              <a:t>- Ratifié par le concile du Latran V (voir ci-dessous)</a:t>
            </a:r>
          </a:p>
          <a:p>
            <a:pPr marL="0" indent="0">
              <a:buNone/>
            </a:pPr>
            <a:r>
              <a:rPr lang="fr-FR" dirty="0"/>
              <a:t>&gt; Roi providentiel et maître de l’Eglise de France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Refus de la réformation de Luther (en rupture avec Rome)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Point de départ du </a:t>
            </a:r>
            <a:r>
              <a:rPr lang="fr-FR" b="1" dirty="0"/>
              <a:t>gallicanisme* (autonomie des Eglises nationales </a:t>
            </a:r>
            <a:r>
              <a:rPr lang="fr-FR" b="1"/>
              <a:t>/ papauté)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Plusieurs étapes dans la répression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571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9BBE4-DD13-904D-85D7-7FD9EC45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15B8A0-9D48-C54E-A8DE-90F54F9BC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b="1" dirty="0"/>
              <a:t>A partir de 1521</a:t>
            </a:r>
          </a:p>
          <a:p>
            <a:pPr fontAlgn="base">
              <a:buFontTx/>
              <a:buChar char="-"/>
            </a:pPr>
            <a:r>
              <a:rPr lang="fr-FR" dirty="0"/>
              <a:t>Condamnation des protestants  à l’initiative de la Sorbonne, des autorités ecclésiastiques et du Parlement</a:t>
            </a:r>
          </a:p>
          <a:p>
            <a:pPr fontAlgn="base">
              <a:buFontTx/>
              <a:buChar char="-"/>
            </a:pPr>
            <a:r>
              <a:rPr lang="fr-FR" dirty="0"/>
              <a:t>Amendes, prison et, surtout pour les moines et les prêtres, prison perpétuelle et condamnation à mort sur le bûcher.</a:t>
            </a:r>
          </a:p>
          <a:p>
            <a:pPr marL="0" indent="0" fontAlgn="base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374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425EF-27BE-7C4C-B059-2AB7CB5C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L’affaire des placards (1534)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85C952-7551-3145-9F27-CB8788247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&gt;&gt;&gt; Faire échouer les possibles rapprochements entre catholiques et luthériens non radicaux ou modérés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&gt;&gt;&gt; Première manifestation d’hostilité radicale entre « protestants » et catholiques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&gt;&gt;&gt; 25 ans plus tard : « guerres de religion »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51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5C5A5-555F-CE41-A276-CEFFF9BE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5C6743-C32F-7D46-BF0C-92191E04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Avant 1540 : ligne de partage floue des confessions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Après 1540 : il faut choisir…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&gt;&gt;&gt; La nécessité de réformer l’Eglise fait l’unanimité dans tous les camps</a:t>
            </a:r>
          </a:p>
        </p:txBody>
      </p:sp>
    </p:spTree>
    <p:extLst>
      <p:ext uri="{BB962C8B-B14F-4D97-AF65-F5344CB8AC3E}">
        <p14:creationId xmlns:p14="http://schemas.microsoft.com/office/powerpoint/2010/main" val="675902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DE208-BC0F-414B-A7A2-B24F5FBD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D9F02B-F228-E94F-B06A-A43083394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b="1" dirty="0"/>
              <a:t>Affaire des placards = </a:t>
            </a:r>
          </a:p>
          <a:p>
            <a:pPr marL="0" indent="0" fontAlgn="base">
              <a:buNone/>
            </a:pPr>
            <a:endParaRPr lang="fr-FR" b="1" dirty="0"/>
          </a:p>
          <a:p>
            <a:pPr marL="0" indent="0" fontAlgn="base">
              <a:buNone/>
            </a:pPr>
            <a:r>
              <a:rPr lang="fr-FR" dirty="0"/>
              <a:t>Affiches apposées à Paris, Orléans, Blois (sur la porte de la chambre du roi) contre la messe</a:t>
            </a:r>
          </a:p>
          <a:p>
            <a:pPr marL="0" indent="0" fontAlgn="base">
              <a:buNone/>
            </a:pPr>
            <a:r>
              <a:rPr lang="fr-FR" i="1" dirty="0"/>
              <a:t>Articles véritables sur les horribles grands et insupportables abus de la messe papale</a:t>
            </a:r>
          </a:p>
          <a:p>
            <a:pPr marL="0" indent="0" fontAlgn="base">
              <a:buNone/>
            </a:pPr>
            <a:r>
              <a:rPr lang="fr-FR" dirty="0"/>
              <a:t> &gt; Dénonce de la conception catholique de l’eucharistie et de la messe catholique.</a:t>
            </a:r>
          </a:p>
          <a:p>
            <a:pPr marL="0" indent="0" fontAlgn="base">
              <a:buNone/>
            </a:pPr>
            <a:r>
              <a:rPr lang="fr-FR" dirty="0"/>
              <a:t>&gt; Coupe les ponts entre l’évangélisme humaniste et luthérien.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45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F5F71-4E1B-AA46-8526-819671FB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574538-53A9-6346-A9B4-A48F99C9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fr-FR" dirty="0"/>
              <a:t>Geste provocateur </a:t>
            </a:r>
            <a:endParaRPr lang="fr-FR" b="1" dirty="0"/>
          </a:p>
          <a:p>
            <a:pPr fontAlgn="base">
              <a:buFontTx/>
              <a:buChar char="-"/>
            </a:pPr>
            <a:r>
              <a:rPr lang="fr-FR" dirty="0"/>
              <a:t>Tournant dans la répression royale</a:t>
            </a:r>
          </a:p>
          <a:p>
            <a:pPr marL="0" indent="0" fontAlgn="base">
              <a:buNone/>
            </a:pPr>
            <a:endParaRPr lang="fr-FR" dirty="0"/>
          </a:p>
          <a:p>
            <a:pPr marL="0" indent="0" fontAlgn="base">
              <a:buNone/>
            </a:pPr>
            <a:r>
              <a:rPr lang="fr-FR" dirty="0"/>
              <a:t>&gt;&gt; affaiblissement de l’évangélisme modéré</a:t>
            </a:r>
          </a:p>
          <a:p>
            <a:pPr marL="0" indent="0" fontAlgn="base">
              <a:buNone/>
            </a:pPr>
            <a:r>
              <a:rPr lang="fr-FR" dirty="0"/>
              <a:t>&gt;&gt; montée en puissance d’une réforme radicale</a:t>
            </a:r>
          </a:p>
          <a:p>
            <a:pPr marL="0" indent="0" fontAlgn="base">
              <a:buNone/>
            </a:pPr>
            <a:r>
              <a:rPr lang="fr-FR" dirty="0"/>
              <a:t>&gt;&gt; présence en 1540 de nombreux évangéliques</a:t>
            </a:r>
          </a:p>
          <a:p>
            <a:pPr marL="0" indent="0" fontAlgn="base">
              <a:buNone/>
            </a:pPr>
            <a:endParaRPr lang="fr-FR" dirty="0"/>
          </a:p>
          <a:p>
            <a:pPr marL="0" indent="0" fontAlgn="base">
              <a:buNone/>
            </a:pPr>
            <a:r>
              <a:rPr lang="fr-FR" dirty="0"/>
              <a:t>&gt;&gt;&gt; Calvin* (voir ci-après)</a:t>
            </a:r>
          </a:p>
          <a:p>
            <a:pPr fontAlgn="base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316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470502-4507-2A4F-B331-D099C44B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81" y="230287"/>
            <a:ext cx="8662463" cy="61936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FA8218B-7DB5-9F43-9754-6D77C14A57A5}"/>
              </a:ext>
            </a:extLst>
          </p:cNvPr>
          <p:cNvSpPr txBox="1"/>
          <p:nvPr/>
        </p:nvSpPr>
        <p:spPr>
          <a:xfrm>
            <a:off x="9905999" y="3090441"/>
            <a:ext cx="2131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Persécution des protestants en 1534</a:t>
            </a:r>
          </a:p>
          <a:p>
            <a:r>
              <a:rPr lang="fr-FR" dirty="0"/>
              <a:t>Gravure, 1630.</a:t>
            </a:r>
          </a:p>
        </p:txBody>
      </p:sp>
    </p:spTree>
    <p:extLst>
      <p:ext uri="{BB962C8B-B14F-4D97-AF65-F5344CB8AC3E}">
        <p14:creationId xmlns:p14="http://schemas.microsoft.com/office/powerpoint/2010/main" val="1277038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360E7-D099-5E4B-8679-FA0556CF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B64CF2-6306-EC43-BD90-EBD8B294D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&gt;&gt; A partir de 1540</a:t>
            </a:r>
          </a:p>
          <a:p>
            <a:pPr>
              <a:buFontTx/>
              <a:buChar char="-"/>
            </a:pPr>
            <a:r>
              <a:rPr lang="fr-FR" dirty="0"/>
              <a:t>France des évangéliques</a:t>
            </a:r>
          </a:p>
          <a:p>
            <a:pPr>
              <a:buFontTx/>
              <a:buChar char="-"/>
            </a:pPr>
            <a:r>
              <a:rPr lang="fr-FR" dirty="0"/>
              <a:t>Les fédérer en Eglise ?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Œuvre de Calvin et de ses partisans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1550 : utilisation du terme  « </a:t>
            </a:r>
            <a:r>
              <a:rPr lang="fr-FR" b="1" dirty="0"/>
              <a:t>huguenot</a:t>
            </a:r>
            <a:r>
              <a:rPr lang="fr-FR" dirty="0"/>
              <a:t> » (de l’allemand </a:t>
            </a:r>
            <a:r>
              <a:rPr lang="fr-FR" i="1" dirty="0" err="1"/>
              <a:t>Eidgenossen</a:t>
            </a:r>
            <a:r>
              <a:rPr lang="fr-FR" dirty="0"/>
              <a:t>, nom donné aux confédérés réformés suisses depuis 1520)</a:t>
            </a:r>
          </a:p>
          <a:p>
            <a:pPr marL="0" indent="0">
              <a:buNone/>
            </a:pPr>
            <a:r>
              <a:rPr lang="fr-FR" dirty="0"/>
              <a:t>1552 : utilisation du terme « </a:t>
            </a:r>
            <a:r>
              <a:rPr lang="fr-FR" b="1" dirty="0"/>
              <a:t>calviniste</a:t>
            </a:r>
            <a:r>
              <a:rPr lang="fr-FR" dirty="0"/>
              <a:t> » par un luthérien</a:t>
            </a:r>
          </a:p>
          <a:p>
            <a:pPr marL="0" indent="0">
              <a:buNone/>
            </a:pPr>
            <a:r>
              <a:rPr lang="fr-FR" dirty="0"/>
              <a:t>(Terme péjoratif)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904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62C96-8BEA-F34D-B192-60BE64C2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 – LE CALVINISME, UNE AUTRE VOIE DE REFORME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43B69-BD1D-4D40-A6E9-52F26A447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Entre 1540 et 1562, une </a:t>
            </a:r>
            <a:r>
              <a:rPr lang="fr-FR" b="1" dirty="0"/>
              <a:t>« nouvelle Eglise »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Bases institutionnelles</a:t>
            </a:r>
          </a:p>
          <a:p>
            <a:pPr>
              <a:buFontTx/>
              <a:buChar char="-"/>
            </a:pPr>
            <a:r>
              <a:rPr lang="fr-FR" dirty="0"/>
              <a:t>Bases doctrinales</a:t>
            </a:r>
          </a:p>
          <a:p>
            <a:pPr>
              <a:buFontTx/>
              <a:buChar char="-"/>
            </a:pPr>
            <a:r>
              <a:rPr lang="fr-FR" dirty="0"/>
              <a:t>Bases disciplinaires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Distincte définitivement de Rome</a:t>
            </a:r>
            <a:br>
              <a:rPr lang="fr-FR" dirty="0"/>
            </a:br>
            <a:r>
              <a:rPr lang="fr-FR" dirty="0"/>
              <a:t>= œuvre de la seconde génération de la Réformation</a:t>
            </a:r>
          </a:p>
        </p:txBody>
      </p:sp>
    </p:spTree>
    <p:extLst>
      <p:ext uri="{BB962C8B-B14F-4D97-AF65-F5344CB8AC3E}">
        <p14:creationId xmlns:p14="http://schemas.microsoft.com/office/powerpoint/2010/main" val="2393975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C7A61-5172-E546-9D33-BB6E9C15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 – Une Eglise neuve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9D613E-FDBA-B246-84C1-38D8162A5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03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4FCEE-94AB-894E-AE74-7AE5377B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L’idéal des humanistes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356278-5BD3-204A-8A86-5C3CB2EDE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Études de droit (Orléans)</a:t>
            </a:r>
          </a:p>
          <a:p>
            <a:pPr>
              <a:buFontTx/>
              <a:buChar char="-"/>
            </a:pPr>
            <a:r>
              <a:rPr lang="fr-FR" dirty="0"/>
              <a:t>Rhéteur</a:t>
            </a:r>
          </a:p>
          <a:p>
            <a:pPr>
              <a:buFontTx/>
              <a:buChar char="-"/>
            </a:pPr>
            <a:r>
              <a:rPr lang="fr-FR" dirty="0"/>
              <a:t>« la dette du père » (excommunié de l’Eglise)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814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0EAC223-0EC2-8C46-B454-78C9AA62285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02016" y="29632"/>
            <a:ext cx="5548048" cy="6828367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84F1B69-9799-D240-85EB-F267DA1E8DBE}"/>
              </a:ext>
            </a:extLst>
          </p:cNvPr>
          <p:cNvSpPr txBox="1"/>
          <p:nvPr/>
        </p:nvSpPr>
        <p:spPr>
          <a:xfrm>
            <a:off x="9158990" y="3177915"/>
            <a:ext cx="251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Calvin (1509-1554)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5959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1522C-268C-604E-B061-A9517E6B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F02947-074B-F246-948F-DD4492D4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« Car quelle chose convient mieux à la foi que de nous reconnaître nus de toute vertu pour être vêtus de Dieu ? Vides de tout bien pour être emplis de lui ? Aveugles pour être par lui illuminés ? Boiteux pour être de lui redressés ? (…)</a:t>
            </a:r>
          </a:p>
          <a:p>
            <a:pPr marL="0" indent="0">
              <a:buNone/>
            </a:pPr>
            <a:r>
              <a:rPr lang="fr-FR" dirty="0"/>
              <a:t>Jean Calvin, </a:t>
            </a:r>
            <a:r>
              <a:rPr lang="fr-FR" i="1" dirty="0"/>
              <a:t>Lettre au roi</a:t>
            </a:r>
            <a:r>
              <a:rPr lang="fr-FR" dirty="0"/>
              <a:t>, éd. A.-M., Schmidt, Jean Calvin et la tradition calvinienne, Paris, 1984, p. 26-27.</a:t>
            </a:r>
          </a:p>
        </p:txBody>
      </p:sp>
    </p:spTree>
    <p:extLst>
      <p:ext uri="{BB962C8B-B14F-4D97-AF65-F5344CB8AC3E}">
        <p14:creationId xmlns:p14="http://schemas.microsoft.com/office/powerpoint/2010/main" val="828526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EC4D8-FFAD-194A-98C1-D084D42B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27" y="420881"/>
            <a:ext cx="10515600" cy="1325563"/>
          </a:xfrm>
        </p:spPr>
        <p:txBody>
          <a:bodyPr/>
          <a:lstStyle/>
          <a:p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C44BA-6E50-D94D-9B9B-656A6F23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Seconde génération de la Réforme (il est né 26 ans après Luther)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dirty="0"/>
              <a:t>Rupture avec l’Eglise romaine vers 1530</a:t>
            </a:r>
          </a:p>
          <a:p>
            <a:pPr>
              <a:buFontTx/>
              <a:buChar char="-"/>
            </a:pPr>
            <a:r>
              <a:rPr lang="fr-FR" dirty="0"/>
              <a:t>Fuite hors de France en 1534 au moment des placards (police royale)</a:t>
            </a:r>
          </a:p>
          <a:p>
            <a:pPr>
              <a:buFontTx/>
              <a:buChar char="-"/>
            </a:pPr>
            <a:r>
              <a:rPr lang="fr-FR" dirty="0"/>
              <a:t>Rejoindre villes passées à la Réforme (Bâle, Strasbourg, Genève)</a:t>
            </a:r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20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M17_reforme g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83326"/>
            <a:ext cx="9144000" cy="58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85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97774-9587-CE48-A829-653A6C98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Doctrine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40650C6-5806-944F-9805-2B6E1A54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fr-FR" b="1" i="1" dirty="0"/>
              <a:t>L'institution de la religion chrétienne (1536)</a:t>
            </a:r>
          </a:p>
          <a:p>
            <a:pPr marL="0" indent="0" fontAlgn="base">
              <a:buNone/>
            </a:pPr>
            <a:endParaRPr lang="fr-FR" i="1" dirty="0"/>
          </a:p>
          <a:p>
            <a:pPr fontAlgn="base">
              <a:buFontTx/>
              <a:buChar char="-"/>
            </a:pPr>
            <a:r>
              <a:rPr lang="fr-FR" dirty="0"/>
              <a:t>Œuvre maîtresse de Calvin dédiée au roi</a:t>
            </a:r>
          </a:p>
          <a:p>
            <a:pPr fontAlgn="base">
              <a:buFontTx/>
              <a:buChar char="-"/>
            </a:pPr>
            <a:r>
              <a:rPr lang="fr-FR" dirty="0"/>
              <a:t>Sans cesse remaniée (évolution de la doctrine calvinienne)</a:t>
            </a:r>
          </a:p>
          <a:p>
            <a:pPr fontAlgn="base">
              <a:buFontTx/>
              <a:buChar char="-"/>
            </a:pPr>
            <a:r>
              <a:rPr lang="fr-FR" dirty="0"/>
              <a:t>Manuel de l’enseignement chrétien.</a:t>
            </a:r>
          </a:p>
          <a:p>
            <a:pPr fontAlgn="base">
              <a:buFontTx/>
              <a:buChar char="-"/>
            </a:pPr>
            <a:r>
              <a:rPr lang="fr-FR" dirty="0"/>
              <a:t>Œuvre théologique d’un laïc pour un laïc</a:t>
            </a:r>
          </a:p>
          <a:p>
            <a:pPr fontAlgn="base">
              <a:buFontTx/>
              <a:buChar char="-"/>
            </a:pPr>
            <a:r>
              <a:rPr lang="fr-FR" dirty="0"/>
              <a:t>Version définitive en 1560</a:t>
            </a:r>
          </a:p>
          <a:p>
            <a:pPr fontAlgn="base">
              <a:buFontTx/>
              <a:buChar char="-"/>
            </a:pPr>
            <a:endParaRPr lang="fr-FR" dirty="0"/>
          </a:p>
          <a:p>
            <a:pPr marL="0" indent="0" fontAlgn="base">
              <a:buNone/>
            </a:pPr>
            <a:r>
              <a:rPr lang="fr-FR" dirty="0"/>
              <a:t>« institution » : au XVI</a:t>
            </a:r>
            <a:r>
              <a:rPr lang="fr-FR" baseline="30000" dirty="0"/>
              <a:t>e</a:t>
            </a:r>
            <a:r>
              <a:rPr lang="fr-FR" dirty="0"/>
              <a:t> siècle, sens pédagogique, « manuel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964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6E06B2-63EB-4A41-ADC0-24751DAA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857250"/>
            <a:ext cx="6502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5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F2305-A5BD-3F4C-916D-241282CE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289A6E-6A57-2C43-B6D9-8F4687A53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Montrer que les évangéliques de France ne sont pas des radicaux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Organiser en structure les groupuscules en marge de l’Eglise établie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Canaliser une réforme multiforme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Discréditer l’évangélisme et ses représentants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+ appel à rompre définitivement avec Rome</a:t>
            </a:r>
          </a:p>
        </p:txBody>
      </p:sp>
    </p:spTree>
    <p:extLst>
      <p:ext uri="{BB962C8B-B14F-4D97-AF65-F5344CB8AC3E}">
        <p14:creationId xmlns:p14="http://schemas.microsoft.com/office/powerpoint/2010/main" val="3234835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92943-6555-BB48-BBA3-66799912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Liturgie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07D520-AE29-1741-9B42-EE6EBD9E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Doctrine différente de celle de Luther sur les sacrements :</a:t>
            </a:r>
          </a:p>
          <a:p>
            <a:pPr marL="0" indent="0">
              <a:buNone/>
            </a:pPr>
            <a:r>
              <a:rPr lang="fr-FR" dirty="0"/>
              <a:t>- Deux sacrements reconnus : baptême et cène</a:t>
            </a:r>
          </a:p>
          <a:p>
            <a:pPr>
              <a:buFontTx/>
              <a:buChar char="-"/>
            </a:pPr>
            <a:r>
              <a:rPr lang="fr-FR" b="1" dirty="0"/>
              <a:t>Cène</a:t>
            </a:r>
            <a:r>
              <a:rPr lang="fr-FR" dirty="0"/>
              <a:t> = simple commémoration du repas du Christ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Théodore de Bèze : « Le corps du Christ est éloigné du pain et du vin autant que le plus haut du ciel est rapproche de la terre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093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57FF0-E708-A445-9227-5D9B51E6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FBB0F-256A-B643-B33D-8EFDEB0C1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doctrine de Calvin reprend l</a:t>
            </a:r>
            <a:r>
              <a:rPr lang="fr-FR" b="1" dirty="0"/>
              <a:t>es thèmes essentiels de la Réforme</a:t>
            </a:r>
          </a:p>
          <a:p>
            <a:endParaRPr lang="fr-FR" b="1" dirty="0"/>
          </a:p>
          <a:p>
            <a:pPr marL="0" indent="0">
              <a:buNone/>
            </a:pPr>
            <a:r>
              <a:rPr lang="fr-FR" dirty="0"/>
              <a:t>- L’Ecriture : source exclusive de la Révélation et du salut</a:t>
            </a:r>
          </a:p>
          <a:p>
            <a:pPr>
              <a:buFontTx/>
              <a:buChar char="-"/>
            </a:pPr>
            <a:r>
              <a:rPr lang="fr-FR" dirty="0"/>
              <a:t>Le Péché : déchéance radicale de l’homme esclave du péché</a:t>
            </a:r>
          </a:p>
          <a:p>
            <a:pPr>
              <a:buFontTx/>
              <a:buChar char="-"/>
            </a:pPr>
            <a:r>
              <a:rPr lang="fr-FR" dirty="0"/>
              <a:t>La Justification : gratuite grâce au Christ seul médiateur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067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B5992-4773-034E-A170-EE38787B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656412-2CBC-1642-82B2-068B32AA6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&gt;&gt; Le ciel est au ciel</a:t>
            </a:r>
          </a:p>
          <a:p>
            <a:pPr marL="0" indent="0">
              <a:buNone/>
            </a:pPr>
            <a:r>
              <a:rPr lang="fr-FR" dirty="0"/>
              <a:t>&gt;&gt; La terre sur la terre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Culte organisé » autour de la parole et des deux sacrements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502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B4BD4-880A-6944-A9A8-73CBF9E5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40E9B3-0CB2-A442-A7DB-74B2B363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Images, reliques, statues, croix retirées des églises.</a:t>
            </a:r>
          </a:p>
          <a:p>
            <a:r>
              <a:rPr lang="fr-FR" dirty="0"/>
              <a:t>Développement des </a:t>
            </a:r>
            <a:r>
              <a:rPr lang="fr-FR" b="1" dirty="0"/>
              <a:t>chants des psaumes </a:t>
            </a:r>
            <a:r>
              <a:rPr lang="fr-FR" dirty="0"/>
              <a:t>traduits en français à partir de 1530 (</a:t>
            </a:r>
            <a:r>
              <a:rPr lang="fr-FR" dirty="0" err="1"/>
              <a:t>Thédore</a:t>
            </a:r>
            <a:r>
              <a:rPr lang="fr-FR" dirty="0"/>
              <a:t> de Bèze)</a:t>
            </a:r>
          </a:p>
          <a:p>
            <a:r>
              <a:rPr lang="fr-FR" dirty="0"/>
              <a:t>Cène célébrée seulement 4 fois par an pour ne pas risquer de la confondre avec l’Eucharistie)</a:t>
            </a:r>
          </a:p>
          <a:p>
            <a:r>
              <a:rPr lang="fr-FR" dirty="0"/>
              <a:t>Abolition des jours de fête en dehors de Noël, Pâques et Pentecôte (occasions de débauches - punies par une semaine de jeûne au pain et à l’eau) et du dimanche, jour de repos destiné à l’écoute de la parole de Dieu. </a:t>
            </a:r>
          </a:p>
        </p:txBody>
      </p:sp>
    </p:spTree>
    <p:extLst>
      <p:ext uri="{BB962C8B-B14F-4D97-AF65-F5344CB8AC3E}">
        <p14:creationId xmlns:p14="http://schemas.microsoft.com/office/powerpoint/2010/main" val="230345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8A03AB-8189-134F-807C-215A6567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254000"/>
            <a:ext cx="6616700" cy="635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DCCCD75-95B9-4D45-B1AA-AAD8F9D6DC5F}"/>
              </a:ext>
            </a:extLst>
          </p:cNvPr>
          <p:cNvSpPr txBox="1"/>
          <p:nvPr/>
        </p:nvSpPr>
        <p:spPr>
          <a:xfrm>
            <a:off x="9983449" y="2143593"/>
            <a:ext cx="1693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808080"/>
                </a:solidFill>
                <a:latin typeface="Helvetica Neue" panose="02000503000000020004" pitchFamily="2" charset="0"/>
              </a:rPr>
              <a:t>Jean </a:t>
            </a:r>
            <a:r>
              <a:rPr lang="fr-FR" dirty="0" err="1">
                <a:solidFill>
                  <a:srgbClr val="808080"/>
                </a:solidFill>
                <a:latin typeface="Helvetica Neue" panose="02000503000000020004" pitchFamily="2" charset="0"/>
              </a:rPr>
              <a:t>Périssin</a:t>
            </a:r>
            <a:r>
              <a:rPr lang="fr-FR" dirty="0">
                <a:solidFill>
                  <a:srgbClr val="808080"/>
                </a:solidFill>
                <a:latin typeface="Helvetica Neue" panose="02000503000000020004" pitchFamily="2" charset="0"/>
              </a:rPr>
              <a:t>, intérieur du Temple de Paradis (1564) © Fonds B.P.U. Genève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149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9B63CA-1812-9B45-83D2-E6AC149E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2B7C64-AC15-D740-B601-9A029E011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 un des trois temples réformés de Lyon construit en 1564 après la Paix d’Amboise</a:t>
            </a:r>
          </a:p>
          <a:p>
            <a:r>
              <a:rPr lang="fr-FR" dirty="0"/>
              <a:t>- scène de prédication</a:t>
            </a:r>
          </a:p>
          <a:p>
            <a:r>
              <a:rPr lang="fr-FR" dirty="0"/>
              <a:t>- présence de la noblesse française (fleurs de Lys sur les bancs soulignant sa fidélité au roi de France)</a:t>
            </a:r>
          </a:p>
          <a:p>
            <a:r>
              <a:rPr lang="fr-FR" dirty="0"/>
              <a:t>- noter la présence du chien pour signifier la non sacralité des temples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532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CB473-72EF-574A-ACE0-CABDFF6E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Ecclésiologie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3B76D-A527-2943-8F48-18A98A9B3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Précisée avec l’installation définitive du réformateur à Genève en 1541 </a:t>
            </a:r>
          </a:p>
          <a:p>
            <a:r>
              <a:rPr lang="fr-FR" dirty="0"/>
              <a:t>Consignée dans une œuvre  fondatrice :</a:t>
            </a:r>
          </a:p>
          <a:p>
            <a:endParaRPr lang="fr-FR" dirty="0"/>
          </a:p>
          <a:p>
            <a:pPr marL="0" indent="0" fontAlgn="base">
              <a:buNone/>
            </a:pPr>
            <a:r>
              <a:rPr lang="fr-FR" b="1" i="1" dirty="0"/>
              <a:t>Les ordonnances ecclésiastiques </a:t>
            </a:r>
            <a:r>
              <a:rPr lang="fr-FR" b="1" dirty="0"/>
              <a:t>(1536)</a:t>
            </a:r>
          </a:p>
          <a:p>
            <a:pPr marL="0" indent="0" fontAlgn="base">
              <a:buNone/>
            </a:pPr>
            <a:endParaRPr lang="fr-FR" dirty="0"/>
          </a:p>
          <a:p>
            <a:pPr fontAlgn="base">
              <a:buFontTx/>
              <a:buChar char="-"/>
            </a:pPr>
            <a:r>
              <a:rPr lang="fr-FR" dirty="0"/>
              <a:t>Organisation de l’Église réformée </a:t>
            </a:r>
          </a:p>
          <a:p>
            <a:pPr fontAlgn="base">
              <a:buFontTx/>
              <a:buChar char="-"/>
            </a:pPr>
            <a:r>
              <a:rPr lang="fr-FR" dirty="0" err="1"/>
              <a:t>Fixaction</a:t>
            </a:r>
            <a:r>
              <a:rPr lang="fr-FR" dirty="0"/>
              <a:t> des rapports entre l’autorité de l’Église et l’autorité civile.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61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3B228-622E-154A-A50B-BAB6B716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* Quel modèle de « réforme »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0F78DC-34F4-6C4C-83CB-EF94415A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b="1" dirty="0"/>
              <a:t>Le réformisme des évangélismes </a:t>
            </a:r>
            <a:r>
              <a:rPr lang="fr-FR" dirty="0"/>
              <a:t>: réformer l’Eglise sans rompre avec l’Eglise ?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b="1" dirty="0"/>
              <a:t>La réforme magistérielle </a:t>
            </a:r>
            <a:r>
              <a:rPr lang="fr-FR" dirty="0"/>
              <a:t>(appuyée sur les princes et les magistrats) ?</a:t>
            </a:r>
          </a:p>
          <a:p>
            <a:pPr>
              <a:buFontTx/>
              <a:buChar char="-"/>
            </a:pPr>
            <a:r>
              <a:rPr lang="fr-FR" dirty="0"/>
              <a:t>Luthériens* (réformer doctrines et pratiques) sans créer une église nouvelle &gt;mais ceux-ci s’y résignent devant le refus romain</a:t>
            </a:r>
          </a:p>
          <a:p>
            <a:pPr>
              <a:buFontTx/>
              <a:buChar char="-"/>
            </a:pPr>
            <a:r>
              <a:rPr lang="fr-FR" dirty="0"/>
              <a:t>Réformés  à l’exemple de Ulrich Zwingli* en Suisse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b="1" dirty="0"/>
              <a:t>La réforme radicale </a:t>
            </a:r>
            <a:r>
              <a:rPr lang="fr-FR" dirty="0"/>
              <a:t> estimant que luthériens et réformés ne vont pas assez loin (anabaptistes*) ?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406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E2E91-F037-784B-937C-01BF7C2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5CE08A-627F-654C-8E95-79D76DD8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Quatre ministères </a:t>
            </a:r>
            <a:r>
              <a:rPr lang="fr-FR" dirty="0"/>
              <a:t>: </a:t>
            </a:r>
          </a:p>
          <a:p>
            <a:pPr>
              <a:buFontTx/>
              <a:buChar char="-"/>
            </a:pPr>
            <a:r>
              <a:rPr lang="fr-FR" dirty="0"/>
              <a:t>Pasteurs : prédication et sacrements (baptême et cène)</a:t>
            </a:r>
          </a:p>
          <a:p>
            <a:pPr>
              <a:buFontTx/>
              <a:buChar char="-"/>
            </a:pPr>
            <a:r>
              <a:rPr lang="fr-FR" dirty="0"/>
              <a:t>Docteurs : enseignement de l’Ecriture</a:t>
            </a:r>
          </a:p>
          <a:p>
            <a:pPr>
              <a:buFontTx/>
              <a:buChar char="-"/>
            </a:pPr>
            <a:r>
              <a:rPr lang="fr-FR" dirty="0"/>
              <a:t>Anciens : moralité des fidèles et respect de la discipline</a:t>
            </a:r>
          </a:p>
          <a:p>
            <a:pPr>
              <a:buFontTx/>
              <a:buChar char="-"/>
            </a:pPr>
            <a:r>
              <a:rPr lang="fr-FR" dirty="0"/>
              <a:t>Diacres : assistance des malades et des pauvres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Un consistoire au sommet</a:t>
            </a:r>
          </a:p>
          <a:p>
            <a:pPr>
              <a:buFontTx/>
              <a:buChar char="-"/>
            </a:pPr>
            <a:r>
              <a:rPr lang="fr-FR" dirty="0"/>
              <a:t>Présidé par le pasteur</a:t>
            </a:r>
          </a:p>
          <a:p>
            <a:pPr>
              <a:buFontTx/>
              <a:buChar char="-"/>
            </a:pPr>
            <a:r>
              <a:rPr lang="fr-FR" dirty="0"/>
              <a:t>Représentants de la communauté cooptés</a:t>
            </a:r>
          </a:p>
        </p:txBody>
      </p:sp>
    </p:spTree>
    <p:extLst>
      <p:ext uri="{BB962C8B-B14F-4D97-AF65-F5344CB8AC3E}">
        <p14:creationId xmlns:p14="http://schemas.microsoft.com/office/powerpoint/2010/main" val="3935126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6C2E9-07B6-0A40-AB57-50C32F60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5FBF69-F3E8-C240-BBD8-9A3E2AADB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</a:t>
            </a:r>
            <a:r>
              <a:rPr lang="fr-FR" b="1" dirty="0"/>
              <a:t>consistoire</a:t>
            </a:r>
          </a:p>
          <a:p>
            <a:pPr marL="0" indent="0">
              <a:buNone/>
            </a:pPr>
            <a:r>
              <a:rPr lang="fr-FR" dirty="0"/>
              <a:t> 12 pasteurs + 12 magistrats (anciens) présidé par un syndic : </a:t>
            </a:r>
          </a:p>
          <a:p>
            <a:pPr>
              <a:buFontTx/>
              <a:buChar char="-"/>
            </a:pPr>
            <a:r>
              <a:rPr lang="fr-FR" dirty="0"/>
              <a:t>Droit d’excommunier (obtenu tardivement)</a:t>
            </a:r>
          </a:p>
          <a:p>
            <a:pPr>
              <a:buFontTx/>
              <a:buChar char="-"/>
            </a:pPr>
            <a:r>
              <a:rPr lang="fr-FR" dirty="0"/>
              <a:t>Veille à la bonne doctrine</a:t>
            </a:r>
          </a:p>
          <a:p>
            <a:pPr>
              <a:buFontTx/>
              <a:buChar char="-"/>
            </a:pPr>
            <a:r>
              <a:rPr lang="fr-FR" dirty="0"/>
              <a:t>Fait expulser et condamner les dissidents</a:t>
            </a:r>
          </a:p>
          <a:p>
            <a:pPr>
              <a:buFontTx/>
              <a:buChar char="-"/>
            </a:pPr>
            <a:r>
              <a:rPr lang="fr-FR" dirty="0"/>
              <a:t>S’attaque aux  libertins pour amener chacun à obéir à l’Evangile (l’adultère est puni de mort).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044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90952-6EDB-7843-B397-DC922616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3DB4B6-61DE-3745-BE6E-6BA43D5AD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Égalité entre les Eglises</a:t>
            </a:r>
          </a:p>
          <a:p>
            <a:pPr marL="0" indent="0">
              <a:buNone/>
            </a:pPr>
            <a:r>
              <a:rPr lang="fr-FR" dirty="0"/>
              <a:t>Regroupées dans un ensemble fédéral en quinze provinces</a:t>
            </a:r>
          </a:p>
          <a:p>
            <a:pPr marL="0" indent="0">
              <a:buNone/>
            </a:pPr>
            <a:r>
              <a:rPr lang="fr-FR" dirty="0"/>
              <a:t>Synode de chaque province deux fois par an</a:t>
            </a:r>
          </a:p>
          <a:p>
            <a:pPr marL="0" indent="0">
              <a:buNone/>
            </a:pPr>
            <a:r>
              <a:rPr lang="fr-FR" dirty="0"/>
              <a:t>+ synode national (pour régler les conflits doctrinaux et disciplinaires)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&gt;&gt;  Consistoire, colloques et synodes encadrent la masse des croyants.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8116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E42FA-BFA6-6249-A5EE-B52CDF5D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8FB365-6A80-B240-965E-EAAC62BE2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* Elle introduit de façon centrale la question de la prédestination </a:t>
            </a:r>
          </a:p>
          <a:p>
            <a:pPr marL="0" indent="0">
              <a:buNone/>
            </a:pPr>
            <a:r>
              <a:rPr lang="fr-FR" i="1" dirty="0"/>
              <a:t>Traité sur la prédestination </a:t>
            </a:r>
            <a:r>
              <a:rPr lang="fr-FR" dirty="0"/>
              <a:t>(1552)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Calvin affirme que Dieu choisit de toute éternité les élus comme les réprouvés.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Exposé complet de la doctrine réformatrice dans les éditions successives de l’</a:t>
            </a:r>
            <a:r>
              <a:rPr lang="fr-FR" i="1" dirty="0"/>
              <a:t>Institution </a:t>
            </a:r>
            <a:r>
              <a:rPr lang="fr-FR" dirty="0"/>
              <a:t>: charte fondatrice du calvinisme</a:t>
            </a:r>
            <a:r>
              <a:rPr lang="fr-FR" i="1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2972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87D6F-DD1C-C94B-BDB4-0C65562C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E58A2-E147-D64D-996F-CCA0F51CE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Mettre en place un nouveau modèle chrétien pour des temps nouveaux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Pas de liberté de culte, de presse, de conscience ou d’opinion. 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Genève : « Rome » du protestantisme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Autorité incontestée de Calvin malgré des oppositions.</a:t>
            </a:r>
          </a:p>
          <a:p>
            <a:pPr>
              <a:buFontTx/>
              <a:buChar char="-"/>
            </a:pPr>
            <a:r>
              <a:rPr lang="fr-FR" dirty="0"/>
              <a:t>En correspondance avec toute l’Europe des réformateurs</a:t>
            </a:r>
          </a:p>
          <a:p>
            <a:pPr>
              <a:buFontTx/>
              <a:buChar char="-"/>
            </a:pPr>
            <a:r>
              <a:rPr lang="fr-FR" dirty="0"/>
              <a:t>Rayonnement dans toute l’Europe.</a:t>
            </a:r>
          </a:p>
        </p:txBody>
      </p:sp>
    </p:spTree>
    <p:extLst>
      <p:ext uri="{BB962C8B-B14F-4D97-AF65-F5344CB8AC3E}">
        <p14:creationId xmlns:p14="http://schemas.microsoft.com/office/powerpoint/2010/main" val="2992455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29E20-D8BC-7245-A773-8EFC4738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 – Les raisons d’un succès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C703E-0B43-3A4B-B2B9-88FBC8A97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800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4B82B-BF0D-6D4D-A466-4323EDC0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* Stratégie de 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66834-1C61-BE4C-B481-0F91CE86B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Propagande écrite efficace </a:t>
            </a:r>
            <a:r>
              <a:rPr lang="fr-FR" dirty="0"/>
              <a:t>(réseaux épistolaires, utilisation de l’imprimerie, diffusion par colportage) malgré le renforcement de la censure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Bon usage de l’oral</a:t>
            </a:r>
          </a:p>
          <a:p>
            <a:pPr marL="0" indent="0">
              <a:buNone/>
            </a:pPr>
            <a:r>
              <a:rPr lang="fr-FR" dirty="0"/>
              <a:t>- via les pasteurs envoyés depuis Genève</a:t>
            </a:r>
          </a:p>
          <a:p>
            <a:pPr marL="0" indent="0">
              <a:buNone/>
            </a:pPr>
            <a:r>
              <a:rPr lang="fr-FR" dirty="0"/>
              <a:t>(foires, marchés, rues, auberges)</a:t>
            </a:r>
          </a:p>
          <a:p>
            <a:pPr marL="0" indent="0">
              <a:buNone/>
            </a:pPr>
            <a:r>
              <a:rPr lang="fr-FR" dirty="0"/>
              <a:t>- via les théâtres et les mystères</a:t>
            </a:r>
          </a:p>
          <a:p>
            <a:pPr marL="0" indent="0">
              <a:buNone/>
            </a:pPr>
            <a:r>
              <a:rPr lang="fr-FR" dirty="0"/>
              <a:t>– via les écoles et les collèges fondés dans les villes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774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749BC-4186-644A-9398-70726EF5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* Capacité à désenchanter le monde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53592-534C-DD41-A294-505F0112E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Hypothèse de l’historien Denis </a:t>
            </a:r>
            <a:r>
              <a:rPr lang="fr-FR" dirty="0" err="1"/>
              <a:t>Crouzet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Sociologiquement, pluriel (surtout les artisans)</a:t>
            </a:r>
          </a:p>
          <a:p>
            <a:pPr>
              <a:buFontTx/>
              <a:buChar char="-"/>
            </a:pPr>
            <a:r>
              <a:rPr lang="fr-FR" dirty="0"/>
              <a:t>Intellectuellement, rationnel</a:t>
            </a:r>
          </a:p>
          <a:p>
            <a:r>
              <a:rPr lang="fr-FR" dirty="0"/>
              <a:t>Saturations des signes (signes des temps, signes astrologiques ou prodiges, signes de Dieu relus comme tels (visions, révélations, prophéties)</a:t>
            </a:r>
          </a:p>
          <a:p>
            <a:r>
              <a:rPr lang="fr-FR" dirty="0"/>
              <a:t>Abandon d’une forme de « religion panique » (« christianisme de la peur », Jean Delumeau)</a:t>
            </a:r>
          </a:p>
        </p:txBody>
      </p:sp>
    </p:spTree>
    <p:extLst>
      <p:ext uri="{BB962C8B-B14F-4D97-AF65-F5344CB8AC3E}">
        <p14:creationId xmlns:p14="http://schemas.microsoft.com/office/powerpoint/2010/main" val="203159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AC2C2-D1DA-084E-9352-8C56A2E0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 – PREMIERES RIPOSTES CATHOLIQUES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017D16-1784-3044-8098-C4C8621D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557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401D6-B238-504A-8C91-853CCC76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35259"/>
            <a:ext cx="8842916" cy="1290366"/>
          </a:xfrm>
        </p:spPr>
        <p:txBody>
          <a:bodyPr>
            <a:normAutofit fontScale="90000"/>
          </a:bodyPr>
          <a:lstStyle/>
          <a:p>
            <a:pPr algn="just"/>
            <a:r>
              <a:rPr lang="fr-FR" b="1" dirty="0"/>
              <a:t>A – UNE PREMIERE RIPOSTE CATHOLIQUE : LE FRONT POLITIQUE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723A8-9326-3444-9C4D-DECE850B6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40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BCCC8-D0EC-1B42-BE5A-E9CFE6EC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Le réformisme des évangélismes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8C582A-E7DE-F145-BC04-2A3E1052A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Une réforme inspirée par le courant théologique de l’humanisme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Une réforme prenant sa source dans la lecture des Ecritures sans rompre avec Rome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Terme général </a:t>
            </a:r>
          </a:p>
          <a:p>
            <a:pPr marL="0" indent="0">
              <a:buNone/>
            </a:pPr>
            <a:r>
              <a:rPr lang="fr-FR" dirty="0"/>
              <a:t>Etiquette historiographique de l’historien Pierre </a:t>
            </a:r>
            <a:r>
              <a:rPr lang="fr-FR" dirty="0" err="1"/>
              <a:t>Imbart</a:t>
            </a:r>
            <a:r>
              <a:rPr lang="fr-FR" dirty="0"/>
              <a:t> de la Tour (1860-1925)</a:t>
            </a:r>
          </a:p>
          <a:p>
            <a:pPr marL="0" indent="0">
              <a:buNone/>
            </a:pPr>
            <a:r>
              <a:rPr lang="fr-FR" dirty="0"/>
              <a:t>« Des » évangélismes</a:t>
            </a:r>
          </a:p>
        </p:txBody>
      </p:sp>
    </p:spTree>
    <p:extLst>
      <p:ext uri="{BB962C8B-B14F-4D97-AF65-F5344CB8AC3E}">
        <p14:creationId xmlns:p14="http://schemas.microsoft.com/office/powerpoint/2010/main" val="41267829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E22818-C6D2-C741-A55B-73A02335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67" y="0"/>
            <a:ext cx="6508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66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FA5C2-E115-1948-B7C8-4260DF7E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En Allemagne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CF98B7-B987-3A44-A358-0A5E26775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Constitution de la </a:t>
            </a:r>
            <a:r>
              <a:rPr lang="fr-FR" b="1" i="1" dirty="0"/>
              <a:t>Ligue de Smalkalde </a:t>
            </a:r>
            <a:r>
              <a:rPr lang="fr-FR" b="1" dirty="0"/>
              <a:t>(1531) </a:t>
            </a:r>
            <a:r>
              <a:rPr lang="fr-FR" dirty="0"/>
              <a:t>par les Princes et villes libres protestants </a:t>
            </a:r>
          </a:p>
          <a:p>
            <a:pPr marL="0" indent="0">
              <a:buNone/>
            </a:pPr>
            <a:r>
              <a:rPr lang="fr-FR" dirty="0"/>
              <a:t>conduit à faire la guerre </a:t>
            </a:r>
          </a:p>
          <a:p>
            <a:pPr marL="0" indent="0">
              <a:buNone/>
            </a:pPr>
            <a:r>
              <a:rPr lang="fr-FR" dirty="0"/>
              <a:t>pour </a:t>
            </a:r>
            <a:r>
              <a:rPr lang="fr-FR" dirty="0" err="1"/>
              <a:t>établir</a:t>
            </a:r>
            <a:r>
              <a:rPr lang="fr-FR" dirty="0"/>
              <a:t> l'</a:t>
            </a:r>
            <a:r>
              <a:rPr lang="fr-FR" dirty="0" err="1"/>
              <a:t>unite</a:t>
            </a:r>
            <a:r>
              <a:rPr lang="fr-FR" dirty="0"/>
              <a:t>́ confessionnelle j</a:t>
            </a:r>
          </a:p>
          <a:p>
            <a:pPr marL="0" indent="0">
              <a:buNone/>
            </a:pPr>
            <a:r>
              <a:rPr lang="fr-FR" dirty="0"/>
              <a:t>jusqu'à la </a:t>
            </a:r>
            <a:r>
              <a:rPr lang="fr-FR" dirty="0" err="1"/>
              <a:t>défaite</a:t>
            </a:r>
            <a:r>
              <a:rPr lang="fr-FR" dirty="0"/>
              <a:t> de l'empereur en 1552 (Traité de Passau).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</a:t>
            </a:r>
            <a:r>
              <a:rPr lang="fr-FR" dirty="0" err="1"/>
              <a:t>frère</a:t>
            </a:r>
            <a:r>
              <a:rPr lang="fr-FR" dirty="0"/>
              <a:t> de Charles Quint, le futur empereur Ferdinand Ier, accepte de </a:t>
            </a:r>
            <a:r>
              <a:rPr lang="fr-FR" dirty="0" err="1"/>
              <a:t>pérenniser</a:t>
            </a:r>
            <a:r>
              <a:rPr lang="fr-FR" dirty="0"/>
              <a:t> le </a:t>
            </a:r>
            <a:r>
              <a:rPr lang="fr-FR" i="1" dirty="0"/>
              <a:t>statu quo </a:t>
            </a:r>
            <a:r>
              <a:rPr lang="fr-FR" dirty="0"/>
              <a:t>par la </a:t>
            </a:r>
            <a:r>
              <a:rPr lang="fr-FR" b="1" i="1" dirty="0"/>
              <a:t>Paix d'Augsbourg</a:t>
            </a:r>
            <a:r>
              <a:rPr lang="fr-FR" b="1" dirty="0"/>
              <a:t> (1555</a:t>
            </a:r>
            <a:r>
              <a:rPr lang="fr-FR" dirty="0"/>
              <a:t>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/>
              <a:t>Cujus </a:t>
            </a:r>
            <a:r>
              <a:rPr lang="fr-FR" i="1" dirty="0" err="1"/>
              <a:t>regio</a:t>
            </a:r>
            <a:r>
              <a:rPr lang="fr-FR" i="1" dirty="0"/>
              <a:t>, </a:t>
            </a:r>
            <a:r>
              <a:rPr lang="fr-FR" i="1" dirty="0" err="1"/>
              <a:t>ejus</a:t>
            </a:r>
            <a:r>
              <a:rPr lang="fr-FR" i="1" dirty="0"/>
              <a:t> </a:t>
            </a:r>
            <a:r>
              <a:rPr lang="fr-FR" i="1" dirty="0" err="1"/>
              <a:t>religio</a:t>
            </a:r>
            <a:r>
              <a:rPr lang="fr-FR" i="1" dirty="0"/>
              <a:t> 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&gt;&gt; La plupart des Etats sont passés au protestantisme.</a:t>
            </a:r>
          </a:p>
        </p:txBody>
      </p:sp>
    </p:spTree>
    <p:extLst>
      <p:ext uri="{BB962C8B-B14F-4D97-AF65-F5344CB8AC3E}">
        <p14:creationId xmlns:p14="http://schemas.microsoft.com/office/powerpoint/2010/main" val="2277127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CC3B1-F822-A246-A4A6-0222B30B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Aux Pays-Bas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88F3B2-55E6-8F4E-B9ED-2F444812D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­ </a:t>
            </a:r>
            <a:r>
              <a:rPr lang="fr-FR" dirty="0" err="1"/>
              <a:t>Montée</a:t>
            </a:r>
            <a:r>
              <a:rPr lang="fr-FR" dirty="0"/>
              <a:t> en puissance du calvinisme suscite de nouvelles guerres. </a:t>
            </a:r>
          </a:p>
          <a:p>
            <a:endParaRPr lang="fr-FR" dirty="0"/>
          </a:p>
          <a:p>
            <a:r>
              <a:rPr lang="fr-FR" dirty="0"/>
              <a:t>Division du pays entre : </a:t>
            </a:r>
          </a:p>
          <a:p>
            <a:pPr>
              <a:buFontTx/>
              <a:buChar char="-"/>
            </a:pPr>
            <a:r>
              <a:rPr lang="fr-FR" dirty="0"/>
              <a:t>les provinces du Sud (actuelle Belgique) </a:t>
            </a:r>
            <a:r>
              <a:rPr lang="fr-FR" dirty="0" err="1"/>
              <a:t>restées</a:t>
            </a:r>
            <a:r>
              <a:rPr lang="fr-FR" dirty="0"/>
              <a:t> catholiques  </a:t>
            </a:r>
          </a:p>
          <a:p>
            <a:pPr>
              <a:buFontTx/>
              <a:buChar char="-"/>
            </a:pPr>
            <a:r>
              <a:rPr lang="fr-FR" dirty="0"/>
              <a:t>les provinces du Nord (actuels Pays-Bas) devenues protestantes.</a:t>
            </a:r>
          </a:p>
        </p:txBody>
      </p:sp>
    </p:spTree>
    <p:extLst>
      <p:ext uri="{BB962C8B-B14F-4D97-AF65-F5344CB8AC3E}">
        <p14:creationId xmlns:p14="http://schemas.microsoft.com/office/powerpoint/2010/main" val="33528400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13797-1523-9442-A97C-2F7A675B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En France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6ADEB-9B4D-BB46-96B4-387E66C33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France, conflits armés qui opposent catholiques et calvinistes (appelés encore « huguenots ») entre 1562 et 1598.</a:t>
            </a:r>
          </a:p>
          <a:p>
            <a:r>
              <a:rPr lang="fr-FR" dirty="0"/>
              <a:t>Enjeu confessionnel </a:t>
            </a:r>
          </a:p>
          <a:p>
            <a:r>
              <a:rPr lang="fr-FR" dirty="0"/>
              <a:t>Processus de politisation</a:t>
            </a:r>
          </a:p>
          <a:p>
            <a:r>
              <a:rPr lang="fr-FR" b="1" dirty="0"/>
              <a:t>Guerre civile très violente</a:t>
            </a:r>
          </a:p>
          <a:p>
            <a:pPr>
              <a:buFontTx/>
              <a:buChar char="-"/>
            </a:pPr>
            <a:r>
              <a:rPr lang="fr-FR" dirty="0"/>
              <a:t>fonds de féodalisation politique du pays (les princes et les partis affaiblissant l’Etat et le roi afin de contrôler le pouvoir royal) </a:t>
            </a:r>
          </a:p>
          <a:p>
            <a:pPr>
              <a:buFontTx/>
              <a:buChar char="-"/>
            </a:pPr>
            <a:r>
              <a:rPr lang="fr-FR" dirty="0"/>
              <a:t>véritable « </a:t>
            </a:r>
            <a:r>
              <a:rPr lang="fr-FR" i="1" dirty="0"/>
              <a:t>Game of </a:t>
            </a:r>
            <a:r>
              <a:rPr lang="fr-FR" i="1" dirty="0" err="1"/>
              <a:t>Thrones</a:t>
            </a:r>
            <a:r>
              <a:rPr lang="fr-FR" i="1" dirty="0"/>
              <a:t> » moderne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10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C0EFB-B778-F044-ABFD-DDE4548F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* La guerre contre les « huguenots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9F9C47-1D47-BA4B-8E58-326BB064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Le terme « huguenot » apparaît en France en 1560, dans le contexte de la conjuration d’Amboise.</a:t>
            </a:r>
          </a:p>
          <a:p>
            <a:r>
              <a:rPr lang="fr-FR" dirty="0"/>
              <a:t>Il remplace progressivement le terme « luthérien » pour désigner les réformés du royaume de France.</a:t>
            </a:r>
          </a:p>
          <a:p>
            <a:r>
              <a:rPr lang="fr-FR" dirty="0"/>
              <a:t>Etymologiquement, le terme renvoie peut-être au sobriquet du « roi Huguet », terme populaire désignant les fantômes qui errent et viennent hanter les vivants au lieu de faire leur temps de purgatoire.</a:t>
            </a:r>
          </a:p>
          <a:p>
            <a:r>
              <a:rPr lang="fr-FR" dirty="0"/>
              <a:t>Ronsard (1562) : </a:t>
            </a:r>
          </a:p>
          <a:p>
            <a:pPr marL="0" indent="0">
              <a:buNone/>
            </a:pPr>
            <a:r>
              <a:rPr lang="fr-FR" dirty="0"/>
              <a:t>	« Je n'aime point ces noms qui sont finis en os, 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/>
              <a:t>Gots</a:t>
            </a:r>
            <a:r>
              <a:rPr lang="fr-FR" dirty="0"/>
              <a:t>, cagots, </a:t>
            </a:r>
            <a:r>
              <a:rPr lang="fr-FR" dirty="0" err="1"/>
              <a:t>austrogots</a:t>
            </a:r>
            <a:r>
              <a:rPr lang="fr-FR" dirty="0"/>
              <a:t>, </a:t>
            </a:r>
            <a:r>
              <a:rPr lang="fr-FR" dirty="0" err="1"/>
              <a:t>visgots</a:t>
            </a:r>
            <a:r>
              <a:rPr lang="fr-FR" dirty="0"/>
              <a:t> et huguenots, </a:t>
            </a:r>
            <a:br>
              <a:rPr lang="fr-FR" dirty="0"/>
            </a:br>
            <a:r>
              <a:rPr lang="fr-FR" dirty="0"/>
              <a:t>	Ils me sont odieux comme peste, et je pense </a:t>
            </a:r>
            <a:br>
              <a:rPr lang="fr-FR" dirty="0"/>
            </a:br>
            <a:r>
              <a:rPr lang="fr-FR" dirty="0"/>
              <a:t>	Qu'ils sont prodigieux à l'empire de France. »</a:t>
            </a:r>
          </a:p>
          <a:p>
            <a:pPr marL="0" indent="0">
              <a:buNone/>
            </a:pPr>
            <a:r>
              <a:rPr lang="fr-FR" dirty="0"/>
              <a:t>	(</a:t>
            </a:r>
            <a:r>
              <a:rPr lang="fr-FR" i="1" dirty="0" err="1"/>
              <a:t>Remonstrance</a:t>
            </a:r>
            <a:r>
              <a:rPr lang="fr-FR" i="1" dirty="0"/>
              <a:t> au peuple de la France</a:t>
            </a:r>
            <a:r>
              <a:rPr lang="fr-FR" dirty="0"/>
              <a:t>, v. 12-16).</a:t>
            </a:r>
          </a:p>
        </p:txBody>
      </p:sp>
    </p:spTree>
    <p:extLst>
      <p:ext uri="{BB962C8B-B14F-4D97-AF65-F5344CB8AC3E}">
        <p14:creationId xmlns:p14="http://schemas.microsoft.com/office/powerpoint/2010/main" val="13376219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F5F37-FDA5-5745-AC6E-44E67D90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* Une guerre d’une rare violence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A25F34-9B53-B344-B410-00ED135ED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Politisation liée au ralliement</a:t>
            </a:r>
          </a:p>
          <a:p>
            <a:pPr>
              <a:buFontTx/>
              <a:buChar char="-"/>
            </a:pPr>
            <a:r>
              <a:rPr lang="fr-FR" dirty="0"/>
              <a:t>d’une partie des classes dirigeantes ou des grands lignages</a:t>
            </a:r>
          </a:p>
          <a:p>
            <a:pPr>
              <a:buFontTx/>
              <a:buChar char="-"/>
            </a:pPr>
            <a:r>
              <a:rPr lang="fr-FR" dirty="0"/>
              <a:t>des élites urbaines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&gt;&gt; essor du parti huguenot </a:t>
            </a:r>
          </a:p>
          <a:p>
            <a:pPr>
              <a:buFontTx/>
              <a:buChar char="-"/>
            </a:pPr>
            <a:r>
              <a:rPr lang="fr-FR" dirty="0"/>
              <a:t>Préserver la liberté de culte</a:t>
            </a:r>
          </a:p>
          <a:p>
            <a:pPr>
              <a:buFontTx/>
              <a:buChar char="-"/>
            </a:pPr>
            <a:r>
              <a:rPr lang="fr-FR" dirty="0"/>
              <a:t>Offensives militaires et politiques</a:t>
            </a:r>
          </a:p>
        </p:txBody>
      </p:sp>
    </p:spTree>
    <p:extLst>
      <p:ext uri="{BB962C8B-B14F-4D97-AF65-F5344CB8AC3E}">
        <p14:creationId xmlns:p14="http://schemas.microsoft.com/office/powerpoint/2010/main" val="5687625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E0EC0-E721-4849-A952-3136D938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BEFBC-1F1B-3347-AEB2-5FD802D0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La </a:t>
            </a:r>
            <a:r>
              <a:rPr lang="fr-FR" b="1" dirty="0" err="1"/>
              <a:t>majorite</a:t>
            </a:r>
            <a:r>
              <a:rPr lang="fr-FR" b="1" dirty="0"/>
              <a:t>́ catholique </a:t>
            </a:r>
            <a:r>
              <a:rPr lang="fr-FR" dirty="0"/>
              <a:t>regroupée autour des </a:t>
            </a:r>
            <a:r>
              <a:rPr lang="fr-FR" b="1" dirty="0"/>
              <a:t>Ducs de Guise </a:t>
            </a:r>
          </a:p>
          <a:p>
            <a:r>
              <a:rPr lang="fr-FR" dirty="0"/>
              <a:t>s’oppose </a:t>
            </a:r>
          </a:p>
          <a:p>
            <a:r>
              <a:rPr lang="fr-FR" dirty="0"/>
              <a:t>La </a:t>
            </a:r>
            <a:r>
              <a:rPr lang="fr-FR" b="1" dirty="0"/>
              <a:t>minorité huguenote </a:t>
            </a:r>
            <a:r>
              <a:rPr lang="fr-FR" dirty="0"/>
              <a:t>regroupée autour des </a:t>
            </a:r>
            <a:r>
              <a:rPr lang="fr-FR" b="1" dirty="0"/>
              <a:t>Princes de Condé</a:t>
            </a:r>
          </a:p>
          <a:p>
            <a:pPr marL="0" indent="0">
              <a:buNone/>
            </a:pPr>
            <a:r>
              <a:rPr lang="fr-FR" dirty="0"/>
              <a:t>Au centre</a:t>
            </a:r>
          </a:p>
          <a:p>
            <a:pPr>
              <a:buFontTx/>
              <a:buChar char="-"/>
            </a:pPr>
            <a:r>
              <a:rPr lang="fr-FR" dirty="0"/>
              <a:t>affaiblissement du pouvoir royal menacé par les Réformés sous</a:t>
            </a:r>
          </a:p>
          <a:p>
            <a:pPr marL="0" indent="0">
              <a:buNone/>
            </a:pPr>
            <a:r>
              <a:rPr lang="fr-FR" dirty="0"/>
              <a:t> Charles IX (1560-1574) </a:t>
            </a:r>
          </a:p>
          <a:p>
            <a:pPr marL="0" indent="0">
              <a:buNone/>
            </a:pPr>
            <a:r>
              <a:rPr lang="fr-FR" dirty="0"/>
              <a:t> Henri III (1574­ 1589) assassiné par un moine ligueur.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Recherche d’appuis et de soutiens à l’étranger </a:t>
            </a:r>
          </a:p>
          <a:p>
            <a:pPr>
              <a:buFontTx/>
              <a:buChar char="-"/>
            </a:pPr>
            <a:r>
              <a:rPr lang="fr-FR" dirty="0"/>
              <a:t>Catholiques auprès de l’Espagne</a:t>
            </a:r>
          </a:p>
          <a:p>
            <a:pPr>
              <a:buFontTx/>
              <a:buChar char="-"/>
            </a:pPr>
            <a:r>
              <a:rPr lang="fr-FR" dirty="0"/>
              <a:t>Réformés auprès de l’Angleterre</a:t>
            </a:r>
          </a:p>
        </p:txBody>
      </p:sp>
    </p:spTree>
    <p:extLst>
      <p:ext uri="{BB962C8B-B14F-4D97-AF65-F5344CB8AC3E}">
        <p14:creationId xmlns:p14="http://schemas.microsoft.com/office/powerpoint/2010/main" val="132664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8ECF8-579E-9546-A1B9-77E26A10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* Une violence paroxystique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B792D1-8051-E648-9133-B58A5FCDD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Hypothèse de Denis </a:t>
            </a:r>
            <a:r>
              <a:rPr lang="fr-FR" dirty="0" err="1"/>
              <a:t>Crouzet</a:t>
            </a:r>
            <a:r>
              <a:rPr lang="fr-FR" dirty="0"/>
              <a:t>, </a:t>
            </a:r>
            <a:r>
              <a:rPr lang="fr-FR" i="1" dirty="0"/>
              <a:t>Les guerriers de Dieu</a:t>
            </a:r>
            <a:r>
              <a:rPr lang="fr-FR" dirty="0"/>
              <a:t>, Paris, 1990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15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554F3-A195-0D42-A9AF-145BFE32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- Le massacre de la </a:t>
            </a:r>
            <a:r>
              <a:rPr lang="fr-FR" dirty="0" err="1"/>
              <a:t>Saint-Barthélémy</a:t>
            </a:r>
            <a:r>
              <a:rPr lang="fr-FR" dirty="0"/>
              <a:t> (1572)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58FADE-5B90-B14B-901A-D9FCB8BC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592" y="1817649"/>
            <a:ext cx="5607908" cy="336474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CB00CE-C4D7-F241-9CDB-4811696CACA5}"/>
              </a:ext>
            </a:extLst>
          </p:cNvPr>
          <p:cNvSpPr txBox="1"/>
          <p:nvPr/>
        </p:nvSpPr>
        <p:spPr>
          <a:xfrm>
            <a:off x="1494263" y="5531005"/>
            <a:ext cx="778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Dubois, Le massacre de la </a:t>
            </a:r>
            <a:r>
              <a:rPr lang="fr-FR" dirty="0" err="1"/>
              <a:t>Saint-Barthélémy</a:t>
            </a:r>
            <a:r>
              <a:rPr lang="fr-FR" dirty="0"/>
              <a:t>, 1572, Musée cantonal des Beaux-arts, Lausanne. </a:t>
            </a:r>
          </a:p>
        </p:txBody>
      </p:sp>
    </p:spTree>
    <p:extLst>
      <p:ext uri="{BB962C8B-B14F-4D97-AF65-F5344CB8AC3E}">
        <p14:creationId xmlns:p14="http://schemas.microsoft.com/office/powerpoint/2010/main" val="9500217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86C67C-AEC2-E349-96F2-7D6510068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0" y="1047750"/>
            <a:ext cx="5930900" cy="4762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4FCA757-F437-9749-BCF2-1D9650426B41}"/>
              </a:ext>
            </a:extLst>
          </p:cNvPr>
          <p:cNvSpPr txBox="1"/>
          <p:nvPr/>
        </p:nvSpPr>
        <p:spPr>
          <a:xfrm>
            <a:off x="9563725" y="3057993"/>
            <a:ext cx="214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Massacre de Cahors</a:t>
            </a:r>
            <a:r>
              <a:rPr lang="fr-FR" dirty="0"/>
              <a:t>,</a:t>
            </a:r>
          </a:p>
          <a:p>
            <a:r>
              <a:rPr lang="fr-FR" dirty="0"/>
              <a:t>Musée Calvin de Noyon </a:t>
            </a:r>
          </a:p>
        </p:txBody>
      </p:sp>
    </p:spTree>
    <p:extLst>
      <p:ext uri="{BB962C8B-B14F-4D97-AF65-F5344CB8AC3E}">
        <p14:creationId xmlns:p14="http://schemas.microsoft.com/office/powerpoint/2010/main" val="372907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EDFAF-714D-0348-8163-FA60C4AA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La réforme magistérielle de Ulrich Zwingli (1484-1531)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7B9E19-A976-A645-9150-3AC334827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Réforme de type humaniste prenant naissance dans les ville-états où elle rencontre le concours des autorités déjà gagnées au courant luthérien. </a:t>
            </a:r>
          </a:p>
          <a:p>
            <a:pPr>
              <a:buFontTx/>
              <a:buChar char="-"/>
            </a:pPr>
            <a:r>
              <a:rPr lang="fr-FR" dirty="0"/>
              <a:t>résulte la plupart du temps d’un décret du pouvoir civil qui s’empare de l’autorité ecclésiastique </a:t>
            </a:r>
          </a:p>
          <a:p>
            <a:pPr>
              <a:buFontTx/>
              <a:buChar char="-"/>
            </a:pPr>
            <a:r>
              <a:rPr lang="fr-FR" dirty="0"/>
              <a:t>inscrit la nouvelle réalité religieuse dans les institutions.</a:t>
            </a:r>
          </a:p>
          <a:p>
            <a:pPr marL="0" indent="0">
              <a:buNone/>
            </a:pPr>
            <a:r>
              <a:rPr lang="fr-FR" dirty="0"/>
              <a:t>- œuvre des laïcs détenteurs du pouvoir - bourgeois et humanistes -  assistés des prédicateurs et des prêtres.</a:t>
            </a:r>
          </a:p>
          <a:p>
            <a:pPr marL="0" indent="0">
              <a:buNone/>
            </a:pPr>
            <a:r>
              <a:rPr lang="fr-FR" dirty="0"/>
              <a:t>- soutenue par une personnalité d’exception. </a:t>
            </a:r>
          </a:p>
          <a:p>
            <a:pPr marL="0" indent="0">
              <a:buNone/>
            </a:pPr>
            <a:r>
              <a:rPr lang="fr-FR" dirty="0"/>
              <a:t>- plus radicale que Luther : élimination des pratiques superstitieuses, des statuts des images, des instruments de musique pour prôner une foi sans appui matériel ou sensible. </a:t>
            </a:r>
          </a:p>
        </p:txBody>
      </p:sp>
    </p:spTree>
    <p:extLst>
      <p:ext uri="{BB962C8B-B14F-4D97-AF65-F5344CB8AC3E}">
        <p14:creationId xmlns:p14="http://schemas.microsoft.com/office/powerpoint/2010/main" val="10528979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8CC573-8A07-B642-9C77-2AF47132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577850"/>
            <a:ext cx="3810000" cy="5702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B0826DB-FEB6-414F-B0CF-1A90D54EEC63}"/>
              </a:ext>
            </a:extLst>
          </p:cNvPr>
          <p:cNvSpPr txBox="1"/>
          <p:nvPr/>
        </p:nvSpPr>
        <p:spPr>
          <a:xfrm>
            <a:off x="8799226" y="3429000"/>
            <a:ext cx="25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Saint-Barthélémy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4195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0A1E36-19CB-C74F-A873-295DD34CE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4" y="177600"/>
            <a:ext cx="10792840" cy="6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171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5ADE9-92FD-4A4B-BFCE-C550AD28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CA5487-675F-894D-BF3D-5DF7805CE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Côté catholique : « Violence de la possession divine » </a:t>
            </a:r>
          </a:p>
          <a:p>
            <a:pPr marL="0" indent="0">
              <a:buNone/>
            </a:pPr>
            <a:endParaRPr lang="fr-FR" b="1" dirty="0"/>
          </a:p>
          <a:p>
            <a:pPr>
              <a:buFontTx/>
              <a:buChar char="-"/>
            </a:pPr>
            <a:r>
              <a:rPr lang="fr-FR" dirty="0"/>
              <a:t>violence de type eschatologique cherchant à réinstaurer la pureté du royaume lié dans les années 1560 à une montée en puissance des peurs de la fin des temps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rituels de violence (mutilation des cadavres, scènes macabres) pour symboliser l’hérésie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violence paroxystique puis violence modérée : pénitence et jeûne dans l’attente de la venue du Christ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60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64141-0D1D-A54B-A10A-D9B1AE03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E26186-C566-1C4A-AF71-C5983844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Côté réformés : « désenchantement du monde » </a:t>
            </a:r>
          </a:p>
          <a:p>
            <a:pPr marL="0" indent="0">
              <a:buNone/>
            </a:pPr>
            <a:endParaRPr lang="fr-FR" b="1" dirty="0"/>
          </a:p>
          <a:p>
            <a:pPr>
              <a:buFontTx/>
              <a:buChar char="-"/>
            </a:pPr>
            <a:r>
              <a:rPr lang="fr-FR" dirty="0"/>
              <a:t>rationalité de la religion du Verbe /versus religion des « signes » divins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violence modérée, puis violence paroxystique pour intimider l’adversaire.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0509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4EB5F-75FC-CA4D-A02A-3E9BABF4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E01843-8509-4841-8DD5-6CE0A878B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&gt;&gt;&gt; Massacres de la </a:t>
            </a:r>
            <a:r>
              <a:rPr lang="fr-FR" b="1" dirty="0" err="1"/>
              <a:t>Saint-Barthélémy</a:t>
            </a:r>
            <a:r>
              <a:rPr lang="fr-FR" b="1" dirty="0"/>
              <a:t> (1572)</a:t>
            </a:r>
          </a:p>
          <a:p>
            <a:r>
              <a:rPr lang="fr-FR" dirty="0"/>
              <a:t>Depuis 1570, le royaume est relativement calme malgré des tensions accrues et des rancœurs tenaces. </a:t>
            </a:r>
          </a:p>
          <a:p>
            <a:r>
              <a:rPr lang="fr-FR" dirty="0"/>
              <a:t>En 1572, de mauvaises récoltes, des épisodes de peste et une montée du chômage échauffent les esprits. Les prédicateurs se multiplient. Paris, ville ultra-catholique où règne durant l'été une chaleur étouffante, devient un véritable baril de poudre. </a:t>
            </a:r>
          </a:p>
          <a:p>
            <a:r>
              <a:rPr lang="fr-FR" dirty="0"/>
              <a:t>Une quantité de protestants affluent sur la capitale pour célébrer le mariage entre le protestant Henri de Navarre et la catholique Marguerite de Valois, conçu comme une tentative de retour à l'harmonie</a:t>
            </a:r>
            <a:r>
              <a:rPr lang="fr-FR" u="sng" dirty="0"/>
              <a:t>.</a:t>
            </a:r>
            <a:r>
              <a:rPr lang="fr-FR" dirty="0"/>
              <a:t> </a:t>
            </a:r>
          </a:p>
          <a:p>
            <a:r>
              <a:rPr lang="fr-FR" dirty="0"/>
              <a:t>Le 22 août, juste avant le mariage, l'amiral de Coligny échappe de peu à un attentat. Les protestants réclament justice au roi qui, prenant peur, fait arrêter de façon préventive les plus agités. Cependant, la milice urbaine et ultra-catholique de Paris fait du zèle et déclenche le massacre le 24 août déchaînant </a:t>
            </a:r>
            <a:r>
              <a:rPr lang="fr-FR" b="1" dirty="0"/>
              <a:t>une violence populaire</a:t>
            </a:r>
            <a:r>
              <a:rPr lang="fr-FR" dirty="0"/>
              <a:t>.</a:t>
            </a:r>
          </a:p>
          <a:p>
            <a:r>
              <a:rPr lang="fr-FR" dirty="0"/>
              <a:t>Sur ce modèle, ont lieu </a:t>
            </a:r>
            <a:r>
              <a:rPr lang="fr-FR" b="1" dirty="0"/>
              <a:t>une dizaine de massacres dans toute la France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611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2C6E1-25ED-5C4F-9CC1-78282938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072779-ED3E-F648-B385-1932F1A41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pouvoir royal se trouve complètement dépassé par le mouvement incontrôlable de meurtres et de pillages qui fait 2000 morts à Paris et 5000 à 10 000 victimes dans le royaume (les </a:t>
            </a:r>
            <a:r>
              <a:rPr lang="fr-FR" dirty="0" err="1"/>
              <a:t>Saint-Barthélémy</a:t>
            </a:r>
            <a:r>
              <a:rPr lang="fr-FR" dirty="0"/>
              <a:t> locales ne s'achèvent qu'en octobre). </a:t>
            </a:r>
          </a:p>
          <a:p>
            <a:r>
              <a:rPr lang="fr-FR" dirty="0"/>
              <a:t>Le roi Charles IX, impuissant face à la fureur populaire, endosse la responsabilité de l'événement le 26 août.</a:t>
            </a:r>
          </a:p>
          <a:p>
            <a:r>
              <a:rPr lang="fr-FR" dirty="0"/>
              <a:t>Ce massacre restera dans les mémoires, les témoins du temps parlant de 10 à 100 000 victimes en quelques heures (chiffres faux mais significatifs de l'émoi populaire). </a:t>
            </a:r>
          </a:p>
          <a:p>
            <a:r>
              <a:rPr lang="fr-FR" dirty="0"/>
              <a:t>Les protestants sont véritablement pris de panique, fuyant le royaume vers l'Angleterre, la Suisse ou l'Allemagne ou bien abjurant temporairement. </a:t>
            </a:r>
          </a:p>
        </p:txBody>
      </p:sp>
    </p:spTree>
    <p:extLst>
      <p:ext uri="{BB962C8B-B14F-4D97-AF65-F5344CB8AC3E}">
        <p14:creationId xmlns:p14="http://schemas.microsoft.com/office/powerpoint/2010/main" val="5654444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4A4D0-67B9-CD4A-89F3-EC7D413A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15487D-D2C5-AE40-9671-08EF9D35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Après ce massacre, recul de la violence côté catholique</a:t>
            </a:r>
          </a:p>
          <a:p>
            <a:pPr marL="0" indent="0">
              <a:buNone/>
            </a:pPr>
            <a:r>
              <a:rPr lang="fr-FR" dirty="0"/>
              <a:t>- rêve brisé de l’unité en Dieu </a:t>
            </a:r>
          </a:p>
          <a:p>
            <a:pPr marL="0" indent="0">
              <a:buNone/>
            </a:pPr>
            <a:r>
              <a:rPr lang="fr-FR" dirty="0"/>
              <a:t>- prise de conscience de la violence inutile malgré la persistance d’une relecture ultra-catholique des </a:t>
            </a:r>
            <a:r>
              <a:rPr lang="fr-FR" dirty="0" err="1"/>
              <a:t>événéments</a:t>
            </a:r>
            <a:r>
              <a:rPr lang="fr-FR" dirty="0"/>
              <a:t> jugeant que le pouvoir a décidé de détruire « l’hérésie ».</a:t>
            </a:r>
          </a:p>
          <a:p>
            <a:r>
              <a:rPr lang="fr-FR" dirty="0"/>
              <a:t>Abjurations de 1572</a:t>
            </a:r>
          </a:p>
          <a:p>
            <a:pPr>
              <a:buFontTx/>
              <a:buChar char="-"/>
            </a:pPr>
            <a:r>
              <a:rPr lang="fr-FR" dirty="0"/>
              <a:t>donnent l'impression d'un recul du protestantisme. </a:t>
            </a:r>
          </a:p>
          <a:p>
            <a:pPr>
              <a:buFontTx/>
              <a:buChar char="-"/>
            </a:pPr>
            <a:r>
              <a:rPr lang="fr-FR" dirty="0"/>
              <a:t>réformés sont loin d'être anéantis. </a:t>
            </a:r>
          </a:p>
          <a:p>
            <a:pPr>
              <a:buFontTx/>
              <a:buChar char="-"/>
            </a:pPr>
            <a:r>
              <a:rPr lang="fr-FR" dirty="0"/>
              <a:t>apparitions de guerre de populations essentiellement intra-urbaine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6217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1D387-B1D2-A941-9991-E8FFF7DE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E26E70-6079-D242-B3C2-6959B6C1C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En 1589, après l’assassinat du roi Henri III, Henri de Navarre hérite du trône et tente sans succès d’imposer son autorité contre la Ligue.</a:t>
            </a:r>
          </a:p>
          <a:p>
            <a:endParaRPr lang="fr-FR" dirty="0"/>
          </a:p>
          <a:p>
            <a:r>
              <a:rPr lang="fr-FR" dirty="0"/>
              <a:t>Après des années de lutte pour le pouvoir, il se convertit au catholicisme et règne sous le nom d’Henri IV (1589-1610)</a:t>
            </a:r>
          </a:p>
          <a:p>
            <a:endParaRPr lang="fr-FR" dirty="0"/>
          </a:p>
          <a:p>
            <a:r>
              <a:rPr lang="fr-FR" dirty="0"/>
              <a:t>Il parvient à imposer la paix religieuse en octroyant l'</a:t>
            </a:r>
            <a:r>
              <a:rPr lang="fr-FR" b="1" dirty="0" err="1"/>
              <a:t>Édit</a:t>
            </a:r>
            <a:r>
              <a:rPr lang="fr-FR" b="1" dirty="0"/>
              <a:t> de Nantes</a:t>
            </a:r>
            <a:r>
              <a:rPr lang="fr-FR" dirty="0"/>
              <a:t> (1598) au terme d’un demi-siècle de conflits qui établit la paix religieuse.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1167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16246-D543-1247-9833-72938B21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L’Edit de Nantes (30 avril 1598)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BAD07-8E07-044D-9634-A64C78FA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Sur le plan religieux</a:t>
            </a:r>
          </a:p>
          <a:p>
            <a:r>
              <a:rPr lang="fr-FR" dirty="0"/>
              <a:t>coexistence inégale entre une religion catholique privilégiée et une religion protestante dont la liberté de culte est limitée. </a:t>
            </a:r>
          </a:p>
          <a:p>
            <a:r>
              <a:rPr lang="fr-FR" dirty="0"/>
              <a:t>Le catholicisme demeure la religion royale et son exercice est rétabli partout dans le royaume. </a:t>
            </a:r>
          </a:p>
          <a:p>
            <a:r>
              <a:rPr lang="fr-FR" dirty="0"/>
              <a:t>La liberté de conscience est reconnue aux protestants sauf à Paris et dans une grande partie de la Bretagne. </a:t>
            </a:r>
          </a:p>
          <a:p>
            <a:r>
              <a:rPr lang="fr-FR" dirty="0"/>
              <a:t>Des lieux de refuge et places de sûreté, défendues par 30 000 soldats, leur sont concédés.</a:t>
            </a:r>
          </a:p>
          <a:p>
            <a:r>
              <a:rPr lang="fr-FR" dirty="0"/>
              <a:t> Les réformés ne sont pas privés de leurs droits civiques et peuvent ouvrir des académies, néanmoins ils ne peuvent pas bâtir de nouveaux temples. 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Sur le plan politique </a:t>
            </a:r>
          </a:p>
          <a:p>
            <a:r>
              <a:rPr lang="fr-FR" dirty="0"/>
              <a:t>pouvoir royal élevé au-dessus des factions religieuses, le roi étant le garant de la paix civile. </a:t>
            </a:r>
          </a:p>
          <a:p>
            <a:r>
              <a:rPr lang="fr-FR" dirty="0"/>
              <a:t>L'édit place le politique au-dessus du religieux, s'inscrivant dans la logique d'une construction absolutiste. 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&gt;&gt; Un édit de pacification</a:t>
            </a:r>
          </a:p>
        </p:txBody>
      </p:sp>
    </p:spTree>
    <p:extLst>
      <p:ext uri="{BB962C8B-B14F-4D97-AF65-F5344CB8AC3E}">
        <p14:creationId xmlns:p14="http://schemas.microsoft.com/office/powerpoint/2010/main" val="9795890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F3631E-33FE-B14F-9F74-3AED4C267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533400"/>
            <a:ext cx="8636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9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CC86B-F7D9-904B-A185-C1A4263D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- La réforme radicale des anabaptistes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3572B8-8DD3-014E-AD30-7DFA2102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Présence dans l’entourage de Zwingli de sectes </a:t>
            </a:r>
            <a:r>
              <a:rPr lang="fr-FR" b="1" dirty="0"/>
              <a:t>anabaptistes</a:t>
            </a:r>
            <a:r>
              <a:rPr lang="fr-FR" dirty="0"/>
              <a:t> pacifiques (regroupant des radicaux de la Réforme).</a:t>
            </a:r>
          </a:p>
          <a:p>
            <a:endParaRPr lang="fr-FR" dirty="0"/>
          </a:p>
          <a:p>
            <a:r>
              <a:rPr lang="fr-FR" dirty="0"/>
              <a:t>Mouvances de type millénariste, eschatologique et apocalyptique : attente de la parousie (retour du Christ à la fin des temps)</a:t>
            </a:r>
          </a:p>
          <a:p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8877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7BB27-FDA7-A341-8525-F25B555C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99E044-EED4-B645-80FB-CED4654D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traces des guerres civiles appuyées par une intense propagande préparent la voie à l'acceptation d'une monarchie autoritaire </a:t>
            </a:r>
          </a:p>
          <a:p>
            <a:r>
              <a:rPr lang="fr-FR" dirty="0"/>
              <a:t>La reconquête du royaume par Henri IV ne se limite pas à une simple restauration constituant aussi une transformation de l'idéologie monarchique.</a:t>
            </a:r>
          </a:p>
          <a:p>
            <a:r>
              <a:rPr lang="fr-FR" dirty="0"/>
              <a:t>Au lendemain des guerres, le roi réaffirme la toute puissance de sa fonction</a:t>
            </a:r>
          </a:p>
          <a:p>
            <a:r>
              <a:rPr lang="fr-FR" dirty="0"/>
              <a:t>&gt; &gt; vers l’absolutisme royal.</a:t>
            </a:r>
          </a:p>
        </p:txBody>
      </p:sp>
    </p:spTree>
    <p:extLst>
      <p:ext uri="{BB962C8B-B14F-4D97-AF65-F5344CB8AC3E}">
        <p14:creationId xmlns:p14="http://schemas.microsoft.com/office/powerpoint/2010/main" val="22540253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77179-6226-2341-945B-F9E8EBB4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 – UNE PREMIERE RIPOSTE CATHOLIQUE : LE FRONT DOGMATIQUE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AAC81C-519C-B84B-BE28-12635A8D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3010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32C0B-1959-1342-8915-8B03BC5C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2A6204-BB64-A345-A3EB-0AF7C770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Un catholicisme aux éclats</a:t>
            </a:r>
          </a:p>
          <a:p>
            <a:endParaRPr lang="fr-FR" dirty="0"/>
          </a:p>
          <a:p>
            <a:r>
              <a:rPr lang="fr-FR" i="1" dirty="0" err="1"/>
              <a:t>Ecclesia</a:t>
            </a:r>
            <a:r>
              <a:rPr lang="fr-FR" i="1" dirty="0"/>
              <a:t> semper </a:t>
            </a:r>
            <a:r>
              <a:rPr lang="fr-FR" i="1" dirty="0" err="1"/>
              <a:t>reformanda</a:t>
            </a:r>
            <a:endParaRPr lang="fr-FR" i="1" dirty="0"/>
          </a:p>
          <a:p>
            <a:endParaRPr lang="fr-FR" i="1" dirty="0"/>
          </a:p>
          <a:p>
            <a:r>
              <a:rPr lang="fr-FR" dirty="0"/>
              <a:t>Renouveau catholique</a:t>
            </a:r>
          </a:p>
          <a:p>
            <a:endParaRPr lang="fr-FR" i="1" dirty="0"/>
          </a:p>
          <a:p>
            <a:r>
              <a:rPr lang="fr-FR" dirty="0"/>
              <a:t>Terme</a:t>
            </a:r>
            <a:r>
              <a:rPr lang="fr-FR" b="1" dirty="0"/>
              <a:t> </a:t>
            </a:r>
            <a:r>
              <a:rPr lang="fr-FR" dirty="0"/>
              <a:t>de</a:t>
            </a:r>
            <a:r>
              <a:rPr lang="fr-FR" b="1" dirty="0"/>
              <a:t> Contre-réforme </a:t>
            </a:r>
            <a:r>
              <a:rPr lang="fr-FR" dirty="0"/>
              <a:t>apparu à la fin du XVIII</a:t>
            </a:r>
            <a:r>
              <a:rPr lang="fr-FR" baseline="30000" dirty="0"/>
              <a:t>e</a:t>
            </a:r>
            <a:r>
              <a:rPr lang="fr-FR" dirty="0"/>
              <a:t> siècle</a:t>
            </a:r>
          </a:p>
          <a:p>
            <a:endParaRPr lang="fr-FR" dirty="0"/>
          </a:p>
          <a:p>
            <a:r>
              <a:rPr lang="fr-FR" dirty="0"/>
              <a:t>Autre étiquette historiographique en 1950-1960 : </a:t>
            </a:r>
            <a:r>
              <a:rPr lang="fr-FR" b="1" dirty="0"/>
              <a:t>réforme catholique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06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8BB0B-A7E8-894C-AED5-1FADB884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/>
              <a:t>- Le cinquième Concile du Latran » (1512-1517)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064C4A-6366-0B43-8BAB-5B57EDA72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Redéfinir la foi catholique</a:t>
            </a:r>
          </a:p>
          <a:p>
            <a:pPr marL="0" indent="0">
              <a:buNone/>
            </a:pPr>
            <a:r>
              <a:rPr lang="fr-FR" b="1" dirty="0" err="1"/>
              <a:t>Regénérer</a:t>
            </a:r>
            <a:r>
              <a:rPr lang="fr-FR" b="1" dirty="0"/>
              <a:t> l’Eglise </a:t>
            </a:r>
          </a:p>
          <a:p>
            <a:pPr marL="0" indent="0">
              <a:buNone/>
            </a:pPr>
            <a:r>
              <a:rPr lang="fr-FR" dirty="0"/>
              <a:t>(p76)</a:t>
            </a:r>
          </a:p>
          <a:p>
            <a:pPr marL="0" indent="0">
              <a:buNone/>
            </a:pPr>
            <a:r>
              <a:rPr lang="fr-FR" dirty="0"/>
              <a:t>&gt; Réforme de la Curie romaine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Toute élection papale entachée de simonie est «nulle et non avenue»</a:t>
            </a:r>
          </a:p>
          <a:p>
            <a:pPr>
              <a:buFontTx/>
              <a:buChar char="-"/>
            </a:pPr>
            <a:r>
              <a:rPr lang="fr-FR" dirty="0"/>
              <a:t>Interdiction du cumul des bénéfices</a:t>
            </a:r>
          </a:p>
          <a:p>
            <a:pPr marL="0" indent="0">
              <a:buNone/>
            </a:pPr>
            <a:r>
              <a:rPr lang="fr-FR" dirty="0"/>
              <a:t>`&gt; Renouveau du clergé</a:t>
            </a:r>
          </a:p>
        </p:txBody>
      </p:sp>
    </p:spTree>
    <p:extLst>
      <p:ext uri="{BB962C8B-B14F-4D97-AF65-F5344CB8AC3E}">
        <p14:creationId xmlns:p14="http://schemas.microsoft.com/office/powerpoint/2010/main" val="16864536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B0E97E-165C-534A-89F0-4409FD19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863" y="275577"/>
            <a:ext cx="4348748" cy="658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140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4BD68-E8A8-C94D-BE3E-CDCAE38B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Les avant-gardes d’une réforme catholique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E2B9DC-A114-AC42-8897-ACAC19D2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/>
              <a:t>Jésuites*`fondés par Ignace de Loyola (1491-1556)</a:t>
            </a:r>
          </a:p>
          <a:p>
            <a:pPr>
              <a:buFontTx/>
              <a:buChar char="-"/>
            </a:pPr>
            <a:r>
              <a:rPr lang="fr-FR" dirty="0"/>
              <a:t>Nouvel ordre* religieux</a:t>
            </a:r>
          </a:p>
          <a:p>
            <a:pPr marL="0" indent="0">
              <a:buNone/>
            </a:pPr>
            <a:r>
              <a:rPr lang="fr-FR" b="1" dirty="0"/>
              <a:t>1534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6 compagnons &gt; chapelle de Montmartre</a:t>
            </a:r>
          </a:p>
          <a:p>
            <a:pPr marL="0" indent="0">
              <a:buNone/>
            </a:pPr>
            <a:r>
              <a:rPr lang="fr-FR" dirty="0"/>
              <a:t>3 vœux de pauvreté, chasteté, stabilité + pèlerinage à Jérusalem</a:t>
            </a:r>
          </a:p>
          <a:p>
            <a:pPr marL="0" indent="0">
              <a:buNone/>
            </a:pPr>
            <a:r>
              <a:rPr lang="fr-FR" i="1" dirty="0"/>
              <a:t>Exercices spirituels </a:t>
            </a:r>
            <a:r>
              <a:rPr lang="fr-FR" dirty="0"/>
              <a:t>: méthode d’oraison et de discernement </a:t>
            </a:r>
          </a:p>
          <a:p>
            <a:pPr marL="0" indent="0">
              <a:buNone/>
            </a:pPr>
            <a:r>
              <a:rPr lang="fr-FR" b="1" dirty="0"/>
              <a:t>1540</a:t>
            </a:r>
          </a:p>
          <a:p>
            <a:pPr marL="0" indent="0">
              <a:buNone/>
            </a:pPr>
            <a:r>
              <a:rPr lang="fr-FR" dirty="0"/>
              <a:t>Approbation apostolique</a:t>
            </a:r>
          </a:p>
          <a:p>
            <a:pPr marL="0" indent="0">
              <a:buNone/>
            </a:pPr>
            <a:r>
              <a:rPr lang="fr-FR" dirty="0"/>
              <a:t>« Institut de prêtres réformés » </a:t>
            </a:r>
          </a:p>
          <a:p>
            <a:pPr marL="0" indent="0">
              <a:buNone/>
            </a:pPr>
            <a:r>
              <a:rPr lang="fr-FR" dirty="0"/>
              <a:t>Titre de : « Société de Jésus »</a:t>
            </a:r>
          </a:p>
          <a:p>
            <a:pPr marL="0" indent="0">
              <a:buNone/>
            </a:pPr>
            <a:r>
              <a:rPr lang="fr-FR" dirty="0"/>
              <a:t>+ 1 vœu d’obéissance à la papauté</a:t>
            </a:r>
          </a:p>
          <a:p>
            <a:pPr marL="0" indent="0">
              <a:buNone/>
            </a:pPr>
            <a:r>
              <a:rPr lang="fr-FR" b="1" dirty="0"/>
              <a:t>1561</a:t>
            </a:r>
          </a:p>
          <a:p>
            <a:pPr marL="0" indent="0">
              <a:buNone/>
            </a:pPr>
            <a:r>
              <a:rPr lang="fr-FR" dirty="0"/>
              <a:t>Installation dans le royaume de France</a:t>
            </a:r>
          </a:p>
          <a:p>
            <a:pPr marL="0" indent="0">
              <a:buNone/>
            </a:pPr>
            <a:r>
              <a:rPr lang="fr-FR" dirty="0" err="1"/>
              <a:t>Politiqument</a:t>
            </a:r>
            <a:r>
              <a:rPr lang="fr-FR" dirty="0"/>
              <a:t>, favorables à la Ligue*</a:t>
            </a:r>
          </a:p>
        </p:txBody>
      </p:sp>
    </p:spTree>
    <p:extLst>
      <p:ext uri="{BB962C8B-B14F-4D97-AF65-F5344CB8AC3E}">
        <p14:creationId xmlns:p14="http://schemas.microsoft.com/office/powerpoint/2010/main" val="2854246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49847-BB9C-AB49-97D6-4BDAA14F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A53428-AF44-0942-9AFC-DCBA71C7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Solide formation universitaire</a:t>
            </a:r>
          </a:p>
          <a:p>
            <a:pPr marL="0" indent="0">
              <a:buNone/>
            </a:pPr>
            <a:r>
              <a:rPr lang="fr-FR" dirty="0"/>
              <a:t>Fondations de collèges (transmission, éducation, plus de 90 collèges en 1590)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0785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2F8C8-402F-8B49-BBBC-FE585DE4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B7245-F96D-9E4C-84ED-80299FBC5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Hostilité de l’Université de Paris (concurrence théologique)</a:t>
            </a:r>
          </a:p>
          <a:p>
            <a:pPr marL="0" indent="0">
              <a:buNone/>
            </a:pPr>
            <a:r>
              <a:rPr lang="fr-FR" dirty="0"/>
              <a:t>Hostilité du Parlement (concurrence politique)</a:t>
            </a:r>
          </a:p>
          <a:p>
            <a:pPr>
              <a:buFontTx/>
              <a:buChar char="-"/>
            </a:pPr>
            <a:r>
              <a:rPr lang="fr-FR" dirty="0"/>
              <a:t>Attentat contre le roi d’un ancien élève jésuite (1594)</a:t>
            </a:r>
          </a:p>
          <a:p>
            <a:pPr>
              <a:buFontTx/>
              <a:buChar char="-"/>
            </a:pPr>
            <a:r>
              <a:rPr lang="fr-FR" dirty="0"/>
              <a:t>Renouveau des formes de « tyrannicide »</a:t>
            </a:r>
          </a:p>
          <a:p>
            <a:pPr>
              <a:buFontTx/>
              <a:buChar char="-"/>
            </a:pPr>
            <a:r>
              <a:rPr lang="fr-FR" dirty="0"/>
              <a:t>Mise à mal de la « mystique royale » d’un roi providentiel et sauveur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6728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0A971-9643-8147-A975-951EF699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4F04D3-54D4-CB49-B9B1-53AA482EB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Vers le </a:t>
            </a:r>
            <a:r>
              <a:rPr lang="fr-FR" b="1" dirty="0"/>
              <a:t>Concile de Trente </a:t>
            </a:r>
            <a:r>
              <a:rPr lang="fr-FR" dirty="0"/>
              <a:t>(1545-1563)</a:t>
            </a:r>
          </a:p>
        </p:txBody>
      </p:sp>
    </p:spTree>
    <p:extLst>
      <p:ext uri="{BB962C8B-B14F-4D97-AF65-F5344CB8AC3E}">
        <p14:creationId xmlns:p14="http://schemas.microsoft.com/office/powerpoint/2010/main" val="28402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35EA5-6E34-404F-8FAB-790E02E7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DBDB51-7660-5A4E-A7BE-A1A86A954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les anabaptistes </a:t>
            </a:r>
          </a:p>
          <a:p>
            <a:pPr>
              <a:buFontTx/>
              <a:buChar char="-"/>
            </a:pPr>
            <a:r>
              <a:rPr lang="fr-FR" dirty="0"/>
              <a:t>Seuls les adultes peuvent être baptisés </a:t>
            </a:r>
          </a:p>
          <a:p>
            <a:pPr>
              <a:buFontTx/>
              <a:buChar char="-"/>
            </a:pPr>
            <a:r>
              <a:rPr lang="fr-FR" dirty="0"/>
              <a:t>Le baptême s’adresse à la foi adulte du croyant.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Non sacramentalité du baptême des petits-enfants.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Nécessité de rebaptiser les adultes (d’où le nom « d’anabaptiste »).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Lecture littérale de la Bible : </a:t>
            </a:r>
          </a:p>
          <a:p>
            <a:pPr marL="0" indent="0">
              <a:buNone/>
            </a:pPr>
            <a:r>
              <a:rPr lang="fr-FR" dirty="0"/>
              <a:t>Mc 16.15-16: « Allez par tout le monde, et prêchez l'évangile à toute créature. Celui qui croira et sera baptisé, sera sauvé ; mais celui qui ne croira point sera condamné ».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3958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3718</Words>
  <Application>Microsoft Macintosh PowerPoint</Application>
  <PresentationFormat>Grand écran</PresentationFormat>
  <Paragraphs>452</Paragraphs>
  <Slides>88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88</vt:i4>
      </vt:variant>
    </vt:vector>
  </HeadingPairs>
  <TitlesOfParts>
    <vt:vector size="94" baseType="lpstr">
      <vt:lpstr>Arial</vt:lpstr>
      <vt:lpstr>Calibri</vt:lpstr>
      <vt:lpstr>Calibri Light</vt:lpstr>
      <vt:lpstr>Helvetica Neue</vt:lpstr>
      <vt:lpstr>Wingdings</vt:lpstr>
      <vt:lpstr>Thème Office</vt:lpstr>
      <vt:lpstr>       FACE A LA REFORMATION DE LUTHER REFORMISMES ET RIPOSTES CATHOLIQUES AU XVIe SIECLE</vt:lpstr>
      <vt:lpstr>INTRODUCTION</vt:lpstr>
      <vt:lpstr>Présentation PowerPoint</vt:lpstr>
      <vt:lpstr>Présentation PowerPoint</vt:lpstr>
      <vt:lpstr>* Quel modèle de « réforme » ?</vt:lpstr>
      <vt:lpstr>- Le réformisme des évangélismes </vt:lpstr>
      <vt:lpstr>- La réforme magistérielle de Ulrich Zwingli (1484-1531)</vt:lpstr>
      <vt:lpstr>- La réforme radicale des anabaptistes</vt:lpstr>
      <vt:lpstr>Présentation PowerPoint</vt:lpstr>
      <vt:lpstr>Présentation PowerPoint</vt:lpstr>
      <vt:lpstr>I – REFORMES ET REFORMISMES</vt:lpstr>
      <vt:lpstr>A -  L’EVANGELISME, UNE AUTRE VOIE DE REFORME AU XVIe SIECLE</vt:lpstr>
      <vt:lpstr>- Le réformisme</vt:lpstr>
      <vt:lpstr>Présentation PowerPoint</vt:lpstr>
      <vt:lpstr>Présentation PowerPoint</vt:lpstr>
      <vt:lpstr>  - Le réformisme d’Erasme de Rotterdam (1466-1536)  </vt:lpstr>
      <vt:lpstr>Présentation PowerPoint</vt:lpstr>
      <vt:lpstr>- Le réformisme de Lefèvre d’Etaples (1450-1536)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 La protection royale du réformisme </vt:lpstr>
      <vt:lpstr>&gt; Protection du réformisme</vt:lpstr>
      <vt:lpstr> &gt; Lutte contre le luthéranisme </vt:lpstr>
      <vt:lpstr>- Le Concordat de Bologne (1516)</vt:lpstr>
      <vt:lpstr>Présentation PowerPoint</vt:lpstr>
      <vt:lpstr>- L’affaire des placards (1534)</vt:lpstr>
      <vt:lpstr>Présentation PowerPoint</vt:lpstr>
      <vt:lpstr>Présentation PowerPoint</vt:lpstr>
      <vt:lpstr>Présentation PowerPoint</vt:lpstr>
      <vt:lpstr>Présentation PowerPoint</vt:lpstr>
      <vt:lpstr>B – LE CALVINISME, UNE AUTRE VOIE DE REFORME ?</vt:lpstr>
      <vt:lpstr>1 – Une Eglise neuve</vt:lpstr>
      <vt:lpstr>- L’idéal des humanistes</vt:lpstr>
      <vt:lpstr>Présentation PowerPoint</vt:lpstr>
      <vt:lpstr>Présentation PowerPoint</vt:lpstr>
      <vt:lpstr>Présentation PowerPoint</vt:lpstr>
      <vt:lpstr>- Doctrine</vt:lpstr>
      <vt:lpstr>Présentation PowerPoint</vt:lpstr>
      <vt:lpstr>Présentation PowerPoint</vt:lpstr>
      <vt:lpstr>- Liturgie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 Ecclésiologie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 – Les raisons d’un succès</vt:lpstr>
      <vt:lpstr>* Stratégie de communication</vt:lpstr>
      <vt:lpstr>* Capacité à désenchanter le monde ?</vt:lpstr>
      <vt:lpstr>II – PREMIERES RIPOSTES CATHOLIQUES</vt:lpstr>
      <vt:lpstr>A – UNE PREMIERE RIPOSTE CATHOLIQUE : LE FRONT POLITIQUE</vt:lpstr>
      <vt:lpstr>Présentation PowerPoint</vt:lpstr>
      <vt:lpstr>En Allemagne : </vt:lpstr>
      <vt:lpstr>Aux Pays-Bas : </vt:lpstr>
      <vt:lpstr>En France : </vt:lpstr>
      <vt:lpstr>* La guerre contre les « huguenots »</vt:lpstr>
      <vt:lpstr>* Une guerre d’une rare violence</vt:lpstr>
      <vt:lpstr>Présentation PowerPoint</vt:lpstr>
      <vt:lpstr>* Une violence paroxystique</vt:lpstr>
      <vt:lpstr>- Le massacre de la Saint-Barthélémy (1572)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 L’Edit de Nantes (30 avril 1598)</vt:lpstr>
      <vt:lpstr>Présentation PowerPoint</vt:lpstr>
      <vt:lpstr>Présentation PowerPoint</vt:lpstr>
      <vt:lpstr>B – UNE PREMIERE RIPOSTE CATHOLIQUE : LE FRONT DOGMATIQUE</vt:lpstr>
      <vt:lpstr>Présentation PowerPoint</vt:lpstr>
      <vt:lpstr> - Le cinquième Concile du Latran » (1512-1517) </vt:lpstr>
      <vt:lpstr>Présentation PowerPoint</vt:lpstr>
      <vt:lpstr>- Les avant-gardes d’une réforme catholique</vt:lpstr>
      <vt:lpstr>Présentation PowerPoint</vt:lpstr>
      <vt:lpstr>Présentation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REFORMATION – COURS 5</dc:title>
  <dc:creator>christian manuel</dc:creator>
  <cp:lastModifiedBy>christian manuel</cp:lastModifiedBy>
  <cp:revision>96</cp:revision>
  <dcterms:created xsi:type="dcterms:W3CDTF">2019-11-04T16:12:13Z</dcterms:created>
  <dcterms:modified xsi:type="dcterms:W3CDTF">2022-10-26T10:19:56Z</dcterms:modified>
</cp:coreProperties>
</file>