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7" r:id="rId2"/>
    <p:sldId id="298" r:id="rId3"/>
    <p:sldId id="269" r:id="rId4"/>
    <p:sldId id="434" r:id="rId5"/>
    <p:sldId id="390" r:id="rId6"/>
    <p:sldId id="391" r:id="rId7"/>
    <p:sldId id="392" r:id="rId8"/>
    <p:sldId id="393" r:id="rId9"/>
    <p:sldId id="394" r:id="rId10"/>
    <p:sldId id="395" r:id="rId11"/>
    <p:sldId id="396" r:id="rId12"/>
    <p:sldId id="397" r:id="rId13"/>
    <p:sldId id="311" r:id="rId14"/>
    <p:sldId id="400" r:id="rId15"/>
    <p:sldId id="426" r:id="rId16"/>
    <p:sldId id="398" r:id="rId17"/>
    <p:sldId id="310" r:id="rId18"/>
    <p:sldId id="399" r:id="rId19"/>
    <p:sldId id="274" r:id="rId20"/>
    <p:sldId id="403" r:id="rId21"/>
    <p:sldId id="273" r:id="rId22"/>
    <p:sldId id="309" r:id="rId23"/>
    <p:sldId id="401" r:id="rId24"/>
    <p:sldId id="402" r:id="rId25"/>
    <p:sldId id="406" r:id="rId26"/>
    <p:sldId id="303" r:id="rId27"/>
    <p:sldId id="405" r:id="rId28"/>
    <p:sldId id="314" r:id="rId29"/>
    <p:sldId id="304" r:id="rId30"/>
    <p:sldId id="305" r:id="rId31"/>
    <p:sldId id="306" r:id="rId32"/>
    <p:sldId id="307" r:id="rId33"/>
    <p:sldId id="431" r:id="rId34"/>
    <p:sldId id="308" r:id="rId35"/>
    <p:sldId id="427" r:id="rId36"/>
    <p:sldId id="428" r:id="rId37"/>
    <p:sldId id="429" r:id="rId38"/>
    <p:sldId id="435" r:id="rId39"/>
    <p:sldId id="436" r:id="rId40"/>
    <p:sldId id="432" r:id="rId41"/>
    <p:sldId id="433" r:id="rId42"/>
    <p:sldId id="444" r:id="rId43"/>
    <p:sldId id="443" r:id="rId44"/>
    <p:sldId id="442" r:id="rId45"/>
    <p:sldId id="278" r:id="rId46"/>
    <p:sldId id="297" r:id="rId47"/>
    <p:sldId id="276" r:id="rId48"/>
    <p:sldId id="413" r:id="rId49"/>
    <p:sldId id="259" r:id="rId50"/>
    <p:sldId id="438" r:id="rId51"/>
    <p:sldId id="414" r:id="rId52"/>
    <p:sldId id="437" r:id="rId53"/>
    <p:sldId id="315" r:id="rId54"/>
    <p:sldId id="415" r:id="rId55"/>
    <p:sldId id="279" r:id="rId56"/>
    <p:sldId id="299" r:id="rId57"/>
    <p:sldId id="280" r:id="rId58"/>
    <p:sldId id="416" r:id="rId59"/>
    <p:sldId id="316" r:id="rId60"/>
    <p:sldId id="301" r:id="rId61"/>
    <p:sldId id="417" r:id="rId62"/>
    <p:sldId id="418" r:id="rId63"/>
    <p:sldId id="419" r:id="rId64"/>
    <p:sldId id="420" r:id="rId65"/>
    <p:sldId id="275" r:id="rId66"/>
    <p:sldId id="284" r:id="rId67"/>
    <p:sldId id="440" r:id="rId68"/>
    <p:sldId id="439" r:id="rId69"/>
    <p:sldId id="285" r:id="rId70"/>
    <p:sldId id="441" r:id="rId71"/>
    <p:sldId id="288" r:id="rId72"/>
    <p:sldId id="445" r:id="rId73"/>
    <p:sldId id="317" r:id="rId74"/>
    <p:sldId id="446" r:id="rId75"/>
    <p:sldId id="290" r:id="rId7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manuel" initials="cm" lastIdx="1" clrIdx="0">
    <p:extLst>
      <p:ext uri="{19B8F6BF-5375-455C-9EA6-DF929625EA0E}">
        <p15:presenceInfo xmlns:p15="http://schemas.microsoft.com/office/powerpoint/2012/main" userId="cfd13ea7cbdbfe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p:restoredTop sz="94675"/>
  </p:normalViewPr>
  <p:slideViewPr>
    <p:cSldViewPr snapToGrid="0" snapToObjects="1">
      <p:cViewPr>
        <p:scale>
          <a:sx n="142" d="100"/>
          <a:sy n="142"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6T14:51:28.114"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9151F-CD72-3A40-AD89-3934B3E5C30C}"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D43CE-E0B9-8A42-877D-6F6D0039128E}" type="slidenum">
              <a:rPr lang="fr-FR" smtClean="0"/>
              <a:t>‹N°›</a:t>
            </a:fld>
            <a:endParaRPr lang="fr-FR"/>
          </a:p>
        </p:txBody>
      </p:sp>
    </p:spTree>
    <p:extLst>
      <p:ext uri="{BB962C8B-B14F-4D97-AF65-F5344CB8AC3E}">
        <p14:creationId xmlns:p14="http://schemas.microsoft.com/office/powerpoint/2010/main" val="291548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D6D43CE-E0B9-8A42-877D-6F6D0039128E}" type="slidenum">
              <a:rPr lang="fr-FR" smtClean="0"/>
              <a:t>1</a:t>
            </a:fld>
            <a:endParaRPr lang="fr-FR"/>
          </a:p>
        </p:txBody>
      </p:sp>
    </p:spTree>
    <p:extLst>
      <p:ext uri="{BB962C8B-B14F-4D97-AF65-F5344CB8AC3E}">
        <p14:creationId xmlns:p14="http://schemas.microsoft.com/office/powerpoint/2010/main" val="329428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a:t>
            </a:r>
            <a:r>
              <a:rPr lang="fr-FR" i="1" dirty="0"/>
              <a:t>: La Croix</a:t>
            </a:r>
            <a:r>
              <a:rPr lang="fr-FR" dirty="0"/>
              <a:t>, 08 juin 2012.</a:t>
            </a:r>
          </a:p>
          <a:p>
            <a:endParaRPr lang="fr-FR" dirty="0"/>
          </a:p>
        </p:txBody>
      </p:sp>
      <p:sp>
        <p:nvSpPr>
          <p:cNvPr id="4" name="Espace réservé du numéro de diapositive 3"/>
          <p:cNvSpPr>
            <a:spLocks noGrp="1"/>
          </p:cNvSpPr>
          <p:nvPr>
            <p:ph type="sldNum" sz="quarter" idx="5"/>
          </p:nvPr>
        </p:nvSpPr>
        <p:spPr/>
        <p:txBody>
          <a:bodyPr/>
          <a:lstStyle/>
          <a:p>
            <a:fld id="{5D6D43CE-E0B9-8A42-877D-6F6D0039128E}" type="slidenum">
              <a:rPr lang="fr-FR" smtClean="0"/>
              <a:t>22</a:t>
            </a:fld>
            <a:endParaRPr lang="fr-FR"/>
          </a:p>
        </p:txBody>
      </p:sp>
    </p:spTree>
    <p:extLst>
      <p:ext uri="{BB962C8B-B14F-4D97-AF65-F5344CB8AC3E}">
        <p14:creationId xmlns:p14="http://schemas.microsoft.com/office/powerpoint/2010/main" val="262387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Chronique de1533 relatant l’exécution d’une sorcière accusée d’avoir brûlé la ville de </a:t>
            </a:r>
            <a:r>
              <a:rPr lang="fr-FR" sz="1200" b="0" i="0" u="none" strike="noStrike" kern="1200" dirty="0" err="1">
                <a:solidFill>
                  <a:schemeClr val="tx1"/>
                </a:solidFill>
                <a:effectLst/>
                <a:latin typeface="+mn-lt"/>
                <a:ea typeface="+mn-ea"/>
                <a:cs typeface="+mn-cs"/>
              </a:rPr>
              <a:t>Shillach</a:t>
            </a:r>
            <a:r>
              <a:rPr lang="fr-FR" sz="1200" b="0" i="0" u="none" strike="noStrike" kern="1200" dirty="0">
                <a:solidFill>
                  <a:schemeClr val="tx1"/>
                </a:solidFill>
                <a:effectLst/>
                <a:latin typeface="+mn-lt"/>
                <a:ea typeface="+mn-ea"/>
                <a:cs typeface="+mn-cs"/>
              </a:rPr>
              <a:t> (Bade </a:t>
            </a:r>
            <a:r>
              <a:rPr lang="fr-FR" sz="1200" b="0" i="0" u="none" strike="noStrike" kern="1200" dirty="0" err="1">
                <a:solidFill>
                  <a:schemeClr val="tx1"/>
                </a:solidFill>
                <a:effectLst/>
                <a:latin typeface="+mn-lt"/>
                <a:ea typeface="+mn-ea"/>
                <a:cs typeface="+mn-cs"/>
              </a:rPr>
              <a:t>Wuttemberg</a:t>
            </a:r>
            <a:r>
              <a:rPr lang="fr-FR" sz="1200" b="0" i="0" u="none" strike="noStrike" kern="1200" dirty="0">
                <a:solidFill>
                  <a:schemeClr val="tx1"/>
                </a:solidFill>
                <a:effectLst/>
                <a:latin typeface="+mn-lt"/>
                <a:ea typeface="+mn-ea"/>
                <a:cs typeface="+mn-cs"/>
              </a:rPr>
              <a:t>, Allemagne) en 1531.</a:t>
            </a:r>
            <a:endParaRPr lang="fr-FR" dirty="0"/>
          </a:p>
        </p:txBody>
      </p:sp>
      <p:sp>
        <p:nvSpPr>
          <p:cNvPr id="4" name="Espace réservé du numéro de diapositive 3"/>
          <p:cNvSpPr>
            <a:spLocks noGrp="1"/>
          </p:cNvSpPr>
          <p:nvPr>
            <p:ph type="sldNum" sz="quarter" idx="5"/>
          </p:nvPr>
        </p:nvSpPr>
        <p:spPr/>
        <p:txBody>
          <a:bodyPr/>
          <a:lstStyle/>
          <a:p>
            <a:fld id="{CA9C8F82-8443-5D4E-86F5-995492FE126B}" type="slidenum">
              <a:rPr lang="fr-FR" smtClean="0"/>
              <a:t>64</a:t>
            </a:fld>
            <a:endParaRPr lang="fr-FR"/>
          </a:p>
        </p:txBody>
      </p:sp>
    </p:spTree>
    <p:extLst>
      <p:ext uri="{BB962C8B-B14F-4D97-AF65-F5344CB8AC3E}">
        <p14:creationId xmlns:p14="http://schemas.microsoft.com/office/powerpoint/2010/main" val="125561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Pierre Canisius, Catéchisme de l’Eglise catholique (1555)</a:t>
            </a:r>
          </a:p>
        </p:txBody>
      </p:sp>
      <p:sp>
        <p:nvSpPr>
          <p:cNvPr id="4" name="Espace réservé du numéro de diapositive 3"/>
          <p:cNvSpPr>
            <a:spLocks noGrp="1"/>
          </p:cNvSpPr>
          <p:nvPr>
            <p:ph type="sldNum" sz="quarter" idx="5"/>
          </p:nvPr>
        </p:nvSpPr>
        <p:spPr/>
        <p:txBody>
          <a:bodyPr/>
          <a:lstStyle/>
          <a:p>
            <a:fld id="{5D6D43CE-E0B9-8A42-877D-6F6D0039128E}" type="slidenum">
              <a:rPr lang="fr-FR" smtClean="0"/>
              <a:t>68</a:t>
            </a:fld>
            <a:endParaRPr lang="fr-FR"/>
          </a:p>
        </p:txBody>
      </p:sp>
    </p:spTree>
    <p:extLst>
      <p:ext uri="{BB962C8B-B14F-4D97-AF65-F5344CB8AC3E}">
        <p14:creationId xmlns:p14="http://schemas.microsoft.com/office/powerpoint/2010/main" val="299784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05AD9-643B-994D-B423-7BB4BCABAC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B3704E-1909-6E4B-824B-38A5713BD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14EB6C7-8E37-4545-8A1F-F64B25ED45D0}"/>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3ADFF8A2-27F8-4F45-A52B-9C67E57892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3D2751-A16A-E54C-A5D2-B6AEB3171051}"/>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398359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161A8-D8A5-BF45-917D-673FF2895DF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71579F7-4F22-874C-9C47-963B7EDC2D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22247C-EA86-4841-8E27-444E17413B9D}"/>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C7CA8AD8-D753-7B48-9A5E-766BF7868B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21C22A-2F6B-A947-A758-DA8633333D5D}"/>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243269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D3D0015-1082-8C4C-B247-0EEAF380E1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DBBDBFA-93A4-1B44-9602-D9CD421B4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F73D6E-8876-6A45-8889-F446F57D6C78}"/>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1B306981-ACBC-CA4C-B886-AF7E1F7D6D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A15B85-7E0F-3349-A364-D904DE45DC86}"/>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276898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B34D5-4611-B54E-A10A-1A760B25E1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6B047DC-93FA-6542-9DD5-DB85FC259C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304F5D-2EB4-4D45-BFA3-DE5A4DE3DB1F}"/>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FF6B6885-67EC-704A-A6F6-B12C6AFAE6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0723D0-DCA4-874E-9FE5-C43FC102D6DF}"/>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364348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01053-8255-674A-93C0-0E4DF241ED7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AA8283-FC32-5F4C-8464-FD852AC33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FB1D631-C6E1-B54E-B1FF-BF76F42C0C2E}"/>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6AD8E4D1-ED6A-3744-9189-4B2C931005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B6BA0D-E33F-CA4B-81A8-9D289E2E9DD3}"/>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6658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B947F-642D-C340-910C-97CAF64E21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62DFB1-DEC1-6747-9A67-7226FF5576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07B95F-809A-5B46-8073-5D31474980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C1BB975-1BE3-114D-BA25-A79BA2E4F2DD}"/>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6" name="Espace réservé du pied de page 5">
            <a:extLst>
              <a:ext uri="{FF2B5EF4-FFF2-40B4-BE49-F238E27FC236}">
                <a16:creationId xmlns:a16="http://schemas.microsoft.com/office/drawing/2014/main" id="{149784E1-ACCE-2643-BD05-627601F764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90F0AC-B40E-4042-8270-8621D2D203BF}"/>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263428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15C871-B12F-4946-AC26-43B615A4B9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22DD247-7910-734E-B156-080632C66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205D45-8CBF-0941-B2A7-2B9DB23A0F4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BCD3ED-789E-E446-B863-E0349932C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DACC4C-052D-E143-84A4-8EA83999C7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A278613-A3FD-FA4E-8ADC-CD4C32B09004}"/>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8" name="Espace réservé du pied de page 7">
            <a:extLst>
              <a:ext uri="{FF2B5EF4-FFF2-40B4-BE49-F238E27FC236}">
                <a16:creationId xmlns:a16="http://schemas.microsoft.com/office/drawing/2014/main" id="{5240BF14-2EDB-EB47-A996-370C237299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0D0F21-0A8B-3F4B-9280-7B7BF73B9EF1}"/>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28155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2D6BA-DDF5-C44C-B63F-E3EABEB5CC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285CE56-5AA2-CA49-B159-5B734D16A48A}"/>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4" name="Espace réservé du pied de page 3">
            <a:extLst>
              <a:ext uri="{FF2B5EF4-FFF2-40B4-BE49-F238E27FC236}">
                <a16:creationId xmlns:a16="http://schemas.microsoft.com/office/drawing/2014/main" id="{5C8E4D2E-0B5F-5A4D-8103-13D0FF3722E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31DA098-CB09-CB42-9A11-46EDA3A14042}"/>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78849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E38F09-1E7C-1944-9C07-0FD92ED481A6}"/>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3" name="Espace réservé du pied de page 2">
            <a:extLst>
              <a:ext uri="{FF2B5EF4-FFF2-40B4-BE49-F238E27FC236}">
                <a16:creationId xmlns:a16="http://schemas.microsoft.com/office/drawing/2014/main" id="{56CC27D5-0E7C-EF44-AA8F-ABB6D998DF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41F74D2-C8B1-D249-95C9-BEC5CD742106}"/>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125082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3FD8D-A609-764B-88E5-DC970A364C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87F1EDA-D9AC-9243-ADD7-F38C32C2E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B77A9D5-1E0B-B742-A00D-D8C563369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707FEB-2D58-C549-9EC7-B5992E93C7E0}"/>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6" name="Espace réservé du pied de page 5">
            <a:extLst>
              <a:ext uri="{FF2B5EF4-FFF2-40B4-BE49-F238E27FC236}">
                <a16:creationId xmlns:a16="http://schemas.microsoft.com/office/drawing/2014/main" id="{64795E86-BFF6-DF47-8FA5-2C617C8B22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AEB840-FDF0-5542-99FA-3C743E42B02E}"/>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424421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24EA6-AE11-9B47-AB4F-32271A20A4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9FFDA81-EA82-AC43-ACE9-5844F2A76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1F3AB2-B347-4D47-A39C-A3B0C3C78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A33E3F-0DF4-574A-82C4-56B2D0947D49}"/>
              </a:ext>
            </a:extLst>
          </p:cNvPr>
          <p:cNvSpPr>
            <a:spLocks noGrp="1"/>
          </p:cNvSpPr>
          <p:nvPr>
            <p:ph type="dt" sz="half" idx="10"/>
          </p:nvPr>
        </p:nvSpPr>
        <p:spPr/>
        <p:txBody>
          <a:bodyPr/>
          <a:lstStyle/>
          <a:p>
            <a:fld id="{EF792842-5C6E-4143-809D-119EAFEE8604}" type="datetimeFigureOut">
              <a:rPr lang="fr-FR" smtClean="0"/>
              <a:t>09/11/2022</a:t>
            </a:fld>
            <a:endParaRPr lang="fr-FR"/>
          </a:p>
        </p:txBody>
      </p:sp>
      <p:sp>
        <p:nvSpPr>
          <p:cNvPr id="6" name="Espace réservé du pied de page 5">
            <a:extLst>
              <a:ext uri="{FF2B5EF4-FFF2-40B4-BE49-F238E27FC236}">
                <a16:creationId xmlns:a16="http://schemas.microsoft.com/office/drawing/2014/main" id="{3E25E7C7-4C92-9244-B2FD-C5EBBBACC1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E1A54B-5FBC-B04A-87D7-1563FC55B6D1}"/>
              </a:ext>
            </a:extLst>
          </p:cNvPr>
          <p:cNvSpPr>
            <a:spLocks noGrp="1"/>
          </p:cNvSpPr>
          <p:nvPr>
            <p:ph type="sldNum" sz="quarter" idx="12"/>
          </p:nvPr>
        </p:nvSpPr>
        <p:spPr/>
        <p:txBody>
          <a:bodyPr/>
          <a:lstStyle/>
          <a:p>
            <a:fld id="{D1132A92-D7F1-3B4A-88A9-00F1B377B4F4}" type="slidenum">
              <a:rPr lang="fr-FR" smtClean="0"/>
              <a:t>‹N°›</a:t>
            </a:fld>
            <a:endParaRPr lang="fr-FR"/>
          </a:p>
        </p:txBody>
      </p:sp>
    </p:spTree>
    <p:extLst>
      <p:ext uri="{BB962C8B-B14F-4D97-AF65-F5344CB8AC3E}">
        <p14:creationId xmlns:p14="http://schemas.microsoft.com/office/powerpoint/2010/main" val="401024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F72F49-662F-3849-BF57-AB38C0052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38688C5-74A7-FB43-9306-0FED92DA6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7A6F0D-375A-F84E-BA76-5EE1ECB27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92842-5C6E-4143-809D-119EAFEE8604}" type="datetimeFigureOut">
              <a:rPr lang="fr-FR" smtClean="0"/>
              <a:t>09/11/2022</a:t>
            </a:fld>
            <a:endParaRPr lang="fr-FR"/>
          </a:p>
        </p:txBody>
      </p:sp>
      <p:sp>
        <p:nvSpPr>
          <p:cNvPr id="5" name="Espace réservé du pied de page 4">
            <a:extLst>
              <a:ext uri="{FF2B5EF4-FFF2-40B4-BE49-F238E27FC236}">
                <a16:creationId xmlns:a16="http://schemas.microsoft.com/office/drawing/2014/main" id="{D6624289-FA9F-4D48-81B7-9B94EB281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C186505-6791-5E4E-B7F7-3AA35E267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32A92-D7F1-3B4A-88A9-00F1B377B4F4}" type="slidenum">
              <a:rPr lang="fr-FR" smtClean="0"/>
              <a:t>‹N°›</a:t>
            </a:fld>
            <a:endParaRPr lang="fr-FR"/>
          </a:p>
        </p:txBody>
      </p:sp>
    </p:spTree>
    <p:extLst>
      <p:ext uri="{BB962C8B-B14F-4D97-AF65-F5344CB8AC3E}">
        <p14:creationId xmlns:p14="http://schemas.microsoft.com/office/powerpoint/2010/main" val="41348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1556793"/>
            <a:ext cx="7772400" cy="1470025"/>
          </a:xfrm>
        </p:spPr>
        <p:txBody>
          <a:bodyPr>
            <a:normAutofit fontScale="90000"/>
          </a:bodyPr>
          <a:lstStyle/>
          <a:p>
            <a:br>
              <a:rPr lang="fr-FR" b="1" dirty="0"/>
            </a:br>
            <a:br>
              <a:rPr lang="fr-FR" b="1" dirty="0"/>
            </a:br>
            <a:br>
              <a:rPr lang="fr-FR" b="1" dirty="0"/>
            </a:br>
            <a:br>
              <a:rPr lang="fr-FR" b="1" dirty="0"/>
            </a:br>
            <a:br>
              <a:rPr lang="fr-FR" sz="3111" b="1" dirty="0"/>
            </a:br>
            <a:br>
              <a:rPr lang="fr-FR" sz="3111" b="1" dirty="0"/>
            </a:br>
            <a:br>
              <a:rPr lang="fr-FR" sz="3111" b="1" dirty="0"/>
            </a:br>
            <a:br>
              <a:rPr lang="fr-FR" sz="3111" b="1" dirty="0"/>
            </a:br>
            <a:r>
              <a:rPr lang="fr-FR" sz="3600" b="1" dirty="0"/>
              <a:t>LE CONCILE DE TRENTE (1545-1563)</a:t>
            </a:r>
            <a:br>
              <a:rPr lang="fr-FR" sz="3600" b="1" dirty="0"/>
            </a:br>
            <a:r>
              <a:rPr lang="fr-FR" sz="3600" b="1" dirty="0"/>
              <a:t>ET LA VOIE DE LA REFORME CATHOLIQUE</a:t>
            </a:r>
          </a:p>
        </p:txBody>
      </p:sp>
      <p:sp>
        <p:nvSpPr>
          <p:cNvPr id="4" name="ZoneTexte 3"/>
          <p:cNvSpPr txBox="1"/>
          <p:nvPr/>
        </p:nvSpPr>
        <p:spPr>
          <a:xfrm>
            <a:off x="4089722" y="3831183"/>
            <a:ext cx="4495800" cy="923330"/>
          </a:xfrm>
          <a:prstGeom prst="rect">
            <a:avLst/>
          </a:prstGeom>
          <a:noFill/>
        </p:spPr>
        <p:txBody>
          <a:bodyPr wrap="square" rtlCol="0">
            <a:spAutoFit/>
          </a:bodyPr>
          <a:lstStyle/>
          <a:p>
            <a:pPr algn="ctr"/>
            <a:r>
              <a:rPr lang="fr-FR" dirty="0"/>
              <a:t>- UE 303 EC1 - </a:t>
            </a:r>
          </a:p>
          <a:p>
            <a:pPr algn="ctr"/>
            <a:r>
              <a:rPr lang="fr-FR" dirty="0"/>
              <a:t>- COURS 6  –</a:t>
            </a:r>
          </a:p>
          <a:p>
            <a:pPr algn="ctr"/>
            <a:r>
              <a:rPr lang="fr-FR" dirty="0"/>
              <a:t>Mme Sylvie Manuel-Barnay</a:t>
            </a:r>
          </a:p>
        </p:txBody>
      </p:sp>
    </p:spTree>
    <p:extLst>
      <p:ext uri="{BB962C8B-B14F-4D97-AF65-F5344CB8AC3E}">
        <p14:creationId xmlns:p14="http://schemas.microsoft.com/office/powerpoint/2010/main" val="2015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0D8FC-4B5C-4E49-8664-5E1355D7FD3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8A0DCC4-48D1-D74B-A554-F9C19A9135B5}"/>
              </a:ext>
            </a:extLst>
          </p:cNvPr>
          <p:cNvSpPr>
            <a:spLocks noGrp="1"/>
          </p:cNvSpPr>
          <p:nvPr>
            <p:ph idx="1"/>
          </p:nvPr>
        </p:nvSpPr>
        <p:spPr/>
        <p:txBody>
          <a:bodyPr/>
          <a:lstStyle/>
          <a:p>
            <a:pPr>
              <a:buFontTx/>
              <a:buChar char="-"/>
            </a:pPr>
            <a:r>
              <a:rPr lang="fr-FR" b="1" dirty="0"/>
              <a:t>Importance de la réforme des réguliers</a:t>
            </a:r>
          </a:p>
          <a:p>
            <a:r>
              <a:rPr lang="fr-FR" dirty="0"/>
              <a:t>Rigorisme</a:t>
            </a:r>
          </a:p>
          <a:p>
            <a:r>
              <a:rPr lang="fr-FR" dirty="0"/>
              <a:t>Modèle du « bon régulier »</a:t>
            </a:r>
          </a:p>
          <a:p>
            <a:r>
              <a:rPr lang="fr-FR" dirty="0"/>
              <a:t>Gagne du terrain entre 1520 et 1540</a:t>
            </a:r>
          </a:p>
        </p:txBody>
      </p:sp>
    </p:spTree>
    <p:extLst>
      <p:ext uri="{BB962C8B-B14F-4D97-AF65-F5344CB8AC3E}">
        <p14:creationId xmlns:p14="http://schemas.microsoft.com/office/powerpoint/2010/main" val="264712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8305F-BDDB-4F4D-B366-3C19681BE0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330CC23-7ED5-D04D-84D1-F982F01717CE}"/>
              </a:ext>
            </a:extLst>
          </p:cNvPr>
          <p:cNvSpPr>
            <a:spLocks noGrp="1"/>
          </p:cNvSpPr>
          <p:nvPr>
            <p:ph idx="1"/>
          </p:nvPr>
        </p:nvSpPr>
        <p:spPr/>
        <p:txBody>
          <a:bodyPr>
            <a:normAutofit/>
          </a:bodyPr>
          <a:lstStyle/>
          <a:p>
            <a:pPr marL="0" indent="0">
              <a:buNone/>
            </a:pPr>
            <a:r>
              <a:rPr lang="fr-FR" b="1" dirty="0"/>
              <a:t>François Rabelais (1493-1553)</a:t>
            </a:r>
          </a:p>
          <a:p>
            <a:pPr marL="0" indent="0">
              <a:buNone/>
            </a:pPr>
            <a:endParaRPr lang="fr-FR" b="1" dirty="0"/>
          </a:p>
          <a:p>
            <a:r>
              <a:rPr lang="fr-FR" dirty="0"/>
              <a:t>Partage les indignations de la Réformation</a:t>
            </a:r>
          </a:p>
          <a:p>
            <a:r>
              <a:rPr lang="fr-FR" dirty="0"/>
              <a:t>Désapprouve les excès de l’Eglise</a:t>
            </a:r>
          </a:p>
          <a:p>
            <a:pPr marL="0" indent="0">
              <a:buNone/>
            </a:pPr>
            <a:br>
              <a:rPr lang="fr-FR" dirty="0"/>
            </a:br>
            <a:endParaRPr lang="fr-FR" b="1" dirty="0"/>
          </a:p>
        </p:txBody>
      </p:sp>
    </p:spTree>
    <p:extLst>
      <p:ext uri="{BB962C8B-B14F-4D97-AF65-F5344CB8AC3E}">
        <p14:creationId xmlns:p14="http://schemas.microsoft.com/office/powerpoint/2010/main" val="248581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7F804-8F4A-B84F-92C3-D488CF1F77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6CF35A-71F4-074D-ACD9-5B1CD28C4A97}"/>
              </a:ext>
            </a:extLst>
          </p:cNvPr>
          <p:cNvSpPr>
            <a:spLocks noGrp="1"/>
          </p:cNvSpPr>
          <p:nvPr>
            <p:ph idx="1"/>
          </p:nvPr>
        </p:nvSpPr>
        <p:spPr/>
        <p:txBody>
          <a:bodyPr>
            <a:normAutofit fontScale="92500" lnSpcReduction="10000"/>
          </a:bodyPr>
          <a:lstStyle/>
          <a:p>
            <a:pPr marL="0" indent="0">
              <a:buNone/>
            </a:pPr>
            <a:r>
              <a:rPr lang="fr-FR" b="1" dirty="0"/>
              <a:t>Abbaye de Thélème </a:t>
            </a:r>
            <a:r>
              <a:rPr lang="fr-FR" dirty="0"/>
              <a:t>dans </a:t>
            </a:r>
            <a:r>
              <a:rPr lang="fr-FR" b="1" i="1" dirty="0"/>
              <a:t>Gargantua</a:t>
            </a:r>
            <a:r>
              <a:rPr lang="fr-FR" b="1" dirty="0"/>
              <a:t> (1534)</a:t>
            </a:r>
          </a:p>
          <a:p>
            <a:pPr marL="0" indent="0" algn="just">
              <a:buNone/>
            </a:pPr>
            <a:r>
              <a:rPr lang="fr-FR" dirty="0"/>
              <a:t>« Toute leur vie était organisée non par des lois, des statuts ou des règles, mais selon leur vouloir et franc arbitre. Ils se levaient du lit quand bon leur semblait, buvaient, mangeaient, travaillaient, dormaient quand le désir leur venait; nul ne les éveillait, nul ne les forçait ni à boire ni à manger, ni à faire autre chose. Ainsi l'avait établi Gargantua. En leur règle n'était que cette clause :  ’Fais ce que voudras’ » (...). Pour cette raison, quand le temps était venu qu'un membre de l'abbaye voulût en sortir, ou à la requête de ses parents, ou pour tout autre cause, il emmenait avec lui une de ces dames, celle qui l'avait pris pour son cavalier servant, et ils se mariaient. Et s'ils avaient vécu à Thélème en confiance et en amitié, encore mieux poursuivaient-ils cette existence dans le mariage. Ils s'aimaient à la fin de leurs jours comme au premier jour de leurs noces ».</a:t>
            </a:r>
            <a:endParaRPr lang="fr-FR" b="1" dirty="0"/>
          </a:p>
          <a:p>
            <a:endParaRPr lang="fr-FR" dirty="0"/>
          </a:p>
        </p:txBody>
      </p:sp>
    </p:spTree>
    <p:extLst>
      <p:ext uri="{BB962C8B-B14F-4D97-AF65-F5344CB8AC3E}">
        <p14:creationId xmlns:p14="http://schemas.microsoft.com/office/powerpoint/2010/main" val="320102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ACD8A-B861-B44F-9BDC-8C804133C201}"/>
              </a:ext>
            </a:extLst>
          </p:cNvPr>
          <p:cNvSpPr>
            <a:spLocks noGrp="1"/>
          </p:cNvSpPr>
          <p:nvPr>
            <p:ph type="title"/>
          </p:nvPr>
        </p:nvSpPr>
        <p:spPr/>
        <p:txBody>
          <a:bodyPr/>
          <a:lstStyle/>
          <a:p>
            <a:r>
              <a:rPr lang="fr-FR" b="1" dirty="0"/>
              <a:t>- Le concile, voie de réforme ?</a:t>
            </a:r>
          </a:p>
        </p:txBody>
      </p:sp>
      <p:sp>
        <p:nvSpPr>
          <p:cNvPr id="3" name="Espace réservé du contenu 2">
            <a:extLst>
              <a:ext uri="{FF2B5EF4-FFF2-40B4-BE49-F238E27FC236}">
                <a16:creationId xmlns:a16="http://schemas.microsoft.com/office/drawing/2014/main" id="{B9E638B6-4C4D-B040-B178-7E728B6037E4}"/>
              </a:ext>
            </a:extLst>
          </p:cNvPr>
          <p:cNvSpPr>
            <a:spLocks noGrp="1"/>
          </p:cNvSpPr>
          <p:nvPr>
            <p:ph idx="1"/>
          </p:nvPr>
        </p:nvSpPr>
        <p:spPr/>
        <p:txBody>
          <a:bodyPr>
            <a:normAutofit fontScale="92500" lnSpcReduction="10000"/>
          </a:bodyPr>
          <a:lstStyle/>
          <a:p>
            <a:pPr marL="0" indent="0">
              <a:buNone/>
            </a:pPr>
            <a:endParaRPr lang="fr-FR" dirty="0"/>
          </a:p>
          <a:p>
            <a:pPr marL="0" indent="0">
              <a:buNone/>
            </a:pPr>
            <a:r>
              <a:rPr lang="fr-FR" dirty="0"/>
              <a:t>- Concile, organe de la réforme par excellence</a:t>
            </a:r>
          </a:p>
          <a:p>
            <a:pPr marL="0" indent="0">
              <a:buNone/>
            </a:pPr>
            <a:endParaRPr lang="fr-FR" dirty="0"/>
          </a:p>
          <a:p>
            <a:pPr>
              <a:buFontTx/>
              <a:buChar char="-"/>
            </a:pPr>
            <a:r>
              <a:rPr lang="fr-FR" dirty="0"/>
              <a:t>Thèse </a:t>
            </a:r>
            <a:r>
              <a:rPr lang="fr-FR" dirty="0" err="1"/>
              <a:t>conciliariste</a:t>
            </a:r>
            <a:r>
              <a:rPr lang="fr-FR" dirty="0"/>
              <a:t> défendue parmi les humanistes (concile supérieur au pape)</a:t>
            </a:r>
          </a:p>
          <a:p>
            <a:pPr>
              <a:buFontTx/>
              <a:buChar char="-"/>
            </a:pPr>
            <a:endParaRPr lang="fr-FR" dirty="0"/>
          </a:p>
          <a:p>
            <a:pPr>
              <a:buFontTx/>
              <a:buChar char="-"/>
            </a:pPr>
            <a:r>
              <a:rPr lang="fr-FR" dirty="0"/>
              <a:t>Dévaluation de l’idée même de concile par Luther (concile indépendant du pape, formation d’une assemblée autonome et indépendante)</a:t>
            </a:r>
          </a:p>
          <a:p>
            <a:pPr marL="0" indent="0">
              <a:buNone/>
            </a:pPr>
            <a:endParaRPr lang="fr-FR" dirty="0"/>
          </a:p>
          <a:p>
            <a:pPr marL="0" indent="0">
              <a:buNone/>
            </a:pPr>
            <a:r>
              <a:rPr lang="fr-FR" dirty="0"/>
              <a:t>&gt; Réconciliation avec les luthériens impossible ou illusoire.</a:t>
            </a:r>
          </a:p>
          <a:p>
            <a:pPr marL="0" indent="0">
              <a:buNone/>
            </a:pPr>
            <a:endParaRPr lang="fr-FR" dirty="0"/>
          </a:p>
        </p:txBody>
      </p:sp>
    </p:spTree>
    <p:extLst>
      <p:ext uri="{BB962C8B-B14F-4D97-AF65-F5344CB8AC3E}">
        <p14:creationId xmlns:p14="http://schemas.microsoft.com/office/powerpoint/2010/main" val="227531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9CA8C-4AFE-AC43-94D2-6F53354644A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1FFFA93-684B-B646-9554-2C1489CBDEC4}"/>
              </a:ext>
            </a:extLst>
          </p:cNvPr>
          <p:cNvSpPr>
            <a:spLocks noGrp="1"/>
          </p:cNvSpPr>
          <p:nvPr>
            <p:ph idx="1"/>
          </p:nvPr>
        </p:nvSpPr>
        <p:spPr/>
        <p:txBody>
          <a:bodyPr>
            <a:normAutofit fontScale="92500" lnSpcReduction="20000"/>
          </a:bodyPr>
          <a:lstStyle/>
          <a:p>
            <a:pPr marL="0" indent="0">
              <a:buNone/>
            </a:pPr>
            <a:r>
              <a:rPr lang="fr-FR" dirty="0"/>
              <a:t>Dans l’historiographie classique : </a:t>
            </a:r>
          </a:p>
          <a:p>
            <a:pPr>
              <a:buFontTx/>
              <a:buChar char="-"/>
            </a:pPr>
            <a:r>
              <a:rPr lang="fr-FR" dirty="0"/>
              <a:t>Point de départ de la </a:t>
            </a:r>
            <a:r>
              <a:rPr lang="fr-FR" b="1" dirty="0"/>
              <a:t>Contre-Réforme</a:t>
            </a:r>
          </a:p>
          <a:p>
            <a:pPr>
              <a:buFontTx/>
              <a:buChar char="-"/>
            </a:pPr>
            <a:r>
              <a:rPr lang="fr-FR" dirty="0"/>
              <a:t>Terme apparu à la fin du XVIII</a:t>
            </a:r>
            <a:r>
              <a:rPr lang="fr-FR" baseline="30000" dirty="0"/>
              <a:t>e</a:t>
            </a:r>
            <a:r>
              <a:rPr lang="fr-FR" dirty="0"/>
              <a:t> siècle </a:t>
            </a:r>
          </a:p>
          <a:p>
            <a:pPr>
              <a:buFontTx/>
              <a:buChar char="-"/>
            </a:pPr>
            <a:r>
              <a:rPr lang="fr-FR" dirty="0"/>
              <a:t>Relecture de la « reconquête » (vision de l’Eglise triomphante)</a:t>
            </a:r>
          </a:p>
          <a:p>
            <a:pPr>
              <a:buFontTx/>
              <a:buChar char="-"/>
            </a:pPr>
            <a:endParaRPr lang="fr-FR" dirty="0"/>
          </a:p>
          <a:p>
            <a:pPr marL="0" indent="0">
              <a:buNone/>
            </a:pPr>
            <a:r>
              <a:rPr lang="fr-FR" dirty="0"/>
              <a:t>Dans l’historiographie de la </a:t>
            </a:r>
            <a:r>
              <a:rPr lang="fr-FR" i="1" dirty="0"/>
              <a:t>Nouvelle histoire </a:t>
            </a:r>
            <a:r>
              <a:rPr lang="fr-FR" dirty="0"/>
              <a:t>:</a:t>
            </a:r>
          </a:p>
          <a:p>
            <a:pPr marL="0" indent="0">
              <a:buNone/>
            </a:pPr>
            <a:r>
              <a:rPr lang="fr-FR" dirty="0"/>
              <a:t>- </a:t>
            </a:r>
            <a:r>
              <a:rPr lang="fr-FR" b="1" dirty="0"/>
              <a:t>Réforme catholique </a:t>
            </a:r>
          </a:p>
          <a:p>
            <a:pPr>
              <a:buFontTx/>
              <a:buChar char="-"/>
            </a:pPr>
            <a:r>
              <a:rPr lang="fr-FR" dirty="0"/>
              <a:t>Insister sur le renouveau du catholicisme </a:t>
            </a:r>
          </a:p>
          <a:p>
            <a:pPr>
              <a:buFont typeface="Wingdings" pitchFamily="2" charset="2"/>
              <a:buChar char="Ø"/>
            </a:pPr>
            <a:r>
              <a:rPr lang="fr-FR" dirty="0"/>
              <a:t>Lutte contre la Réformation</a:t>
            </a:r>
          </a:p>
          <a:p>
            <a:pPr>
              <a:buFont typeface="Wingdings" pitchFamily="2" charset="2"/>
              <a:buChar char="Ø"/>
            </a:pPr>
            <a:r>
              <a:rPr lang="fr-FR" dirty="0"/>
              <a:t>Renouvellement interne de l’Eglise</a:t>
            </a:r>
          </a:p>
        </p:txBody>
      </p:sp>
    </p:spTree>
    <p:extLst>
      <p:ext uri="{BB962C8B-B14F-4D97-AF65-F5344CB8AC3E}">
        <p14:creationId xmlns:p14="http://schemas.microsoft.com/office/powerpoint/2010/main" val="293738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02A60-83C4-DD40-B85D-F6941E91358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A3ACE05-96FF-4749-AD29-0F160875CC35}"/>
              </a:ext>
            </a:extLst>
          </p:cNvPr>
          <p:cNvSpPr>
            <a:spLocks noGrp="1"/>
          </p:cNvSpPr>
          <p:nvPr>
            <p:ph idx="1"/>
          </p:nvPr>
        </p:nvSpPr>
        <p:spPr/>
        <p:txBody>
          <a:bodyPr/>
          <a:lstStyle/>
          <a:p>
            <a:pPr>
              <a:buFontTx/>
              <a:buChar char="-"/>
            </a:pPr>
            <a:r>
              <a:rPr lang="fr-FR" dirty="0"/>
              <a:t>Réforme catholique : </a:t>
            </a:r>
          </a:p>
          <a:p>
            <a:pPr>
              <a:buFontTx/>
              <a:buChar char="-"/>
            </a:pPr>
            <a:endParaRPr lang="fr-FR" dirty="0"/>
          </a:p>
          <a:p>
            <a:pPr>
              <a:buFont typeface="Wingdings" pitchFamily="2" charset="2"/>
              <a:buChar char="Ø"/>
            </a:pPr>
            <a:r>
              <a:rPr lang="fr-FR" dirty="0"/>
              <a:t>pas seulement une réponse catholique à la Réformation </a:t>
            </a:r>
          </a:p>
          <a:p>
            <a:pPr>
              <a:buFont typeface="Wingdings" pitchFamily="2" charset="2"/>
              <a:buChar char="Ø"/>
            </a:pPr>
            <a:r>
              <a:rPr lang="fr-FR" dirty="0"/>
              <a:t>mais aussi en soi « une réforme » (selon le principe « </a:t>
            </a:r>
            <a:r>
              <a:rPr lang="fr-FR" i="1" dirty="0" err="1"/>
              <a:t>Ecclesia</a:t>
            </a:r>
            <a:r>
              <a:rPr lang="fr-FR" i="1" dirty="0"/>
              <a:t> semper </a:t>
            </a:r>
            <a:r>
              <a:rPr lang="fr-FR" i="1" dirty="0" err="1"/>
              <a:t>reformanda</a:t>
            </a:r>
            <a:r>
              <a:rPr lang="fr-FR" dirty="0"/>
              <a:t> »)</a:t>
            </a:r>
          </a:p>
          <a:p>
            <a:endParaRPr lang="fr-FR" dirty="0"/>
          </a:p>
        </p:txBody>
      </p:sp>
    </p:spTree>
    <p:extLst>
      <p:ext uri="{BB962C8B-B14F-4D97-AF65-F5344CB8AC3E}">
        <p14:creationId xmlns:p14="http://schemas.microsoft.com/office/powerpoint/2010/main" val="389336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35B09-4648-AD4E-90B7-06BCE003A3DA}"/>
              </a:ext>
            </a:extLst>
          </p:cNvPr>
          <p:cNvSpPr>
            <a:spLocks noGrp="1"/>
          </p:cNvSpPr>
          <p:nvPr>
            <p:ph type="title"/>
          </p:nvPr>
        </p:nvSpPr>
        <p:spPr/>
        <p:txBody>
          <a:bodyPr/>
          <a:lstStyle/>
          <a:p>
            <a:r>
              <a:rPr lang="fr-FR" b="1" dirty="0"/>
              <a:t>I – LE CONCILE DE TRENTE (1545-1563)</a:t>
            </a:r>
          </a:p>
        </p:txBody>
      </p:sp>
      <p:sp>
        <p:nvSpPr>
          <p:cNvPr id="3" name="Espace réservé du contenu 2">
            <a:extLst>
              <a:ext uri="{FF2B5EF4-FFF2-40B4-BE49-F238E27FC236}">
                <a16:creationId xmlns:a16="http://schemas.microsoft.com/office/drawing/2014/main" id="{F369A64F-0025-1241-B010-EF83BB90A3DC}"/>
              </a:ext>
            </a:extLst>
          </p:cNvPr>
          <p:cNvSpPr>
            <a:spLocks noGrp="1"/>
          </p:cNvSpPr>
          <p:nvPr>
            <p:ph idx="1"/>
          </p:nvPr>
        </p:nvSpPr>
        <p:spPr/>
        <p:txBody>
          <a:bodyPr/>
          <a:lstStyle/>
          <a:p>
            <a:endParaRPr lang="fr-FR" dirty="0"/>
          </a:p>
          <a:p>
            <a:r>
              <a:rPr lang="fr-FR" dirty="0"/>
              <a:t>Jubé</a:t>
            </a:r>
          </a:p>
          <a:p>
            <a:r>
              <a:rPr lang="fr-FR" dirty="0"/>
              <a:t>Retables</a:t>
            </a:r>
          </a:p>
          <a:p>
            <a:r>
              <a:rPr lang="fr-FR" dirty="0"/>
              <a:t>Chaire de prédication</a:t>
            </a:r>
          </a:p>
        </p:txBody>
      </p:sp>
    </p:spTree>
    <p:extLst>
      <p:ext uri="{BB962C8B-B14F-4D97-AF65-F5344CB8AC3E}">
        <p14:creationId xmlns:p14="http://schemas.microsoft.com/office/powerpoint/2010/main" val="167474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6089C1-D7A2-5C40-9C48-69CAFD13EA45}"/>
              </a:ext>
            </a:extLst>
          </p:cNvPr>
          <p:cNvPicPr>
            <a:picLocks noChangeAspect="1"/>
          </p:cNvPicPr>
          <p:nvPr/>
        </p:nvPicPr>
        <p:blipFill>
          <a:blip r:embed="rId2"/>
          <a:stretch>
            <a:fillRect/>
          </a:stretch>
        </p:blipFill>
        <p:spPr>
          <a:xfrm>
            <a:off x="1328121" y="109043"/>
            <a:ext cx="8813514" cy="5911882"/>
          </a:xfrm>
          <a:prstGeom prst="rect">
            <a:avLst/>
          </a:prstGeom>
        </p:spPr>
      </p:pic>
      <p:sp>
        <p:nvSpPr>
          <p:cNvPr id="4" name="ZoneTexte 3">
            <a:extLst>
              <a:ext uri="{FF2B5EF4-FFF2-40B4-BE49-F238E27FC236}">
                <a16:creationId xmlns:a16="http://schemas.microsoft.com/office/drawing/2014/main" id="{9C1A7237-7948-9C4D-978B-2C94F4F990C9}"/>
              </a:ext>
            </a:extLst>
          </p:cNvPr>
          <p:cNvSpPr txBox="1"/>
          <p:nvPr/>
        </p:nvSpPr>
        <p:spPr>
          <a:xfrm>
            <a:off x="745435" y="6102626"/>
            <a:ext cx="4989443" cy="646331"/>
          </a:xfrm>
          <a:prstGeom prst="rect">
            <a:avLst/>
          </a:prstGeom>
          <a:noFill/>
        </p:spPr>
        <p:txBody>
          <a:bodyPr wrap="square" rtlCol="0">
            <a:spAutoFit/>
          </a:bodyPr>
          <a:lstStyle/>
          <a:p>
            <a:r>
              <a:rPr lang="fr-FR" dirty="0"/>
              <a:t>Le concile de Trente, Anonyme, Musée du Louvre (vers 1575)</a:t>
            </a:r>
          </a:p>
        </p:txBody>
      </p:sp>
    </p:spTree>
    <p:extLst>
      <p:ext uri="{BB962C8B-B14F-4D97-AF65-F5344CB8AC3E}">
        <p14:creationId xmlns:p14="http://schemas.microsoft.com/office/powerpoint/2010/main" val="297452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0D955-2852-7F43-8E39-889B2F12553B}"/>
              </a:ext>
            </a:extLst>
          </p:cNvPr>
          <p:cNvSpPr>
            <a:spLocks noGrp="1"/>
          </p:cNvSpPr>
          <p:nvPr>
            <p:ph type="title"/>
          </p:nvPr>
        </p:nvSpPr>
        <p:spPr/>
        <p:txBody>
          <a:bodyPr>
            <a:normAutofit/>
          </a:bodyPr>
          <a:lstStyle/>
          <a:p>
            <a:r>
              <a:rPr lang="fr-FR" sz="4000" b="1" dirty="0"/>
              <a:t>A – UNE VOIE DE LA RENOVATION CATHOLIQUE</a:t>
            </a:r>
          </a:p>
        </p:txBody>
      </p:sp>
      <p:sp>
        <p:nvSpPr>
          <p:cNvPr id="3" name="Espace réservé du contenu 2">
            <a:extLst>
              <a:ext uri="{FF2B5EF4-FFF2-40B4-BE49-F238E27FC236}">
                <a16:creationId xmlns:a16="http://schemas.microsoft.com/office/drawing/2014/main" id="{F97CD72B-5030-B841-B833-4500BA5908DA}"/>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59333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F0B9-BBB8-E443-BD41-DFD269307C35}"/>
              </a:ext>
            </a:extLst>
          </p:cNvPr>
          <p:cNvSpPr>
            <a:spLocks noGrp="1"/>
          </p:cNvSpPr>
          <p:nvPr>
            <p:ph type="title"/>
          </p:nvPr>
        </p:nvSpPr>
        <p:spPr/>
        <p:txBody>
          <a:bodyPr/>
          <a:lstStyle/>
          <a:p>
            <a:r>
              <a:rPr lang="fr-FR" b="1" dirty="0"/>
              <a:t>1 – Une initiative pontificale</a:t>
            </a:r>
          </a:p>
        </p:txBody>
      </p:sp>
      <p:sp>
        <p:nvSpPr>
          <p:cNvPr id="3" name="Espace réservé du contenu 2">
            <a:extLst>
              <a:ext uri="{FF2B5EF4-FFF2-40B4-BE49-F238E27FC236}">
                <a16:creationId xmlns:a16="http://schemas.microsoft.com/office/drawing/2014/main" id="{FFA4AC70-2D3A-3C40-B7EE-FCFB1F85B41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64485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EDE81-2F02-D049-96CB-F20F2918847A}"/>
              </a:ext>
            </a:extLst>
          </p:cNvPr>
          <p:cNvSpPr>
            <a:spLocks noGrp="1"/>
          </p:cNvSpPr>
          <p:nvPr>
            <p:ph type="title"/>
          </p:nvPr>
        </p:nvSpPr>
        <p:spPr/>
        <p:txBody>
          <a:bodyPr/>
          <a:lstStyle/>
          <a:p>
            <a:r>
              <a:rPr lang="fr-FR" b="1" dirty="0"/>
              <a:t>INTRODUCTION</a:t>
            </a:r>
          </a:p>
        </p:txBody>
      </p:sp>
      <p:sp>
        <p:nvSpPr>
          <p:cNvPr id="3" name="Espace réservé du contenu 2">
            <a:extLst>
              <a:ext uri="{FF2B5EF4-FFF2-40B4-BE49-F238E27FC236}">
                <a16:creationId xmlns:a16="http://schemas.microsoft.com/office/drawing/2014/main" id="{F9CD7F0A-8CC0-0349-8BAD-13629E35EF9D}"/>
              </a:ext>
            </a:extLst>
          </p:cNvPr>
          <p:cNvSpPr>
            <a:spLocks noGrp="1"/>
          </p:cNvSpPr>
          <p:nvPr>
            <p:ph idx="1"/>
          </p:nvPr>
        </p:nvSpPr>
        <p:spPr/>
        <p:txBody>
          <a:bodyPr/>
          <a:lstStyle/>
          <a:p>
            <a:r>
              <a:rPr lang="fr-FR" dirty="0"/>
              <a:t>.</a:t>
            </a:r>
          </a:p>
          <a:p>
            <a:endParaRPr lang="fr-FR" dirty="0"/>
          </a:p>
          <a:p>
            <a:endParaRPr lang="fr-FR" dirty="0"/>
          </a:p>
        </p:txBody>
      </p:sp>
    </p:spTree>
    <p:extLst>
      <p:ext uri="{BB962C8B-B14F-4D97-AF65-F5344CB8AC3E}">
        <p14:creationId xmlns:p14="http://schemas.microsoft.com/office/powerpoint/2010/main" val="58750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F0F79-506A-5D4D-8F5F-E281F0203A0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561341C-595D-DA45-9938-BB4D300E8E8C}"/>
              </a:ext>
            </a:extLst>
          </p:cNvPr>
          <p:cNvSpPr>
            <a:spLocks noGrp="1"/>
          </p:cNvSpPr>
          <p:nvPr>
            <p:ph idx="1"/>
          </p:nvPr>
        </p:nvSpPr>
        <p:spPr/>
        <p:txBody>
          <a:bodyPr/>
          <a:lstStyle/>
          <a:p>
            <a:pPr>
              <a:buFontTx/>
              <a:buChar char="-"/>
            </a:pPr>
            <a:r>
              <a:rPr lang="fr-FR" dirty="0"/>
              <a:t>Sur le modèle de la Réforme grégorienne du XI</a:t>
            </a:r>
            <a:r>
              <a:rPr lang="fr-FR" baseline="30000" dirty="0"/>
              <a:t>e</a:t>
            </a:r>
            <a:r>
              <a:rPr lang="fr-FR" dirty="0"/>
              <a:t> siècle</a:t>
            </a:r>
          </a:p>
          <a:p>
            <a:pPr marL="0" indent="0">
              <a:buNone/>
            </a:pPr>
            <a:r>
              <a:rPr lang="fr-FR" dirty="0"/>
              <a:t>Jean Gerson, « </a:t>
            </a:r>
            <a:r>
              <a:rPr lang="fr-FR" i="1" dirty="0" err="1"/>
              <a:t>Ecclesia</a:t>
            </a:r>
            <a:r>
              <a:rPr lang="fr-FR" i="1" dirty="0"/>
              <a:t> semper </a:t>
            </a:r>
            <a:r>
              <a:rPr lang="fr-FR" i="1" dirty="0" err="1"/>
              <a:t>reformanda</a:t>
            </a:r>
            <a:r>
              <a:rPr lang="fr-FR" i="1" dirty="0"/>
              <a:t> </a:t>
            </a:r>
            <a:r>
              <a:rPr lang="fr-FR" dirty="0"/>
              <a:t>»</a:t>
            </a:r>
          </a:p>
          <a:p>
            <a:pPr marL="0" indent="0">
              <a:buNone/>
            </a:pPr>
            <a:endParaRPr lang="fr-FR" dirty="0"/>
          </a:p>
          <a:p>
            <a:pPr>
              <a:buFontTx/>
              <a:buChar char="-"/>
            </a:pPr>
            <a:r>
              <a:rPr lang="fr-FR" dirty="0"/>
              <a:t>Mais innovation : </a:t>
            </a:r>
          </a:p>
          <a:p>
            <a:pPr>
              <a:buFontTx/>
              <a:buChar char="-"/>
            </a:pPr>
            <a:r>
              <a:rPr lang="fr-FR" dirty="0"/>
              <a:t>Impulsion du Concile associé au pape</a:t>
            </a:r>
          </a:p>
          <a:p>
            <a:pPr>
              <a:buFontTx/>
              <a:buChar char="-"/>
            </a:pPr>
            <a:r>
              <a:rPr lang="fr-FR" dirty="0"/>
              <a:t>Appui de l’Etat (cf. Parlement de Paris, moyen de s’opposer « l’hérésie »)</a:t>
            </a:r>
          </a:p>
          <a:p>
            <a:pPr>
              <a:buFontTx/>
              <a:buChar char="-"/>
            </a:pPr>
            <a:r>
              <a:rPr lang="fr-FR" dirty="0"/>
              <a:t>Traiter le mal par sa cause : réformer l’Eglise</a:t>
            </a:r>
          </a:p>
        </p:txBody>
      </p:sp>
    </p:spTree>
    <p:extLst>
      <p:ext uri="{BB962C8B-B14F-4D97-AF65-F5344CB8AC3E}">
        <p14:creationId xmlns:p14="http://schemas.microsoft.com/office/powerpoint/2010/main" val="220127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31775-471D-1D4B-8B0A-B863CE3DA0CB}"/>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A6755FCD-61B7-B444-9462-BC84790F6E3A}"/>
              </a:ext>
            </a:extLst>
          </p:cNvPr>
          <p:cNvSpPr>
            <a:spLocks noGrp="1"/>
          </p:cNvSpPr>
          <p:nvPr>
            <p:ph idx="1"/>
          </p:nvPr>
        </p:nvSpPr>
        <p:spPr/>
        <p:txBody>
          <a:bodyPr>
            <a:normAutofit lnSpcReduction="10000"/>
          </a:bodyPr>
          <a:lstStyle/>
          <a:p>
            <a:pPr marL="0" indent="0">
              <a:buNone/>
            </a:pPr>
            <a:endParaRPr lang="fr-FR" dirty="0"/>
          </a:p>
          <a:p>
            <a:pPr>
              <a:buFontTx/>
              <a:buChar char="-"/>
            </a:pPr>
            <a:r>
              <a:rPr lang="fr-FR" dirty="0"/>
              <a:t>Sur fonds de guerres européennes </a:t>
            </a:r>
          </a:p>
          <a:p>
            <a:endParaRPr lang="fr-FR" dirty="0"/>
          </a:p>
          <a:p>
            <a:r>
              <a:rPr lang="fr-FR" dirty="0"/>
              <a:t>Interrompu plusieurs fois par la guerre et les conflits politiques : </a:t>
            </a:r>
          </a:p>
          <a:p>
            <a:r>
              <a:rPr lang="fr-FR" dirty="0"/>
              <a:t>3 sessions en 18 ans sous plusieurs papes successifs.</a:t>
            </a:r>
          </a:p>
          <a:p>
            <a:endParaRPr lang="fr-FR" dirty="0"/>
          </a:p>
          <a:p>
            <a:r>
              <a:rPr lang="fr-FR" dirty="0"/>
              <a:t>1545-1549 (Paul III) </a:t>
            </a:r>
          </a:p>
          <a:p>
            <a:r>
              <a:rPr lang="fr-FR" dirty="0"/>
              <a:t>1551-1552 (Jules II)</a:t>
            </a:r>
          </a:p>
          <a:p>
            <a:r>
              <a:rPr lang="fr-FR" dirty="0"/>
              <a:t>1562-1563 (Pie IV)</a:t>
            </a:r>
          </a:p>
          <a:p>
            <a:endParaRPr lang="fr-FR" dirty="0"/>
          </a:p>
        </p:txBody>
      </p:sp>
    </p:spTree>
    <p:extLst>
      <p:ext uri="{BB962C8B-B14F-4D97-AF65-F5344CB8AC3E}">
        <p14:creationId xmlns:p14="http://schemas.microsoft.com/office/powerpoint/2010/main" val="121422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583AADF-0B74-7744-9718-CB43480FC684}"/>
              </a:ext>
            </a:extLst>
          </p:cNvPr>
          <p:cNvPicPr>
            <a:picLocks noChangeAspect="1"/>
          </p:cNvPicPr>
          <p:nvPr/>
        </p:nvPicPr>
        <p:blipFill>
          <a:blip r:embed="rId3"/>
          <a:stretch>
            <a:fillRect/>
          </a:stretch>
        </p:blipFill>
        <p:spPr>
          <a:xfrm>
            <a:off x="1771753" y="0"/>
            <a:ext cx="8648494" cy="6884200"/>
          </a:xfrm>
          <a:prstGeom prst="rect">
            <a:avLst/>
          </a:prstGeom>
        </p:spPr>
      </p:pic>
    </p:spTree>
    <p:extLst>
      <p:ext uri="{BB962C8B-B14F-4D97-AF65-F5344CB8AC3E}">
        <p14:creationId xmlns:p14="http://schemas.microsoft.com/office/powerpoint/2010/main" val="130389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BAD32-0A44-7E45-9AE0-7144765A34C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731481B-299E-B14E-AA8B-D1B9A4381914}"/>
              </a:ext>
            </a:extLst>
          </p:cNvPr>
          <p:cNvSpPr>
            <a:spLocks noGrp="1"/>
          </p:cNvSpPr>
          <p:nvPr>
            <p:ph idx="1"/>
          </p:nvPr>
        </p:nvSpPr>
        <p:spPr/>
        <p:txBody>
          <a:bodyPr/>
          <a:lstStyle/>
          <a:p>
            <a:pPr marL="0" indent="0">
              <a:buNone/>
            </a:pPr>
            <a:r>
              <a:rPr lang="fr-FR" dirty="0"/>
              <a:t>&gt;&gt; donner à l'Église catholique :</a:t>
            </a:r>
          </a:p>
          <a:p>
            <a:pPr marL="0" indent="0">
              <a:buNone/>
            </a:pPr>
            <a:endParaRPr lang="fr-FR" dirty="0"/>
          </a:p>
          <a:p>
            <a:pPr>
              <a:buFontTx/>
              <a:buChar char="-"/>
            </a:pPr>
            <a:r>
              <a:rPr lang="fr-FR" dirty="0"/>
              <a:t>une nouvelle armature doctrinale </a:t>
            </a:r>
          </a:p>
          <a:p>
            <a:pPr>
              <a:buFontTx/>
              <a:buChar char="-"/>
            </a:pPr>
            <a:r>
              <a:rPr lang="fr-FR" dirty="0"/>
              <a:t>une nouvelle armature disciplinaire</a:t>
            </a:r>
          </a:p>
          <a:p>
            <a:endParaRPr lang="fr-FR" dirty="0"/>
          </a:p>
        </p:txBody>
      </p:sp>
    </p:spTree>
    <p:extLst>
      <p:ext uri="{BB962C8B-B14F-4D97-AF65-F5344CB8AC3E}">
        <p14:creationId xmlns:p14="http://schemas.microsoft.com/office/powerpoint/2010/main" val="84886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B0501-E32C-FD48-9B6A-2F281B4B52C1}"/>
              </a:ext>
            </a:extLst>
          </p:cNvPr>
          <p:cNvSpPr>
            <a:spLocks noGrp="1"/>
          </p:cNvSpPr>
          <p:nvPr>
            <p:ph type="title"/>
          </p:nvPr>
        </p:nvSpPr>
        <p:spPr/>
        <p:txBody>
          <a:bodyPr/>
          <a:lstStyle/>
          <a:p>
            <a:r>
              <a:rPr lang="fr-FR" b="1" dirty="0"/>
              <a:t>2 – Le programme conciliaire</a:t>
            </a:r>
          </a:p>
        </p:txBody>
      </p:sp>
      <p:sp>
        <p:nvSpPr>
          <p:cNvPr id="3" name="Espace réservé du contenu 2">
            <a:extLst>
              <a:ext uri="{FF2B5EF4-FFF2-40B4-BE49-F238E27FC236}">
                <a16:creationId xmlns:a16="http://schemas.microsoft.com/office/drawing/2014/main" id="{3A97E3BF-BFD0-B54C-82AA-B084EFFC3FC8}"/>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77020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C3EE-445C-F744-8859-029734C8A25F}"/>
              </a:ext>
            </a:extLst>
          </p:cNvPr>
          <p:cNvSpPr>
            <a:spLocks noGrp="1"/>
          </p:cNvSpPr>
          <p:nvPr>
            <p:ph type="title"/>
          </p:nvPr>
        </p:nvSpPr>
        <p:spPr/>
        <p:txBody>
          <a:bodyPr/>
          <a:lstStyle/>
          <a:p>
            <a:r>
              <a:rPr lang="fr-FR" b="1" dirty="0"/>
              <a:t>- LE CONTENU DOGMATIQUE</a:t>
            </a:r>
          </a:p>
        </p:txBody>
      </p:sp>
      <p:sp>
        <p:nvSpPr>
          <p:cNvPr id="3" name="Espace réservé du contenu 2">
            <a:extLst>
              <a:ext uri="{FF2B5EF4-FFF2-40B4-BE49-F238E27FC236}">
                <a16:creationId xmlns:a16="http://schemas.microsoft.com/office/drawing/2014/main" id="{C073B68B-7858-B744-8F7C-5E557526A1B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02665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9B3BD-C5AF-DA4E-83F4-5ED6986DB0FF}"/>
              </a:ext>
            </a:extLst>
          </p:cNvPr>
          <p:cNvSpPr>
            <a:spLocks noGrp="1"/>
          </p:cNvSpPr>
          <p:nvPr>
            <p:ph type="title"/>
          </p:nvPr>
        </p:nvSpPr>
        <p:spPr/>
        <p:txBody>
          <a:bodyPr>
            <a:noAutofit/>
          </a:bodyPr>
          <a:lstStyle/>
          <a:p>
            <a:br>
              <a:rPr lang="fr-FR" sz="3200" b="1" dirty="0"/>
            </a:br>
            <a:r>
              <a:rPr lang="fr-FR" sz="3200" b="1" dirty="0"/>
              <a:t>- </a:t>
            </a:r>
            <a:r>
              <a:rPr lang="fr-FR" sz="3600" b="1" dirty="0"/>
              <a:t>Autorité de la Tradition comme source d’interprétation</a:t>
            </a:r>
            <a:br>
              <a:rPr lang="fr-FR" sz="3200" dirty="0"/>
            </a:br>
            <a:endParaRPr lang="fr-FR" sz="3200" dirty="0"/>
          </a:p>
        </p:txBody>
      </p:sp>
      <p:sp>
        <p:nvSpPr>
          <p:cNvPr id="3" name="Espace réservé du contenu 2">
            <a:extLst>
              <a:ext uri="{FF2B5EF4-FFF2-40B4-BE49-F238E27FC236}">
                <a16:creationId xmlns:a16="http://schemas.microsoft.com/office/drawing/2014/main" id="{BC642528-6E80-004A-8A28-AF0947956A81}"/>
              </a:ext>
            </a:extLst>
          </p:cNvPr>
          <p:cNvSpPr>
            <a:spLocks noGrp="1"/>
          </p:cNvSpPr>
          <p:nvPr>
            <p:ph idx="1"/>
          </p:nvPr>
        </p:nvSpPr>
        <p:spPr/>
        <p:txBody>
          <a:bodyPr>
            <a:normAutofit/>
          </a:bodyPr>
          <a:lstStyle/>
          <a:p>
            <a:r>
              <a:rPr lang="fr-FR" dirty="0"/>
              <a:t>Le Concile donne à la Tradition la même valeur qu'à la Bible : </a:t>
            </a:r>
          </a:p>
          <a:p>
            <a:pPr marL="0" indent="0" algn="just">
              <a:buNone/>
            </a:pPr>
            <a:r>
              <a:rPr lang="fr-FR" dirty="0"/>
              <a:t>« Considérant que la vérité et la discipline des mœurs sont contenues </a:t>
            </a:r>
            <a:r>
              <a:rPr lang="fr-FR" b="1" dirty="0"/>
              <a:t>dans les livres écrits et dans les traditions non écrites </a:t>
            </a:r>
            <a:r>
              <a:rPr lang="fr-FR" dirty="0"/>
              <a:t>qui, reçues de la bouche même du Christ par les apôtres, ou par les apôtres à qui l'Esprit saint les avait dictées, transmises comme de main à main, sont parvenues jusqu'à nous, le concile [...] reçoit tous les livres tant de l'Ancien que du Nouveau Testament [...], ainsi que les traditions [...]. Il les reçoit et les vénère avec un égal respect et une piété égale » (Séance du 8 avril 1546)</a:t>
            </a:r>
          </a:p>
          <a:p>
            <a:endParaRPr lang="fr-FR" dirty="0"/>
          </a:p>
        </p:txBody>
      </p:sp>
    </p:spTree>
    <p:extLst>
      <p:ext uri="{BB962C8B-B14F-4D97-AF65-F5344CB8AC3E}">
        <p14:creationId xmlns:p14="http://schemas.microsoft.com/office/powerpoint/2010/main" val="870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3E4AD-2AA4-E94E-8D32-69F8C939A8D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06A85F-400A-2045-B0CA-12D724D47216}"/>
              </a:ext>
            </a:extLst>
          </p:cNvPr>
          <p:cNvSpPr>
            <a:spLocks noGrp="1"/>
          </p:cNvSpPr>
          <p:nvPr>
            <p:ph idx="1"/>
          </p:nvPr>
        </p:nvSpPr>
        <p:spPr/>
        <p:txBody>
          <a:bodyPr>
            <a:normAutofit/>
          </a:bodyPr>
          <a:lstStyle/>
          <a:p>
            <a:pPr marL="0" indent="0">
              <a:buNone/>
            </a:pPr>
            <a:endParaRPr lang="fr-FR" dirty="0"/>
          </a:p>
          <a:p>
            <a:pPr marL="0" indent="0">
              <a:buNone/>
            </a:pPr>
            <a:r>
              <a:rPr lang="fr-FR" dirty="0"/>
              <a:t>- Affirmation de la  Tradition comme source de compréhension et d’interprétation des Ecritures</a:t>
            </a:r>
          </a:p>
          <a:p>
            <a:pPr>
              <a:buFontTx/>
              <a:buChar char="-"/>
            </a:pPr>
            <a:endParaRPr lang="fr-FR" dirty="0"/>
          </a:p>
          <a:p>
            <a:pPr>
              <a:buFontTx/>
              <a:buChar char="-"/>
            </a:pPr>
            <a:r>
              <a:rPr lang="fr-FR" dirty="0"/>
              <a:t>Affirmation du principe fondamental de l’herméneutique : l’Ecriture doit être interprétée</a:t>
            </a:r>
          </a:p>
          <a:p>
            <a:pPr>
              <a:buFontTx/>
              <a:buChar char="-"/>
            </a:pPr>
            <a:endParaRPr lang="fr-FR" dirty="0"/>
          </a:p>
          <a:p>
            <a:pPr>
              <a:buFontTx/>
              <a:buChar char="-"/>
            </a:pPr>
            <a:r>
              <a:rPr lang="fr-FR" dirty="0"/>
              <a:t>Réaffirmation de l’autorité de la Vulgate latine (sans s’opposer aux traductions en langue vernaculaires)</a:t>
            </a:r>
          </a:p>
          <a:p>
            <a:pPr>
              <a:buFontTx/>
              <a:buChar char="-"/>
            </a:pPr>
            <a:endParaRPr lang="fr-FR" dirty="0"/>
          </a:p>
        </p:txBody>
      </p:sp>
    </p:spTree>
    <p:extLst>
      <p:ext uri="{BB962C8B-B14F-4D97-AF65-F5344CB8AC3E}">
        <p14:creationId xmlns:p14="http://schemas.microsoft.com/office/powerpoint/2010/main" val="239905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E2E99-5C18-D441-9CF6-35E21E12C4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1582BF-8772-094F-AA72-44D7B13C447B}"/>
              </a:ext>
            </a:extLst>
          </p:cNvPr>
          <p:cNvSpPr>
            <a:spLocks noGrp="1"/>
          </p:cNvSpPr>
          <p:nvPr>
            <p:ph idx="1"/>
          </p:nvPr>
        </p:nvSpPr>
        <p:spPr/>
        <p:txBody>
          <a:bodyPr>
            <a:normAutofit fontScale="92500" lnSpcReduction="10000"/>
          </a:bodyPr>
          <a:lstStyle/>
          <a:p>
            <a:r>
              <a:rPr lang="fr-FR" dirty="0"/>
              <a:t>Vulgate latine =</a:t>
            </a:r>
          </a:p>
          <a:p>
            <a:pPr marL="0" indent="0">
              <a:buNone/>
            </a:pPr>
            <a:r>
              <a:rPr lang="fr-FR" dirty="0"/>
              <a:t>- texte authentique pour l’enseignement et la prédication</a:t>
            </a:r>
          </a:p>
          <a:p>
            <a:pPr marL="0" indent="0">
              <a:buNone/>
            </a:pPr>
            <a:r>
              <a:rPr lang="fr-FR" dirty="0"/>
              <a:t>- contrairement à Luther qui n’admet que le texte original en hébreu ou grec (traduit également en langue nationale). </a:t>
            </a:r>
          </a:p>
          <a:p>
            <a:endParaRPr lang="fr-FR" dirty="0"/>
          </a:p>
          <a:p>
            <a:r>
              <a:rPr lang="fr-FR" dirty="0"/>
              <a:t>Traduction de la Bible en langue vernaculaire = </a:t>
            </a:r>
          </a:p>
          <a:p>
            <a:pPr>
              <a:buFontTx/>
              <a:buChar char="-"/>
            </a:pPr>
            <a:r>
              <a:rPr lang="fr-FR" dirty="0"/>
              <a:t>abordée, </a:t>
            </a:r>
          </a:p>
          <a:p>
            <a:pPr>
              <a:buFontTx/>
              <a:buChar char="-"/>
            </a:pPr>
            <a:r>
              <a:rPr lang="fr-FR" dirty="0"/>
              <a:t>non tranchée. </a:t>
            </a:r>
          </a:p>
          <a:p>
            <a:pPr>
              <a:buFontTx/>
              <a:buChar char="-"/>
            </a:pPr>
            <a:r>
              <a:rPr lang="fr-FR" dirty="0"/>
              <a:t>En pratique, toutes les éditions de la Bible en langue vulgaire sont mises à l’index en 1559</a:t>
            </a:r>
          </a:p>
          <a:p>
            <a:endParaRPr lang="fr-FR" dirty="0"/>
          </a:p>
        </p:txBody>
      </p:sp>
    </p:spTree>
    <p:extLst>
      <p:ext uri="{BB962C8B-B14F-4D97-AF65-F5344CB8AC3E}">
        <p14:creationId xmlns:p14="http://schemas.microsoft.com/office/powerpoint/2010/main" val="20887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C830F-E902-FD41-A959-7CDFB4915BD4}"/>
              </a:ext>
            </a:extLst>
          </p:cNvPr>
          <p:cNvSpPr>
            <a:spLocks noGrp="1"/>
          </p:cNvSpPr>
          <p:nvPr>
            <p:ph type="title"/>
          </p:nvPr>
        </p:nvSpPr>
        <p:spPr/>
        <p:txBody>
          <a:bodyPr>
            <a:normAutofit fontScale="90000"/>
          </a:bodyPr>
          <a:lstStyle/>
          <a:p>
            <a:br>
              <a:rPr lang="fr-FR" sz="3100" b="1" dirty="0"/>
            </a:br>
            <a:r>
              <a:rPr lang="fr-FR" sz="4000" b="1" dirty="0"/>
              <a:t>- Autorité du magistère dans l'interprétation de l'Écriture</a:t>
            </a:r>
            <a:br>
              <a:rPr lang="fr-FR" dirty="0"/>
            </a:br>
            <a:endParaRPr lang="fr-FR" dirty="0"/>
          </a:p>
        </p:txBody>
      </p:sp>
      <p:sp>
        <p:nvSpPr>
          <p:cNvPr id="3" name="Espace réservé du contenu 2">
            <a:extLst>
              <a:ext uri="{FF2B5EF4-FFF2-40B4-BE49-F238E27FC236}">
                <a16:creationId xmlns:a16="http://schemas.microsoft.com/office/drawing/2014/main" id="{CCAE5452-A9B9-B340-B4D4-B1D537CFE811}"/>
              </a:ext>
            </a:extLst>
          </p:cNvPr>
          <p:cNvSpPr>
            <a:spLocks noGrp="1"/>
          </p:cNvSpPr>
          <p:nvPr>
            <p:ph idx="1"/>
          </p:nvPr>
        </p:nvSpPr>
        <p:spPr/>
        <p:txBody>
          <a:bodyPr>
            <a:normAutofit/>
          </a:bodyPr>
          <a:lstStyle/>
          <a:p>
            <a:r>
              <a:rPr lang="fr-FR" dirty="0"/>
              <a:t>Le Concile n’accorde qu’aux prêtres le droit d’expliquer le texte saint</a:t>
            </a:r>
          </a:p>
          <a:p>
            <a:endParaRPr lang="fr-FR" dirty="0"/>
          </a:p>
          <a:p>
            <a:r>
              <a:rPr lang="fr-FR" dirty="0"/>
              <a:t>Toute publication sur la Bible sera désormais soumise à l’approbation des évêques.</a:t>
            </a:r>
          </a:p>
          <a:p>
            <a:endParaRPr lang="fr-FR" dirty="0"/>
          </a:p>
        </p:txBody>
      </p:sp>
    </p:spTree>
    <p:extLst>
      <p:ext uri="{BB962C8B-B14F-4D97-AF65-F5344CB8AC3E}">
        <p14:creationId xmlns:p14="http://schemas.microsoft.com/office/powerpoint/2010/main" val="101526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FB5ED-19E8-1947-B45C-2A715E6E8E9F}"/>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617FA36A-D546-0448-90DE-5E0174C7839E}"/>
              </a:ext>
            </a:extLst>
          </p:cNvPr>
          <p:cNvSpPr>
            <a:spLocks noGrp="1"/>
          </p:cNvSpPr>
          <p:nvPr>
            <p:ph idx="1"/>
          </p:nvPr>
        </p:nvSpPr>
        <p:spPr/>
        <p:txBody>
          <a:bodyPr>
            <a:normAutofit/>
          </a:bodyPr>
          <a:lstStyle/>
          <a:p>
            <a:r>
              <a:rPr lang="fr-FR" dirty="0"/>
              <a:t>Les Etats catholiques </a:t>
            </a:r>
          </a:p>
          <a:p>
            <a:pPr marL="0" indent="0">
              <a:buNone/>
            </a:pPr>
            <a:r>
              <a:rPr lang="fr-FR" dirty="0"/>
              <a:t>= creuset géographique de la Réforme catholique</a:t>
            </a:r>
          </a:p>
          <a:p>
            <a:pPr marL="0" indent="0">
              <a:buNone/>
            </a:pPr>
            <a:r>
              <a:rPr lang="fr-FR" dirty="0"/>
              <a:t>- France </a:t>
            </a:r>
          </a:p>
          <a:p>
            <a:pPr>
              <a:buFontTx/>
              <a:buChar char="-"/>
            </a:pPr>
            <a:r>
              <a:rPr lang="fr-FR" dirty="0"/>
              <a:t>Italie </a:t>
            </a:r>
          </a:p>
          <a:p>
            <a:pPr>
              <a:buFontTx/>
              <a:buChar char="-"/>
            </a:pPr>
            <a:r>
              <a:rPr lang="fr-FR" dirty="0"/>
              <a:t>Espagne</a:t>
            </a:r>
          </a:p>
          <a:p>
            <a:pPr>
              <a:buFontTx/>
              <a:buChar char="-"/>
            </a:pPr>
            <a:r>
              <a:rPr lang="fr-FR" dirty="0"/>
              <a:t>Portugal</a:t>
            </a:r>
          </a:p>
          <a:p>
            <a:pPr>
              <a:buFontTx/>
              <a:buChar char="-"/>
            </a:pPr>
            <a:r>
              <a:rPr lang="fr-FR" dirty="0"/>
              <a:t>Pologne</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84383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1ACAF-3B7D-3D49-86E3-AE4B76D76C1A}"/>
              </a:ext>
            </a:extLst>
          </p:cNvPr>
          <p:cNvSpPr>
            <a:spLocks noGrp="1"/>
          </p:cNvSpPr>
          <p:nvPr>
            <p:ph type="title"/>
          </p:nvPr>
        </p:nvSpPr>
        <p:spPr/>
        <p:txBody>
          <a:bodyPr>
            <a:normAutofit/>
          </a:bodyPr>
          <a:lstStyle/>
          <a:p>
            <a:r>
              <a:rPr lang="fr-FR" sz="3600" b="1" dirty="0"/>
              <a:t>- Confirmation de la liste des sept sacrements</a:t>
            </a:r>
          </a:p>
        </p:txBody>
      </p:sp>
      <p:sp>
        <p:nvSpPr>
          <p:cNvPr id="3" name="Espace réservé du contenu 2">
            <a:extLst>
              <a:ext uri="{FF2B5EF4-FFF2-40B4-BE49-F238E27FC236}">
                <a16:creationId xmlns:a16="http://schemas.microsoft.com/office/drawing/2014/main" id="{622DC283-824A-A84A-9341-A11144408E4B}"/>
              </a:ext>
            </a:extLst>
          </p:cNvPr>
          <p:cNvSpPr>
            <a:spLocks noGrp="1"/>
          </p:cNvSpPr>
          <p:nvPr>
            <p:ph idx="1"/>
          </p:nvPr>
        </p:nvSpPr>
        <p:spPr/>
        <p:txBody>
          <a:bodyPr>
            <a:normAutofit fontScale="92500" lnSpcReduction="10000"/>
          </a:bodyPr>
          <a:lstStyle/>
          <a:p>
            <a:r>
              <a:rPr lang="fr-FR" dirty="0"/>
              <a:t>Le concile confirme la liste des sept sacrements :</a:t>
            </a:r>
          </a:p>
          <a:p>
            <a:pPr>
              <a:buFontTx/>
              <a:buChar char="-"/>
            </a:pPr>
            <a:r>
              <a:rPr lang="fr-FR" dirty="0"/>
              <a:t>baptême, eucharistie, pénitence, confirmation, ordre, mariage et extrême-onction</a:t>
            </a:r>
          </a:p>
          <a:p>
            <a:pPr marL="0" indent="0">
              <a:buNone/>
            </a:pPr>
            <a:endParaRPr lang="fr-FR" dirty="0"/>
          </a:p>
          <a:p>
            <a:r>
              <a:rPr lang="fr-FR" dirty="0"/>
              <a:t> Les sacrements sont déclarés efficaces par eux-mêmes (</a:t>
            </a:r>
            <a:r>
              <a:rPr lang="fr-FR" i="1" dirty="0"/>
              <a:t>ex </a:t>
            </a:r>
            <a:r>
              <a:rPr lang="fr-FR" i="1" dirty="0" err="1"/>
              <a:t>opere</a:t>
            </a:r>
            <a:r>
              <a:rPr lang="fr-FR" i="1" dirty="0"/>
              <a:t> </a:t>
            </a:r>
            <a:r>
              <a:rPr lang="fr-FR" i="1" dirty="0" err="1"/>
              <a:t>operato</a:t>
            </a:r>
            <a:r>
              <a:rPr lang="fr-FR" dirty="0"/>
              <a:t>)</a:t>
            </a:r>
          </a:p>
          <a:p>
            <a:pPr>
              <a:buFontTx/>
              <a:buChar char="-"/>
            </a:pPr>
            <a:r>
              <a:rPr lang="fr-FR" dirty="0"/>
              <a:t>indépendamment de celui qui les administre</a:t>
            </a:r>
          </a:p>
          <a:p>
            <a:pPr>
              <a:buFontTx/>
              <a:buChar char="-"/>
            </a:pPr>
            <a:r>
              <a:rPr lang="fr-FR" dirty="0"/>
              <a:t>tous nécessaires au salut.</a:t>
            </a:r>
          </a:p>
          <a:p>
            <a:pPr>
              <a:buFontTx/>
              <a:buChar char="-"/>
            </a:pPr>
            <a:endParaRPr lang="fr-FR" dirty="0"/>
          </a:p>
          <a:p>
            <a:r>
              <a:rPr lang="fr-FR" dirty="0"/>
              <a:t>En définissant l'eucharistie, le concile maintient et confirme le dogme de la </a:t>
            </a:r>
            <a:r>
              <a:rPr lang="fr-FR" dirty="0" err="1"/>
              <a:t>transsubtantiation</a:t>
            </a:r>
            <a:r>
              <a:rPr lang="fr-FR" dirty="0"/>
              <a:t>.</a:t>
            </a:r>
          </a:p>
          <a:p>
            <a:endParaRPr lang="fr-FR" dirty="0"/>
          </a:p>
        </p:txBody>
      </p:sp>
    </p:spTree>
    <p:extLst>
      <p:ext uri="{BB962C8B-B14F-4D97-AF65-F5344CB8AC3E}">
        <p14:creationId xmlns:p14="http://schemas.microsoft.com/office/powerpoint/2010/main" val="1004663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A2275-C4E1-7D42-9670-3F0A882B3D6F}"/>
              </a:ext>
            </a:extLst>
          </p:cNvPr>
          <p:cNvSpPr>
            <a:spLocks noGrp="1"/>
          </p:cNvSpPr>
          <p:nvPr>
            <p:ph type="title"/>
          </p:nvPr>
        </p:nvSpPr>
        <p:spPr/>
        <p:txBody>
          <a:bodyPr>
            <a:normAutofit/>
          </a:bodyPr>
          <a:lstStyle/>
          <a:p>
            <a:r>
              <a:rPr lang="fr-FR" sz="3600" dirty="0"/>
              <a:t>- Rejet de la justification par la foi seule</a:t>
            </a:r>
          </a:p>
        </p:txBody>
      </p:sp>
      <p:sp>
        <p:nvSpPr>
          <p:cNvPr id="3" name="Espace réservé du contenu 2">
            <a:extLst>
              <a:ext uri="{FF2B5EF4-FFF2-40B4-BE49-F238E27FC236}">
                <a16:creationId xmlns:a16="http://schemas.microsoft.com/office/drawing/2014/main" id="{637B35AD-DBDF-DD42-B6E9-34CBEC1A3FD1}"/>
              </a:ext>
            </a:extLst>
          </p:cNvPr>
          <p:cNvSpPr>
            <a:spLocks noGrp="1"/>
          </p:cNvSpPr>
          <p:nvPr>
            <p:ph idx="1"/>
          </p:nvPr>
        </p:nvSpPr>
        <p:spPr/>
        <p:txBody>
          <a:bodyPr>
            <a:normAutofit lnSpcReduction="10000"/>
          </a:bodyPr>
          <a:lstStyle/>
          <a:p>
            <a:r>
              <a:rPr lang="fr-FR" dirty="0"/>
              <a:t>VI</a:t>
            </a:r>
            <a:r>
              <a:rPr lang="fr-FR" baseline="30000" dirty="0"/>
              <a:t>e</a:t>
            </a:r>
            <a:r>
              <a:rPr lang="fr-FR" dirty="0"/>
              <a:t> session (13 janvier 1547) : </a:t>
            </a:r>
          </a:p>
          <a:p>
            <a:pPr marL="0" indent="0">
              <a:buNone/>
            </a:pPr>
            <a:r>
              <a:rPr lang="fr-FR" dirty="0"/>
              <a:t>16 chapitres, 33 canons</a:t>
            </a:r>
          </a:p>
          <a:p>
            <a:pPr marL="0" indent="0">
              <a:buNone/>
            </a:pPr>
            <a:r>
              <a:rPr lang="fr-FR" dirty="0"/>
              <a:t>Long texte</a:t>
            </a:r>
          </a:p>
          <a:p>
            <a:pPr marL="0" indent="0">
              <a:buNone/>
            </a:pPr>
            <a:r>
              <a:rPr lang="fr-FR" dirty="0"/>
              <a:t>« Personne ne peut savoir, d'une certitude absolue de foi excluant toute erreur qu'il a obtenu la grâce de Dieu » </a:t>
            </a:r>
          </a:p>
          <a:p>
            <a:pPr>
              <a:buFontTx/>
              <a:buChar char="-"/>
            </a:pPr>
            <a:r>
              <a:rPr lang="fr-FR" dirty="0"/>
              <a:t>La foi, à l’origine du salut de l’homme</a:t>
            </a:r>
          </a:p>
          <a:p>
            <a:pPr>
              <a:buFontTx/>
              <a:buChar char="-"/>
            </a:pPr>
            <a:r>
              <a:rPr lang="fr-FR" dirty="0"/>
              <a:t>L’homme est justifié par la foi et par les œuvres l'existence du purgatoire, du culte des saints, des images, des reliques, la pratique des indulgences. </a:t>
            </a:r>
          </a:p>
          <a:p>
            <a:pPr marL="0" indent="0">
              <a:buNone/>
            </a:pPr>
            <a:r>
              <a:rPr lang="fr-FR" dirty="0"/>
              <a:t>&gt;&gt;&gt; rejet de la justification par la foi seule défendue par Luther. </a:t>
            </a:r>
          </a:p>
        </p:txBody>
      </p:sp>
    </p:spTree>
    <p:extLst>
      <p:ext uri="{BB962C8B-B14F-4D97-AF65-F5344CB8AC3E}">
        <p14:creationId xmlns:p14="http://schemas.microsoft.com/office/powerpoint/2010/main" val="222718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31A28-5215-3240-B484-A0FA268396F2}"/>
              </a:ext>
            </a:extLst>
          </p:cNvPr>
          <p:cNvSpPr>
            <a:spLocks noGrp="1"/>
          </p:cNvSpPr>
          <p:nvPr>
            <p:ph type="title"/>
          </p:nvPr>
        </p:nvSpPr>
        <p:spPr/>
        <p:txBody>
          <a:bodyPr>
            <a:normAutofit fontScale="90000"/>
          </a:bodyPr>
          <a:lstStyle/>
          <a:p>
            <a:br>
              <a:rPr lang="fr-FR" sz="2800" b="1" dirty="0"/>
            </a:br>
            <a:r>
              <a:rPr lang="fr-FR" sz="2800" b="1" dirty="0"/>
              <a:t>- </a:t>
            </a:r>
            <a:r>
              <a:rPr lang="fr-FR" sz="4000" b="1" dirty="0"/>
              <a:t>Confirmation du culte de la Vierge et des saints</a:t>
            </a:r>
            <a:br>
              <a:rPr lang="fr-FR" dirty="0"/>
            </a:br>
            <a:endParaRPr lang="fr-FR" dirty="0"/>
          </a:p>
        </p:txBody>
      </p:sp>
      <p:sp>
        <p:nvSpPr>
          <p:cNvPr id="3" name="Espace réservé du contenu 2">
            <a:extLst>
              <a:ext uri="{FF2B5EF4-FFF2-40B4-BE49-F238E27FC236}">
                <a16:creationId xmlns:a16="http://schemas.microsoft.com/office/drawing/2014/main" id="{A0C663C5-D629-8942-BF22-1F1A0BFA272B}"/>
              </a:ext>
            </a:extLst>
          </p:cNvPr>
          <p:cNvSpPr>
            <a:spLocks noGrp="1"/>
          </p:cNvSpPr>
          <p:nvPr>
            <p:ph idx="1"/>
          </p:nvPr>
        </p:nvSpPr>
        <p:spPr/>
        <p:txBody>
          <a:bodyPr/>
          <a:lstStyle/>
          <a:p>
            <a:r>
              <a:rPr lang="fr-FR" dirty="0"/>
              <a:t>Le Concile confirme le </a:t>
            </a:r>
            <a:r>
              <a:rPr lang="fr-FR" b="1" dirty="0"/>
              <a:t>culte des saints</a:t>
            </a:r>
            <a:r>
              <a:rPr lang="fr-FR" dirty="0"/>
              <a:t>.</a:t>
            </a:r>
          </a:p>
          <a:p>
            <a:r>
              <a:rPr lang="fr-FR" dirty="0"/>
              <a:t>Cependant, il établit une distinction entre : </a:t>
            </a:r>
          </a:p>
          <a:p>
            <a:pPr>
              <a:buFontTx/>
              <a:buChar char="-"/>
            </a:pPr>
            <a:r>
              <a:rPr lang="fr-FR" dirty="0"/>
              <a:t>Le culte de dulie, simple vénération due aux saints, et </a:t>
            </a:r>
          </a:p>
          <a:p>
            <a:pPr>
              <a:buFontTx/>
              <a:buChar char="-"/>
            </a:pPr>
            <a:r>
              <a:rPr lang="fr-FR" dirty="0"/>
              <a:t>Le culte de latrie, adoration qui n'est due qu’à Dieu et à chacune des hypostases de la Trinité. </a:t>
            </a:r>
          </a:p>
          <a:p>
            <a:pPr>
              <a:buFontTx/>
              <a:buChar char="-"/>
            </a:pPr>
            <a:r>
              <a:rPr lang="fr-FR" dirty="0"/>
              <a:t>Le culte de la Vierge Marie est qualifié d’hyperdulie. </a:t>
            </a:r>
          </a:p>
        </p:txBody>
      </p:sp>
    </p:spTree>
    <p:extLst>
      <p:ext uri="{BB962C8B-B14F-4D97-AF65-F5344CB8AC3E}">
        <p14:creationId xmlns:p14="http://schemas.microsoft.com/office/powerpoint/2010/main" val="103094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C64A8-6AA3-8F42-A60E-F99D105A693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F5C4EBC-959E-1945-8C0B-D5863E1C886B}"/>
              </a:ext>
            </a:extLst>
          </p:cNvPr>
          <p:cNvSpPr>
            <a:spLocks noGrp="1"/>
          </p:cNvSpPr>
          <p:nvPr>
            <p:ph idx="1"/>
          </p:nvPr>
        </p:nvSpPr>
        <p:spPr/>
        <p:txBody>
          <a:bodyPr>
            <a:normAutofit fontScale="77500" lnSpcReduction="20000"/>
          </a:bodyPr>
          <a:lstStyle/>
          <a:p>
            <a:pPr marL="0" indent="0">
              <a:buNone/>
            </a:pPr>
            <a:r>
              <a:rPr lang="fr-FR" dirty="0" err="1"/>
              <a:t>Décret</a:t>
            </a:r>
            <a:r>
              <a:rPr lang="fr-FR" dirty="0"/>
              <a:t> de cette XXV</a:t>
            </a:r>
            <a:r>
              <a:rPr lang="fr-FR" baseline="30000" dirty="0"/>
              <a:t>e</a:t>
            </a:r>
            <a:r>
              <a:rPr lang="fr-FR" dirty="0"/>
              <a:t> session des 3-4 </a:t>
            </a:r>
            <a:r>
              <a:rPr lang="fr-FR" dirty="0" err="1"/>
              <a:t>décembre</a:t>
            </a:r>
            <a:r>
              <a:rPr lang="fr-FR" dirty="0"/>
              <a:t> 1563</a:t>
            </a:r>
          </a:p>
          <a:p>
            <a:pPr marL="0" indent="0">
              <a:buNone/>
            </a:pPr>
            <a:r>
              <a:rPr lang="fr-FR" i="1" dirty="0" err="1"/>
              <a:t>Décret</a:t>
            </a:r>
            <a:r>
              <a:rPr lang="fr-FR" i="1" dirty="0"/>
              <a:t> sur l’invocation</a:t>
            </a:r>
            <a:r>
              <a:rPr lang="fr-FR" b="1" i="1" dirty="0"/>
              <a:t>, la </a:t>
            </a:r>
            <a:r>
              <a:rPr lang="fr-FR" b="1" i="1" dirty="0" err="1"/>
              <a:t>vénération</a:t>
            </a:r>
            <a:r>
              <a:rPr lang="fr-FR" b="1" i="1" dirty="0"/>
              <a:t> et les reliques des saints et sur les saintes images</a:t>
            </a:r>
            <a:r>
              <a:rPr lang="fr-FR" i="1" dirty="0"/>
              <a:t> </a:t>
            </a:r>
            <a:r>
              <a:rPr lang="fr-FR" dirty="0"/>
              <a:t>: </a:t>
            </a:r>
          </a:p>
          <a:p>
            <a:pPr marL="0" indent="0" algn="just">
              <a:buNone/>
            </a:pPr>
            <a:r>
              <a:rPr lang="fr-FR" dirty="0"/>
              <a:t>« De plus, on doit avoir et garder, surtout dans les </a:t>
            </a:r>
            <a:r>
              <a:rPr lang="fr-FR" dirty="0" err="1"/>
              <a:t>églises</a:t>
            </a:r>
            <a:r>
              <a:rPr lang="fr-FR" dirty="0"/>
              <a:t>, les images du Christ, de la Vierge Marie </a:t>
            </a:r>
            <a:r>
              <a:rPr lang="fr-FR" dirty="0" err="1"/>
              <a:t>Mère</a:t>
            </a:r>
            <a:r>
              <a:rPr lang="fr-FR" dirty="0"/>
              <a:t> de Dieu, et des autres saints, et leur rendre l’honneur et la </a:t>
            </a:r>
            <a:r>
              <a:rPr lang="fr-FR" dirty="0" err="1"/>
              <a:t>vénération</a:t>
            </a:r>
            <a:r>
              <a:rPr lang="fr-FR" dirty="0"/>
              <a:t> qui leur sont dus. Non pas parce que l’on croit qu’il y a en elles quelque </a:t>
            </a:r>
            <a:r>
              <a:rPr lang="fr-FR" dirty="0" err="1"/>
              <a:t>divinite</a:t>
            </a:r>
            <a:r>
              <a:rPr lang="fr-FR" dirty="0"/>
              <a:t>́ ou quelque vertu justifiant leur culte, ou parce qu’on doit leur demander quelque chose ou mettre sa confiance dans des images, comme le faisaient autrefois les </a:t>
            </a:r>
            <a:r>
              <a:rPr lang="fr-FR" dirty="0" err="1"/>
              <a:t>païens</a:t>
            </a:r>
            <a:r>
              <a:rPr lang="fr-FR" dirty="0"/>
              <a:t> qui </a:t>
            </a:r>
            <a:r>
              <a:rPr lang="fr-FR" dirty="0" err="1"/>
              <a:t>plaçaient</a:t>
            </a:r>
            <a:r>
              <a:rPr lang="fr-FR" dirty="0"/>
              <a:t> leur </a:t>
            </a:r>
            <a:r>
              <a:rPr lang="fr-FR" dirty="0" err="1"/>
              <a:t>espérance</a:t>
            </a:r>
            <a:r>
              <a:rPr lang="fr-FR" dirty="0"/>
              <a:t> dans des idoles, mais parce que l’honneur qui leur est rendu renvoie aux </a:t>
            </a:r>
            <a:r>
              <a:rPr lang="fr-FR" b="1" dirty="0" err="1"/>
              <a:t>modèles</a:t>
            </a:r>
            <a:r>
              <a:rPr lang="fr-FR" b="1" dirty="0"/>
              <a:t> originaux que ces images </a:t>
            </a:r>
            <a:r>
              <a:rPr lang="fr-FR" b="1" dirty="0" err="1"/>
              <a:t>représentent</a:t>
            </a:r>
            <a:r>
              <a:rPr lang="fr-FR" b="1" dirty="0"/>
              <a:t> </a:t>
            </a:r>
            <a:r>
              <a:rPr lang="fr-FR" dirty="0"/>
              <a:t>». </a:t>
            </a:r>
          </a:p>
          <a:p>
            <a:pPr algn="just">
              <a:buFont typeface="Wingdings" pitchFamily="2" charset="2"/>
              <a:buChar char="Ø"/>
            </a:pPr>
            <a:r>
              <a:rPr lang="fr-FR" dirty="0"/>
              <a:t>Le prototype (ou modèle original) : la Vierge / matrice d’une monnaie / Vierge imprimeur par la grâce du Saint-Esprit</a:t>
            </a:r>
          </a:p>
          <a:p>
            <a:pPr algn="just">
              <a:buFont typeface="Wingdings" pitchFamily="2" charset="2"/>
              <a:buChar char="Ø"/>
            </a:pPr>
            <a:r>
              <a:rPr lang="fr-FR" dirty="0"/>
              <a:t>L’image  : représentation du modèle original / </a:t>
            </a:r>
            <a:r>
              <a:rPr lang="fr-FR" b="1" dirty="0"/>
              <a:t>impression</a:t>
            </a:r>
            <a:r>
              <a:rPr lang="fr-FR" dirty="0"/>
              <a:t> de la monnaie / impression de la figure* mariale</a:t>
            </a:r>
          </a:p>
          <a:p>
            <a:endParaRPr lang="fr-FR" dirty="0"/>
          </a:p>
        </p:txBody>
      </p:sp>
    </p:spTree>
    <p:extLst>
      <p:ext uri="{BB962C8B-B14F-4D97-AF65-F5344CB8AC3E}">
        <p14:creationId xmlns:p14="http://schemas.microsoft.com/office/powerpoint/2010/main" val="160310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CBDAE-E295-6143-B277-F0E6D4DB4857}"/>
              </a:ext>
            </a:extLst>
          </p:cNvPr>
          <p:cNvSpPr>
            <a:spLocks noGrp="1"/>
          </p:cNvSpPr>
          <p:nvPr>
            <p:ph type="title"/>
          </p:nvPr>
        </p:nvSpPr>
        <p:spPr/>
        <p:txBody>
          <a:bodyPr/>
          <a:lstStyle/>
          <a:p>
            <a:r>
              <a:rPr lang="fr-FR" b="1" dirty="0"/>
              <a:t>– LE CONTENU DISCIPLINAIRE</a:t>
            </a:r>
          </a:p>
        </p:txBody>
      </p:sp>
      <p:sp>
        <p:nvSpPr>
          <p:cNvPr id="3" name="Espace réservé du contenu 2">
            <a:extLst>
              <a:ext uri="{FF2B5EF4-FFF2-40B4-BE49-F238E27FC236}">
                <a16:creationId xmlns:a16="http://schemas.microsoft.com/office/drawing/2014/main" id="{5F6FB646-FE46-5449-89F3-429E70CBEF00}"/>
              </a:ext>
            </a:extLst>
          </p:cNvPr>
          <p:cNvSpPr>
            <a:spLocks noGrp="1"/>
          </p:cNvSpPr>
          <p:nvPr>
            <p:ph idx="1"/>
          </p:nvPr>
        </p:nvSpPr>
        <p:spPr/>
        <p:txBody>
          <a:bodyPr>
            <a:normAutofit/>
          </a:bodyPr>
          <a:lstStyle/>
          <a:p>
            <a:pPr>
              <a:buFontTx/>
              <a:buChar char="-"/>
            </a:pPr>
            <a:endParaRPr lang="fr-FR" dirty="0"/>
          </a:p>
          <a:p>
            <a:endParaRPr lang="fr-FR" dirty="0"/>
          </a:p>
        </p:txBody>
      </p:sp>
    </p:spTree>
    <p:extLst>
      <p:ext uri="{BB962C8B-B14F-4D97-AF65-F5344CB8AC3E}">
        <p14:creationId xmlns:p14="http://schemas.microsoft.com/office/powerpoint/2010/main" val="1831852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E8D09-0BAD-0949-9A3F-A0660C84B73D}"/>
              </a:ext>
            </a:extLst>
          </p:cNvPr>
          <p:cNvSpPr>
            <a:spLocks noGrp="1"/>
          </p:cNvSpPr>
          <p:nvPr>
            <p:ph type="title"/>
          </p:nvPr>
        </p:nvSpPr>
        <p:spPr/>
        <p:txBody>
          <a:bodyPr>
            <a:normAutofit fontScale="90000"/>
          </a:bodyPr>
          <a:lstStyle/>
          <a:p>
            <a:br>
              <a:rPr lang="fr-FR" b="1" dirty="0"/>
            </a:br>
            <a:r>
              <a:rPr lang="fr-FR" b="1" dirty="0"/>
              <a:t>- Au cœur de la réforme : l’évêque</a:t>
            </a:r>
            <a:br>
              <a:rPr lang="fr-FR" b="1" dirty="0"/>
            </a:br>
            <a:endParaRPr lang="fr-FR" dirty="0"/>
          </a:p>
        </p:txBody>
      </p:sp>
      <p:sp>
        <p:nvSpPr>
          <p:cNvPr id="3" name="Espace réservé du contenu 2">
            <a:extLst>
              <a:ext uri="{FF2B5EF4-FFF2-40B4-BE49-F238E27FC236}">
                <a16:creationId xmlns:a16="http://schemas.microsoft.com/office/drawing/2014/main" id="{BA4990CA-D88A-AD4B-9580-E34C374D05B3}"/>
              </a:ext>
            </a:extLst>
          </p:cNvPr>
          <p:cNvSpPr>
            <a:spLocks noGrp="1"/>
          </p:cNvSpPr>
          <p:nvPr>
            <p:ph idx="1"/>
          </p:nvPr>
        </p:nvSpPr>
        <p:spPr/>
        <p:txBody>
          <a:bodyPr>
            <a:normAutofit/>
          </a:bodyPr>
          <a:lstStyle/>
          <a:p>
            <a:pPr>
              <a:buFontTx/>
              <a:buChar char="-"/>
            </a:pPr>
            <a:endParaRPr lang="fr-FR" dirty="0"/>
          </a:p>
          <a:p>
            <a:pPr marL="0" indent="0">
              <a:buNone/>
            </a:pPr>
            <a:r>
              <a:rPr lang="fr-FR" dirty="0"/>
              <a:t>*priorité donnée à la </a:t>
            </a:r>
            <a:r>
              <a:rPr lang="fr-FR" b="1" dirty="0"/>
              <a:t>pastorale</a:t>
            </a:r>
            <a:endParaRPr lang="fr-FR" dirty="0"/>
          </a:p>
          <a:p>
            <a:pPr marL="0" indent="0">
              <a:buNone/>
            </a:pPr>
            <a:r>
              <a:rPr lang="fr-FR" dirty="0"/>
              <a:t>*obligation de prêcher ou de faire prêcher.</a:t>
            </a:r>
          </a:p>
          <a:p>
            <a:pPr marL="0" indent="0">
              <a:buNone/>
            </a:pPr>
            <a:r>
              <a:rPr lang="fr-FR" dirty="0"/>
              <a:t>*institution des </a:t>
            </a:r>
            <a:r>
              <a:rPr lang="fr-FR" b="1" dirty="0"/>
              <a:t>séminaires</a:t>
            </a:r>
            <a:r>
              <a:rPr lang="fr-FR" dirty="0"/>
              <a:t> pour la formation du clergé (1563). </a:t>
            </a:r>
          </a:p>
          <a:p>
            <a:pPr marL="0" indent="0">
              <a:buNone/>
            </a:pPr>
            <a:r>
              <a:rPr lang="fr-FR" dirty="0"/>
              <a:t>*pouvoir sur les images et l'iconographie religieuse dans les Églises.</a:t>
            </a:r>
          </a:p>
          <a:p>
            <a:pPr marL="0" indent="0">
              <a:buNone/>
            </a:pPr>
            <a:r>
              <a:rPr lang="fr-FR" dirty="0"/>
              <a:t>*communautés religieuses placées directement sous sa responsabilité. </a:t>
            </a:r>
          </a:p>
          <a:p>
            <a:pPr marL="0" indent="0">
              <a:buNone/>
            </a:pPr>
            <a:r>
              <a:rPr lang="fr-FR" dirty="0"/>
              <a:t>*pouvoir des évêques en matière d'ordination</a:t>
            </a:r>
          </a:p>
          <a:p>
            <a:pPr marL="0" indent="0">
              <a:buNone/>
            </a:pPr>
            <a:endParaRPr lang="fr-FR" dirty="0"/>
          </a:p>
          <a:p>
            <a:endParaRPr lang="fr-FR" dirty="0"/>
          </a:p>
        </p:txBody>
      </p:sp>
    </p:spTree>
    <p:extLst>
      <p:ext uri="{BB962C8B-B14F-4D97-AF65-F5344CB8AC3E}">
        <p14:creationId xmlns:p14="http://schemas.microsoft.com/office/powerpoint/2010/main" val="188939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4A9AE-5CCD-9F43-BC20-9A2673C38E84}"/>
              </a:ext>
            </a:extLst>
          </p:cNvPr>
          <p:cNvSpPr>
            <a:spLocks noGrp="1"/>
          </p:cNvSpPr>
          <p:nvPr>
            <p:ph type="title"/>
          </p:nvPr>
        </p:nvSpPr>
        <p:spPr/>
        <p:txBody>
          <a:bodyPr/>
          <a:lstStyle/>
          <a:p>
            <a:r>
              <a:rPr lang="fr-FR" dirty="0"/>
              <a:t>- </a:t>
            </a:r>
            <a:r>
              <a:rPr lang="fr-FR" b="1" dirty="0"/>
              <a:t>Réforme disciplinaire du clergé régulier</a:t>
            </a:r>
          </a:p>
        </p:txBody>
      </p:sp>
      <p:sp>
        <p:nvSpPr>
          <p:cNvPr id="3" name="Espace réservé du contenu 2">
            <a:extLst>
              <a:ext uri="{FF2B5EF4-FFF2-40B4-BE49-F238E27FC236}">
                <a16:creationId xmlns:a16="http://schemas.microsoft.com/office/drawing/2014/main" id="{527FD67E-8BF7-B149-BA13-56A669C4034B}"/>
              </a:ext>
            </a:extLst>
          </p:cNvPr>
          <p:cNvSpPr>
            <a:spLocks noGrp="1"/>
          </p:cNvSpPr>
          <p:nvPr>
            <p:ph idx="1"/>
          </p:nvPr>
        </p:nvSpPr>
        <p:spPr/>
        <p:txBody>
          <a:bodyPr>
            <a:normAutofit lnSpcReduction="10000"/>
          </a:bodyPr>
          <a:lstStyle/>
          <a:p>
            <a:pPr>
              <a:buFontTx/>
              <a:buChar char="-"/>
            </a:pPr>
            <a:r>
              <a:rPr lang="fr-FR" dirty="0"/>
              <a:t>Obligation pour tous les clercs de porter l'habit ecclésiastique en permanence. </a:t>
            </a:r>
          </a:p>
          <a:p>
            <a:pPr>
              <a:buFontTx/>
              <a:buChar char="-"/>
            </a:pPr>
            <a:r>
              <a:rPr lang="fr-FR" dirty="0"/>
              <a:t>Interdiction d’entretenir des concubines</a:t>
            </a:r>
          </a:p>
          <a:p>
            <a:pPr>
              <a:buFontTx/>
              <a:buChar char="-"/>
            </a:pPr>
            <a:r>
              <a:rPr lang="fr-FR" dirty="0"/>
              <a:t>Interdiction du cumul des bénéfices (évêchés et cures)</a:t>
            </a:r>
          </a:p>
          <a:p>
            <a:pPr marL="0" indent="0">
              <a:buNone/>
            </a:pPr>
            <a:endParaRPr lang="fr-FR" dirty="0"/>
          </a:p>
          <a:p>
            <a:pPr marL="0" indent="0">
              <a:buNone/>
            </a:pPr>
            <a:r>
              <a:rPr lang="fr-FR" dirty="0"/>
              <a:t>- Obligation d’observer la règle</a:t>
            </a:r>
          </a:p>
          <a:p>
            <a:pPr marL="0" indent="0">
              <a:buNone/>
            </a:pPr>
            <a:r>
              <a:rPr lang="fr-FR" dirty="0"/>
              <a:t>Se soumettre à la clôture</a:t>
            </a:r>
          </a:p>
          <a:p>
            <a:pPr marL="0" indent="0">
              <a:buNone/>
            </a:pPr>
            <a:r>
              <a:rPr lang="fr-FR" dirty="0"/>
              <a:t>Se confesser </a:t>
            </a:r>
          </a:p>
          <a:p>
            <a:pPr marL="0" indent="0">
              <a:buNone/>
            </a:pPr>
            <a:r>
              <a:rPr lang="fr-FR" dirty="0"/>
              <a:t>Communier tous les mois</a:t>
            </a:r>
          </a:p>
          <a:p>
            <a:pPr marL="0" indent="0">
              <a:buNone/>
            </a:pPr>
            <a:endParaRPr lang="fr-FR" dirty="0"/>
          </a:p>
          <a:p>
            <a:endParaRPr lang="fr-FR" dirty="0"/>
          </a:p>
        </p:txBody>
      </p:sp>
    </p:spTree>
    <p:extLst>
      <p:ext uri="{BB962C8B-B14F-4D97-AF65-F5344CB8AC3E}">
        <p14:creationId xmlns:p14="http://schemas.microsoft.com/office/powerpoint/2010/main" val="361616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4D27B-E671-604C-8B32-6C55B8D69282}"/>
              </a:ext>
            </a:extLst>
          </p:cNvPr>
          <p:cNvSpPr>
            <a:spLocks noGrp="1"/>
          </p:cNvSpPr>
          <p:nvPr>
            <p:ph type="title"/>
          </p:nvPr>
        </p:nvSpPr>
        <p:spPr/>
        <p:txBody>
          <a:bodyPr/>
          <a:lstStyle/>
          <a:p>
            <a:r>
              <a:rPr lang="fr-FR" b="1" dirty="0"/>
              <a:t>- Formation intellectuelle et morale</a:t>
            </a:r>
          </a:p>
        </p:txBody>
      </p:sp>
      <p:sp>
        <p:nvSpPr>
          <p:cNvPr id="3" name="Espace réservé du contenu 2">
            <a:extLst>
              <a:ext uri="{FF2B5EF4-FFF2-40B4-BE49-F238E27FC236}">
                <a16:creationId xmlns:a16="http://schemas.microsoft.com/office/drawing/2014/main" id="{DCCDE69B-1564-0044-AEF3-6E039BA360AE}"/>
              </a:ext>
            </a:extLst>
          </p:cNvPr>
          <p:cNvSpPr>
            <a:spLocks noGrp="1"/>
          </p:cNvSpPr>
          <p:nvPr>
            <p:ph idx="1"/>
          </p:nvPr>
        </p:nvSpPr>
        <p:spPr/>
        <p:txBody>
          <a:bodyPr/>
          <a:lstStyle/>
          <a:p>
            <a:endParaRPr lang="fr-FR" dirty="0"/>
          </a:p>
          <a:p>
            <a:r>
              <a:rPr lang="fr-FR" dirty="0"/>
              <a:t>Décret </a:t>
            </a:r>
            <a:r>
              <a:rPr lang="fr-FR" i="1" dirty="0"/>
              <a:t>De </a:t>
            </a:r>
            <a:r>
              <a:rPr lang="fr-FR" i="1" dirty="0" err="1"/>
              <a:t>reformatione</a:t>
            </a:r>
            <a:r>
              <a:rPr lang="fr-FR" i="1" dirty="0"/>
              <a:t> </a:t>
            </a:r>
            <a:r>
              <a:rPr lang="fr-FR" dirty="0"/>
              <a:t>(1563)</a:t>
            </a:r>
          </a:p>
          <a:p>
            <a:endParaRPr lang="fr-FR" dirty="0"/>
          </a:p>
          <a:p>
            <a:r>
              <a:rPr lang="fr-FR" dirty="0"/>
              <a:t>Création d’un </a:t>
            </a:r>
            <a:r>
              <a:rPr lang="fr-FR" b="1" dirty="0"/>
              <a:t>séminaire</a:t>
            </a:r>
            <a:r>
              <a:rPr lang="fr-FR" dirty="0"/>
              <a:t> par diocèse</a:t>
            </a:r>
          </a:p>
          <a:p>
            <a:endParaRPr lang="fr-FR" dirty="0"/>
          </a:p>
        </p:txBody>
      </p:sp>
    </p:spTree>
    <p:extLst>
      <p:ext uri="{BB962C8B-B14F-4D97-AF65-F5344CB8AC3E}">
        <p14:creationId xmlns:p14="http://schemas.microsoft.com/office/powerpoint/2010/main" val="3617787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A28B8-501F-3C47-A25F-2D756776F15D}"/>
              </a:ext>
            </a:extLst>
          </p:cNvPr>
          <p:cNvSpPr>
            <a:spLocks noGrp="1"/>
          </p:cNvSpPr>
          <p:nvPr>
            <p:ph type="title"/>
          </p:nvPr>
        </p:nvSpPr>
        <p:spPr/>
        <p:txBody>
          <a:bodyPr>
            <a:normAutofit fontScale="90000"/>
          </a:bodyPr>
          <a:lstStyle/>
          <a:p>
            <a:br>
              <a:rPr lang="fr-FR" dirty="0"/>
            </a:br>
            <a:r>
              <a:rPr lang="fr-FR" sz="3100" b="1" dirty="0"/>
              <a:t>23</a:t>
            </a:r>
            <a:r>
              <a:rPr lang="fr-FR" sz="3100" b="1" baseline="30000" dirty="0"/>
              <a:t>ème</a:t>
            </a:r>
            <a:r>
              <a:rPr lang="fr-FR" sz="3100" b="1" dirty="0"/>
              <a:t> session, le 15 juillet  1563, </a:t>
            </a:r>
            <a:r>
              <a:rPr lang="fr-FR" sz="3100" b="1" i="1" dirty="0"/>
              <a:t>Cum </a:t>
            </a:r>
            <a:r>
              <a:rPr lang="fr-FR" sz="3100" b="1" i="1" dirty="0" err="1"/>
              <a:t>adolescentium</a:t>
            </a:r>
            <a:r>
              <a:rPr lang="fr-FR" sz="3100" b="1" i="1" dirty="0"/>
              <a:t> </a:t>
            </a:r>
            <a:r>
              <a:rPr lang="fr-FR" sz="3100" b="1" i="1" dirty="0" err="1"/>
              <a:t>aetas</a:t>
            </a:r>
            <a:br>
              <a:rPr lang="fr-FR" i="1" dirty="0"/>
            </a:br>
            <a:endParaRPr lang="fr-FR" dirty="0"/>
          </a:p>
        </p:txBody>
      </p:sp>
      <p:sp>
        <p:nvSpPr>
          <p:cNvPr id="3" name="Espace réservé du contenu 2">
            <a:extLst>
              <a:ext uri="{FF2B5EF4-FFF2-40B4-BE49-F238E27FC236}">
                <a16:creationId xmlns:a16="http://schemas.microsoft.com/office/drawing/2014/main" id="{A717C005-64C6-2245-8E24-E75897F13124}"/>
              </a:ext>
            </a:extLst>
          </p:cNvPr>
          <p:cNvSpPr>
            <a:spLocks noGrp="1"/>
          </p:cNvSpPr>
          <p:nvPr>
            <p:ph idx="1"/>
          </p:nvPr>
        </p:nvSpPr>
        <p:spPr/>
        <p:txBody>
          <a:bodyPr>
            <a:normAutofit fontScale="77500" lnSpcReduction="20000"/>
          </a:bodyPr>
          <a:lstStyle/>
          <a:p>
            <a:pPr marL="0" indent="0" algn="just">
              <a:buNone/>
            </a:pPr>
            <a:r>
              <a:rPr lang="fr-FR" dirty="0"/>
              <a:t>« </a:t>
            </a:r>
            <a:r>
              <a:rPr lang="fr-FR" b="1" dirty="0"/>
              <a:t>L’adolescence</a:t>
            </a:r>
            <a:r>
              <a:rPr lang="fr-FR" dirty="0"/>
              <a:t>, si elle n’est pas bien éduquée, est portée à suivre les voluptés du monde. (…). C’est pourquoi le </a:t>
            </a:r>
            <a:r>
              <a:rPr lang="fr-FR" b="1" dirty="0"/>
              <a:t>saint concile </a:t>
            </a:r>
            <a:r>
              <a:rPr lang="fr-FR" dirty="0"/>
              <a:t>statue que toutes les églises cathédrales, métropolitaines et autres, supérieures à celles-ci, en fonction de leurs ressources et de l’étendue du diocèse soient tenues de nourrir, d’élever religieusement et de former aux disciplines ecclésiastiques un nombre déterminé d’</a:t>
            </a:r>
            <a:r>
              <a:rPr lang="fr-FR" i="1" dirty="0"/>
              <a:t>enfants</a:t>
            </a:r>
            <a:r>
              <a:rPr lang="fr-FR" dirty="0"/>
              <a:t> de la ville même et du diocèse, ou de la province, si l’on n’en trouve pas dans la ville ou le diocèse, </a:t>
            </a:r>
            <a:r>
              <a:rPr lang="fr-FR" b="1" dirty="0"/>
              <a:t>dans un collège choisi par l’évêque</a:t>
            </a:r>
            <a:r>
              <a:rPr lang="fr-FR" dirty="0"/>
              <a:t> pour cela, près de ces églises ou dans un autre lieu convenable. Dans ce collège, on recevra ceux qui ont au moins </a:t>
            </a:r>
            <a:r>
              <a:rPr lang="fr-FR" b="1" dirty="0"/>
              <a:t>douze ans</a:t>
            </a:r>
            <a:r>
              <a:rPr lang="fr-FR" dirty="0"/>
              <a:t>, qui sont nés </a:t>
            </a:r>
            <a:r>
              <a:rPr lang="fr-FR" b="1" dirty="0"/>
              <a:t>d’un mariage légitime</a:t>
            </a:r>
            <a:r>
              <a:rPr lang="fr-FR" dirty="0"/>
              <a:t>, savent suffisamment lire et écrire, et dont le caractère et la volonté font espérer qu’ils se consacreront pour toujours aux ministères de l’Église. Le </a:t>
            </a:r>
            <a:r>
              <a:rPr lang="fr-FR" b="1" dirty="0"/>
              <a:t>concile veut qu’on choisisse spécialement les enfants des pauvres </a:t>
            </a:r>
            <a:r>
              <a:rPr lang="fr-FR" dirty="0"/>
              <a:t>; il n’exclut pourtant pas ceux des riches, à condition qu’ils soient nourris à leurs propres frais et manifestent le grand désir de servir Dieu et l’Église. Après avoir réparti ces enfants en autant de classes qu’il lui semblera bon, selon leur nombre, leur âge et leurs progrès dans la discipline ecclésiastique, l’évêque en appliquera une partie, lorsque cela lui semblera opportun, au service des églises et en retiendra une partie pour étudier dans le collège ; il en mettra d’autres à la place de ceux qu’il aura retirés, en sorte que ce collège soit comme une </a:t>
            </a:r>
            <a:r>
              <a:rPr lang="fr-FR" b="1" dirty="0"/>
              <a:t>sorte de perpétuelle pépinière </a:t>
            </a:r>
            <a:r>
              <a:rPr lang="fr-FR" dirty="0"/>
              <a:t>(</a:t>
            </a:r>
            <a:r>
              <a:rPr lang="fr-FR" b="1" i="1" dirty="0" err="1"/>
              <a:t>seminarium</a:t>
            </a:r>
            <a:r>
              <a:rPr lang="fr-FR" dirty="0"/>
              <a:t>) de ministres de Dieu ». </a:t>
            </a:r>
          </a:p>
        </p:txBody>
      </p:sp>
    </p:spTree>
    <p:extLst>
      <p:ext uri="{BB962C8B-B14F-4D97-AF65-F5344CB8AC3E}">
        <p14:creationId xmlns:p14="http://schemas.microsoft.com/office/powerpoint/2010/main" val="2167890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BBAAD-F68B-4B4D-A325-75970B5BAB5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46E03A8-C5BD-E34C-95AB-9345F8767254}"/>
              </a:ext>
            </a:extLst>
          </p:cNvPr>
          <p:cNvSpPr>
            <a:spLocks noGrp="1"/>
          </p:cNvSpPr>
          <p:nvPr>
            <p:ph idx="1"/>
          </p:nvPr>
        </p:nvSpPr>
        <p:spPr/>
        <p:txBody>
          <a:bodyPr>
            <a:normAutofit fontScale="92500" lnSpcReduction="20000"/>
          </a:bodyPr>
          <a:lstStyle/>
          <a:p>
            <a:pPr marL="0" indent="0" algn="just">
              <a:buNone/>
            </a:pPr>
            <a:r>
              <a:rPr lang="fr-FR" dirty="0"/>
              <a:t>Pour qu’ils soient plus facilement formés dans la discipline ecclésiastique, ils porteront immédiatement et toujours </a:t>
            </a:r>
            <a:r>
              <a:rPr lang="fr-FR" b="1" dirty="0"/>
              <a:t>la tonsure et l’habit clérical </a:t>
            </a:r>
            <a:r>
              <a:rPr lang="fr-FR" dirty="0"/>
              <a:t>; on leur enseignera la grammaire et le chant, le comput ecclésiastique et les autres connaissances utiles. On leur enseignera </a:t>
            </a:r>
            <a:r>
              <a:rPr lang="fr-FR" b="1" dirty="0"/>
              <a:t>l’Écriture Sainte, les livres ecclésiastiques, les homélies des saints, la manière d’administrer les sacrements</a:t>
            </a:r>
            <a:r>
              <a:rPr lang="fr-FR" dirty="0"/>
              <a:t>, par dessus tout, ce qui semblera opportun pour entendre les </a:t>
            </a:r>
            <a:r>
              <a:rPr lang="fr-FR" b="1" dirty="0"/>
              <a:t>confession</a:t>
            </a:r>
            <a:r>
              <a:rPr lang="fr-FR" dirty="0"/>
              <a:t>s, ainsi que les rites et les règles des cérémonies. </a:t>
            </a:r>
            <a:r>
              <a:rPr lang="fr-FR" b="1" dirty="0"/>
              <a:t>L’évêque veillera à ce qu’ils assistent chaque jour au sacrifice de la messe</a:t>
            </a:r>
            <a:r>
              <a:rPr lang="fr-FR" dirty="0"/>
              <a:t> et </a:t>
            </a:r>
            <a:r>
              <a:rPr lang="fr-FR" b="1" dirty="0"/>
              <a:t>confessent leurs péchés au moins une fois par mois </a:t>
            </a:r>
            <a:r>
              <a:rPr lang="fr-FR" dirty="0"/>
              <a:t>; qu’ils reçoivent le Corps de Notre Seigneur Jésus-Christ selon le jugement du confesseur ; qu’ils soient au service de la cathédrale et des autres églises du lieu aux jours de fête (…). </a:t>
            </a:r>
            <a:r>
              <a:rPr lang="fr-FR" b="1" dirty="0"/>
              <a:t>L’évêque</a:t>
            </a:r>
            <a:r>
              <a:rPr lang="fr-FR" dirty="0"/>
              <a:t> fera tout, par de </a:t>
            </a:r>
            <a:r>
              <a:rPr lang="fr-FR" b="1" dirty="0"/>
              <a:t>fréquentes visites</a:t>
            </a:r>
            <a:r>
              <a:rPr lang="fr-FR" dirty="0"/>
              <a:t>, pour que ces prescriptions soient toujours observées. Il punira sévèrement ceux qui ont mauvais caractère et sont incorrigibles, et ceux qui sèment de mauvaises ».</a:t>
            </a:r>
          </a:p>
          <a:p>
            <a:endParaRPr lang="fr-FR" dirty="0"/>
          </a:p>
        </p:txBody>
      </p:sp>
    </p:spTree>
    <p:extLst>
      <p:ext uri="{BB962C8B-B14F-4D97-AF65-F5344CB8AC3E}">
        <p14:creationId xmlns:p14="http://schemas.microsoft.com/office/powerpoint/2010/main" val="72134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489EFF-9BAC-754E-BC80-B2B2385D8B16}"/>
              </a:ext>
            </a:extLst>
          </p:cNvPr>
          <p:cNvPicPr>
            <a:picLocks noChangeAspect="1"/>
          </p:cNvPicPr>
          <p:nvPr/>
        </p:nvPicPr>
        <p:blipFill>
          <a:blip r:embed="rId2"/>
          <a:stretch>
            <a:fillRect/>
          </a:stretch>
        </p:blipFill>
        <p:spPr>
          <a:xfrm>
            <a:off x="1957848" y="406400"/>
            <a:ext cx="8610600" cy="6451600"/>
          </a:xfrm>
          <a:prstGeom prst="rect">
            <a:avLst/>
          </a:prstGeom>
        </p:spPr>
      </p:pic>
    </p:spTree>
    <p:extLst>
      <p:ext uri="{BB962C8B-B14F-4D97-AF65-F5344CB8AC3E}">
        <p14:creationId xmlns:p14="http://schemas.microsoft.com/office/powerpoint/2010/main" val="4183302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80BEB-AC28-BD45-A294-8EB35D6313BB}"/>
              </a:ext>
            </a:extLst>
          </p:cNvPr>
          <p:cNvSpPr>
            <a:spLocks noGrp="1"/>
          </p:cNvSpPr>
          <p:nvPr>
            <p:ph type="title"/>
          </p:nvPr>
        </p:nvSpPr>
        <p:spPr/>
        <p:txBody>
          <a:bodyPr/>
          <a:lstStyle/>
          <a:p>
            <a:r>
              <a:rPr lang="fr-FR" b="1" dirty="0"/>
              <a:t>B – LA RECEPTION CONCILIAIRE</a:t>
            </a:r>
          </a:p>
        </p:txBody>
      </p:sp>
      <p:sp>
        <p:nvSpPr>
          <p:cNvPr id="3" name="Espace réservé du contenu 2">
            <a:extLst>
              <a:ext uri="{FF2B5EF4-FFF2-40B4-BE49-F238E27FC236}">
                <a16:creationId xmlns:a16="http://schemas.microsoft.com/office/drawing/2014/main" id="{7424F0D8-0A44-004A-83E1-EE1D5B06DC8A}"/>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634277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9454F-6721-424A-89D7-465902AE236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0F2D651-2DDD-454E-B46E-58C2EBEDC4D1}"/>
              </a:ext>
            </a:extLst>
          </p:cNvPr>
          <p:cNvSpPr>
            <a:spLocks noGrp="1"/>
          </p:cNvSpPr>
          <p:nvPr>
            <p:ph idx="1"/>
          </p:nvPr>
        </p:nvSpPr>
        <p:spPr/>
        <p:txBody>
          <a:bodyPr>
            <a:normAutofit/>
          </a:bodyPr>
          <a:lstStyle/>
          <a:p>
            <a:pPr marL="0" indent="0">
              <a:buNone/>
            </a:pPr>
            <a:r>
              <a:rPr lang="fr-FR" dirty="0"/>
              <a:t>Réception des décrets conciliaires est diversement effectuée selon les pays</a:t>
            </a:r>
          </a:p>
          <a:p>
            <a:r>
              <a:rPr lang="fr-FR" dirty="0"/>
              <a:t>L’exemple du cas français</a:t>
            </a:r>
          </a:p>
          <a:p>
            <a:pPr marL="0" indent="0">
              <a:buNone/>
            </a:pPr>
            <a:endParaRPr lang="fr-FR" dirty="0"/>
          </a:p>
        </p:txBody>
      </p:sp>
    </p:spTree>
    <p:extLst>
      <p:ext uri="{BB962C8B-B14F-4D97-AF65-F5344CB8AC3E}">
        <p14:creationId xmlns:p14="http://schemas.microsoft.com/office/powerpoint/2010/main" val="2103960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F6C8A-AA40-8A4B-A242-1778D7758D1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2439B5E-E24F-6A47-9026-3E92A4DF337B}"/>
              </a:ext>
            </a:extLst>
          </p:cNvPr>
          <p:cNvSpPr>
            <a:spLocks noGrp="1"/>
          </p:cNvSpPr>
          <p:nvPr>
            <p:ph idx="1"/>
          </p:nvPr>
        </p:nvSpPr>
        <p:spPr/>
        <p:txBody>
          <a:bodyPr>
            <a:normAutofit/>
          </a:bodyPr>
          <a:lstStyle/>
          <a:p>
            <a:pPr>
              <a:buFont typeface="Wingdings" pitchFamily="2" charset="2"/>
              <a:buChar char="Ø"/>
            </a:pPr>
            <a:r>
              <a:rPr lang="fr-FR" dirty="0"/>
              <a:t>Dans un premier temps, le concile de Trente est mal reçu</a:t>
            </a:r>
          </a:p>
          <a:p>
            <a:pPr>
              <a:buFontTx/>
              <a:buChar char="-"/>
            </a:pPr>
            <a:r>
              <a:rPr lang="fr-FR" b="1" dirty="0"/>
              <a:t>Gallicanisme épiscopal </a:t>
            </a:r>
            <a:r>
              <a:rPr lang="fr-FR" dirty="0"/>
              <a:t>(supériorité du concile sur le pape)</a:t>
            </a:r>
          </a:p>
          <a:p>
            <a:pPr>
              <a:buFontTx/>
              <a:buChar char="-"/>
            </a:pPr>
            <a:r>
              <a:rPr lang="fr-FR" b="1" dirty="0"/>
              <a:t>Hostilité des parlementaires gallicans</a:t>
            </a:r>
          </a:p>
          <a:p>
            <a:pPr marL="0" indent="0">
              <a:buNone/>
            </a:pPr>
            <a:r>
              <a:rPr lang="fr-FR" dirty="0"/>
              <a:t>Référence nostalgique aux conciles de Constance (1414-1418) et de Bâle (1431-1439)</a:t>
            </a:r>
          </a:p>
          <a:p>
            <a:pPr marL="0" indent="0">
              <a:buNone/>
            </a:pPr>
            <a:r>
              <a:rPr lang="fr-FR" dirty="0"/>
              <a:t>Pas de réponse aux attentes humanistes d’un concile universel de réconciliation </a:t>
            </a:r>
          </a:p>
          <a:p>
            <a:pPr marL="0" indent="0">
              <a:buNone/>
            </a:pPr>
            <a:r>
              <a:rPr lang="fr-FR" dirty="0"/>
              <a:t>+ autre réponse cherchée par la monarchie à la fracture religieuse qui ne soit pas conciliaire mais politique</a:t>
            </a:r>
          </a:p>
          <a:p>
            <a:pPr marL="0" indent="0">
              <a:buNone/>
            </a:pPr>
            <a:endParaRPr lang="fr-FR" dirty="0"/>
          </a:p>
        </p:txBody>
      </p:sp>
    </p:spTree>
    <p:extLst>
      <p:ext uri="{BB962C8B-B14F-4D97-AF65-F5344CB8AC3E}">
        <p14:creationId xmlns:p14="http://schemas.microsoft.com/office/powerpoint/2010/main" val="1057045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033B2-6B38-3546-983E-7AF10AB2B1F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DA4903E-0A14-F249-8E56-A9CEF8889744}"/>
              </a:ext>
            </a:extLst>
          </p:cNvPr>
          <p:cNvSpPr>
            <a:spLocks noGrp="1"/>
          </p:cNvSpPr>
          <p:nvPr>
            <p:ph idx="1"/>
          </p:nvPr>
        </p:nvSpPr>
        <p:spPr/>
        <p:txBody>
          <a:bodyPr>
            <a:normAutofit lnSpcReduction="10000"/>
          </a:bodyPr>
          <a:lstStyle/>
          <a:p>
            <a:pPr>
              <a:buFont typeface="Wingdings" pitchFamily="2" charset="2"/>
              <a:buChar char="Ø"/>
            </a:pPr>
            <a:r>
              <a:rPr lang="fr-FR" dirty="0"/>
              <a:t>Dans un second temps, mise en veilleuse des prétentions gallicanes</a:t>
            </a:r>
          </a:p>
          <a:p>
            <a:pPr marL="0" indent="0">
              <a:buNone/>
            </a:pPr>
            <a:r>
              <a:rPr lang="fr-FR" dirty="0"/>
              <a:t>Vote des décrets concernant en particulier la réforme disciplinaire et mise en œuvre de l’esprit du concile à la fin du XVI</a:t>
            </a:r>
            <a:r>
              <a:rPr lang="fr-FR" baseline="30000" dirty="0"/>
              <a:t>e</a:t>
            </a:r>
            <a:r>
              <a:rPr lang="fr-FR" dirty="0"/>
              <a:t> siècle</a:t>
            </a:r>
          </a:p>
          <a:p>
            <a:pPr marL="0" indent="0">
              <a:buNone/>
            </a:pPr>
            <a:r>
              <a:rPr lang="fr-FR" dirty="0"/>
              <a:t>Acceptation tridentine* (qui se réfère au Concile de Trente)  tardive du clergé français</a:t>
            </a:r>
          </a:p>
          <a:p>
            <a:pPr>
              <a:buFontTx/>
              <a:buChar char="-"/>
            </a:pPr>
            <a:r>
              <a:rPr lang="fr-FR" dirty="0"/>
              <a:t>1572, enseignement du catéchisme tridentin ordonné par l’évêque de Reims</a:t>
            </a:r>
          </a:p>
          <a:p>
            <a:pPr>
              <a:buFontTx/>
              <a:buChar char="-"/>
            </a:pPr>
            <a:r>
              <a:rPr lang="fr-FR" dirty="0"/>
              <a:t>1577, enseignement du catéchisme tridentin ordonné par l’évêque de Lyon</a:t>
            </a:r>
          </a:p>
          <a:p>
            <a:pPr>
              <a:buFontTx/>
              <a:buChar char="-"/>
            </a:pPr>
            <a:r>
              <a:rPr lang="fr-FR" dirty="0"/>
              <a:t>1577-1620 : 20 séminaires fondés dans le sud de la France</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542601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2B8CC-17C2-5A4F-9E8C-5DEFEBD0A4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D651BD-45E6-AC41-897C-24F084281CC0}"/>
              </a:ext>
            </a:extLst>
          </p:cNvPr>
          <p:cNvSpPr>
            <a:spLocks noGrp="1"/>
          </p:cNvSpPr>
          <p:nvPr>
            <p:ph idx="1"/>
          </p:nvPr>
        </p:nvSpPr>
        <p:spPr>
          <a:xfrm>
            <a:off x="231495" y="1898248"/>
            <a:ext cx="12511268" cy="4594627"/>
          </a:xfrm>
        </p:spPr>
        <p:txBody>
          <a:bodyPr/>
          <a:lstStyle/>
          <a:p>
            <a:pPr marL="0" indent="0">
              <a:buNone/>
            </a:pPr>
            <a:r>
              <a:rPr lang="fr-FR" dirty="0"/>
              <a:t>En Espagne,  réception des décrets conciliaires « sous réserve des droits royaux »</a:t>
            </a:r>
          </a:p>
          <a:p>
            <a:pPr marL="0" indent="0" algn="just">
              <a:buNone/>
            </a:pPr>
            <a:endParaRPr lang="fr-FR" dirty="0"/>
          </a:p>
          <a:p>
            <a:pPr marL="0" indent="0" algn="just">
              <a:buNone/>
            </a:pPr>
            <a:r>
              <a:rPr lang="fr-FR" dirty="0"/>
              <a:t>Réception des décrets plus lente dans les zones catholiques de l’Empire</a:t>
            </a:r>
          </a:p>
          <a:p>
            <a:pPr marL="0" indent="0" algn="just">
              <a:buNone/>
            </a:pPr>
            <a:endParaRPr lang="fr-FR" dirty="0"/>
          </a:p>
          <a:p>
            <a:endParaRPr lang="fr-FR" dirty="0"/>
          </a:p>
        </p:txBody>
      </p:sp>
    </p:spTree>
    <p:extLst>
      <p:ext uri="{BB962C8B-B14F-4D97-AF65-F5344CB8AC3E}">
        <p14:creationId xmlns:p14="http://schemas.microsoft.com/office/powerpoint/2010/main" val="2042599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8970F-B131-894E-B142-ED126B89880B}"/>
              </a:ext>
            </a:extLst>
          </p:cNvPr>
          <p:cNvSpPr>
            <a:spLocks noGrp="1"/>
          </p:cNvSpPr>
          <p:nvPr>
            <p:ph type="title"/>
          </p:nvPr>
        </p:nvSpPr>
        <p:spPr/>
        <p:txBody>
          <a:bodyPr/>
          <a:lstStyle/>
          <a:p>
            <a:r>
              <a:rPr lang="fr-FR" b="1" dirty="0"/>
              <a:t>II - UNE NOUVELLE CATHOLICITE MODERNE</a:t>
            </a:r>
          </a:p>
        </p:txBody>
      </p:sp>
      <p:sp>
        <p:nvSpPr>
          <p:cNvPr id="3" name="Espace réservé du contenu 2">
            <a:extLst>
              <a:ext uri="{FF2B5EF4-FFF2-40B4-BE49-F238E27FC236}">
                <a16:creationId xmlns:a16="http://schemas.microsoft.com/office/drawing/2014/main" id="{DE9715D9-F325-FC4D-8E5D-F41ED84AEB0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023265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974BF-4BFA-804C-98CD-FE78477526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F8287C8-AA3F-6C4C-BAC0-F232629C47B1}"/>
              </a:ext>
            </a:extLst>
          </p:cNvPr>
          <p:cNvSpPr>
            <a:spLocks noGrp="1"/>
          </p:cNvSpPr>
          <p:nvPr>
            <p:ph idx="1"/>
          </p:nvPr>
        </p:nvSpPr>
        <p:spPr/>
        <p:txBody>
          <a:bodyPr/>
          <a:lstStyle/>
          <a:p>
            <a:pPr marL="0" indent="0">
              <a:buNone/>
            </a:pPr>
            <a:r>
              <a:rPr lang="fr-FR" dirty="0"/>
              <a:t>Ecclésiologie catholique fondée </a:t>
            </a:r>
          </a:p>
          <a:p>
            <a:pPr marL="0" indent="0">
              <a:buNone/>
            </a:pPr>
            <a:r>
              <a:rPr lang="fr-FR" dirty="0"/>
              <a:t>sur la </a:t>
            </a:r>
            <a:r>
              <a:rPr lang="fr-FR" b="1" dirty="0"/>
              <a:t>hiérarchie</a:t>
            </a:r>
            <a:r>
              <a:rPr lang="fr-FR" dirty="0"/>
              <a:t> des représentants du Christ</a:t>
            </a:r>
          </a:p>
          <a:p>
            <a:pPr marL="0" indent="0">
              <a:buNone/>
            </a:pPr>
            <a:r>
              <a:rPr lang="fr-FR" dirty="0"/>
              <a:t>médiateurs entre les hommes et Dieu.</a:t>
            </a:r>
          </a:p>
          <a:p>
            <a:endParaRPr lang="fr-FR" dirty="0"/>
          </a:p>
          <a:p>
            <a:pPr marL="0" indent="0">
              <a:buNone/>
            </a:pPr>
            <a:r>
              <a:rPr lang="fr-FR" dirty="0"/>
              <a:t>&gt;&gt;&gt;&gt; application du Concile de Trente selon cette </a:t>
            </a:r>
            <a:r>
              <a:rPr lang="fr-FR" b="1" dirty="0"/>
              <a:t>ecclésiologie</a:t>
            </a:r>
            <a:r>
              <a:rPr lang="fr-FR" dirty="0"/>
              <a:t>.</a:t>
            </a:r>
          </a:p>
          <a:p>
            <a:endParaRPr lang="fr-FR" dirty="0"/>
          </a:p>
        </p:txBody>
      </p:sp>
    </p:spTree>
    <p:extLst>
      <p:ext uri="{BB962C8B-B14F-4D97-AF65-F5344CB8AC3E}">
        <p14:creationId xmlns:p14="http://schemas.microsoft.com/office/powerpoint/2010/main" val="780105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781B6-DBE8-1845-863A-83DE4BD790A9}"/>
              </a:ext>
            </a:extLst>
          </p:cNvPr>
          <p:cNvSpPr>
            <a:spLocks noGrp="1"/>
          </p:cNvSpPr>
          <p:nvPr>
            <p:ph type="title"/>
          </p:nvPr>
        </p:nvSpPr>
        <p:spPr/>
        <p:txBody>
          <a:bodyPr/>
          <a:lstStyle/>
          <a:p>
            <a:r>
              <a:rPr lang="fr-FR" b="1" dirty="0"/>
              <a:t>A – LA CENTRALISATION ROMAINE COMME FER DE LANCE</a:t>
            </a:r>
          </a:p>
        </p:txBody>
      </p:sp>
      <p:sp>
        <p:nvSpPr>
          <p:cNvPr id="3" name="Espace réservé du contenu 2">
            <a:extLst>
              <a:ext uri="{FF2B5EF4-FFF2-40B4-BE49-F238E27FC236}">
                <a16:creationId xmlns:a16="http://schemas.microsoft.com/office/drawing/2014/main" id="{40B7AA97-5991-F548-BE05-D3035C90D988}"/>
              </a:ext>
            </a:extLst>
          </p:cNvPr>
          <p:cNvSpPr>
            <a:spLocks noGrp="1"/>
          </p:cNvSpPr>
          <p:nvPr>
            <p:ph idx="1"/>
          </p:nvPr>
        </p:nvSpPr>
        <p:spPr/>
        <p:txBody>
          <a:bodyPr>
            <a:normAutofit/>
          </a:bodyPr>
          <a:lstStyle/>
          <a:p>
            <a:endParaRPr lang="fr-FR" dirty="0"/>
          </a:p>
        </p:txBody>
      </p:sp>
    </p:spTree>
    <p:extLst>
      <p:ext uri="{BB962C8B-B14F-4D97-AF65-F5344CB8AC3E}">
        <p14:creationId xmlns:p14="http://schemas.microsoft.com/office/powerpoint/2010/main" val="176207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3D2FD-D5AE-DD4F-8FBA-F92A3180FF9B}"/>
              </a:ext>
            </a:extLst>
          </p:cNvPr>
          <p:cNvSpPr>
            <a:spLocks noGrp="1"/>
          </p:cNvSpPr>
          <p:nvPr>
            <p:ph type="title"/>
          </p:nvPr>
        </p:nvSpPr>
        <p:spPr/>
        <p:txBody>
          <a:bodyPr/>
          <a:lstStyle/>
          <a:p>
            <a:r>
              <a:rPr lang="fr-FR" b="1" dirty="0"/>
              <a:t>- Une nouvelle formule de foi</a:t>
            </a:r>
          </a:p>
        </p:txBody>
      </p:sp>
      <p:sp>
        <p:nvSpPr>
          <p:cNvPr id="3" name="Espace réservé du contenu 2">
            <a:extLst>
              <a:ext uri="{FF2B5EF4-FFF2-40B4-BE49-F238E27FC236}">
                <a16:creationId xmlns:a16="http://schemas.microsoft.com/office/drawing/2014/main" id="{03FA7497-2069-624A-BD56-4E901F3E000D}"/>
              </a:ext>
            </a:extLst>
          </p:cNvPr>
          <p:cNvSpPr>
            <a:spLocks noGrp="1"/>
          </p:cNvSpPr>
          <p:nvPr>
            <p:ph idx="1"/>
          </p:nvPr>
        </p:nvSpPr>
        <p:spPr/>
        <p:txBody>
          <a:bodyPr>
            <a:normAutofit lnSpcReduction="10000"/>
          </a:bodyPr>
          <a:lstStyle/>
          <a:p>
            <a:pPr marL="0" indent="0">
              <a:buNone/>
            </a:pPr>
            <a:r>
              <a:rPr lang="fr-FR" dirty="0"/>
              <a:t>Décrets condensés dans la formule de foi </a:t>
            </a:r>
            <a:r>
              <a:rPr lang="fr-FR" dirty="0" err="1"/>
              <a:t>promulguée</a:t>
            </a:r>
            <a:r>
              <a:rPr lang="fr-FR" dirty="0"/>
              <a:t> par la bulle de Pie IV (1564, </a:t>
            </a:r>
            <a:r>
              <a:rPr lang="fr-FR" b="1" i="1" dirty="0" err="1"/>
              <a:t>Injuctum</a:t>
            </a:r>
            <a:r>
              <a:rPr lang="fr-FR" b="1" i="1" dirty="0"/>
              <a:t> </a:t>
            </a:r>
            <a:r>
              <a:rPr lang="fr-FR" b="1" i="1" dirty="0" err="1"/>
              <a:t>nobis</a:t>
            </a:r>
            <a:r>
              <a:rPr lang="fr-FR" dirty="0"/>
              <a:t>) : </a:t>
            </a:r>
          </a:p>
          <a:p>
            <a:pPr marL="0" indent="0" algn="just">
              <a:buNone/>
            </a:pPr>
            <a:r>
              <a:rPr lang="fr-FR" dirty="0"/>
              <a:t>« Je reconnais la sainte, catholique et apostolique </a:t>
            </a:r>
            <a:r>
              <a:rPr lang="fr-FR" dirty="0" err="1"/>
              <a:t>Église</a:t>
            </a:r>
            <a:r>
              <a:rPr lang="fr-FR" dirty="0"/>
              <a:t> romaine comme la </a:t>
            </a:r>
            <a:r>
              <a:rPr lang="fr-FR" dirty="0" err="1"/>
              <a:t>mère</a:t>
            </a:r>
            <a:r>
              <a:rPr lang="fr-FR" dirty="0"/>
              <a:t> et la </a:t>
            </a:r>
            <a:r>
              <a:rPr lang="fr-FR" dirty="0" err="1"/>
              <a:t>maîtresse</a:t>
            </a:r>
            <a:r>
              <a:rPr lang="fr-FR" dirty="0"/>
              <a:t> de toutes les </a:t>
            </a:r>
            <a:r>
              <a:rPr lang="fr-FR" dirty="0" err="1"/>
              <a:t>Églises</a:t>
            </a:r>
            <a:r>
              <a:rPr lang="fr-FR" dirty="0"/>
              <a:t>. Je promets et je jure </a:t>
            </a:r>
            <a:r>
              <a:rPr lang="fr-FR" b="1" dirty="0"/>
              <a:t>vraie </a:t>
            </a:r>
            <a:r>
              <a:rPr lang="fr-FR" b="1" dirty="0" err="1"/>
              <a:t>obéissance</a:t>
            </a:r>
            <a:r>
              <a:rPr lang="fr-FR" b="1" dirty="0"/>
              <a:t> au Pontife romain</a:t>
            </a:r>
            <a:r>
              <a:rPr lang="fr-FR" dirty="0"/>
              <a:t>, successeur du bienheureux Pierre, chef des </a:t>
            </a:r>
            <a:r>
              <a:rPr lang="fr-FR" dirty="0" err="1"/>
              <a:t>Apôtres</a:t>
            </a:r>
            <a:r>
              <a:rPr lang="fr-FR" dirty="0"/>
              <a:t>. et vicaire de </a:t>
            </a:r>
            <a:r>
              <a:rPr lang="fr-FR" dirty="0" err="1"/>
              <a:t>Jésus­-Christ</a:t>
            </a:r>
            <a:r>
              <a:rPr lang="fr-FR" dirty="0"/>
              <a:t>. Je </a:t>
            </a:r>
            <a:r>
              <a:rPr lang="fr-FR" dirty="0" err="1"/>
              <a:t>reçois</a:t>
            </a:r>
            <a:r>
              <a:rPr lang="fr-FR" dirty="0"/>
              <a:t> et je professe sans en douter tout ce qui, par les saints canons et par les conciles </a:t>
            </a:r>
            <a:r>
              <a:rPr lang="fr-FR" dirty="0" err="1"/>
              <a:t>oecuméniques</a:t>
            </a:r>
            <a:r>
              <a:rPr lang="fr-FR" dirty="0"/>
              <a:t>, principalement par le saint </a:t>
            </a:r>
            <a:r>
              <a:rPr lang="fr-FR" b="1" dirty="0"/>
              <a:t>concile de Trente</a:t>
            </a:r>
            <a:r>
              <a:rPr lang="fr-FR" dirty="0"/>
              <a:t>, a </a:t>
            </a:r>
            <a:r>
              <a:rPr lang="fr-FR" dirty="0" err="1"/>
              <a:t>éte</a:t>
            </a:r>
            <a:r>
              <a:rPr lang="fr-FR" dirty="0"/>
              <a:t>́ transmis, </a:t>
            </a:r>
            <a:r>
              <a:rPr lang="fr-FR" dirty="0" err="1"/>
              <a:t>défini</a:t>
            </a:r>
            <a:r>
              <a:rPr lang="fr-FR" dirty="0"/>
              <a:t> et </a:t>
            </a:r>
            <a:r>
              <a:rPr lang="fr-FR" dirty="0" err="1"/>
              <a:t>déclare</a:t>
            </a:r>
            <a:r>
              <a:rPr lang="fr-FR" dirty="0"/>
              <a:t>́. En </a:t>
            </a:r>
            <a:r>
              <a:rPr lang="fr-FR" dirty="0" err="1"/>
              <a:t>même</a:t>
            </a:r>
            <a:r>
              <a:rPr lang="fr-FR" dirty="0"/>
              <a:t> temps, je condamne, je rejette et j'</a:t>
            </a:r>
            <a:r>
              <a:rPr lang="fr-FR" dirty="0" err="1"/>
              <a:t>anathématise</a:t>
            </a:r>
            <a:r>
              <a:rPr lang="fr-FR" dirty="0"/>
              <a:t> </a:t>
            </a:r>
            <a:r>
              <a:rPr lang="fr-FR" dirty="0" err="1"/>
              <a:t>également</a:t>
            </a:r>
            <a:r>
              <a:rPr lang="fr-FR" dirty="0"/>
              <a:t> tout ce qui leur est contraire et toute </a:t>
            </a:r>
            <a:r>
              <a:rPr lang="fr-FR" b="1" dirty="0" err="1"/>
              <a:t>espèce</a:t>
            </a:r>
            <a:r>
              <a:rPr lang="fr-FR" b="1" dirty="0"/>
              <a:t> d'</a:t>
            </a:r>
            <a:r>
              <a:rPr lang="fr-FR" b="1" dirty="0" err="1"/>
              <a:t>hérésie</a:t>
            </a:r>
            <a:r>
              <a:rPr lang="fr-FR" dirty="0"/>
              <a:t> </a:t>
            </a:r>
            <a:r>
              <a:rPr lang="fr-FR" dirty="0" err="1"/>
              <a:t>condamnée</a:t>
            </a:r>
            <a:r>
              <a:rPr lang="fr-FR" dirty="0"/>
              <a:t>, </a:t>
            </a:r>
            <a:r>
              <a:rPr lang="fr-FR" dirty="0" err="1"/>
              <a:t>rejetée</a:t>
            </a:r>
            <a:r>
              <a:rPr lang="fr-FR" dirty="0"/>
              <a:t> et </a:t>
            </a:r>
            <a:r>
              <a:rPr lang="fr-FR" dirty="0" err="1"/>
              <a:t>anathématisée</a:t>
            </a:r>
            <a:r>
              <a:rPr lang="fr-FR" dirty="0"/>
              <a:t> par l'</a:t>
            </a:r>
            <a:r>
              <a:rPr lang="fr-FR" dirty="0" err="1"/>
              <a:t>Église</a:t>
            </a:r>
            <a:r>
              <a:rPr lang="fr-FR" dirty="0"/>
              <a:t> ».</a:t>
            </a:r>
          </a:p>
          <a:p>
            <a:endParaRPr lang="fr-FR" dirty="0"/>
          </a:p>
        </p:txBody>
      </p:sp>
    </p:spTree>
    <p:extLst>
      <p:ext uri="{BB962C8B-B14F-4D97-AF65-F5344CB8AC3E}">
        <p14:creationId xmlns:p14="http://schemas.microsoft.com/office/powerpoint/2010/main" val="2147177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AB96B-6A48-9D42-AEAD-8889DE89E24A}"/>
              </a:ext>
            </a:extLst>
          </p:cNvPr>
          <p:cNvSpPr>
            <a:spLocks noGrp="1"/>
          </p:cNvSpPr>
          <p:nvPr>
            <p:ph type="title"/>
          </p:nvPr>
        </p:nvSpPr>
        <p:spPr/>
        <p:txBody>
          <a:bodyPr/>
          <a:lstStyle/>
          <a:p>
            <a:r>
              <a:rPr lang="fr-FR" b="1" dirty="0"/>
              <a:t>- De nouveaux outils de communication</a:t>
            </a:r>
          </a:p>
        </p:txBody>
      </p:sp>
      <p:sp>
        <p:nvSpPr>
          <p:cNvPr id="3" name="Espace réservé du contenu 2">
            <a:extLst>
              <a:ext uri="{FF2B5EF4-FFF2-40B4-BE49-F238E27FC236}">
                <a16:creationId xmlns:a16="http://schemas.microsoft.com/office/drawing/2014/main" id="{B8E407DA-B254-9942-928A-D2DA86E9D4F9}"/>
              </a:ext>
            </a:extLst>
          </p:cNvPr>
          <p:cNvSpPr>
            <a:spLocks noGrp="1"/>
          </p:cNvSpPr>
          <p:nvPr>
            <p:ph idx="1"/>
          </p:nvPr>
        </p:nvSpPr>
        <p:spPr/>
        <p:txBody>
          <a:bodyPr>
            <a:normAutofit lnSpcReduction="10000"/>
          </a:bodyPr>
          <a:lstStyle/>
          <a:p>
            <a:r>
              <a:rPr lang="fr-FR" dirty="0"/>
              <a:t>Les décisions conciliaires du Concile de Trente sont renforcées  par :</a:t>
            </a:r>
          </a:p>
          <a:p>
            <a:pPr marL="0" indent="0">
              <a:buNone/>
            </a:pPr>
            <a:endParaRPr lang="fr-FR" dirty="0"/>
          </a:p>
          <a:p>
            <a:pPr>
              <a:buFontTx/>
              <a:buChar char="-"/>
            </a:pPr>
            <a:r>
              <a:rPr lang="fr-FR" dirty="0"/>
              <a:t>La publication d’un </a:t>
            </a:r>
            <a:r>
              <a:rPr lang="fr-FR" b="1" dirty="0"/>
              <a:t>Index</a:t>
            </a:r>
            <a:r>
              <a:rPr lang="fr-FR" dirty="0"/>
              <a:t> des livres condamnés (1559)</a:t>
            </a:r>
          </a:p>
          <a:p>
            <a:pPr>
              <a:buFontTx/>
              <a:buChar char="-"/>
            </a:pPr>
            <a:r>
              <a:rPr lang="fr-FR" dirty="0"/>
              <a:t>La publication d’un </a:t>
            </a:r>
            <a:r>
              <a:rPr lang="fr-FR" b="1" dirty="0"/>
              <a:t>Catéchisme</a:t>
            </a:r>
            <a:r>
              <a:rPr lang="fr-FR" dirty="0"/>
              <a:t> (1566)</a:t>
            </a:r>
          </a:p>
          <a:p>
            <a:pPr>
              <a:buFontTx/>
              <a:buChar char="-"/>
            </a:pPr>
            <a:r>
              <a:rPr lang="fr-FR" dirty="0"/>
              <a:t>La publication d’un</a:t>
            </a:r>
            <a:r>
              <a:rPr lang="fr-FR" b="1" dirty="0"/>
              <a:t> Bréviaire </a:t>
            </a:r>
            <a:r>
              <a:rPr lang="fr-FR" dirty="0"/>
              <a:t>(1568)</a:t>
            </a:r>
          </a:p>
          <a:p>
            <a:pPr>
              <a:buFontTx/>
              <a:buChar char="-"/>
            </a:pPr>
            <a:r>
              <a:rPr lang="fr-FR" dirty="0"/>
              <a:t>La publication d’un </a:t>
            </a:r>
            <a:r>
              <a:rPr lang="fr-FR" b="1" dirty="0"/>
              <a:t>Missel</a:t>
            </a:r>
            <a:r>
              <a:rPr lang="fr-FR" dirty="0"/>
              <a:t> (1570)</a:t>
            </a:r>
          </a:p>
          <a:p>
            <a:pPr>
              <a:buFontTx/>
              <a:buChar char="-"/>
            </a:pPr>
            <a:r>
              <a:rPr lang="fr-FR" dirty="0"/>
              <a:t>La publication d’un nouveau </a:t>
            </a:r>
            <a:r>
              <a:rPr lang="fr-FR" b="1" dirty="0"/>
              <a:t>Calendrier</a:t>
            </a:r>
          </a:p>
          <a:p>
            <a:pPr>
              <a:buFontTx/>
              <a:buChar char="-"/>
            </a:pPr>
            <a:r>
              <a:rPr lang="fr-FR" dirty="0"/>
              <a:t>La fondation de nouveaux collèges et </a:t>
            </a:r>
            <a:r>
              <a:rPr lang="fr-FR" b="1" dirty="0"/>
              <a:t>Séminaires</a:t>
            </a:r>
            <a:r>
              <a:rPr lang="fr-FR" dirty="0"/>
              <a:t> (Université grégorienne)</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273292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32BC7-763E-0042-BB9F-53B725F49D44}"/>
              </a:ext>
            </a:extLst>
          </p:cNvPr>
          <p:cNvSpPr>
            <a:spLocks noGrp="1"/>
          </p:cNvSpPr>
          <p:nvPr>
            <p:ph type="title"/>
          </p:nvPr>
        </p:nvSpPr>
        <p:spPr/>
        <p:txBody>
          <a:bodyPr/>
          <a:lstStyle/>
          <a:p>
            <a:r>
              <a:rPr lang="fr-FR" dirty="0"/>
              <a:t>- </a:t>
            </a:r>
            <a:r>
              <a:rPr lang="fr-FR" b="1" dirty="0"/>
              <a:t>Une conscience de l’urgence d’une réforme</a:t>
            </a:r>
          </a:p>
        </p:txBody>
      </p:sp>
      <p:sp>
        <p:nvSpPr>
          <p:cNvPr id="3" name="Espace réservé du contenu 2">
            <a:extLst>
              <a:ext uri="{FF2B5EF4-FFF2-40B4-BE49-F238E27FC236}">
                <a16:creationId xmlns:a16="http://schemas.microsoft.com/office/drawing/2014/main" id="{CD971BAC-A004-AD4F-A5B8-061A567AB613}"/>
              </a:ext>
            </a:extLst>
          </p:cNvPr>
          <p:cNvSpPr>
            <a:spLocks noGrp="1"/>
          </p:cNvSpPr>
          <p:nvPr>
            <p:ph idx="1"/>
          </p:nvPr>
        </p:nvSpPr>
        <p:spPr/>
        <p:txBody>
          <a:bodyPr/>
          <a:lstStyle/>
          <a:p>
            <a:pPr marL="0" indent="0">
              <a:buNone/>
            </a:pPr>
            <a:r>
              <a:rPr lang="fr-FR" dirty="0"/>
              <a:t>La question de fonds est : comment faire son salut ?</a:t>
            </a:r>
          </a:p>
          <a:p>
            <a:pPr>
              <a:buFontTx/>
              <a:buChar char="-"/>
            </a:pPr>
            <a:endParaRPr lang="fr-FR" dirty="0"/>
          </a:p>
          <a:p>
            <a:pPr>
              <a:buFontTx/>
              <a:buChar char="-"/>
            </a:pPr>
            <a:r>
              <a:rPr lang="fr-FR" dirty="0"/>
              <a:t>Réforme morale ?</a:t>
            </a:r>
          </a:p>
          <a:p>
            <a:pPr>
              <a:buFontTx/>
              <a:buChar char="-"/>
            </a:pPr>
            <a:r>
              <a:rPr lang="fr-FR" dirty="0"/>
              <a:t>Réforme ecclésiologique ?</a:t>
            </a:r>
          </a:p>
          <a:p>
            <a:pPr>
              <a:buFontTx/>
              <a:buChar char="-"/>
            </a:pPr>
            <a:endParaRPr lang="fr-FR" dirty="0"/>
          </a:p>
          <a:p>
            <a:pPr>
              <a:buFontTx/>
              <a:buChar char="-"/>
            </a:pPr>
            <a:r>
              <a:rPr lang="fr-FR" dirty="0"/>
              <a:t>Réforme du croire ?</a:t>
            </a:r>
          </a:p>
          <a:p>
            <a:pPr>
              <a:buFontTx/>
              <a:buChar char="-"/>
            </a:pPr>
            <a:r>
              <a:rPr lang="fr-FR" dirty="0"/>
              <a:t>Retour à une « orthopraxie ? »</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4097740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A87FF9D-D0C9-9248-B1AB-7BC54533DCEC}"/>
              </a:ext>
            </a:extLst>
          </p:cNvPr>
          <p:cNvPicPr>
            <a:picLocks noChangeAspect="1"/>
          </p:cNvPicPr>
          <p:nvPr/>
        </p:nvPicPr>
        <p:blipFill>
          <a:blip r:embed="rId2"/>
          <a:stretch>
            <a:fillRect/>
          </a:stretch>
        </p:blipFill>
        <p:spPr>
          <a:xfrm>
            <a:off x="2155572" y="419582"/>
            <a:ext cx="7583734" cy="6018836"/>
          </a:xfrm>
          <a:prstGeom prst="rect">
            <a:avLst/>
          </a:prstGeom>
        </p:spPr>
      </p:pic>
    </p:spTree>
    <p:extLst>
      <p:ext uri="{BB962C8B-B14F-4D97-AF65-F5344CB8AC3E}">
        <p14:creationId xmlns:p14="http://schemas.microsoft.com/office/powerpoint/2010/main" val="3546984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E61AA-40CF-AC4D-9DD7-129B3A03BF34}"/>
              </a:ext>
            </a:extLst>
          </p:cNvPr>
          <p:cNvSpPr>
            <a:spLocks noGrp="1"/>
          </p:cNvSpPr>
          <p:nvPr>
            <p:ph type="title"/>
          </p:nvPr>
        </p:nvSpPr>
        <p:spPr/>
        <p:txBody>
          <a:bodyPr/>
          <a:lstStyle/>
          <a:p>
            <a:r>
              <a:rPr lang="fr-FR" b="1" dirty="0"/>
              <a:t>- Un gouvernement central renforcé</a:t>
            </a:r>
          </a:p>
        </p:txBody>
      </p:sp>
      <p:sp>
        <p:nvSpPr>
          <p:cNvPr id="3" name="Espace réservé du contenu 2">
            <a:extLst>
              <a:ext uri="{FF2B5EF4-FFF2-40B4-BE49-F238E27FC236}">
                <a16:creationId xmlns:a16="http://schemas.microsoft.com/office/drawing/2014/main" id="{7B32D197-A4E8-7346-A643-1610CADF2C47}"/>
              </a:ext>
            </a:extLst>
          </p:cNvPr>
          <p:cNvSpPr>
            <a:spLocks noGrp="1"/>
          </p:cNvSpPr>
          <p:nvPr>
            <p:ph idx="1"/>
          </p:nvPr>
        </p:nvSpPr>
        <p:spPr/>
        <p:txBody>
          <a:bodyPr>
            <a:normAutofit fontScale="92500"/>
          </a:bodyPr>
          <a:lstStyle/>
          <a:p>
            <a:r>
              <a:rPr lang="fr-FR" dirty="0"/>
              <a:t>A la suite de Grégoire XIII (1572-1593), le pape Sixte Quint (1585-1590) :</a:t>
            </a:r>
          </a:p>
          <a:p>
            <a:pPr>
              <a:buFontTx/>
              <a:buChar char="-"/>
            </a:pPr>
            <a:r>
              <a:rPr lang="fr-FR" dirty="0"/>
              <a:t>met en place un gouvernement central de l’Eglise sous la forme de </a:t>
            </a:r>
            <a:r>
              <a:rPr lang="fr-FR" b="1" dirty="0"/>
              <a:t>quinze congrégations romaines </a:t>
            </a:r>
            <a:r>
              <a:rPr lang="fr-FR" dirty="0"/>
              <a:t>assistant le pape dans le gouvernement de l’Eglise et des Etats pontificaux. </a:t>
            </a:r>
          </a:p>
          <a:p>
            <a:pPr>
              <a:buFontTx/>
              <a:buChar char="-"/>
            </a:pPr>
            <a:r>
              <a:rPr lang="fr-FR" dirty="0"/>
              <a:t>crée également la congrégation des procès consistoriaux, qui examine les enquêtes faites préalablement à toute nomination épiscopale ou abbatiale.</a:t>
            </a:r>
          </a:p>
          <a:p>
            <a:pPr>
              <a:buFontTx/>
              <a:buChar char="-"/>
            </a:pPr>
            <a:r>
              <a:rPr lang="fr-FR" dirty="0"/>
              <a:t> fixe le nombre des cardinaux à 70,  cardinaux qui sont répartis dans ces congrégations. </a:t>
            </a:r>
          </a:p>
          <a:p>
            <a:pPr marL="0" indent="0">
              <a:buNone/>
            </a:pPr>
            <a:endParaRPr lang="fr-FR" dirty="0"/>
          </a:p>
          <a:p>
            <a:pPr marL="0" indent="0">
              <a:buNone/>
            </a:pPr>
            <a:r>
              <a:rPr lang="fr-FR" dirty="0"/>
              <a:t>&gt; Poursuite de l’effort de centralisation engagé par ses prédécesseurs. </a:t>
            </a:r>
          </a:p>
        </p:txBody>
      </p:sp>
    </p:spTree>
    <p:extLst>
      <p:ext uri="{BB962C8B-B14F-4D97-AF65-F5344CB8AC3E}">
        <p14:creationId xmlns:p14="http://schemas.microsoft.com/office/powerpoint/2010/main" val="2821393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E4853-6BA6-5E45-8CAB-5268AB93E2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E0A7BE-BE6F-D046-80EA-A59C91CF0800}"/>
              </a:ext>
            </a:extLst>
          </p:cNvPr>
          <p:cNvSpPr>
            <a:spLocks noGrp="1"/>
          </p:cNvSpPr>
          <p:nvPr>
            <p:ph idx="1"/>
          </p:nvPr>
        </p:nvSpPr>
        <p:spPr/>
        <p:txBody>
          <a:bodyPr/>
          <a:lstStyle/>
          <a:p>
            <a:r>
              <a:rPr lang="fr-FR" dirty="0"/>
              <a:t>Paul V (1605-1621) publie par la suite le </a:t>
            </a:r>
            <a:r>
              <a:rPr lang="fr-FR" b="1" i="1" dirty="0"/>
              <a:t>Rituel romain </a:t>
            </a:r>
            <a:r>
              <a:rPr lang="fr-FR" dirty="0"/>
              <a:t>: textes et règles à suivre pour la célébration des sacrements. </a:t>
            </a:r>
          </a:p>
          <a:p>
            <a:endParaRPr lang="fr-FR" dirty="0"/>
          </a:p>
        </p:txBody>
      </p:sp>
    </p:spTree>
    <p:extLst>
      <p:ext uri="{BB962C8B-B14F-4D97-AF65-F5344CB8AC3E}">
        <p14:creationId xmlns:p14="http://schemas.microsoft.com/office/powerpoint/2010/main" val="2330741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24B5F-7852-5A41-A125-3B2563F1DE7A}"/>
              </a:ext>
            </a:extLst>
          </p:cNvPr>
          <p:cNvSpPr>
            <a:spLocks noGrp="1"/>
          </p:cNvSpPr>
          <p:nvPr>
            <p:ph type="title"/>
          </p:nvPr>
        </p:nvSpPr>
        <p:spPr/>
        <p:txBody>
          <a:bodyPr/>
          <a:lstStyle/>
          <a:p>
            <a:r>
              <a:rPr lang="fr-FR" b="1" dirty="0"/>
              <a:t>B – UN PROCESSUS DE RECONQUETE</a:t>
            </a:r>
            <a:endParaRPr lang="fr-FR" dirty="0"/>
          </a:p>
        </p:txBody>
      </p:sp>
      <p:sp>
        <p:nvSpPr>
          <p:cNvPr id="3" name="Espace réservé du contenu 2">
            <a:extLst>
              <a:ext uri="{FF2B5EF4-FFF2-40B4-BE49-F238E27FC236}">
                <a16:creationId xmlns:a16="http://schemas.microsoft.com/office/drawing/2014/main" id="{AA16BF84-C6DF-ED46-8E53-72DB28CC247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793147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BED89-3F57-914F-933A-5B2BC77A3500}"/>
              </a:ext>
            </a:extLst>
          </p:cNvPr>
          <p:cNvSpPr>
            <a:spLocks noGrp="1"/>
          </p:cNvSpPr>
          <p:nvPr>
            <p:ph type="title"/>
          </p:nvPr>
        </p:nvSpPr>
        <p:spPr/>
        <p:txBody>
          <a:bodyPr/>
          <a:lstStyle/>
          <a:p>
            <a:r>
              <a:rPr lang="fr-FR" b="1" dirty="0"/>
              <a:t>- La relance de l’inquisition romaine</a:t>
            </a:r>
          </a:p>
        </p:txBody>
      </p:sp>
      <p:sp>
        <p:nvSpPr>
          <p:cNvPr id="3" name="Espace réservé du contenu 2">
            <a:extLst>
              <a:ext uri="{FF2B5EF4-FFF2-40B4-BE49-F238E27FC236}">
                <a16:creationId xmlns:a16="http://schemas.microsoft.com/office/drawing/2014/main" id="{99C0F661-1B5B-7748-821C-40F5587651F8}"/>
              </a:ext>
            </a:extLst>
          </p:cNvPr>
          <p:cNvSpPr>
            <a:spLocks noGrp="1"/>
          </p:cNvSpPr>
          <p:nvPr>
            <p:ph idx="1"/>
          </p:nvPr>
        </p:nvSpPr>
        <p:spPr/>
        <p:txBody>
          <a:bodyPr>
            <a:normAutofit lnSpcReduction="10000"/>
          </a:bodyPr>
          <a:lstStyle/>
          <a:p>
            <a:r>
              <a:rPr lang="fr-FR" dirty="0"/>
              <a:t>L'abjuration des « </a:t>
            </a:r>
            <a:r>
              <a:rPr lang="fr-FR" dirty="0" err="1"/>
              <a:t>hérétiques</a:t>
            </a:r>
            <a:r>
              <a:rPr lang="fr-FR" dirty="0"/>
              <a:t> » est alors activement </a:t>
            </a:r>
            <a:r>
              <a:rPr lang="fr-FR" dirty="0" err="1"/>
              <a:t>recherchée</a:t>
            </a:r>
            <a:r>
              <a:rPr lang="fr-FR" dirty="0"/>
              <a:t> : réforme catholique et « contre-réformation » sont mêlées.</a:t>
            </a:r>
          </a:p>
          <a:p>
            <a:r>
              <a:rPr lang="fr-FR" dirty="0" err="1"/>
              <a:t>Réprimer</a:t>
            </a:r>
            <a:r>
              <a:rPr lang="fr-FR" dirty="0"/>
              <a:t> l'</a:t>
            </a:r>
            <a:r>
              <a:rPr lang="fr-FR" dirty="0" err="1"/>
              <a:t>hérésie</a:t>
            </a:r>
            <a:r>
              <a:rPr lang="fr-FR" dirty="0"/>
              <a:t> revient à assurer le salut des </a:t>
            </a:r>
            <a:r>
              <a:rPr lang="fr-FR" dirty="0" err="1"/>
              <a:t>âmes</a:t>
            </a:r>
            <a:r>
              <a:rPr lang="fr-FR" dirty="0"/>
              <a:t> et la </a:t>
            </a:r>
            <a:r>
              <a:rPr lang="fr-FR" dirty="0" err="1"/>
              <a:t>prospérite</a:t>
            </a:r>
            <a:r>
              <a:rPr lang="fr-FR" dirty="0"/>
              <a:t>́ de l’Etat.</a:t>
            </a:r>
          </a:p>
          <a:p>
            <a:r>
              <a:rPr lang="fr-FR" dirty="0"/>
              <a:t>L'Inquisition romaine est </a:t>
            </a:r>
            <a:r>
              <a:rPr lang="fr-FR" dirty="0" err="1"/>
              <a:t>relancée</a:t>
            </a:r>
            <a:r>
              <a:rPr lang="fr-FR" dirty="0"/>
              <a:t> en 1542.</a:t>
            </a:r>
          </a:p>
          <a:p>
            <a:pPr marL="0" indent="0">
              <a:buNone/>
            </a:pPr>
            <a:r>
              <a:rPr lang="fr-FR" dirty="0"/>
              <a:t>- </a:t>
            </a:r>
            <a:r>
              <a:rPr lang="fr-FR" dirty="0" err="1"/>
              <a:t>démantèlement</a:t>
            </a:r>
            <a:r>
              <a:rPr lang="fr-FR" dirty="0"/>
              <a:t> des cercles </a:t>
            </a:r>
            <a:r>
              <a:rPr lang="fr-FR" dirty="0" err="1"/>
              <a:t>érasmiens</a:t>
            </a:r>
            <a:r>
              <a:rPr lang="fr-FR" dirty="0"/>
              <a:t> ou </a:t>
            </a:r>
            <a:r>
              <a:rPr lang="fr-FR" dirty="0" err="1"/>
              <a:t>gagnés</a:t>
            </a:r>
            <a:r>
              <a:rPr lang="fr-FR" dirty="0"/>
              <a:t> aux </a:t>
            </a:r>
            <a:r>
              <a:rPr lang="fr-FR" dirty="0" err="1"/>
              <a:t>idées</a:t>
            </a:r>
            <a:r>
              <a:rPr lang="fr-FR" dirty="0"/>
              <a:t> protestantes en Italie. </a:t>
            </a:r>
          </a:p>
          <a:p>
            <a:pPr>
              <a:buFontTx/>
              <a:buChar char="-"/>
            </a:pPr>
            <a:r>
              <a:rPr lang="fr-FR" dirty="0"/>
              <a:t>Élection de Michel </a:t>
            </a:r>
            <a:r>
              <a:rPr lang="fr-FR" dirty="0" err="1"/>
              <a:t>Ghislieri</a:t>
            </a:r>
            <a:r>
              <a:rPr lang="fr-FR" dirty="0"/>
              <a:t> en 1566 qui devient pape sous le nom de Pie V significative (le Dominicain avait </a:t>
            </a:r>
            <a:r>
              <a:rPr lang="fr-FR" dirty="0" err="1"/>
              <a:t>éte</a:t>
            </a:r>
            <a:r>
              <a:rPr lang="fr-FR" dirty="0"/>
              <a:t>́ </a:t>
            </a:r>
            <a:r>
              <a:rPr lang="fr-FR" dirty="0" err="1"/>
              <a:t>brièvement</a:t>
            </a:r>
            <a:r>
              <a:rPr lang="fr-FR" dirty="0"/>
              <a:t> Grand Inquisiteur sous Paul IV). </a:t>
            </a:r>
          </a:p>
        </p:txBody>
      </p:sp>
    </p:spTree>
    <p:extLst>
      <p:ext uri="{BB962C8B-B14F-4D97-AF65-F5344CB8AC3E}">
        <p14:creationId xmlns:p14="http://schemas.microsoft.com/office/powerpoint/2010/main" val="3589469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E0722-86FE-044F-A0DF-8A49247A4623}"/>
              </a:ext>
            </a:extLst>
          </p:cNvPr>
          <p:cNvSpPr>
            <a:spLocks noGrp="1"/>
          </p:cNvSpPr>
          <p:nvPr>
            <p:ph type="title"/>
          </p:nvPr>
        </p:nvSpPr>
        <p:spPr>
          <a:xfrm>
            <a:off x="2432825" y="-1660525"/>
            <a:ext cx="10515600" cy="1325563"/>
          </a:xfrm>
        </p:spPr>
        <p:txBody>
          <a:bodyPr/>
          <a:lstStyle/>
          <a:p>
            <a:endParaRPr lang="fr-FR" dirty="0"/>
          </a:p>
        </p:txBody>
      </p:sp>
      <p:sp>
        <p:nvSpPr>
          <p:cNvPr id="3" name="Espace réservé du contenu 2">
            <a:extLst>
              <a:ext uri="{FF2B5EF4-FFF2-40B4-BE49-F238E27FC236}">
                <a16:creationId xmlns:a16="http://schemas.microsoft.com/office/drawing/2014/main" id="{1DDFAAED-507F-5041-8782-D99A607CA6E6}"/>
              </a:ext>
            </a:extLst>
          </p:cNvPr>
          <p:cNvSpPr>
            <a:spLocks noGrp="1"/>
          </p:cNvSpPr>
          <p:nvPr>
            <p:ph idx="1"/>
          </p:nvPr>
        </p:nvSpPr>
        <p:spPr/>
        <p:txBody>
          <a:bodyPr>
            <a:normAutofit fontScale="70000" lnSpcReduction="20000"/>
          </a:bodyPr>
          <a:lstStyle/>
          <a:p>
            <a:pPr marL="0" indent="0">
              <a:buNone/>
            </a:pPr>
            <a:r>
              <a:rPr lang="fr-FR" b="1" dirty="0"/>
              <a:t>Le cas espagnol</a:t>
            </a:r>
          </a:p>
          <a:p>
            <a:pPr marL="0" indent="0">
              <a:buNone/>
            </a:pPr>
            <a:r>
              <a:rPr lang="fr-FR" dirty="0"/>
              <a:t> En Espagne, cependant, l’inquisition relève du souverain depuis </a:t>
            </a:r>
            <a:r>
              <a:rPr lang="fr-FR" b="1" dirty="0"/>
              <a:t>1478</a:t>
            </a:r>
            <a:r>
              <a:rPr lang="fr-FR" dirty="0"/>
              <a:t>.</a:t>
            </a:r>
          </a:p>
          <a:p>
            <a:r>
              <a:rPr lang="fr-FR" dirty="0"/>
              <a:t>Puissante administration avec son </a:t>
            </a:r>
            <a:r>
              <a:rPr lang="fr-FR" dirty="0" err="1"/>
              <a:t>réseau</a:t>
            </a:r>
            <a:r>
              <a:rPr lang="fr-FR" dirty="0"/>
              <a:t> de « familiers » (collaborateurs </a:t>
            </a:r>
            <a:r>
              <a:rPr lang="fr-FR" dirty="0" err="1"/>
              <a:t>laïcs</a:t>
            </a:r>
            <a:r>
              <a:rPr lang="fr-FR" dirty="0"/>
              <a:t>), elle surveille d'abord les </a:t>
            </a:r>
            <a:r>
              <a:rPr lang="fr-FR" i="1" dirty="0" err="1"/>
              <a:t>conversos</a:t>
            </a:r>
            <a:r>
              <a:rPr lang="fr-FR" i="1" dirty="0"/>
              <a:t> </a:t>
            </a:r>
            <a:r>
              <a:rPr lang="fr-FR" dirty="0"/>
              <a:t>(Juifs) et les </a:t>
            </a:r>
            <a:r>
              <a:rPr lang="fr-FR" i="1" dirty="0" err="1"/>
              <a:t>mudejars</a:t>
            </a:r>
            <a:r>
              <a:rPr lang="fr-FR" i="1" dirty="0"/>
              <a:t> </a:t>
            </a:r>
            <a:r>
              <a:rPr lang="fr-FR" dirty="0"/>
              <a:t>(Morisques) </a:t>
            </a:r>
            <a:r>
              <a:rPr lang="fr-FR" dirty="0" err="1"/>
              <a:t>suspectés</a:t>
            </a:r>
            <a:r>
              <a:rPr lang="fr-FR" dirty="0"/>
              <a:t>, à juste titre parfois, d'avoir conservé bien des </a:t>
            </a:r>
            <a:r>
              <a:rPr lang="fr-FR" dirty="0" err="1"/>
              <a:t>éléments</a:t>
            </a:r>
            <a:r>
              <a:rPr lang="fr-FR" dirty="0"/>
              <a:t> de leurs anciennes religions. </a:t>
            </a:r>
          </a:p>
          <a:p>
            <a:r>
              <a:rPr lang="fr-FR" b="1" i="1" dirty="0" err="1"/>
              <a:t>Alumbrados</a:t>
            </a:r>
            <a:r>
              <a:rPr lang="fr-FR" b="1" i="1" dirty="0"/>
              <a:t> </a:t>
            </a:r>
            <a:r>
              <a:rPr lang="fr-FR" dirty="0"/>
              <a:t>(</a:t>
            </a:r>
            <a:r>
              <a:rPr lang="fr-FR" dirty="0" err="1"/>
              <a:t>illuminés</a:t>
            </a:r>
            <a:r>
              <a:rPr lang="fr-FR" dirty="0"/>
              <a:t>, mystiques) et </a:t>
            </a:r>
            <a:r>
              <a:rPr lang="fr-FR" dirty="0" err="1"/>
              <a:t>érasmiens</a:t>
            </a:r>
            <a:r>
              <a:rPr lang="fr-FR" dirty="0"/>
              <a:t> sont vite </a:t>
            </a:r>
            <a:r>
              <a:rPr lang="fr-FR" dirty="0" err="1"/>
              <a:t>qualifiés</a:t>
            </a:r>
            <a:r>
              <a:rPr lang="fr-FR" dirty="0"/>
              <a:t> de </a:t>
            </a:r>
            <a:r>
              <a:rPr lang="fr-FR" dirty="0" err="1"/>
              <a:t>luthériens</a:t>
            </a:r>
            <a:r>
              <a:rPr lang="fr-FR" dirty="0"/>
              <a:t>, alors qu'ils et elles le sont </a:t>
            </a:r>
            <a:r>
              <a:rPr lang="fr-FR" dirty="0" err="1"/>
              <a:t>très</a:t>
            </a:r>
            <a:r>
              <a:rPr lang="fr-FR" dirty="0"/>
              <a:t> rarement. </a:t>
            </a:r>
          </a:p>
          <a:p>
            <a:r>
              <a:rPr lang="fr-FR" dirty="0"/>
              <a:t>Terreur et </a:t>
            </a:r>
            <a:r>
              <a:rPr lang="fr-FR" b="1" dirty="0"/>
              <a:t>ultra-rigorisme</a:t>
            </a:r>
          </a:p>
          <a:p>
            <a:pPr marL="0" indent="0">
              <a:buNone/>
            </a:pPr>
            <a:r>
              <a:rPr lang="fr-FR" dirty="0"/>
              <a:t>-  </a:t>
            </a:r>
            <a:r>
              <a:rPr lang="fr-FR" dirty="0" err="1"/>
              <a:t>Bartolome</a:t>
            </a:r>
            <a:r>
              <a:rPr lang="fr-FR" dirty="0"/>
              <a:t>́ </a:t>
            </a:r>
            <a:r>
              <a:rPr lang="fr-FR" dirty="0" err="1"/>
              <a:t>Carranza</a:t>
            </a:r>
            <a:r>
              <a:rPr lang="fr-FR" dirty="0"/>
              <a:t> (1503­-1576), </a:t>
            </a:r>
            <a:r>
              <a:rPr lang="fr-FR" dirty="0" err="1"/>
              <a:t>archevêque</a:t>
            </a:r>
            <a:r>
              <a:rPr lang="fr-FR" dirty="0"/>
              <a:t> primat de </a:t>
            </a:r>
            <a:r>
              <a:rPr lang="fr-FR" dirty="0" err="1"/>
              <a:t>Tolède</a:t>
            </a:r>
            <a:r>
              <a:rPr lang="fr-FR" dirty="0"/>
              <a:t>, est emprisonné et meurt à Rome alors qu'il avait </a:t>
            </a:r>
            <a:r>
              <a:rPr lang="fr-FR" dirty="0" err="1"/>
              <a:t>éte</a:t>
            </a:r>
            <a:r>
              <a:rPr lang="fr-FR" dirty="0"/>
              <a:t>́ un </a:t>
            </a:r>
            <a:r>
              <a:rPr lang="fr-FR" dirty="0" err="1"/>
              <a:t>théologien</a:t>
            </a:r>
            <a:r>
              <a:rPr lang="fr-FR" dirty="0"/>
              <a:t> </a:t>
            </a:r>
            <a:r>
              <a:rPr lang="fr-FR" dirty="0" err="1"/>
              <a:t>envoye</a:t>
            </a:r>
            <a:r>
              <a:rPr lang="fr-FR" dirty="0"/>
              <a:t>́ par Charles Quint à Trente </a:t>
            </a:r>
          </a:p>
          <a:p>
            <a:pPr>
              <a:buFontTx/>
              <a:buChar char="-"/>
            </a:pPr>
            <a:r>
              <a:rPr lang="fr-FR" dirty="0" err="1"/>
              <a:t>François</a:t>
            </a:r>
            <a:r>
              <a:rPr lang="fr-FR" dirty="0"/>
              <a:t> Borgia, 3ème </a:t>
            </a:r>
            <a:r>
              <a:rPr lang="fr-FR" dirty="0" err="1"/>
              <a:t>général</a:t>
            </a:r>
            <a:r>
              <a:rPr lang="fr-FR" dirty="0"/>
              <a:t> des </a:t>
            </a:r>
            <a:r>
              <a:rPr lang="fr-FR" dirty="0" err="1"/>
              <a:t>Jésuites</a:t>
            </a:r>
            <a:r>
              <a:rPr lang="fr-FR" dirty="0"/>
              <a:t>  accusé de </a:t>
            </a:r>
            <a:r>
              <a:rPr lang="fr-FR" dirty="0" err="1"/>
              <a:t>luthéranisme</a:t>
            </a:r>
            <a:r>
              <a:rPr lang="fr-FR" dirty="0"/>
              <a:t>, </a:t>
            </a:r>
          </a:p>
          <a:p>
            <a:pPr>
              <a:buFontTx/>
              <a:buChar char="-"/>
            </a:pPr>
            <a:r>
              <a:rPr lang="fr-FR" i="1" dirty="0"/>
              <a:t>Traité de l'oraison, du </a:t>
            </a:r>
            <a:r>
              <a:rPr lang="fr-FR" i="1" dirty="0" err="1"/>
              <a:t>jeûne</a:t>
            </a:r>
            <a:r>
              <a:rPr lang="fr-FR" i="1" dirty="0"/>
              <a:t> et de l'</a:t>
            </a:r>
            <a:r>
              <a:rPr lang="fr-FR" i="1" dirty="0" err="1"/>
              <a:t>aumône</a:t>
            </a:r>
            <a:r>
              <a:rPr lang="fr-FR" i="1" dirty="0"/>
              <a:t> </a:t>
            </a:r>
            <a:r>
              <a:rPr lang="fr-FR" dirty="0"/>
              <a:t>du dominicain Louis de Grenade. mis à l'Index (1559)  </a:t>
            </a:r>
            <a:r>
              <a:rPr lang="fr-FR" dirty="0" err="1"/>
              <a:t>maître</a:t>
            </a:r>
            <a:r>
              <a:rPr lang="fr-FR" dirty="0"/>
              <a:t> spirituel de Charles </a:t>
            </a:r>
            <a:r>
              <a:rPr lang="fr-FR" dirty="0" err="1"/>
              <a:t>Borromée</a:t>
            </a:r>
            <a:r>
              <a:rPr lang="fr-FR" dirty="0"/>
              <a:t>, </a:t>
            </a:r>
            <a:r>
              <a:rPr lang="fr-FR" dirty="0" err="1"/>
              <a:t>François</a:t>
            </a:r>
            <a:r>
              <a:rPr lang="fr-FR" dirty="0"/>
              <a:t> de Sales.</a:t>
            </a:r>
          </a:p>
          <a:p>
            <a:pPr>
              <a:buFontTx/>
              <a:buChar char="-"/>
            </a:pPr>
            <a:r>
              <a:rPr lang="fr-FR" b="1" dirty="0"/>
              <a:t>Sainte </a:t>
            </a:r>
            <a:r>
              <a:rPr lang="fr-FR" b="1" dirty="0" err="1"/>
              <a:t>Thérèse</a:t>
            </a:r>
            <a:r>
              <a:rPr lang="fr-FR" b="1" dirty="0"/>
              <a:t> d'Avila (1515-­1582), </a:t>
            </a:r>
            <a:r>
              <a:rPr lang="fr-FR" dirty="0"/>
              <a:t>de </a:t>
            </a:r>
            <a:r>
              <a:rPr lang="fr-FR" dirty="0" err="1"/>
              <a:t>père</a:t>
            </a:r>
            <a:r>
              <a:rPr lang="fr-FR" dirty="0"/>
              <a:t> </a:t>
            </a:r>
            <a:r>
              <a:rPr lang="fr-FR" dirty="0" err="1"/>
              <a:t>converso</a:t>
            </a:r>
            <a:r>
              <a:rPr lang="fr-FR" dirty="0"/>
              <a:t>, </a:t>
            </a:r>
            <a:r>
              <a:rPr lang="fr-FR" dirty="0" err="1"/>
              <a:t>soupçonnée</a:t>
            </a:r>
            <a:r>
              <a:rPr lang="fr-FR" dirty="0"/>
              <a:t> d'illuminisme</a:t>
            </a:r>
          </a:p>
        </p:txBody>
      </p:sp>
      <p:sp>
        <p:nvSpPr>
          <p:cNvPr id="4" name="Rectangle 2">
            <a:extLst>
              <a:ext uri="{FF2B5EF4-FFF2-40B4-BE49-F238E27FC236}">
                <a16:creationId xmlns:a16="http://schemas.microsoft.com/office/drawing/2014/main" id="{DBC0F4E7-0F80-FF4A-A91F-5D22C302D2EB}"/>
              </a:ext>
            </a:extLst>
          </p:cNvPr>
          <p:cNvSpPr>
            <a:spLocks noChangeArrowheads="1"/>
          </p:cNvSpPr>
          <p:nvPr/>
        </p:nvSpPr>
        <p:spPr bwMode="auto">
          <a:xfrm>
            <a:off x="-2519329" y="-8139238"/>
            <a:ext cx="2091066" cy="927946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B0080"/>
                </a:solidFill>
                <a:effectLst/>
                <a:latin typeface="Arial" panose="020B0604020202020204" pitchFamily="34" charset="0"/>
              </a:rPr>
              <a:t>  </a:t>
            </a:r>
            <a:r>
              <a:rPr kumimoji="0" lang="fr-FR" altLang="fr-FR" sz="19900" b="0" i="0" u="none" strike="noStrike" cap="none" normalizeH="0" baseline="0" dirty="0">
                <a:ln>
                  <a:noFill/>
                </a:ln>
                <a:solidFill>
                  <a:srgbClr val="0B0080"/>
                </a:solidFill>
                <a:effectLst/>
                <a:latin typeface="Arial" panose="020B0604020202020204" pitchFamily="34" charset="0"/>
              </a:rPr>
              <a:t>     </a:t>
            </a:r>
            <a:endParaRPr kumimoji="0" lang="fr-FR" altLang="fr-FR" sz="900" b="0" i="0" u="none" strike="noStrike" cap="none" normalizeH="0" baseline="0" dirty="0">
              <a:ln>
                <a:noFill/>
              </a:ln>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57552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386A9-49FE-9548-86A2-6EE879F252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640E131-68CE-654C-AF4D-E2A763EDC42F}"/>
              </a:ext>
            </a:extLst>
          </p:cNvPr>
          <p:cNvSpPr>
            <a:spLocks noGrp="1"/>
          </p:cNvSpPr>
          <p:nvPr>
            <p:ph idx="1"/>
          </p:nvPr>
        </p:nvSpPr>
        <p:spPr/>
        <p:txBody>
          <a:bodyPr/>
          <a:lstStyle/>
          <a:p>
            <a:r>
              <a:rPr lang="fr-FR" dirty="0"/>
              <a:t>Congrégation de l’</a:t>
            </a:r>
            <a:r>
              <a:rPr lang="fr-FR" b="1" dirty="0"/>
              <a:t>Index</a:t>
            </a:r>
            <a:r>
              <a:rPr lang="fr-FR" dirty="0"/>
              <a:t> instituée en </a:t>
            </a:r>
            <a:r>
              <a:rPr lang="fr-FR" b="1" dirty="0"/>
              <a:t>1559</a:t>
            </a:r>
          </a:p>
          <a:p>
            <a:endParaRPr lang="fr-FR" dirty="0"/>
          </a:p>
          <a:p>
            <a:r>
              <a:rPr lang="fr-FR" dirty="0"/>
              <a:t>Lutte contre les superstitions et la sorcellerie</a:t>
            </a:r>
          </a:p>
          <a:p>
            <a:endParaRPr lang="fr-FR" dirty="0"/>
          </a:p>
          <a:p>
            <a:r>
              <a:rPr lang="fr-FR" dirty="0"/>
              <a:t>Lutte contre les « hérésies » définies comme telles</a:t>
            </a:r>
          </a:p>
        </p:txBody>
      </p:sp>
    </p:spTree>
    <p:extLst>
      <p:ext uri="{BB962C8B-B14F-4D97-AF65-F5344CB8AC3E}">
        <p14:creationId xmlns:p14="http://schemas.microsoft.com/office/powerpoint/2010/main" val="1548202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B849E-E6E5-B549-AEAB-662A1D797D8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65BE65D-91EB-144D-96BD-86719FEBC240}"/>
              </a:ext>
            </a:extLst>
          </p:cNvPr>
          <p:cNvSpPr>
            <a:spLocks noGrp="1"/>
          </p:cNvSpPr>
          <p:nvPr>
            <p:ph idx="1"/>
          </p:nvPr>
        </p:nvSpPr>
        <p:spPr/>
        <p:txBody>
          <a:bodyPr>
            <a:normAutofit fontScale="92500" lnSpcReduction="10000"/>
          </a:bodyPr>
          <a:lstStyle/>
          <a:p>
            <a:pPr marL="0" indent="0">
              <a:buNone/>
            </a:pPr>
            <a:endParaRPr lang="fr-FR" dirty="0"/>
          </a:p>
          <a:p>
            <a:pPr marL="0" indent="0">
              <a:buNone/>
            </a:pPr>
            <a:r>
              <a:rPr lang="fr-FR" dirty="0"/>
              <a:t>Premier </a:t>
            </a:r>
            <a:r>
              <a:rPr lang="fr-FR" i="1" dirty="0"/>
              <a:t>Index</a:t>
            </a:r>
            <a:r>
              <a:rPr lang="fr-FR" dirty="0"/>
              <a:t> romain, liste de livres interdits, </a:t>
            </a:r>
          </a:p>
          <a:p>
            <a:pPr>
              <a:buFontTx/>
              <a:buChar char="-"/>
            </a:pPr>
            <a:r>
              <a:rPr lang="fr-FR" dirty="0"/>
              <a:t>publié par Paul IV en </a:t>
            </a:r>
            <a:r>
              <a:rPr lang="fr-FR" b="1" dirty="0"/>
              <a:t>1559</a:t>
            </a:r>
          </a:p>
          <a:p>
            <a:pPr>
              <a:buFontTx/>
              <a:buChar char="-"/>
            </a:pPr>
            <a:r>
              <a:rPr lang="fr-FR" dirty="0"/>
              <a:t>longue liste où figure en particulier l'œuvre d'</a:t>
            </a:r>
            <a:r>
              <a:rPr lang="fr-FR" dirty="0" err="1"/>
              <a:t>Érasme</a:t>
            </a:r>
            <a:r>
              <a:rPr lang="fr-FR" dirty="0"/>
              <a:t>.</a:t>
            </a:r>
          </a:p>
          <a:p>
            <a:pPr marL="0" indent="0">
              <a:buNone/>
            </a:pPr>
            <a:r>
              <a:rPr lang="fr-FR" dirty="0"/>
              <a:t>Seconde liste de mise à l’</a:t>
            </a:r>
            <a:r>
              <a:rPr lang="fr-FR" i="1" dirty="0"/>
              <a:t>Index</a:t>
            </a:r>
            <a:r>
              <a:rPr lang="fr-FR" dirty="0"/>
              <a:t> en </a:t>
            </a:r>
            <a:r>
              <a:rPr lang="fr-FR" b="1" dirty="0"/>
              <a:t>1564</a:t>
            </a:r>
          </a:p>
          <a:p>
            <a:pPr marL="0" indent="0">
              <a:buNone/>
            </a:pPr>
            <a:r>
              <a:rPr lang="fr-FR" dirty="0"/>
              <a:t> </a:t>
            </a:r>
          </a:p>
          <a:p>
            <a:r>
              <a:rPr lang="fr-FR" dirty="0"/>
              <a:t>Pie V </a:t>
            </a:r>
            <a:r>
              <a:rPr lang="fr-FR" dirty="0" err="1"/>
              <a:t>crée</a:t>
            </a:r>
            <a:r>
              <a:rPr lang="fr-FR" dirty="0"/>
              <a:t> une </a:t>
            </a:r>
            <a:r>
              <a:rPr lang="fr-FR" b="1" dirty="0" err="1"/>
              <a:t>Congrégation</a:t>
            </a:r>
            <a:r>
              <a:rPr lang="fr-FR" b="1" dirty="0"/>
              <a:t> de l'Index </a:t>
            </a:r>
            <a:r>
              <a:rPr lang="fr-FR" dirty="0"/>
              <a:t>pour sa mise à jour </a:t>
            </a:r>
            <a:r>
              <a:rPr lang="fr-FR" dirty="0" err="1"/>
              <a:t>régulière</a:t>
            </a:r>
            <a:r>
              <a:rPr lang="fr-FR" dirty="0"/>
              <a:t> (1571). </a:t>
            </a:r>
          </a:p>
          <a:p>
            <a:r>
              <a:rPr lang="fr-FR" dirty="0"/>
              <a:t>Le </a:t>
            </a:r>
            <a:r>
              <a:rPr lang="fr-FR" dirty="0" err="1"/>
              <a:t>rôle</a:t>
            </a:r>
            <a:r>
              <a:rPr lang="fr-FR" dirty="0"/>
              <a:t> de la Curie romaine est accentué à l’encontre des Universités de </a:t>
            </a:r>
            <a:r>
              <a:rPr lang="fr-FR" dirty="0" err="1"/>
              <a:t>théologie</a:t>
            </a:r>
            <a:r>
              <a:rPr lang="fr-FR" dirty="0"/>
              <a:t> qui en avaient la charge ordinaire au Moyen Age.</a:t>
            </a:r>
          </a:p>
        </p:txBody>
      </p:sp>
    </p:spTree>
    <p:extLst>
      <p:ext uri="{BB962C8B-B14F-4D97-AF65-F5344CB8AC3E}">
        <p14:creationId xmlns:p14="http://schemas.microsoft.com/office/powerpoint/2010/main" val="852754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015EA8C-78E3-7044-9B2F-403D3E7516B0}"/>
              </a:ext>
            </a:extLst>
          </p:cNvPr>
          <p:cNvPicPr>
            <a:picLocks noChangeAspect="1"/>
          </p:cNvPicPr>
          <p:nvPr/>
        </p:nvPicPr>
        <p:blipFill>
          <a:blip r:embed="rId2"/>
          <a:stretch>
            <a:fillRect/>
          </a:stretch>
        </p:blipFill>
        <p:spPr>
          <a:xfrm>
            <a:off x="3502897" y="-306164"/>
            <a:ext cx="5538071" cy="8609184"/>
          </a:xfrm>
          <a:prstGeom prst="rect">
            <a:avLst/>
          </a:prstGeom>
        </p:spPr>
      </p:pic>
    </p:spTree>
    <p:extLst>
      <p:ext uri="{BB962C8B-B14F-4D97-AF65-F5344CB8AC3E}">
        <p14:creationId xmlns:p14="http://schemas.microsoft.com/office/powerpoint/2010/main" val="268682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42ECB-137C-D749-B11B-09966CB42EEB}"/>
              </a:ext>
            </a:extLst>
          </p:cNvPr>
          <p:cNvSpPr>
            <a:spLocks noGrp="1"/>
          </p:cNvSpPr>
          <p:nvPr>
            <p:ph type="title"/>
          </p:nvPr>
        </p:nvSpPr>
        <p:spPr/>
        <p:txBody>
          <a:bodyPr/>
          <a:lstStyle/>
          <a:p>
            <a:r>
              <a:rPr lang="fr-FR" b="1" dirty="0"/>
              <a:t>- Les chasses aux « sorcières »</a:t>
            </a:r>
          </a:p>
        </p:txBody>
      </p:sp>
      <p:sp>
        <p:nvSpPr>
          <p:cNvPr id="3" name="Espace réservé du contenu 2">
            <a:extLst>
              <a:ext uri="{FF2B5EF4-FFF2-40B4-BE49-F238E27FC236}">
                <a16:creationId xmlns:a16="http://schemas.microsoft.com/office/drawing/2014/main" id="{1DC3EDAE-21FE-FC46-BDCE-9536DC7B432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34445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A9086-BAAC-F549-9A22-F78B1ADFE61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BBC89CBA-51B2-8841-A4E2-47EA8A053F4C}"/>
              </a:ext>
            </a:extLst>
          </p:cNvPr>
          <p:cNvSpPr>
            <a:spLocks noGrp="1"/>
          </p:cNvSpPr>
          <p:nvPr>
            <p:ph idx="1"/>
          </p:nvPr>
        </p:nvSpPr>
        <p:spPr/>
        <p:txBody>
          <a:bodyPr/>
          <a:lstStyle/>
          <a:p>
            <a:pPr marL="0" indent="0">
              <a:buNone/>
            </a:pPr>
            <a:r>
              <a:rPr lang="fr-FR" dirty="0"/>
              <a:t>Côté catholique : </a:t>
            </a:r>
          </a:p>
          <a:p>
            <a:pPr>
              <a:buFontTx/>
              <a:buChar char="-"/>
            </a:pPr>
            <a:r>
              <a:rPr lang="fr-FR" dirty="0"/>
              <a:t>Dénonciation des abus depuis la fin du XV</a:t>
            </a:r>
            <a:r>
              <a:rPr lang="fr-FR" baseline="30000" dirty="0"/>
              <a:t>e</a:t>
            </a:r>
            <a:r>
              <a:rPr lang="fr-FR" dirty="0"/>
              <a:t> siècle</a:t>
            </a:r>
          </a:p>
          <a:p>
            <a:pPr marL="0" indent="0">
              <a:buNone/>
            </a:pPr>
            <a:r>
              <a:rPr lang="fr-FR" dirty="0"/>
              <a:t>Manquements à l’état sacerdotal</a:t>
            </a:r>
          </a:p>
          <a:p>
            <a:pPr marL="0" indent="0">
              <a:buNone/>
            </a:pPr>
            <a:r>
              <a:rPr lang="fr-FR" dirty="0"/>
              <a:t>Manquements à la régularité monastique</a:t>
            </a:r>
          </a:p>
          <a:p>
            <a:pPr marL="0" indent="0">
              <a:buNone/>
            </a:pPr>
            <a:r>
              <a:rPr lang="fr-FR" dirty="0"/>
              <a:t>- Conviction d’une dégradation ou d’une </a:t>
            </a:r>
            <a:r>
              <a:rPr lang="fr-FR" i="1" dirty="0" err="1"/>
              <a:t>deformatio</a:t>
            </a:r>
            <a:r>
              <a:rPr lang="fr-FR" dirty="0"/>
              <a:t> </a:t>
            </a:r>
          </a:p>
        </p:txBody>
      </p:sp>
    </p:spTree>
    <p:extLst>
      <p:ext uri="{BB962C8B-B14F-4D97-AF65-F5344CB8AC3E}">
        <p14:creationId xmlns:p14="http://schemas.microsoft.com/office/powerpoint/2010/main" val="3950432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1C254820-F4BC-2C4D-A693-84DACD8AE54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C361160-81E6-7C49-9260-4B4C93B0467B}"/>
              </a:ext>
            </a:extLst>
          </p:cNvPr>
          <p:cNvSpPr>
            <a:spLocks noGrp="1"/>
          </p:cNvSpPr>
          <p:nvPr>
            <p:ph idx="1"/>
          </p:nvPr>
        </p:nvSpPr>
        <p:spPr/>
        <p:txBody>
          <a:bodyPr/>
          <a:lstStyle/>
          <a:p>
            <a:r>
              <a:rPr lang="fr-FR" dirty="0"/>
              <a:t>Ce processus  à relier au processus de la « chasse aux sorcières » </a:t>
            </a:r>
          </a:p>
          <a:p>
            <a:pPr>
              <a:buFontTx/>
              <a:buChar char="-"/>
            </a:pPr>
            <a:r>
              <a:rPr lang="fr-FR" dirty="0"/>
              <a:t>Europe occidentale et chrétienne </a:t>
            </a:r>
          </a:p>
          <a:p>
            <a:pPr>
              <a:buFontTx/>
              <a:buChar char="-"/>
            </a:pPr>
            <a:r>
              <a:rPr lang="fr-FR" dirty="0"/>
              <a:t>Au tournant des XVIe et XVIIe siècle. </a:t>
            </a:r>
          </a:p>
          <a:p>
            <a:pPr>
              <a:buFontTx/>
              <a:buChar char="-"/>
            </a:pPr>
            <a:endParaRPr lang="fr-FR" dirty="0"/>
          </a:p>
          <a:p>
            <a:r>
              <a:rPr lang="fr-FR" dirty="0"/>
              <a:t>La lutte contre la sorcellerie </a:t>
            </a:r>
          </a:p>
          <a:p>
            <a:r>
              <a:rPr lang="fr-FR" dirty="0"/>
              <a:t>La lutte contre les hérétiques </a:t>
            </a:r>
          </a:p>
          <a:p>
            <a:pPr marL="0" indent="0">
              <a:buNone/>
            </a:pPr>
            <a:r>
              <a:rPr lang="fr-FR" dirty="0"/>
              <a:t>= les deux versants d’une même définition de « l’orthodoxie »</a:t>
            </a:r>
          </a:p>
        </p:txBody>
      </p:sp>
    </p:spTree>
    <p:extLst>
      <p:ext uri="{BB962C8B-B14F-4D97-AF65-F5344CB8AC3E}">
        <p14:creationId xmlns:p14="http://schemas.microsoft.com/office/powerpoint/2010/main" val="3677427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8AF30-71F0-DD4A-A77B-5BD07695638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99749E2-6FEF-144C-8689-5006D1644111}"/>
              </a:ext>
            </a:extLst>
          </p:cNvPr>
          <p:cNvSpPr>
            <a:spLocks noGrp="1"/>
          </p:cNvSpPr>
          <p:nvPr>
            <p:ph idx="1"/>
          </p:nvPr>
        </p:nvSpPr>
        <p:spPr/>
        <p:txBody>
          <a:bodyPr/>
          <a:lstStyle/>
          <a:p>
            <a:r>
              <a:rPr lang="fr-FR" dirty="0"/>
              <a:t>La chasse aux sorcières </a:t>
            </a:r>
          </a:p>
          <a:p>
            <a:pPr marL="0" indent="0">
              <a:buNone/>
            </a:pPr>
            <a:r>
              <a:rPr lang="fr-FR" dirty="0"/>
              <a:t>- débute dans les années 1430 </a:t>
            </a:r>
          </a:p>
          <a:p>
            <a:pPr marL="0" indent="0">
              <a:buNone/>
            </a:pPr>
            <a:r>
              <a:rPr lang="fr-FR" dirty="0"/>
              <a:t>- connaît son apogée des années 1560-</a:t>
            </a:r>
            <a:r>
              <a:rPr lang="fr-FR" b="1" dirty="0"/>
              <a:t>1580</a:t>
            </a:r>
            <a:r>
              <a:rPr lang="fr-FR" dirty="0"/>
              <a:t> aux années 1620-</a:t>
            </a:r>
            <a:r>
              <a:rPr lang="fr-FR" b="1" dirty="0"/>
              <a:t>1630</a:t>
            </a:r>
            <a:r>
              <a:rPr lang="fr-FR" dirty="0"/>
              <a:t>.</a:t>
            </a:r>
          </a:p>
          <a:p>
            <a:endParaRPr lang="fr-FR" dirty="0"/>
          </a:p>
          <a:p>
            <a:r>
              <a:rPr lang="fr-FR" dirty="0"/>
              <a:t>Selon la thèse de l’historien Carlo </a:t>
            </a:r>
            <a:r>
              <a:rPr lang="fr-FR" dirty="0" err="1"/>
              <a:t>Ginzburg</a:t>
            </a:r>
            <a:r>
              <a:rPr lang="fr-FR" dirty="0"/>
              <a:t> :</a:t>
            </a:r>
          </a:p>
          <a:p>
            <a:r>
              <a:rPr lang="fr-FR" dirty="0"/>
              <a:t>phénomène de la </a:t>
            </a:r>
            <a:r>
              <a:rPr lang="fr-FR" b="1" dirty="0"/>
              <a:t>rumeu</a:t>
            </a:r>
            <a:r>
              <a:rPr lang="fr-FR" dirty="0"/>
              <a:t>r : une secte de sorciers opère la destruction de la religion chrétienne </a:t>
            </a:r>
          </a:p>
          <a:p>
            <a:r>
              <a:rPr lang="fr-FR" dirty="0"/>
              <a:t>(// montée d’antisémitisme et // pestes et lèpre).</a:t>
            </a:r>
          </a:p>
          <a:p>
            <a:endParaRPr lang="fr-FR" dirty="0"/>
          </a:p>
        </p:txBody>
      </p:sp>
    </p:spTree>
    <p:extLst>
      <p:ext uri="{BB962C8B-B14F-4D97-AF65-F5344CB8AC3E}">
        <p14:creationId xmlns:p14="http://schemas.microsoft.com/office/powerpoint/2010/main" val="1912830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2B6F415-AD55-4040-A6B1-01DFA8ACD0A8}"/>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B649DC08-8B8E-8745-A7D3-0F5BA371345A}"/>
              </a:ext>
            </a:extLst>
          </p:cNvPr>
          <p:cNvSpPr>
            <a:spLocks noGrp="1"/>
          </p:cNvSpPr>
          <p:nvPr>
            <p:ph idx="1"/>
          </p:nvPr>
        </p:nvSpPr>
        <p:spPr/>
        <p:txBody>
          <a:bodyPr/>
          <a:lstStyle/>
          <a:p>
            <a:endParaRPr lang="fr-FR" dirty="0"/>
          </a:p>
          <a:p>
            <a:r>
              <a:rPr lang="fr-FR" dirty="0"/>
              <a:t>Sabbat, rituel nocturne et rite d’inversion de la</a:t>
            </a:r>
            <a:r>
              <a:rPr lang="fr-FR" b="1" dirty="0"/>
              <a:t> Cène </a:t>
            </a:r>
          </a:p>
          <a:p>
            <a:r>
              <a:rPr lang="fr-FR" dirty="0"/>
              <a:t>Source : antiques cultes des morts et cultes de fécondité primitifs.</a:t>
            </a:r>
          </a:p>
          <a:p>
            <a:endParaRPr lang="fr-FR" dirty="0"/>
          </a:p>
          <a:p>
            <a:r>
              <a:rPr lang="fr-FR" dirty="0"/>
              <a:t>Phénomène du bouc émissaire décrit par </a:t>
            </a:r>
            <a:r>
              <a:rPr lang="fr-FR" b="1" dirty="0"/>
              <a:t>René Girard* </a:t>
            </a:r>
            <a:r>
              <a:rPr lang="fr-FR" dirty="0"/>
              <a:t>:</a:t>
            </a:r>
          </a:p>
          <a:p>
            <a:r>
              <a:rPr lang="fr-FR" dirty="0"/>
              <a:t> les chasses aux sorcières correspondent aux malheurs du temps (guerres de religion, guerre de Trente Ans, famines, épidémies etc.).</a:t>
            </a:r>
          </a:p>
        </p:txBody>
      </p:sp>
    </p:spTree>
    <p:extLst>
      <p:ext uri="{BB962C8B-B14F-4D97-AF65-F5344CB8AC3E}">
        <p14:creationId xmlns:p14="http://schemas.microsoft.com/office/powerpoint/2010/main" val="1102065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12D8B6-F464-464C-BA84-70DCE49CAB55}"/>
              </a:ext>
            </a:extLst>
          </p:cNvPr>
          <p:cNvSpPr>
            <a:spLocks noGrp="1"/>
          </p:cNvSpPr>
          <p:nvPr>
            <p:ph idx="4294967295"/>
          </p:nvPr>
        </p:nvSpPr>
        <p:spPr>
          <a:xfrm>
            <a:off x="0" y="1825625"/>
            <a:ext cx="10515600" cy="4351338"/>
          </a:xfrm>
        </p:spPr>
        <p:txBody>
          <a:bodyPr/>
          <a:lstStyle/>
          <a:p>
            <a:r>
              <a:rPr lang="fr-FR" dirty="0"/>
              <a:t>.</a:t>
            </a:r>
          </a:p>
        </p:txBody>
      </p:sp>
      <p:pic>
        <p:nvPicPr>
          <p:cNvPr id="4" name="Image 3">
            <a:extLst>
              <a:ext uri="{FF2B5EF4-FFF2-40B4-BE49-F238E27FC236}">
                <a16:creationId xmlns:a16="http://schemas.microsoft.com/office/drawing/2014/main" id="{ED9A367D-768C-B543-B4C5-2EB483AC88F8}"/>
              </a:ext>
            </a:extLst>
          </p:cNvPr>
          <p:cNvPicPr>
            <a:picLocks noChangeAspect="1"/>
          </p:cNvPicPr>
          <p:nvPr/>
        </p:nvPicPr>
        <p:blipFill>
          <a:blip r:embed="rId2"/>
          <a:stretch>
            <a:fillRect/>
          </a:stretch>
        </p:blipFill>
        <p:spPr>
          <a:xfrm>
            <a:off x="1856821" y="311705"/>
            <a:ext cx="7229305" cy="5804099"/>
          </a:xfrm>
          <a:prstGeom prst="rect">
            <a:avLst/>
          </a:prstGeom>
        </p:spPr>
      </p:pic>
      <p:sp>
        <p:nvSpPr>
          <p:cNvPr id="5" name="ZoneTexte 4">
            <a:extLst>
              <a:ext uri="{FF2B5EF4-FFF2-40B4-BE49-F238E27FC236}">
                <a16:creationId xmlns:a16="http://schemas.microsoft.com/office/drawing/2014/main" id="{8ED469DE-D792-214F-A2BE-56F266888E70}"/>
              </a:ext>
            </a:extLst>
          </p:cNvPr>
          <p:cNvSpPr txBox="1"/>
          <p:nvPr/>
        </p:nvSpPr>
        <p:spPr>
          <a:xfrm>
            <a:off x="2054087" y="6176963"/>
            <a:ext cx="8461513" cy="369332"/>
          </a:xfrm>
          <a:prstGeom prst="rect">
            <a:avLst/>
          </a:prstGeom>
          <a:noFill/>
        </p:spPr>
        <p:txBody>
          <a:bodyPr wrap="square" rtlCol="0">
            <a:spAutoFit/>
          </a:bodyPr>
          <a:lstStyle/>
          <a:p>
            <a:r>
              <a:rPr lang="fr-FR" dirty="0"/>
              <a:t>Chroniques de </a:t>
            </a:r>
            <a:r>
              <a:rPr lang="fr-FR" dirty="0" err="1"/>
              <a:t>North</a:t>
            </a:r>
            <a:r>
              <a:rPr lang="fr-FR" dirty="0"/>
              <a:t> Berwick, Le Sabbat des </a:t>
            </a:r>
            <a:r>
              <a:rPr lang="fr-FR" dirty="0" err="1"/>
              <a:t>sorcieres</a:t>
            </a:r>
            <a:r>
              <a:rPr lang="fr-FR" dirty="0"/>
              <a:t> (1590)</a:t>
            </a:r>
          </a:p>
        </p:txBody>
      </p:sp>
    </p:spTree>
    <p:extLst>
      <p:ext uri="{BB962C8B-B14F-4D97-AF65-F5344CB8AC3E}">
        <p14:creationId xmlns:p14="http://schemas.microsoft.com/office/powerpoint/2010/main" val="1938197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D12528-11FF-DE4B-A218-634A09A63101}"/>
              </a:ext>
            </a:extLst>
          </p:cNvPr>
          <p:cNvPicPr>
            <a:picLocks noChangeAspect="1"/>
          </p:cNvPicPr>
          <p:nvPr/>
        </p:nvPicPr>
        <p:blipFill>
          <a:blip r:embed="rId3"/>
          <a:stretch>
            <a:fillRect/>
          </a:stretch>
        </p:blipFill>
        <p:spPr>
          <a:xfrm>
            <a:off x="3771838" y="81538"/>
            <a:ext cx="4978624" cy="6776462"/>
          </a:xfrm>
          <a:prstGeom prst="rect">
            <a:avLst/>
          </a:prstGeom>
        </p:spPr>
      </p:pic>
      <p:sp>
        <p:nvSpPr>
          <p:cNvPr id="2" name="ZoneTexte 1">
            <a:extLst>
              <a:ext uri="{FF2B5EF4-FFF2-40B4-BE49-F238E27FC236}">
                <a16:creationId xmlns:a16="http://schemas.microsoft.com/office/drawing/2014/main" id="{E1B21986-B7F0-944C-8127-E096B35EB6E6}"/>
              </a:ext>
            </a:extLst>
          </p:cNvPr>
          <p:cNvSpPr txBox="1"/>
          <p:nvPr/>
        </p:nvSpPr>
        <p:spPr>
          <a:xfrm>
            <a:off x="567159" y="2187615"/>
            <a:ext cx="1979271" cy="2308324"/>
          </a:xfrm>
          <a:prstGeom prst="rect">
            <a:avLst/>
          </a:prstGeom>
          <a:noFill/>
        </p:spPr>
        <p:txBody>
          <a:bodyPr wrap="square" rtlCol="0">
            <a:spAutoFit/>
          </a:bodyPr>
          <a:lstStyle/>
          <a:p>
            <a:r>
              <a:rPr lang="fr-FR" dirty="0"/>
              <a:t>Chronique de 1533 -  exécution d’une sorcière accusée d’avoir brûlé la ville de </a:t>
            </a:r>
            <a:r>
              <a:rPr lang="fr-FR" dirty="0" err="1"/>
              <a:t>Shillach</a:t>
            </a:r>
            <a:r>
              <a:rPr lang="fr-FR" dirty="0"/>
              <a:t> -Bade </a:t>
            </a:r>
            <a:r>
              <a:rPr lang="fr-FR" dirty="0" err="1"/>
              <a:t>Wittemberg</a:t>
            </a:r>
            <a:r>
              <a:rPr lang="fr-FR" dirty="0"/>
              <a:t> (Allemagne) en 1531.</a:t>
            </a:r>
          </a:p>
        </p:txBody>
      </p:sp>
    </p:spTree>
    <p:extLst>
      <p:ext uri="{BB962C8B-B14F-4D97-AF65-F5344CB8AC3E}">
        <p14:creationId xmlns:p14="http://schemas.microsoft.com/office/powerpoint/2010/main" val="2186843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60749-8D3F-E545-AB27-C171413C45E4}"/>
              </a:ext>
            </a:extLst>
          </p:cNvPr>
          <p:cNvSpPr>
            <a:spLocks noGrp="1"/>
          </p:cNvSpPr>
          <p:nvPr>
            <p:ph type="title"/>
          </p:nvPr>
        </p:nvSpPr>
        <p:spPr/>
        <p:txBody>
          <a:bodyPr>
            <a:normAutofit/>
          </a:bodyPr>
          <a:lstStyle/>
          <a:p>
            <a:r>
              <a:rPr lang="fr-FR" sz="4000" b="1" dirty="0"/>
              <a:t>C – LES AVANT-GARDE DE LA REFORME CATHOLIQUE</a:t>
            </a:r>
          </a:p>
        </p:txBody>
      </p:sp>
      <p:sp>
        <p:nvSpPr>
          <p:cNvPr id="3" name="Espace réservé du contenu 2">
            <a:extLst>
              <a:ext uri="{FF2B5EF4-FFF2-40B4-BE49-F238E27FC236}">
                <a16:creationId xmlns:a16="http://schemas.microsoft.com/office/drawing/2014/main" id="{5939F01D-D33F-CA4C-82B4-295E5612354B}"/>
              </a:ext>
            </a:extLst>
          </p:cNvPr>
          <p:cNvSpPr>
            <a:spLocks noGrp="1"/>
          </p:cNvSpPr>
          <p:nvPr>
            <p:ph idx="1"/>
          </p:nvPr>
        </p:nvSpPr>
        <p:spPr/>
        <p:txBody>
          <a:bodyPr/>
          <a:lstStyle/>
          <a:p>
            <a:pPr marL="0" indent="0">
              <a:buNone/>
            </a:pPr>
            <a:r>
              <a:rPr lang="fr-FR" dirty="0"/>
              <a:t>Avant-gardes de la réforme tridentine</a:t>
            </a:r>
          </a:p>
          <a:p>
            <a:pPr marL="0" indent="0">
              <a:buNone/>
            </a:pPr>
            <a:endParaRPr lang="fr-FR" dirty="0"/>
          </a:p>
          <a:p>
            <a:pPr marL="0" indent="0">
              <a:buNone/>
            </a:pPr>
            <a:r>
              <a:rPr lang="fr-FR" b="1" dirty="0"/>
              <a:t>Évêques</a:t>
            </a:r>
          </a:p>
          <a:p>
            <a:pPr marL="0" indent="0">
              <a:buNone/>
            </a:pPr>
            <a:endParaRPr lang="fr-FR" dirty="0"/>
          </a:p>
          <a:p>
            <a:pPr marL="0" indent="0">
              <a:buNone/>
            </a:pPr>
            <a:r>
              <a:rPr lang="fr-FR" b="1" dirty="0"/>
              <a:t>Réguliers</a:t>
            </a:r>
            <a:r>
              <a:rPr lang="fr-FR" dirty="0"/>
              <a:t> fondateurs d’</a:t>
            </a:r>
            <a:r>
              <a:rPr lang="fr-FR" b="1" dirty="0"/>
              <a:t>ordres</a:t>
            </a:r>
            <a:r>
              <a:rPr lang="fr-FR" dirty="0"/>
              <a:t> (par exemple, Jésuites*) et de </a:t>
            </a:r>
            <a:r>
              <a:rPr lang="fr-FR" b="1" dirty="0"/>
              <a:t>congrégations</a:t>
            </a:r>
            <a:r>
              <a:rPr lang="fr-FR" dirty="0"/>
              <a:t> (par exemple, Oratoriens*)</a:t>
            </a:r>
          </a:p>
        </p:txBody>
      </p:sp>
    </p:spTree>
    <p:extLst>
      <p:ext uri="{BB962C8B-B14F-4D97-AF65-F5344CB8AC3E}">
        <p14:creationId xmlns:p14="http://schemas.microsoft.com/office/powerpoint/2010/main" val="611918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8CC3C-320E-4642-A294-873581AE06BD}"/>
              </a:ext>
            </a:extLst>
          </p:cNvPr>
          <p:cNvSpPr>
            <a:spLocks noGrp="1"/>
          </p:cNvSpPr>
          <p:nvPr>
            <p:ph type="title"/>
          </p:nvPr>
        </p:nvSpPr>
        <p:spPr/>
        <p:txBody>
          <a:bodyPr/>
          <a:lstStyle/>
          <a:p>
            <a:r>
              <a:rPr lang="fr-FR" b="1" dirty="0"/>
              <a:t>1 - Pierre Canisius (1521-1597)</a:t>
            </a:r>
          </a:p>
        </p:txBody>
      </p:sp>
      <p:sp>
        <p:nvSpPr>
          <p:cNvPr id="3" name="Espace réservé du contenu 2">
            <a:extLst>
              <a:ext uri="{FF2B5EF4-FFF2-40B4-BE49-F238E27FC236}">
                <a16:creationId xmlns:a16="http://schemas.microsoft.com/office/drawing/2014/main" id="{33BB0BDA-BE37-514E-B219-9C2DA0D9F8B1}"/>
              </a:ext>
            </a:extLst>
          </p:cNvPr>
          <p:cNvSpPr>
            <a:spLocks noGrp="1"/>
          </p:cNvSpPr>
          <p:nvPr>
            <p:ph idx="1"/>
          </p:nvPr>
        </p:nvSpPr>
        <p:spPr/>
        <p:txBody>
          <a:bodyPr>
            <a:normAutofit/>
          </a:bodyPr>
          <a:lstStyle/>
          <a:p>
            <a:r>
              <a:rPr lang="fr-FR" dirty="0"/>
              <a:t>Un des premiers membres de la </a:t>
            </a:r>
            <a:r>
              <a:rPr lang="fr-FR" b="1" dirty="0"/>
              <a:t>Compagnie de Jésus </a:t>
            </a:r>
            <a:r>
              <a:rPr lang="fr-FR" dirty="0"/>
              <a:t>(ou jésuite).</a:t>
            </a:r>
          </a:p>
          <a:p>
            <a:r>
              <a:rPr lang="fr-FR" b="1" dirty="0"/>
              <a:t>Esprit tridentin </a:t>
            </a:r>
            <a:r>
              <a:rPr lang="fr-FR" dirty="0"/>
              <a:t>par excellence de l’ordre des Jésuites</a:t>
            </a:r>
          </a:p>
          <a:p>
            <a:pPr marL="0" indent="0">
              <a:buNone/>
            </a:pPr>
            <a:r>
              <a:rPr lang="fr-FR" dirty="0"/>
              <a:t>- parcourt l’Europe, en particulier dans l’Empire germanique, pour mettre en place la réforme catholique.</a:t>
            </a:r>
          </a:p>
          <a:p>
            <a:pPr>
              <a:buFontTx/>
              <a:buChar char="-"/>
            </a:pPr>
            <a:r>
              <a:rPr lang="fr-FR" dirty="0"/>
              <a:t>conseiller des rois et des princes, fondateur de nombreux collèges.</a:t>
            </a:r>
          </a:p>
          <a:p>
            <a:pPr>
              <a:buFontTx/>
              <a:buChar char="-"/>
            </a:pPr>
            <a:r>
              <a:rPr lang="fr-FR" dirty="0"/>
              <a:t>Rédaction de catéchismes publiés en latin puis en allemand</a:t>
            </a:r>
          </a:p>
          <a:p>
            <a:pPr marL="0" indent="0">
              <a:buNone/>
            </a:pPr>
            <a:r>
              <a:rPr lang="fr-FR" dirty="0"/>
              <a:t> (// Catéchismes de Luther)</a:t>
            </a:r>
          </a:p>
          <a:p>
            <a:pPr marL="0" indent="0">
              <a:buNone/>
            </a:pPr>
            <a:endParaRPr lang="fr-FR" dirty="0"/>
          </a:p>
        </p:txBody>
      </p:sp>
    </p:spTree>
    <p:extLst>
      <p:ext uri="{BB962C8B-B14F-4D97-AF65-F5344CB8AC3E}">
        <p14:creationId xmlns:p14="http://schemas.microsoft.com/office/powerpoint/2010/main" val="2309592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49222-5639-AE4A-AD45-598AEAEA86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B6DFB52-F34F-794D-8B00-B193995E100D}"/>
              </a:ext>
            </a:extLst>
          </p:cNvPr>
          <p:cNvSpPr>
            <a:spLocks noGrp="1"/>
          </p:cNvSpPr>
          <p:nvPr>
            <p:ph idx="1"/>
          </p:nvPr>
        </p:nvSpPr>
        <p:spPr/>
        <p:txBody>
          <a:bodyPr>
            <a:normAutofit fontScale="92500" lnSpcReduction="20000"/>
          </a:bodyPr>
          <a:lstStyle/>
          <a:p>
            <a:pPr marL="0" indent="0">
              <a:buNone/>
            </a:pPr>
            <a:endParaRPr lang="fr-FR" b="1" dirty="0"/>
          </a:p>
          <a:p>
            <a:pPr marL="0" indent="0">
              <a:buNone/>
            </a:pPr>
            <a:r>
              <a:rPr lang="fr-FR" i="1" dirty="0"/>
              <a:t>Grand catéchisme </a:t>
            </a:r>
            <a:r>
              <a:rPr lang="fr-FR" dirty="0"/>
              <a:t>(1555)       </a:t>
            </a:r>
          </a:p>
          <a:p>
            <a:pPr marL="0" indent="0">
              <a:buNone/>
            </a:pPr>
            <a:endParaRPr lang="fr-FR" dirty="0"/>
          </a:p>
          <a:p>
            <a:pPr marL="0" indent="0">
              <a:buNone/>
            </a:pPr>
            <a:r>
              <a:rPr lang="fr-FR" i="1" dirty="0"/>
              <a:t>Moyen catéchisme </a:t>
            </a:r>
            <a:r>
              <a:rPr lang="fr-FR" dirty="0"/>
              <a:t>(1555) </a:t>
            </a:r>
          </a:p>
          <a:p>
            <a:pPr marL="0" indent="0">
              <a:buNone/>
            </a:pPr>
            <a:endParaRPr lang="fr-FR" dirty="0"/>
          </a:p>
          <a:p>
            <a:pPr marL="0" indent="0">
              <a:buNone/>
            </a:pPr>
            <a:r>
              <a:rPr lang="fr-FR" i="1" dirty="0"/>
              <a:t>Petit Catéchisme</a:t>
            </a:r>
            <a:r>
              <a:rPr lang="fr-FR" dirty="0"/>
              <a:t> (1558) </a:t>
            </a:r>
          </a:p>
          <a:p>
            <a:pPr marL="0" indent="0">
              <a:buNone/>
            </a:pPr>
            <a:endParaRPr lang="fr-FR" dirty="0"/>
          </a:p>
          <a:p>
            <a:pPr marL="0" indent="0">
              <a:buNone/>
            </a:pPr>
            <a:r>
              <a:rPr lang="fr-FR" dirty="0"/>
              <a:t>Didactique</a:t>
            </a:r>
          </a:p>
          <a:p>
            <a:pPr marL="0" indent="0">
              <a:buNone/>
            </a:pPr>
            <a:r>
              <a:rPr lang="fr-FR" dirty="0"/>
              <a:t>Illustrations</a:t>
            </a:r>
          </a:p>
          <a:p>
            <a:pPr marL="0" indent="0">
              <a:buNone/>
            </a:pPr>
            <a:r>
              <a:rPr lang="fr-FR" dirty="0"/>
              <a:t>Succès immédiat</a:t>
            </a:r>
          </a:p>
        </p:txBody>
      </p:sp>
    </p:spTree>
    <p:extLst>
      <p:ext uri="{BB962C8B-B14F-4D97-AF65-F5344CB8AC3E}">
        <p14:creationId xmlns:p14="http://schemas.microsoft.com/office/powerpoint/2010/main" val="1160388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0CD6742-5E49-6446-A63A-AEFD80DB0677}"/>
              </a:ext>
            </a:extLst>
          </p:cNvPr>
          <p:cNvPicPr>
            <a:picLocks noChangeAspect="1"/>
          </p:cNvPicPr>
          <p:nvPr/>
        </p:nvPicPr>
        <p:blipFill>
          <a:blip r:embed="rId3"/>
          <a:stretch>
            <a:fillRect/>
          </a:stretch>
        </p:blipFill>
        <p:spPr>
          <a:xfrm>
            <a:off x="0" y="381089"/>
            <a:ext cx="12192000" cy="6095821"/>
          </a:xfrm>
          <a:prstGeom prst="rect">
            <a:avLst/>
          </a:prstGeom>
        </p:spPr>
      </p:pic>
    </p:spTree>
    <p:extLst>
      <p:ext uri="{BB962C8B-B14F-4D97-AF65-F5344CB8AC3E}">
        <p14:creationId xmlns:p14="http://schemas.microsoft.com/office/powerpoint/2010/main" val="223275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1D6B7-BF35-9548-9734-A2F2C1BC84E7}"/>
              </a:ext>
            </a:extLst>
          </p:cNvPr>
          <p:cNvSpPr>
            <a:spLocks noGrp="1"/>
          </p:cNvSpPr>
          <p:nvPr>
            <p:ph type="title"/>
          </p:nvPr>
        </p:nvSpPr>
        <p:spPr>
          <a:xfrm>
            <a:off x="762000" y="500062"/>
            <a:ext cx="10515600" cy="1325563"/>
          </a:xfrm>
        </p:spPr>
        <p:txBody>
          <a:bodyPr/>
          <a:lstStyle/>
          <a:p>
            <a:r>
              <a:rPr lang="fr-FR" b="1" dirty="0"/>
              <a:t>2 - Charles Borromée (1538-1584)</a:t>
            </a:r>
          </a:p>
        </p:txBody>
      </p:sp>
      <p:sp>
        <p:nvSpPr>
          <p:cNvPr id="3" name="Espace réservé du contenu 2">
            <a:extLst>
              <a:ext uri="{FF2B5EF4-FFF2-40B4-BE49-F238E27FC236}">
                <a16:creationId xmlns:a16="http://schemas.microsoft.com/office/drawing/2014/main" id="{E4A6D945-B694-044F-9CCA-81E1AA09D5AB}"/>
              </a:ext>
            </a:extLst>
          </p:cNvPr>
          <p:cNvSpPr>
            <a:spLocks noGrp="1"/>
          </p:cNvSpPr>
          <p:nvPr>
            <p:ph idx="1"/>
          </p:nvPr>
        </p:nvSpPr>
        <p:spPr/>
        <p:txBody>
          <a:bodyPr>
            <a:normAutofit/>
          </a:bodyPr>
          <a:lstStyle/>
          <a:p>
            <a:r>
              <a:rPr lang="fr-FR" dirty="0"/>
              <a:t>Modèle d’</a:t>
            </a:r>
            <a:r>
              <a:rPr lang="fr-FR" b="1" dirty="0"/>
              <a:t>évêque à l’esprit tridentin</a:t>
            </a:r>
          </a:p>
          <a:p>
            <a:r>
              <a:rPr lang="fr-FR" dirty="0"/>
              <a:t>Grand artisan dans son diocèse de Milan de la Réforme catholique voulue par le Concile de Trente.</a:t>
            </a:r>
          </a:p>
          <a:p>
            <a:pPr>
              <a:buFontTx/>
              <a:buChar char="-"/>
            </a:pPr>
            <a:r>
              <a:rPr lang="fr-FR" dirty="0"/>
              <a:t>il visite ses paroisses</a:t>
            </a:r>
          </a:p>
          <a:p>
            <a:pPr>
              <a:buFontTx/>
              <a:buChar char="-"/>
            </a:pPr>
            <a:r>
              <a:rPr lang="fr-FR" dirty="0"/>
              <a:t>Il tient des synodes</a:t>
            </a:r>
          </a:p>
          <a:p>
            <a:pPr>
              <a:buFontTx/>
              <a:buChar char="-"/>
            </a:pPr>
            <a:r>
              <a:rPr lang="fr-FR" dirty="0"/>
              <a:t>Il réunit des conciles provinciaux.</a:t>
            </a:r>
          </a:p>
          <a:p>
            <a:pPr>
              <a:buFontTx/>
              <a:buChar char="-"/>
            </a:pPr>
            <a:r>
              <a:rPr lang="fr-FR" dirty="0"/>
              <a:t>Il ouvre un séminaire pour améliorer la formation du clergé. </a:t>
            </a:r>
          </a:p>
          <a:p>
            <a:pPr>
              <a:buFontTx/>
              <a:buChar char="-"/>
            </a:pPr>
            <a:r>
              <a:rPr lang="fr-FR" dirty="0"/>
              <a:t>Il restaure l'observance de la règle dans les couvents et fait fixer des grilles aux parloirs.</a:t>
            </a:r>
          </a:p>
        </p:txBody>
      </p:sp>
    </p:spTree>
    <p:extLst>
      <p:ext uri="{BB962C8B-B14F-4D97-AF65-F5344CB8AC3E}">
        <p14:creationId xmlns:p14="http://schemas.microsoft.com/office/powerpoint/2010/main" val="319204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70730-D6F0-B94B-8613-8BC334EA5E0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4E21F3-14E8-D44B-A5E3-B96A2726109B}"/>
              </a:ext>
            </a:extLst>
          </p:cNvPr>
          <p:cNvSpPr>
            <a:spLocks noGrp="1"/>
          </p:cNvSpPr>
          <p:nvPr>
            <p:ph idx="1"/>
          </p:nvPr>
        </p:nvSpPr>
        <p:spPr/>
        <p:txBody>
          <a:bodyPr/>
          <a:lstStyle/>
          <a:p>
            <a:pPr marL="0" indent="0">
              <a:buNone/>
            </a:pPr>
            <a:r>
              <a:rPr lang="fr-FR" dirty="0"/>
              <a:t>Influence de Boccace, </a:t>
            </a:r>
            <a:r>
              <a:rPr lang="fr-FR" i="1" dirty="0"/>
              <a:t>Cent Nouvelles nouvelles </a:t>
            </a:r>
            <a:r>
              <a:rPr lang="fr-FR" dirty="0"/>
              <a:t>(1462-1467)</a:t>
            </a:r>
          </a:p>
          <a:p>
            <a:pPr marL="0" indent="0">
              <a:buNone/>
            </a:pPr>
            <a:br>
              <a:rPr lang="fr-FR" dirty="0"/>
            </a:br>
            <a:r>
              <a:rPr lang="fr-FR" i="1" dirty="0" err="1"/>
              <a:t>Heptameron</a:t>
            </a:r>
            <a:r>
              <a:rPr lang="fr-FR" dirty="0"/>
              <a:t> de Marguerite de Navarre (édité en 1559)</a:t>
            </a:r>
          </a:p>
          <a:p>
            <a:pPr marL="0" indent="0">
              <a:buNone/>
            </a:pPr>
            <a:endParaRPr lang="fr-FR" dirty="0"/>
          </a:p>
          <a:p>
            <a:pPr marL="0" indent="0">
              <a:buNone/>
            </a:pPr>
            <a:r>
              <a:rPr lang="fr-FR" dirty="0"/>
              <a:t>&gt; Dénonciation de l’immoralité cléricale</a:t>
            </a:r>
          </a:p>
        </p:txBody>
      </p:sp>
    </p:spTree>
    <p:extLst>
      <p:ext uri="{BB962C8B-B14F-4D97-AF65-F5344CB8AC3E}">
        <p14:creationId xmlns:p14="http://schemas.microsoft.com/office/powerpoint/2010/main" val="3545558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Image illustrative de l’article Charles Borromée">
            <a:extLst>
              <a:ext uri="{FF2B5EF4-FFF2-40B4-BE49-F238E27FC236}">
                <a16:creationId xmlns:a16="http://schemas.microsoft.com/office/drawing/2014/main" id="{5C7B9967-0A6A-B340-AE23-32BFEF053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3" y="0"/>
            <a:ext cx="5932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B178B23-AA9A-1949-BF06-C367D59BAFF7}"/>
              </a:ext>
            </a:extLst>
          </p:cNvPr>
          <p:cNvSpPr txBox="1"/>
          <p:nvPr/>
        </p:nvSpPr>
        <p:spPr>
          <a:xfrm>
            <a:off x="578734" y="3588152"/>
            <a:ext cx="2384385" cy="1200329"/>
          </a:xfrm>
          <a:prstGeom prst="rect">
            <a:avLst/>
          </a:prstGeom>
          <a:noFill/>
        </p:spPr>
        <p:txBody>
          <a:bodyPr wrap="square" rtlCol="0">
            <a:spAutoFit/>
          </a:bodyPr>
          <a:lstStyle/>
          <a:p>
            <a:r>
              <a:rPr lang="fr-FR" dirty="0" err="1"/>
              <a:t>Ambrogio</a:t>
            </a:r>
            <a:r>
              <a:rPr lang="fr-FR" dirty="0"/>
              <a:t> </a:t>
            </a:r>
            <a:r>
              <a:rPr lang="fr-FR" dirty="0" err="1"/>
              <a:t>Figino</a:t>
            </a:r>
            <a:r>
              <a:rPr lang="fr-FR" dirty="0"/>
              <a:t> (1553-1608), </a:t>
            </a:r>
            <a:r>
              <a:rPr lang="fr-FR" i="1" dirty="0"/>
              <a:t>Charles Borromée</a:t>
            </a:r>
            <a:r>
              <a:rPr lang="fr-FR" dirty="0"/>
              <a:t>, </a:t>
            </a:r>
            <a:r>
              <a:rPr lang="fr-FR" dirty="0" err="1"/>
              <a:t>Museo</a:t>
            </a:r>
            <a:r>
              <a:rPr lang="fr-FR" dirty="0"/>
              <a:t> </a:t>
            </a:r>
            <a:r>
              <a:rPr lang="fr-FR" dirty="0" err="1"/>
              <a:t>diocesani</a:t>
            </a:r>
            <a:r>
              <a:rPr lang="fr-FR" dirty="0"/>
              <a:t> di Milano</a:t>
            </a:r>
          </a:p>
        </p:txBody>
      </p:sp>
    </p:spTree>
    <p:extLst>
      <p:ext uri="{BB962C8B-B14F-4D97-AF65-F5344CB8AC3E}">
        <p14:creationId xmlns:p14="http://schemas.microsoft.com/office/powerpoint/2010/main" val="65198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DD74D-F935-FE45-B4F6-839F291E206E}"/>
              </a:ext>
            </a:extLst>
          </p:cNvPr>
          <p:cNvSpPr>
            <a:spLocks noGrp="1"/>
          </p:cNvSpPr>
          <p:nvPr>
            <p:ph type="title"/>
          </p:nvPr>
        </p:nvSpPr>
        <p:spPr/>
        <p:txBody>
          <a:bodyPr/>
          <a:lstStyle/>
          <a:p>
            <a:r>
              <a:rPr lang="fr-FR" b="1" dirty="0"/>
              <a:t>Philippe Néri (1515-1595)</a:t>
            </a:r>
          </a:p>
        </p:txBody>
      </p:sp>
      <p:sp>
        <p:nvSpPr>
          <p:cNvPr id="3" name="Espace réservé du contenu 2">
            <a:extLst>
              <a:ext uri="{FF2B5EF4-FFF2-40B4-BE49-F238E27FC236}">
                <a16:creationId xmlns:a16="http://schemas.microsoft.com/office/drawing/2014/main" id="{0EEAE6AF-764C-7E4E-808D-C9F9FFBE8127}"/>
              </a:ext>
            </a:extLst>
          </p:cNvPr>
          <p:cNvSpPr>
            <a:spLocks noGrp="1"/>
          </p:cNvSpPr>
          <p:nvPr>
            <p:ph idx="1"/>
          </p:nvPr>
        </p:nvSpPr>
        <p:spPr/>
        <p:txBody>
          <a:bodyPr>
            <a:normAutofit fontScale="92500" lnSpcReduction="10000"/>
          </a:bodyPr>
          <a:lstStyle/>
          <a:p>
            <a:r>
              <a:rPr lang="fr-FR" dirty="0"/>
              <a:t>Fondateur de la </a:t>
            </a:r>
            <a:r>
              <a:rPr lang="fr-FR" b="1" i="1" dirty="0"/>
              <a:t>Congrégation de l’Oratoire </a:t>
            </a:r>
            <a:r>
              <a:rPr lang="fr-FR" dirty="0"/>
              <a:t>à Florence.</a:t>
            </a:r>
          </a:p>
          <a:p>
            <a:r>
              <a:rPr lang="fr-FR" b="1" dirty="0"/>
              <a:t>Nouvelle forme de vie sacerdotale </a:t>
            </a:r>
            <a:r>
              <a:rPr lang="fr-FR" dirty="0"/>
              <a:t>définie comme une vie familiale sous le même toit, unissant les membres par le seul lien de la charité fraternelle proposée comme but et moyen de sanctification. </a:t>
            </a:r>
          </a:p>
          <a:p>
            <a:r>
              <a:rPr lang="fr-FR" dirty="0"/>
              <a:t>Vie commune au service d’un </a:t>
            </a:r>
            <a:r>
              <a:rPr lang="fr-FR" b="1" dirty="0"/>
              <a:t>apostolat commun </a:t>
            </a:r>
            <a:r>
              <a:rPr lang="fr-FR" dirty="0"/>
              <a:t>qui participe à l’œuvre d’évangélisation de la ville où est implantée la maison.</a:t>
            </a:r>
          </a:p>
          <a:p>
            <a:r>
              <a:rPr lang="fr-FR" dirty="0"/>
              <a:t>Avec les prêtres, les laïcs forment un même cercle (« </a:t>
            </a:r>
            <a:r>
              <a:rPr lang="fr-FR" b="1" dirty="0"/>
              <a:t>oratorio</a:t>
            </a:r>
            <a:r>
              <a:rPr lang="fr-FR" dirty="0"/>
              <a:t> »). C’est l’Oratorio qui est l’</a:t>
            </a:r>
            <a:r>
              <a:rPr lang="fr-FR" dirty="0" err="1"/>
              <a:t>oeuvre</a:t>
            </a:r>
            <a:r>
              <a:rPr lang="fr-FR" dirty="0"/>
              <a:t> propre et première de l’Oratoire pour méditer l’Ecriture Sainte, visiter les malades et prier.</a:t>
            </a:r>
          </a:p>
          <a:p>
            <a:r>
              <a:rPr lang="fr-FR" dirty="0"/>
              <a:t> Le genre musical « oratorio » (récitatif sur des paroles bibliques) trouve son origine dans ce genre de vie.</a:t>
            </a:r>
          </a:p>
        </p:txBody>
      </p:sp>
    </p:spTree>
    <p:extLst>
      <p:ext uri="{BB962C8B-B14F-4D97-AF65-F5344CB8AC3E}">
        <p14:creationId xmlns:p14="http://schemas.microsoft.com/office/powerpoint/2010/main" val="3188447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8491-D2EE-6D49-AB6F-FC4391EF42B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BD77E33-E90C-B441-AA69-3C8DB2F0E980}"/>
              </a:ext>
            </a:extLst>
          </p:cNvPr>
          <p:cNvSpPr>
            <a:spLocks noGrp="1"/>
          </p:cNvSpPr>
          <p:nvPr>
            <p:ph idx="1"/>
          </p:nvPr>
        </p:nvSpPr>
        <p:spPr/>
        <p:txBody>
          <a:bodyPr/>
          <a:lstStyle/>
          <a:p>
            <a:pPr marL="0" indent="0">
              <a:buNone/>
            </a:pPr>
            <a:r>
              <a:rPr lang="fr-FR" dirty="0"/>
              <a:t>+ Aux côtés des Jésuites et des Oratoriens, mus par l’esprit tridentin</a:t>
            </a:r>
          </a:p>
          <a:p>
            <a:pPr>
              <a:buFontTx/>
              <a:buChar char="-"/>
            </a:pPr>
            <a:r>
              <a:rPr lang="fr-FR" dirty="0"/>
              <a:t>Les </a:t>
            </a:r>
            <a:r>
              <a:rPr lang="fr-FR" b="1" dirty="0"/>
              <a:t>Capucins*</a:t>
            </a:r>
            <a:r>
              <a:rPr lang="fr-FR" dirty="0"/>
              <a:t> introduits en France en 1575</a:t>
            </a:r>
          </a:p>
          <a:p>
            <a:pPr>
              <a:buFontTx/>
              <a:buChar char="-"/>
            </a:pPr>
            <a:r>
              <a:rPr lang="fr-FR" dirty="0"/>
              <a:t>Les </a:t>
            </a:r>
            <a:r>
              <a:rPr lang="fr-FR" b="1" dirty="0"/>
              <a:t>Récollets*</a:t>
            </a:r>
            <a:r>
              <a:rPr lang="fr-FR" dirty="0"/>
              <a:t> apparus en Touraine en 1570</a:t>
            </a:r>
          </a:p>
        </p:txBody>
      </p:sp>
    </p:spTree>
    <p:extLst>
      <p:ext uri="{BB962C8B-B14F-4D97-AF65-F5344CB8AC3E}">
        <p14:creationId xmlns:p14="http://schemas.microsoft.com/office/powerpoint/2010/main" val="1417959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F03A7-0B97-844A-AE20-00558C418DF6}"/>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248176A6-B8C3-EB43-9460-63FD7426478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430942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1DE45-E83C-5F40-AAA8-B13DAF9579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3034D55-BC86-CA42-83EE-32ED309E340D}"/>
              </a:ext>
            </a:extLst>
          </p:cNvPr>
          <p:cNvSpPr>
            <a:spLocks noGrp="1"/>
          </p:cNvSpPr>
          <p:nvPr>
            <p:ph idx="1"/>
          </p:nvPr>
        </p:nvSpPr>
        <p:spPr/>
        <p:txBody>
          <a:bodyPr/>
          <a:lstStyle/>
          <a:p>
            <a:pPr marL="0" indent="0">
              <a:buNone/>
            </a:pPr>
            <a:r>
              <a:rPr lang="fr-FR" dirty="0"/>
              <a:t>&gt;&gt; application encore sporadique de la Réforme tridentine à la fin du XVI</a:t>
            </a:r>
            <a:r>
              <a:rPr lang="fr-FR" baseline="30000" dirty="0"/>
              <a:t>e</a:t>
            </a:r>
            <a:r>
              <a:rPr lang="fr-FR" dirty="0"/>
              <a:t> siècle</a:t>
            </a:r>
          </a:p>
        </p:txBody>
      </p:sp>
    </p:spTree>
    <p:extLst>
      <p:ext uri="{BB962C8B-B14F-4D97-AF65-F5344CB8AC3E}">
        <p14:creationId xmlns:p14="http://schemas.microsoft.com/office/powerpoint/2010/main" val="16699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3" name="Espace réservé du contenu 2"/>
          <p:cNvSpPr>
            <a:spLocks noGrp="1"/>
          </p:cNvSpPr>
          <p:nvPr>
            <p:ph idx="1"/>
          </p:nvPr>
        </p:nvSpPr>
        <p:spPr/>
        <p:txBody>
          <a:bodyPr/>
          <a:lstStyle/>
          <a:p>
            <a:r>
              <a:rPr lang="fr-FR" dirty="0"/>
              <a:t>« Tout le XVII</a:t>
            </a:r>
            <a:r>
              <a:rPr lang="fr-FR" baseline="30000" dirty="0"/>
              <a:t>e</a:t>
            </a:r>
            <a:r>
              <a:rPr lang="fr-FR" dirty="0"/>
              <a:t> siècle cherche Dieu »  (Pierre Chaunu).</a:t>
            </a:r>
          </a:p>
        </p:txBody>
      </p:sp>
    </p:spTree>
    <p:extLst>
      <p:ext uri="{BB962C8B-B14F-4D97-AF65-F5344CB8AC3E}">
        <p14:creationId xmlns:p14="http://schemas.microsoft.com/office/powerpoint/2010/main" val="734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E2F6DA9-C955-5541-8D54-337A4D04F948}"/>
              </a:ext>
            </a:extLst>
          </p:cNvPr>
          <p:cNvPicPr>
            <a:picLocks noChangeAspect="1"/>
          </p:cNvPicPr>
          <p:nvPr/>
        </p:nvPicPr>
        <p:blipFill>
          <a:blip r:embed="rId2"/>
          <a:stretch>
            <a:fillRect/>
          </a:stretch>
        </p:blipFill>
        <p:spPr>
          <a:xfrm>
            <a:off x="3561397" y="0"/>
            <a:ext cx="5069205" cy="6858000"/>
          </a:xfrm>
          <a:prstGeom prst="rect">
            <a:avLst/>
          </a:prstGeom>
        </p:spPr>
      </p:pic>
      <p:sp>
        <p:nvSpPr>
          <p:cNvPr id="5" name="ZoneTexte 4">
            <a:extLst>
              <a:ext uri="{FF2B5EF4-FFF2-40B4-BE49-F238E27FC236}">
                <a16:creationId xmlns:a16="http://schemas.microsoft.com/office/drawing/2014/main" id="{4C6C9D63-29ED-ED49-A8F3-A2EF394B1B54}"/>
              </a:ext>
            </a:extLst>
          </p:cNvPr>
          <p:cNvSpPr txBox="1"/>
          <p:nvPr/>
        </p:nvSpPr>
        <p:spPr>
          <a:xfrm>
            <a:off x="435429" y="4539343"/>
            <a:ext cx="2144485" cy="1477328"/>
          </a:xfrm>
          <a:prstGeom prst="rect">
            <a:avLst/>
          </a:prstGeom>
          <a:noFill/>
        </p:spPr>
        <p:txBody>
          <a:bodyPr wrap="square" rtlCol="0">
            <a:spAutoFit/>
          </a:bodyPr>
          <a:lstStyle/>
          <a:p>
            <a:r>
              <a:rPr lang="fr-FR" dirty="0"/>
              <a:t>Lucas Cranach l'Ancien, </a:t>
            </a:r>
            <a:r>
              <a:rPr lang="fr-FR" i="1" dirty="0"/>
              <a:t>Couple mal assorti</a:t>
            </a:r>
            <a:r>
              <a:rPr lang="fr-FR" dirty="0"/>
              <a:t>, 1522, Musée des Beaux-Arts de Budapest</a:t>
            </a:r>
          </a:p>
        </p:txBody>
      </p:sp>
    </p:spTree>
    <p:extLst>
      <p:ext uri="{BB962C8B-B14F-4D97-AF65-F5344CB8AC3E}">
        <p14:creationId xmlns:p14="http://schemas.microsoft.com/office/powerpoint/2010/main" val="389406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79875-72F5-2548-8B82-4E0513A7E24E}"/>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E664119E-40E5-6A47-ACCA-EC23E8B5A44A}"/>
              </a:ext>
            </a:extLst>
          </p:cNvPr>
          <p:cNvSpPr>
            <a:spLocks noGrp="1"/>
          </p:cNvSpPr>
          <p:nvPr>
            <p:ph idx="1"/>
          </p:nvPr>
        </p:nvSpPr>
        <p:spPr/>
        <p:txBody>
          <a:bodyPr>
            <a:normAutofit fontScale="85000" lnSpcReduction="20000"/>
          </a:bodyPr>
          <a:lstStyle/>
          <a:p>
            <a:pPr marL="0" indent="0">
              <a:buNone/>
            </a:pPr>
            <a:r>
              <a:rPr lang="fr-FR" dirty="0"/>
              <a:t>Deux précédents : </a:t>
            </a:r>
          </a:p>
          <a:p>
            <a:pPr marL="0" indent="0">
              <a:buNone/>
            </a:pPr>
            <a:endParaRPr lang="fr-FR" dirty="0"/>
          </a:p>
          <a:p>
            <a:pPr marL="0" indent="0">
              <a:buNone/>
            </a:pPr>
            <a:r>
              <a:rPr lang="fr-FR" b="1" dirty="0"/>
              <a:t>- l’ampleur de la réforme pastorale au début du XVI</a:t>
            </a:r>
            <a:r>
              <a:rPr lang="fr-FR" b="1" baseline="30000" dirty="0"/>
              <a:t>e</a:t>
            </a:r>
            <a:r>
              <a:rPr lang="fr-FR" b="1" dirty="0"/>
              <a:t> siècle</a:t>
            </a:r>
          </a:p>
          <a:p>
            <a:pPr marL="0" indent="0">
              <a:buNone/>
            </a:pPr>
            <a:endParaRPr lang="fr-FR" dirty="0"/>
          </a:p>
          <a:p>
            <a:pPr>
              <a:buFontTx/>
              <a:buChar char="-"/>
            </a:pPr>
            <a:r>
              <a:rPr lang="fr-FR" dirty="0"/>
              <a:t>Nouvelle main mise des évêques</a:t>
            </a:r>
          </a:p>
          <a:p>
            <a:pPr>
              <a:buFontTx/>
              <a:buChar char="-"/>
            </a:pPr>
            <a:r>
              <a:rPr lang="fr-FR" dirty="0"/>
              <a:t>Promotion de la figure du « bon pasteur »</a:t>
            </a:r>
          </a:p>
          <a:p>
            <a:pPr>
              <a:buFontTx/>
              <a:buChar char="-"/>
            </a:pPr>
            <a:endParaRPr lang="fr-FR" dirty="0"/>
          </a:p>
          <a:p>
            <a:pPr marL="0" indent="0">
              <a:buNone/>
            </a:pPr>
            <a:r>
              <a:rPr lang="fr-FR" dirty="0"/>
              <a:t>Exemple de </a:t>
            </a:r>
            <a:r>
              <a:rPr lang="fr-FR" b="1" dirty="0"/>
              <a:t>Guillaume Briçonnet (1470-1534</a:t>
            </a:r>
            <a:r>
              <a:rPr lang="fr-FR" dirty="0"/>
              <a:t>), évêque de Meaux</a:t>
            </a:r>
          </a:p>
          <a:p>
            <a:pPr marL="0" indent="0">
              <a:buNone/>
            </a:pPr>
            <a:r>
              <a:rPr lang="fr-FR" dirty="0"/>
              <a:t>Statuts synodaux</a:t>
            </a:r>
          </a:p>
          <a:p>
            <a:pPr marL="0" indent="0">
              <a:buNone/>
            </a:pPr>
            <a:r>
              <a:rPr lang="fr-FR" dirty="0"/>
              <a:t>Application des décisions synodales</a:t>
            </a:r>
          </a:p>
          <a:p>
            <a:pPr marL="0" indent="0">
              <a:buNone/>
            </a:pPr>
            <a:r>
              <a:rPr lang="fr-FR" dirty="0"/>
              <a:t>Formation des prêtres et visites épiscopales</a:t>
            </a:r>
          </a:p>
        </p:txBody>
      </p:sp>
    </p:spTree>
    <p:extLst>
      <p:ext uri="{BB962C8B-B14F-4D97-AF65-F5344CB8AC3E}">
        <p14:creationId xmlns:p14="http://schemas.microsoft.com/office/powerpoint/2010/main" val="27865218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3614</Words>
  <Application>Microsoft Macintosh PowerPoint</Application>
  <PresentationFormat>Grand écran</PresentationFormat>
  <Paragraphs>332</Paragraphs>
  <Slides>75</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75</vt:i4>
      </vt:variant>
    </vt:vector>
  </HeadingPairs>
  <TitlesOfParts>
    <vt:vector size="80" baseType="lpstr">
      <vt:lpstr>Arial</vt:lpstr>
      <vt:lpstr>Calibri</vt:lpstr>
      <vt:lpstr>Calibri Light</vt:lpstr>
      <vt:lpstr>Wingdings</vt:lpstr>
      <vt:lpstr>Thème Office</vt:lpstr>
      <vt:lpstr>        LE CONCILE DE TRENTE (1545-1563) ET LA VOIE DE LA REFORME CATHOLIQUE</vt:lpstr>
      <vt:lpstr>INTRODUCTION</vt:lpstr>
      <vt:lpstr>Présentation PowerPoint</vt:lpstr>
      <vt:lpstr>Présentation PowerPoint</vt:lpstr>
      <vt:lpstr>- Une conscience de l’urgence d’une réforme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 concile, voie de réforme ?</vt:lpstr>
      <vt:lpstr>Présentation PowerPoint</vt:lpstr>
      <vt:lpstr>Présentation PowerPoint</vt:lpstr>
      <vt:lpstr>I – LE CONCILE DE TRENTE (1545-1563)</vt:lpstr>
      <vt:lpstr>Présentation PowerPoint</vt:lpstr>
      <vt:lpstr>A – UNE VOIE DE LA RENOVATION CATHOLIQUE</vt:lpstr>
      <vt:lpstr>1 – Une initiative pontificale</vt:lpstr>
      <vt:lpstr>Présentation PowerPoint</vt:lpstr>
      <vt:lpstr>Présentation PowerPoint</vt:lpstr>
      <vt:lpstr>Présentation PowerPoint</vt:lpstr>
      <vt:lpstr>Présentation PowerPoint</vt:lpstr>
      <vt:lpstr>2 – Le programme conciliaire</vt:lpstr>
      <vt:lpstr>- LE CONTENU DOGMATIQUE</vt:lpstr>
      <vt:lpstr> - Autorité de la Tradition comme source d’interprétation </vt:lpstr>
      <vt:lpstr>Présentation PowerPoint</vt:lpstr>
      <vt:lpstr>Présentation PowerPoint</vt:lpstr>
      <vt:lpstr> - Autorité du magistère dans l'interprétation de l'Écriture </vt:lpstr>
      <vt:lpstr>- Confirmation de la liste des sept sacrements</vt:lpstr>
      <vt:lpstr>- Rejet de la justification par la foi seule</vt:lpstr>
      <vt:lpstr> - Confirmation du culte de la Vierge et des saints </vt:lpstr>
      <vt:lpstr>Présentation PowerPoint</vt:lpstr>
      <vt:lpstr>– LE CONTENU DISCIPLINAIRE</vt:lpstr>
      <vt:lpstr> - Au cœur de la réforme : l’évêque </vt:lpstr>
      <vt:lpstr>- Réforme disciplinaire du clergé régulier</vt:lpstr>
      <vt:lpstr>- Formation intellectuelle et morale</vt:lpstr>
      <vt:lpstr> 23ème session, le 15 juillet  1563, Cum adolescentium aetas </vt:lpstr>
      <vt:lpstr>Présentation PowerPoint</vt:lpstr>
      <vt:lpstr>B – LA RECEPTION CONCILIAIRE</vt:lpstr>
      <vt:lpstr>Présentation PowerPoint</vt:lpstr>
      <vt:lpstr>Présentation PowerPoint</vt:lpstr>
      <vt:lpstr>Présentation PowerPoint</vt:lpstr>
      <vt:lpstr>Présentation PowerPoint</vt:lpstr>
      <vt:lpstr>II - UNE NOUVELLE CATHOLICITE MODERNE</vt:lpstr>
      <vt:lpstr>Présentation PowerPoint</vt:lpstr>
      <vt:lpstr>A – LA CENTRALISATION ROMAINE COMME FER DE LANCE</vt:lpstr>
      <vt:lpstr>- Une nouvelle formule de foi</vt:lpstr>
      <vt:lpstr>- De nouveaux outils de communication</vt:lpstr>
      <vt:lpstr>Présentation PowerPoint</vt:lpstr>
      <vt:lpstr>- Un gouvernement central renforcé</vt:lpstr>
      <vt:lpstr>Présentation PowerPoint</vt:lpstr>
      <vt:lpstr>B – UN PROCESSUS DE RECONQUETE</vt:lpstr>
      <vt:lpstr>- La relance de l’inquisition romaine</vt:lpstr>
      <vt:lpstr>Présentation PowerPoint</vt:lpstr>
      <vt:lpstr>Présentation PowerPoint</vt:lpstr>
      <vt:lpstr>Présentation PowerPoint</vt:lpstr>
      <vt:lpstr>Présentation PowerPoint</vt:lpstr>
      <vt:lpstr>- Les chasses aux « sorcières »</vt:lpstr>
      <vt:lpstr>Présentation PowerPoint</vt:lpstr>
      <vt:lpstr>Présentation PowerPoint</vt:lpstr>
      <vt:lpstr>Présentation PowerPoint</vt:lpstr>
      <vt:lpstr>Présentation PowerPoint</vt:lpstr>
      <vt:lpstr>Présentation PowerPoint</vt:lpstr>
      <vt:lpstr>C – LES AVANT-GARDE DE LA REFORME CATHOLIQUE</vt:lpstr>
      <vt:lpstr>1 - Pierre Canisius (1521-1597)</vt:lpstr>
      <vt:lpstr>Présentation PowerPoint</vt:lpstr>
      <vt:lpstr>Présentation PowerPoint</vt:lpstr>
      <vt:lpstr>2 - Charles Borromée (1538-1584)</vt:lpstr>
      <vt:lpstr>Présentation PowerPoint</vt:lpstr>
      <vt:lpstr>Philippe Néri (1515-1595)</vt:lpstr>
      <vt:lpstr>Présentation PowerPoint</vt:lpstr>
      <vt:lpstr>CONCLUSION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 LE CONCILE DE TRENTE (1545-1563)</dc:title>
  <dc:creator>christian manuel</dc:creator>
  <cp:lastModifiedBy>christian manuel</cp:lastModifiedBy>
  <cp:revision>38</cp:revision>
  <dcterms:created xsi:type="dcterms:W3CDTF">2021-10-20T16:25:35Z</dcterms:created>
  <dcterms:modified xsi:type="dcterms:W3CDTF">2022-11-09T11:24:11Z</dcterms:modified>
</cp:coreProperties>
</file>