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0"/>
  </p:notesMasterIdLst>
  <p:sldIdLst>
    <p:sldId id="257" r:id="rId2"/>
    <p:sldId id="300" r:id="rId3"/>
    <p:sldId id="407" r:id="rId4"/>
    <p:sldId id="298" r:id="rId5"/>
    <p:sldId id="403" r:id="rId6"/>
    <p:sldId id="406" r:id="rId7"/>
    <p:sldId id="368" r:id="rId8"/>
    <p:sldId id="349" r:id="rId9"/>
    <p:sldId id="352" r:id="rId10"/>
    <p:sldId id="408" r:id="rId11"/>
    <p:sldId id="358" r:id="rId12"/>
    <p:sldId id="359" r:id="rId13"/>
    <p:sldId id="365" r:id="rId14"/>
    <p:sldId id="360" r:id="rId15"/>
    <p:sldId id="361" r:id="rId16"/>
    <p:sldId id="362" r:id="rId17"/>
    <p:sldId id="363" r:id="rId18"/>
    <p:sldId id="364" r:id="rId19"/>
    <p:sldId id="395" r:id="rId20"/>
    <p:sldId id="265" r:id="rId21"/>
    <p:sldId id="356" r:id="rId22"/>
    <p:sldId id="354" r:id="rId23"/>
    <p:sldId id="353" r:id="rId24"/>
    <p:sldId id="347" r:id="rId25"/>
    <p:sldId id="355" r:id="rId26"/>
    <p:sldId id="357" r:id="rId27"/>
    <p:sldId id="327" r:id="rId28"/>
    <p:sldId id="313" r:id="rId29"/>
    <p:sldId id="319" r:id="rId30"/>
    <p:sldId id="320" r:id="rId31"/>
    <p:sldId id="321" r:id="rId32"/>
    <p:sldId id="322" r:id="rId33"/>
    <p:sldId id="323" r:id="rId34"/>
    <p:sldId id="324" r:id="rId35"/>
    <p:sldId id="325" r:id="rId36"/>
    <p:sldId id="412" r:id="rId37"/>
    <p:sldId id="348" r:id="rId38"/>
    <p:sldId id="326" r:id="rId39"/>
    <p:sldId id="411" r:id="rId40"/>
    <p:sldId id="409" r:id="rId41"/>
    <p:sldId id="413" r:id="rId42"/>
    <p:sldId id="366" r:id="rId43"/>
    <p:sldId id="367" r:id="rId44"/>
    <p:sldId id="369" r:id="rId45"/>
    <p:sldId id="370" r:id="rId46"/>
    <p:sldId id="311" r:id="rId47"/>
    <p:sldId id="301" r:id="rId48"/>
    <p:sldId id="302" r:id="rId49"/>
    <p:sldId id="308" r:id="rId50"/>
    <p:sldId id="371" r:id="rId51"/>
    <p:sldId id="372" r:id="rId52"/>
    <p:sldId id="373" r:id="rId53"/>
    <p:sldId id="377" r:id="rId54"/>
    <p:sldId id="378" r:id="rId55"/>
    <p:sldId id="379" r:id="rId56"/>
    <p:sldId id="380" r:id="rId57"/>
    <p:sldId id="414" r:id="rId58"/>
    <p:sldId id="381" r:id="rId59"/>
    <p:sldId id="382" r:id="rId60"/>
    <p:sldId id="383" r:id="rId61"/>
    <p:sldId id="415" r:id="rId62"/>
    <p:sldId id="384" r:id="rId63"/>
    <p:sldId id="417" r:id="rId64"/>
    <p:sldId id="416" r:id="rId65"/>
    <p:sldId id="385" r:id="rId66"/>
    <p:sldId id="387" r:id="rId67"/>
    <p:sldId id="389" r:id="rId68"/>
    <p:sldId id="390" r:id="rId69"/>
    <p:sldId id="420" r:id="rId70"/>
    <p:sldId id="422" r:id="rId71"/>
    <p:sldId id="391" r:id="rId72"/>
    <p:sldId id="433" r:id="rId73"/>
    <p:sldId id="426" r:id="rId74"/>
    <p:sldId id="419" r:id="rId75"/>
    <p:sldId id="428" r:id="rId76"/>
    <p:sldId id="429" r:id="rId77"/>
    <p:sldId id="393" r:id="rId78"/>
    <p:sldId id="421" r:id="rId79"/>
    <p:sldId id="432" r:id="rId80"/>
    <p:sldId id="427" r:id="rId81"/>
    <p:sldId id="425" r:id="rId82"/>
    <p:sldId id="434" r:id="rId83"/>
    <p:sldId id="304" r:id="rId84"/>
    <p:sldId id="431" r:id="rId85"/>
    <p:sldId id="442" r:id="rId86"/>
    <p:sldId id="436" r:id="rId87"/>
    <p:sldId id="443" r:id="rId88"/>
    <p:sldId id="444" r:id="rId8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07"/>
    <p:restoredTop sz="94698"/>
  </p:normalViewPr>
  <p:slideViewPr>
    <p:cSldViewPr snapToGrid="0" snapToObjects="1">
      <p:cViewPr>
        <p:scale>
          <a:sx n="140" d="100"/>
          <a:sy n="140" d="100"/>
        </p:scale>
        <p:origin x="144" y="-8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1BA60C-756E-E54C-B773-1D4167E93572}" type="datetimeFigureOut">
              <a:rPr lang="fr-FR" smtClean="0"/>
              <a:t>16/11/2022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AEBD8C-B229-8146-B0F2-6DB7D9CC8F29}" type="slidenum">
              <a:rPr lang="fr-FR" smtClean="0"/>
              <a:t>‹N°›</a:t>
            </a:fld>
            <a:endParaRPr lang="fr-FR"/>
          </a:p>
        </p:txBody>
      </p:sp>
    </p:spTree>
    <p:extLst>
      <p:ext uri="{BB962C8B-B14F-4D97-AF65-F5344CB8AC3E}">
        <p14:creationId xmlns:p14="http://schemas.microsoft.com/office/powerpoint/2010/main" val="341064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Temple de Charenton, Auvergne, France.</a:t>
            </a:r>
          </a:p>
          <a:p>
            <a:r>
              <a:rPr lang="fr-FR" dirty="0"/>
              <a:t>Eglise baroque, Gênes, Italie.</a:t>
            </a:r>
          </a:p>
          <a:p>
            <a:endParaRPr lang="fr-FR" dirty="0"/>
          </a:p>
        </p:txBody>
      </p:sp>
      <p:sp>
        <p:nvSpPr>
          <p:cNvPr id="4" name="Espace réservé du numéro de diapositive 3"/>
          <p:cNvSpPr>
            <a:spLocks noGrp="1"/>
          </p:cNvSpPr>
          <p:nvPr>
            <p:ph type="sldNum" sz="quarter" idx="5"/>
          </p:nvPr>
        </p:nvSpPr>
        <p:spPr/>
        <p:txBody>
          <a:bodyPr/>
          <a:lstStyle/>
          <a:p>
            <a:fld id="{C0AEBD8C-B229-8146-B0F2-6DB7D9CC8F29}" type="slidenum">
              <a:rPr lang="fr-FR" smtClean="0"/>
              <a:t>3</a:t>
            </a:fld>
            <a:endParaRPr lang="fr-FR"/>
          </a:p>
        </p:txBody>
      </p:sp>
    </p:spTree>
    <p:extLst>
      <p:ext uri="{BB962C8B-B14F-4D97-AF65-F5344CB8AC3E}">
        <p14:creationId xmlns:p14="http://schemas.microsoft.com/office/powerpoint/2010/main" val="116887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Source : </a:t>
            </a:r>
            <a:r>
              <a:rPr lang="fr-FR" i="1" dirty="0"/>
              <a:t>La Croix</a:t>
            </a:r>
            <a:r>
              <a:rPr lang="fr-FR" dirty="0"/>
              <a:t>, 27/01/2012</a:t>
            </a:r>
          </a:p>
        </p:txBody>
      </p:sp>
      <p:sp>
        <p:nvSpPr>
          <p:cNvPr id="4" name="Espace réservé du numéro de diapositive 3"/>
          <p:cNvSpPr>
            <a:spLocks noGrp="1"/>
          </p:cNvSpPr>
          <p:nvPr>
            <p:ph type="sldNum" sz="quarter" idx="5"/>
          </p:nvPr>
        </p:nvSpPr>
        <p:spPr/>
        <p:txBody>
          <a:bodyPr/>
          <a:lstStyle/>
          <a:p>
            <a:fld id="{C0AEBD8C-B229-8146-B0F2-6DB7D9CC8F29}" type="slidenum">
              <a:rPr lang="fr-FR" smtClean="0"/>
              <a:t>70</a:t>
            </a:fld>
            <a:endParaRPr lang="fr-FR"/>
          </a:p>
        </p:txBody>
      </p:sp>
    </p:spTree>
    <p:extLst>
      <p:ext uri="{BB962C8B-B14F-4D97-AF65-F5344CB8AC3E}">
        <p14:creationId xmlns:p14="http://schemas.microsoft.com/office/powerpoint/2010/main" val="1395163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630BE4-48BC-6941-A0E3-C1EB6CF7DCB5}"/>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E50C55F1-3FC6-474E-9C17-2C6D6F2C90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762011BC-3C33-414E-AC6F-4C6685CA5E22}"/>
              </a:ext>
            </a:extLst>
          </p:cNvPr>
          <p:cNvSpPr>
            <a:spLocks noGrp="1"/>
          </p:cNvSpPr>
          <p:nvPr>
            <p:ph type="dt" sz="half" idx="10"/>
          </p:nvPr>
        </p:nvSpPr>
        <p:spPr/>
        <p:txBody>
          <a:bodyPr/>
          <a:lstStyle/>
          <a:p>
            <a:fld id="{454B50AC-C632-FC4F-B6D8-0DA97B895805}" type="datetimeFigureOut">
              <a:rPr lang="fr-FR" smtClean="0"/>
              <a:t>16/11/2022</a:t>
            </a:fld>
            <a:endParaRPr lang="fr-FR"/>
          </a:p>
        </p:txBody>
      </p:sp>
      <p:sp>
        <p:nvSpPr>
          <p:cNvPr id="5" name="Espace réservé du pied de page 4">
            <a:extLst>
              <a:ext uri="{FF2B5EF4-FFF2-40B4-BE49-F238E27FC236}">
                <a16:creationId xmlns:a16="http://schemas.microsoft.com/office/drawing/2014/main" id="{888DAE90-5880-A04C-B617-ADE5800FDF0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D3114FA-3DDC-0A45-9447-6F1975ED8642}"/>
              </a:ext>
            </a:extLst>
          </p:cNvPr>
          <p:cNvSpPr>
            <a:spLocks noGrp="1"/>
          </p:cNvSpPr>
          <p:nvPr>
            <p:ph type="sldNum" sz="quarter" idx="12"/>
          </p:nvPr>
        </p:nvSpPr>
        <p:spPr/>
        <p:txBody>
          <a:bodyPr/>
          <a:lstStyle/>
          <a:p>
            <a:fld id="{78E88E3B-4479-C146-BB8E-ACF0E45367BC}" type="slidenum">
              <a:rPr lang="fr-FR" smtClean="0"/>
              <a:t>‹N°›</a:t>
            </a:fld>
            <a:endParaRPr lang="fr-FR"/>
          </a:p>
        </p:txBody>
      </p:sp>
    </p:spTree>
    <p:extLst>
      <p:ext uri="{BB962C8B-B14F-4D97-AF65-F5344CB8AC3E}">
        <p14:creationId xmlns:p14="http://schemas.microsoft.com/office/powerpoint/2010/main" val="3735962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20F8D8-DABF-3A48-AEA9-740C9DCC0245}"/>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E2FB6AE-B544-3841-9905-E89D053AEB5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BFE6839-AC85-C749-9695-C5F6EA20EC0A}"/>
              </a:ext>
            </a:extLst>
          </p:cNvPr>
          <p:cNvSpPr>
            <a:spLocks noGrp="1"/>
          </p:cNvSpPr>
          <p:nvPr>
            <p:ph type="dt" sz="half" idx="10"/>
          </p:nvPr>
        </p:nvSpPr>
        <p:spPr/>
        <p:txBody>
          <a:bodyPr/>
          <a:lstStyle/>
          <a:p>
            <a:fld id="{454B50AC-C632-FC4F-B6D8-0DA97B895805}" type="datetimeFigureOut">
              <a:rPr lang="fr-FR" smtClean="0"/>
              <a:t>16/11/2022</a:t>
            </a:fld>
            <a:endParaRPr lang="fr-FR"/>
          </a:p>
        </p:txBody>
      </p:sp>
      <p:sp>
        <p:nvSpPr>
          <p:cNvPr id="5" name="Espace réservé du pied de page 4">
            <a:extLst>
              <a:ext uri="{FF2B5EF4-FFF2-40B4-BE49-F238E27FC236}">
                <a16:creationId xmlns:a16="http://schemas.microsoft.com/office/drawing/2014/main" id="{A1758A17-306F-3C42-BD34-826EF559297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98FA4A5-EFCC-6143-A956-A3B84F873163}"/>
              </a:ext>
            </a:extLst>
          </p:cNvPr>
          <p:cNvSpPr>
            <a:spLocks noGrp="1"/>
          </p:cNvSpPr>
          <p:nvPr>
            <p:ph type="sldNum" sz="quarter" idx="12"/>
          </p:nvPr>
        </p:nvSpPr>
        <p:spPr/>
        <p:txBody>
          <a:bodyPr/>
          <a:lstStyle/>
          <a:p>
            <a:fld id="{78E88E3B-4479-C146-BB8E-ACF0E45367BC}" type="slidenum">
              <a:rPr lang="fr-FR" smtClean="0"/>
              <a:t>‹N°›</a:t>
            </a:fld>
            <a:endParaRPr lang="fr-FR"/>
          </a:p>
        </p:txBody>
      </p:sp>
    </p:spTree>
    <p:extLst>
      <p:ext uri="{BB962C8B-B14F-4D97-AF65-F5344CB8AC3E}">
        <p14:creationId xmlns:p14="http://schemas.microsoft.com/office/powerpoint/2010/main" val="3445073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AF05FB0C-1ADA-504A-B159-2592233AA745}"/>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96864EA9-12E3-6D4F-90E6-16FB974B6720}"/>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12AE2C6-F266-A349-8DF7-4DD2E33E4750}"/>
              </a:ext>
            </a:extLst>
          </p:cNvPr>
          <p:cNvSpPr>
            <a:spLocks noGrp="1"/>
          </p:cNvSpPr>
          <p:nvPr>
            <p:ph type="dt" sz="half" idx="10"/>
          </p:nvPr>
        </p:nvSpPr>
        <p:spPr/>
        <p:txBody>
          <a:bodyPr/>
          <a:lstStyle/>
          <a:p>
            <a:fld id="{454B50AC-C632-FC4F-B6D8-0DA97B895805}" type="datetimeFigureOut">
              <a:rPr lang="fr-FR" smtClean="0"/>
              <a:t>16/11/2022</a:t>
            </a:fld>
            <a:endParaRPr lang="fr-FR"/>
          </a:p>
        </p:txBody>
      </p:sp>
      <p:sp>
        <p:nvSpPr>
          <p:cNvPr id="5" name="Espace réservé du pied de page 4">
            <a:extLst>
              <a:ext uri="{FF2B5EF4-FFF2-40B4-BE49-F238E27FC236}">
                <a16:creationId xmlns:a16="http://schemas.microsoft.com/office/drawing/2014/main" id="{856A933B-8BE1-734D-813A-91881A03D7E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B8396BB-1C56-744B-A1AB-F54AFB16F743}"/>
              </a:ext>
            </a:extLst>
          </p:cNvPr>
          <p:cNvSpPr>
            <a:spLocks noGrp="1"/>
          </p:cNvSpPr>
          <p:nvPr>
            <p:ph type="sldNum" sz="quarter" idx="12"/>
          </p:nvPr>
        </p:nvSpPr>
        <p:spPr/>
        <p:txBody>
          <a:bodyPr/>
          <a:lstStyle/>
          <a:p>
            <a:fld id="{78E88E3B-4479-C146-BB8E-ACF0E45367BC}" type="slidenum">
              <a:rPr lang="fr-FR" smtClean="0"/>
              <a:t>‹N°›</a:t>
            </a:fld>
            <a:endParaRPr lang="fr-FR"/>
          </a:p>
        </p:txBody>
      </p:sp>
    </p:spTree>
    <p:extLst>
      <p:ext uri="{BB962C8B-B14F-4D97-AF65-F5344CB8AC3E}">
        <p14:creationId xmlns:p14="http://schemas.microsoft.com/office/powerpoint/2010/main" val="4288174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1458C3-D082-2546-9AF0-B88652F6F63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8E3941A-816B-7F4D-B360-C89C7D19CD29}"/>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E85CB4A-5543-254C-891C-5ED31EBA866B}"/>
              </a:ext>
            </a:extLst>
          </p:cNvPr>
          <p:cNvSpPr>
            <a:spLocks noGrp="1"/>
          </p:cNvSpPr>
          <p:nvPr>
            <p:ph type="dt" sz="half" idx="10"/>
          </p:nvPr>
        </p:nvSpPr>
        <p:spPr/>
        <p:txBody>
          <a:bodyPr/>
          <a:lstStyle/>
          <a:p>
            <a:fld id="{454B50AC-C632-FC4F-B6D8-0DA97B895805}" type="datetimeFigureOut">
              <a:rPr lang="fr-FR" smtClean="0"/>
              <a:t>16/11/2022</a:t>
            </a:fld>
            <a:endParaRPr lang="fr-FR"/>
          </a:p>
        </p:txBody>
      </p:sp>
      <p:sp>
        <p:nvSpPr>
          <p:cNvPr id="5" name="Espace réservé du pied de page 4">
            <a:extLst>
              <a:ext uri="{FF2B5EF4-FFF2-40B4-BE49-F238E27FC236}">
                <a16:creationId xmlns:a16="http://schemas.microsoft.com/office/drawing/2014/main" id="{5252B953-134E-494C-A1ED-67166919B89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C6A0ADB-2B4F-AD46-BEFF-D14CDF5FA004}"/>
              </a:ext>
            </a:extLst>
          </p:cNvPr>
          <p:cNvSpPr>
            <a:spLocks noGrp="1"/>
          </p:cNvSpPr>
          <p:nvPr>
            <p:ph type="sldNum" sz="quarter" idx="12"/>
          </p:nvPr>
        </p:nvSpPr>
        <p:spPr/>
        <p:txBody>
          <a:bodyPr/>
          <a:lstStyle/>
          <a:p>
            <a:fld id="{78E88E3B-4479-C146-BB8E-ACF0E45367BC}" type="slidenum">
              <a:rPr lang="fr-FR" smtClean="0"/>
              <a:t>‹N°›</a:t>
            </a:fld>
            <a:endParaRPr lang="fr-FR"/>
          </a:p>
        </p:txBody>
      </p:sp>
    </p:spTree>
    <p:extLst>
      <p:ext uri="{BB962C8B-B14F-4D97-AF65-F5344CB8AC3E}">
        <p14:creationId xmlns:p14="http://schemas.microsoft.com/office/powerpoint/2010/main" val="1682711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587B2B-181A-E948-A8DB-F26ACBDC002B}"/>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B14D91DA-E381-4346-B021-CC50C7990C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309152B2-DACA-0D42-AE55-1F1E6B6A6AFD}"/>
              </a:ext>
            </a:extLst>
          </p:cNvPr>
          <p:cNvSpPr>
            <a:spLocks noGrp="1"/>
          </p:cNvSpPr>
          <p:nvPr>
            <p:ph type="dt" sz="half" idx="10"/>
          </p:nvPr>
        </p:nvSpPr>
        <p:spPr/>
        <p:txBody>
          <a:bodyPr/>
          <a:lstStyle/>
          <a:p>
            <a:fld id="{454B50AC-C632-FC4F-B6D8-0DA97B895805}" type="datetimeFigureOut">
              <a:rPr lang="fr-FR" smtClean="0"/>
              <a:t>16/11/2022</a:t>
            </a:fld>
            <a:endParaRPr lang="fr-FR"/>
          </a:p>
        </p:txBody>
      </p:sp>
      <p:sp>
        <p:nvSpPr>
          <p:cNvPr id="5" name="Espace réservé du pied de page 4">
            <a:extLst>
              <a:ext uri="{FF2B5EF4-FFF2-40B4-BE49-F238E27FC236}">
                <a16:creationId xmlns:a16="http://schemas.microsoft.com/office/drawing/2014/main" id="{3F89EA5B-0F90-A548-A8AA-AD7D410BFB7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0579B3A-6241-BE42-9981-84C947845956}"/>
              </a:ext>
            </a:extLst>
          </p:cNvPr>
          <p:cNvSpPr>
            <a:spLocks noGrp="1"/>
          </p:cNvSpPr>
          <p:nvPr>
            <p:ph type="sldNum" sz="quarter" idx="12"/>
          </p:nvPr>
        </p:nvSpPr>
        <p:spPr/>
        <p:txBody>
          <a:bodyPr/>
          <a:lstStyle/>
          <a:p>
            <a:fld id="{78E88E3B-4479-C146-BB8E-ACF0E45367BC}" type="slidenum">
              <a:rPr lang="fr-FR" smtClean="0"/>
              <a:t>‹N°›</a:t>
            </a:fld>
            <a:endParaRPr lang="fr-FR"/>
          </a:p>
        </p:txBody>
      </p:sp>
    </p:spTree>
    <p:extLst>
      <p:ext uri="{BB962C8B-B14F-4D97-AF65-F5344CB8AC3E}">
        <p14:creationId xmlns:p14="http://schemas.microsoft.com/office/powerpoint/2010/main" val="1113901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BA0A18-1F18-8648-929E-173293EBC2A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49DC8AD-6EDF-0B42-AD49-DF0F3A806C3A}"/>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B1D6A4E9-23F8-BB49-9754-343B88497A66}"/>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CA1FCEFB-2166-BA4C-9196-893C2F855E1F}"/>
              </a:ext>
            </a:extLst>
          </p:cNvPr>
          <p:cNvSpPr>
            <a:spLocks noGrp="1"/>
          </p:cNvSpPr>
          <p:nvPr>
            <p:ph type="dt" sz="half" idx="10"/>
          </p:nvPr>
        </p:nvSpPr>
        <p:spPr/>
        <p:txBody>
          <a:bodyPr/>
          <a:lstStyle/>
          <a:p>
            <a:fld id="{454B50AC-C632-FC4F-B6D8-0DA97B895805}" type="datetimeFigureOut">
              <a:rPr lang="fr-FR" smtClean="0"/>
              <a:t>16/11/2022</a:t>
            </a:fld>
            <a:endParaRPr lang="fr-FR"/>
          </a:p>
        </p:txBody>
      </p:sp>
      <p:sp>
        <p:nvSpPr>
          <p:cNvPr id="6" name="Espace réservé du pied de page 5">
            <a:extLst>
              <a:ext uri="{FF2B5EF4-FFF2-40B4-BE49-F238E27FC236}">
                <a16:creationId xmlns:a16="http://schemas.microsoft.com/office/drawing/2014/main" id="{A44EE848-266C-7049-B315-81A1AF755A0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8F6F60A-601C-554C-BECA-B50ECE14ADAD}"/>
              </a:ext>
            </a:extLst>
          </p:cNvPr>
          <p:cNvSpPr>
            <a:spLocks noGrp="1"/>
          </p:cNvSpPr>
          <p:nvPr>
            <p:ph type="sldNum" sz="quarter" idx="12"/>
          </p:nvPr>
        </p:nvSpPr>
        <p:spPr/>
        <p:txBody>
          <a:bodyPr/>
          <a:lstStyle/>
          <a:p>
            <a:fld id="{78E88E3B-4479-C146-BB8E-ACF0E45367BC}" type="slidenum">
              <a:rPr lang="fr-FR" smtClean="0"/>
              <a:t>‹N°›</a:t>
            </a:fld>
            <a:endParaRPr lang="fr-FR"/>
          </a:p>
        </p:txBody>
      </p:sp>
    </p:spTree>
    <p:extLst>
      <p:ext uri="{BB962C8B-B14F-4D97-AF65-F5344CB8AC3E}">
        <p14:creationId xmlns:p14="http://schemas.microsoft.com/office/powerpoint/2010/main" val="1321541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3B9F0F-BF61-CA42-8E1A-601ACAF594B5}"/>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5A615665-4AB0-AC4A-B8BC-721B385035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16891470-A254-C141-B2A1-6FA40BA33BE9}"/>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8D7490EC-6F07-B84C-BC8C-51B6ECF0FC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EF91F018-47C6-1A46-9903-6340A8542DAE}"/>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5D6BD43B-6C07-3A4D-9F53-561DCC4006DE}"/>
              </a:ext>
            </a:extLst>
          </p:cNvPr>
          <p:cNvSpPr>
            <a:spLocks noGrp="1"/>
          </p:cNvSpPr>
          <p:nvPr>
            <p:ph type="dt" sz="half" idx="10"/>
          </p:nvPr>
        </p:nvSpPr>
        <p:spPr/>
        <p:txBody>
          <a:bodyPr/>
          <a:lstStyle/>
          <a:p>
            <a:fld id="{454B50AC-C632-FC4F-B6D8-0DA97B895805}" type="datetimeFigureOut">
              <a:rPr lang="fr-FR" smtClean="0"/>
              <a:t>16/11/2022</a:t>
            </a:fld>
            <a:endParaRPr lang="fr-FR"/>
          </a:p>
        </p:txBody>
      </p:sp>
      <p:sp>
        <p:nvSpPr>
          <p:cNvPr id="8" name="Espace réservé du pied de page 7">
            <a:extLst>
              <a:ext uri="{FF2B5EF4-FFF2-40B4-BE49-F238E27FC236}">
                <a16:creationId xmlns:a16="http://schemas.microsoft.com/office/drawing/2014/main" id="{53B8E388-7868-C644-B99F-C5568E6FF174}"/>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D4EC32D3-76A2-EB4C-BF8E-FD10D5A36EA1}"/>
              </a:ext>
            </a:extLst>
          </p:cNvPr>
          <p:cNvSpPr>
            <a:spLocks noGrp="1"/>
          </p:cNvSpPr>
          <p:nvPr>
            <p:ph type="sldNum" sz="quarter" idx="12"/>
          </p:nvPr>
        </p:nvSpPr>
        <p:spPr/>
        <p:txBody>
          <a:bodyPr/>
          <a:lstStyle/>
          <a:p>
            <a:fld id="{78E88E3B-4479-C146-BB8E-ACF0E45367BC}" type="slidenum">
              <a:rPr lang="fr-FR" smtClean="0"/>
              <a:t>‹N°›</a:t>
            </a:fld>
            <a:endParaRPr lang="fr-FR"/>
          </a:p>
        </p:txBody>
      </p:sp>
    </p:spTree>
    <p:extLst>
      <p:ext uri="{BB962C8B-B14F-4D97-AF65-F5344CB8AC3E}">
        <p14:creationId xmlns:p14="http://schemas.microsoft.com/office/powerpoint/2010/main" val="3007786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113E01-0A83-3149-B12F-D66BF16DE9E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0B0FD704-86A7-3E48-96CB-B0DEAA69858A}"/>
              </a:ext>
            </a:extLst>
          </p:cNvPr>
          <p:cNvSpPr>
            <a:spLocks noGrp="1"/>
          </p:cNvSpPr>
          <p:nvPr>
            <p:ph type="dt" sz="half" idx="10"/>
          </p:nvPr>
        </p:nvSpPr>
        <p:spPr/>
        <p:txBody>
          <a:bodyPr/>
          <a:lstStyle/>
          <a:p>
            <a:fld id="{454B50AC-C632-FC4F-B6D8-0DA97B895805}" type="datetimeFigureOut">
              <a:rPr lang="fr-FR" smtClean="0"/>
              <a:t>16/11/2022</a:t>
            </a:fld>
            <a:endParaRPr lang="fr-FR"/>
          </a:p>
        </p:txBody>
      </p:sp>
      <p:sp>
        <p:nvSpPr>
          <p:cNvPr id="4" name="Espace réservé du pied de page 3">
            <a:extLst>
              <a:ext uri="{FF2B5EF4-FFF2-40B4-BE49-F238E27FC236}">
                <a16:creationId xmlns:a16="http://schemas.microsoft.com/office/drawing/2014/main" id="{8FA422D6-1A3E-BB43-BB95-E2273F9F7AE7}"/>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1EF6C594-1CAA-D343-8D7A-5BB48F3BECC1}"/>
              </a:ext>
            </a:extLst>
          </p:cNvPr>
          <p:cNvSpPr>
            <a:spLocks noGrp="1"/>
          </p:cNvSpPr>
          <p:nvPr>
            <p:ph type="sldNum" sz="quarter" idx="12"/>
          </p:nvPr>
        </p:nvSpPr>
        <p:spPr/>
        <p:txBody>
          <a:bodyPr/>
          <a:lstStyle/>
          <a:p>
            <a:fld id="{78E88E3B-4479-C146-BB8E-ACF0E45367BC}" type="slidenum">
              <a:rPr lang="fr-FR" smtClean="0"/>
              <a:t>‹N°›</a:t>
            </a:fld>
            <a:endParaRPr lang="fr-FR"/>
          </a:p>
        </p:txBody>
      </p:sp>
    </p:spTree>
    <p:extLst>
      <p:ext uri="{BB962C8B-B14F-4D97-AF65-F5344CB8AC3E}">
        <p14:creationId xmlns:p14="http://schemas.microsoft.com/office/powerpoint/2010/main" val="19275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51F2A6E-6241-EA40-A540-C4B52D6A77D4}"/>
              </a:ext>
            </a:extLst>
          </p:cNvPr>
          <p:cNvSpPr>
            <a:spLocks noGrp="1"/>
          </p:cNvSpPr>
          <p:nvPr>
            <p:ph type="dt" sz="half" idx="10"/>
          </p:nvPr>
        </p:nvSpPr>
        <p:spPr/>
        <p:txBody>
          <a:bodyPr/>
          <a:lstStyle/>
          <a:p>
            <a:fld id="{454B50AC-C632-FC4F-B6D8-0DA97B895805}" type="datetimeFigureOut">
              <a:rPr lang="fr-FR" smtClean="0"/>
              <a:t>16/11/2022</a:t>
            </a:fld>
            <a:endParaRPr lang="fr-FR"/>
          </a:p>
        </p:txBody>
      </p:sp>
      <p:sp>
        <p:nvSpPr>
          <p:cNvPr id="3" name="Espace réservé du pied de page 2">
            <a:extLst>
              <a:ext uri="{FF2B5EF4-FFF2-40B4-BE49-F238E27FC236}">
                <a16:creationId xmlns:a16="http://schemas.microsoft.com/office/drawing/2014/main" id="{A606B816-8778-344D-8452-313B17B66D9E}"/>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5B37FD1B-EE9F-CB4E-8527-148975870A0E}"/>
              </a:ext>
            </a:extLst>
          </p:cNvPr>
          <p:cNvSpPr>
            <a:spLocks noGrp="1"/>
          </p:cNvSpPr>
          <p:nvPr>
            <p:ph type="sldNum" sz="quarter" idx="12"/>
          </p:nvPr>
        </p:nvSpPr>
        <p:spPr/>
        <p:txBody>
          <a:bodyPr/>
          <a:lstStyle/>
          <a:p>
            <a:fld id="{78E88E3B-4479-C146-BB8E-ACF0E45367BC}" type="slidenum">
              <a:rPr lang="fr-FR" smtClean="0"/>
              <a:t>‹N°›</a:t>
            </a:fld>
            <a:endParaRPr lang="fr-FR"/>
          </a:p>
        </p:txBody>
      </p:sp>
    </p:spTree>
    <p:extLst>
      <p:ext uri="{BB962C8B-B14F-4D97-AF65-F5344CB8AC3E}">
        <p14:creationId xmlns:p14="http://schemas.microsoft.com/office/powerpoint/2010/main" val="2217460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1E1247-25B1-4C44-AB8B-1B6A45ECF3D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00D7923E-1DF6-5B4B-80B7-892174FBAC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3258F08A-3254-E84E-B612-0B49A835D1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71B7B9B-DE90-AA49-87B8-AB3DA3A31F31}"/>
              </a:ext>
            </a:extLst>
          </p:cNvPr>
          <p:cNvSpPr>
            <a:spLocks noGrp="1"/>
          </p:cNvSpPr>
          <p:nvPr>
            <p:ph type="dt" sz="half" idx="10"/>
          </p:nvPr>
        </p:nvSpPr>
        <p:spPr/>
        <p:txBody>
          <a:bodyPr/>
          <a:lstStyle/>
          <a:p>
            <a:fld id="{454B50AC-C632-FC4F-B6D8-0DA97B895805}" type="datetimeFigureOut">
              <a:rPr lang="fr-FR" smtClean="0"/>
              <a:t>16/11/2022</a:t>
            </a:fld>
            <a:endParaRPr lang="fr-FR"/>
          </a:p>
        </p:txBody>
      </p:sp>
      <p:sp>
        <p:nvSpPr>
          <p:cNvPr id="6" name="Espace réservé du pied de page 5">
            <a:extLst>
              <a:ext uri="{FF2B5EF4-FFF2-40B4-BE49-F238E27FC236}">
                <a16:creationId xmlns:a16="http://schemas.microsoft.com/office/drawing/2014/main" id="{A9232F7F-5FDF-3D4A-97C1-1CBC41A0FD2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17F573F-8B4C-9849-B728-5E8D1E3C014D}"/>
              </a:ext>
            </a:extLst>
          </p:cNvPr>
          <p:cNvSpPr>
            <a:spLocks noGrp="1"/>
          </p:cNvSpPr>
          <p:nvPr>
            <p:ph type="sldNum" sz="quarter" idx="12"/>
          </p:nvPr>
        </p:nvSpPr>
        <p:spPr/>
        <p:txBody>
          <a:bodyPr/>
          <a:lstStyle/>
          <a:p>
            <a:fld id="{78E88E3B-4479-C146-BB8E-ACF0E45367BC}" type="slidenum">
              <a:rPr lang="fr-FR" smtClean="0"/>
              <a:t>‹N°›</a:t>
            </a:fld>
            <a:endParaRPr lang="fr-FR"/>
          </a:p>
        </p:txBody>
      </p:sp>
    </p:spTree>
    <p:extLst>
      <p:ext uri="{BB962C8B-B14F-4D97-AF65-F5344CB8AC3E}">
        <p14:creationId xmlns:p14="http://schemas.microsoft.com/office/powerpoint/2010/main" val="443705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3307F9-2D8E-4B48-BEA9-633BA15A05E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7C49D214-862A-A84E-BCA9-C9DD156CF9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A3F957B-801B-A047-A344-0386376870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DF38213-9CDD-D84D-BFB7-E822117E8BED}"/>
              </a:ext>
            </a:extLst>
          </p:cNvPr>
          <p:cNvSpPr>
            <a:spLocks noGrp="1"/>
          </p:cNvSpPr>
          <p:nvPr>
            <p:ph type="dt" sz="half" idx="10"/>
          </p:nvPr>
        </p:nvSpPr>
        <p:spPr/>
        <p:txBody>
          <a:bodyPr/>
          <a:lstStyle/>
          <a:p>
            <a:fld id="{454B50AC-C632-FC4F-B6D8-0DA97B895805}" type="datetimeFigureOut">
              <a:rPr lang="fr-FR" smtClean="0"/>
              <a:t>16/11/2022</a:t>
            </a:fld>
            <a:endParaRPr lang="fr-FR"/>
          </a:p>
        </p:txBody>
      </p:sp>
      <p:sp>
        <p:nvSpPr>
          <p:cNvPr id="6" name="Espace réservé du pied de page 5">
            <a:extLst>
              <a:ext uri="{FF2B5EF4-FFF2-40B4-BE49-F238E27FC236}">
                <a16:creationId xmlns:a16="http://schemas.microsoft.com/office/drawing/2014/main" id="{8935C1EA-EF01-7745-8CFB-44FE48CF6A2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63447CA-A00D-374F-B093-4EC3FBD67719}"/>
              </a:ext>
            </a:extLst>
          </p:cNvPr>
          <p:cNvSpPr>
            <a:spLocks noGrp="1"/>
          </p:cNvSpPr>
          <p:nvPr>
            <p:ph type="sldNum" sz="quarter" idx="12"/>
          </p:nvPr>
        </p:nvSpPr>
        <p:spPr/>
        <p:txBody>
          <a:bodyPr/>
          <a:lstStyle/>
          <a:p>
            <a:fld id="{78E88E3B-4479-C146-BB8E-ACF0E45367BC}" type="slidenum">
              <a:rPr lang="fr-FR" smtClean="0"/>
              <a:t>‹N°›</a:t>
            </a:fld>
            <a:endParaRPr lang="fr-FR"/>
          </a:p>
        </p:txBody>
      </p:sp>
    </p:spTree>
    <p:extLst>
      <p:ext uri="{BB962C8B-B14F-4D97-AF65-F5344CB8AC3E}">
        <p14:creationId xmlns:p14="http://schemas.microsoft.com/office/powerpoint/2010/main" val="3753865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7D5CD5F-2B9E-AD43-B9F9-DA50198AEE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B8EE151-CD10-0C46-82F9-C68B84A30D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B920147-2F9A-CA48-A643-7AE6798521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4B50AC-C632-FC4F-B6D8-0DA97B895805}" type="datetimeFigureOut">
              <a:rPr lang="fr-FR" smtClean="0"/>
              <a:t>16/11/2022</a:t>
            </a:fld>
            <a:endParaRPr lang="fr-FR"/>
          </a:p>
        </p:txBody>
      </p:sp>
      <p:sp>
        <p:nvSpPr>
          <p:cNvPr id="5" name="Espace réservé du pied de page 4">
            <a:extLst>
              <a:ext uri="{FF2B5EF4-FFF2-40B4-BE49-F238E27FC236}">
                <a16:creationId xmlns:a16="http://schemas.microsoft.com/office/drawing/2014/main" id="{D45D8FFC-2AB0-234D-826C-B25CF35FEF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E9A1A395-C143-8A48-A37A-B7F24F4266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E88E3B-4479-C146-BB8E-ACF0E45367BC}" type="slidenum">
              <a:rPr lang="fr-FR" smtClean="0"/>
              <a:t>‹N°›</a:t>
            </a:fld>
            <a:endParaRPr lang="fr-FR"/>
          </a:p>
        </p:txBody>
      </p:sp>
    </p:spTree>
    <p:extLst>
      <p:ext uri="{BB962C8B-B14F-4D97-AF65-F5344CB8AC3E}">
        <p14:creationId xmlns:p14="http://schemas.microsoft.com/office/powerpoint/2010/main" val="12144957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8DD5E1-E065-8849-8D7F-45F36C46EE3E}"/>
              </a:ext>
            </a:extLst>
          </p:cNvPr>
          <p:cNvSpPr>
            <a:spLocks noGrp="1"/>
          </p:cNvSpPr>
          <p:nvPr>
            <p:ph type="ctrTitle"/>
          </p:nvPr>
        </p:nvSpPr>
        <p:spPr/>
        <p:txBody>
          <a:bodyPr/>
          <a:lstStyle/>
          <a:p>
            <a:r>
              <a:rPr lang="fr-FR" b="1" dirty="0"/>
              <a:t>DE LA REFORMATION A LA REVOLUTION</a:t>
            </a:r>
          </a:p>
        </p:txBody>
      </p:sp>
      <p:sp>
        <p:nvSpPr>
          <p:cNvPr id="3" name="Sous-titre 2">
            <a:extLst>
              <a:ext uri="{FF2B5EF4-FFF2-40B4-BE49-F238E27FC236}">
                <a16:creationId xmlns:a16="http://schemas.microsoft.com/office/drawing/2014/main" id="{160A4B8C-3D4A-ED45-9FB2-0F24F886A888}"/>
              </a:ext>
            </a:extLst>
          </p:cNvPr>
          <p:cNvSpPr>
            <a:spLocks noGrp="1"/>
          </p:cNvSpPr>
          <p:nvPr>
            <p:ph type="subTitle" idx="1"/>
          </p:nvPr>
        </p:nvSpPr>
        <p:spPr/>
        <p:txBody>
          <a:bodyPr/>
          <a:lstStyle/>
          <a:p>
            <a:r>
              <a:rPr lang="fr-FR" b="1" dirty="0"/>
              <a:t>UE 303</a:t>
            </a:r>
          </a:p>
        </p:txBody>
      </p:sp>
      <p:pic>
        <p:nvPicPr>
          <p:cNvPr id="5" name="Image 4">
            <a:extLst>
              <a:ext uri="{FF2B5EF4-FFF2-40B4-BE49-F238E27FC236}">
                <a16:creationId xmlns:a16="http://schemas.microsoft.com/office/drawing/2014/main" id="{06348F72-BFFE-9447-9BBE-1392BBD3B673}"/>
              </a:ext>
            </a:extLst>
          </p:cNvPr>
          <p:cNvPicPr>
            <a:picLocks noChangeAspect="1"/>
          </p:cNvPicPr>
          <p:nvPr/>
        </p:nvPicPr>
        <p:blipFill>
          <a:blip r:embed="rId2"/>
          <a:stretch>
            <a:fillRect/>
          </a:stretch>
        </p:blipFill>
        <p:spPr>
          <a:xfrm>
            <a:off x="127000" y="12020"/>
            <a:ext cx="11938000" cy="1384300"/>
          </a:xfrm>
          <a:prstGeom prst="rect">
            <a:avLst/>
          </a:prstGeom>
        </p:spPr>
      </p:pic>
    </p:spTree>
    <p:extLst>
      <p:ext uri="{BB962C8B-B14F-4D97-AF65-F5344CB8AC3E}">
        <p14:creationId xmlns:p14="http://schemas.microsoft.com/office/powerpoint/2010/main" val="3061706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363E66-4E80-3E41-9B4D-A689603091F7}"/>
              </a:ext>
            </a:extLst>
          </p:cNvPr>
          <p:cNvSpPr>
            <a:spLocks noGrp="1"/>
          </p:cNvSpPr>
          <p:nvPr>
            <p:ph type="title"/>
          </p:nvPr>
        </p:nvSpPr>
        <p:spPr/>
        <p:txBody>
          <a:bodyPr/>
          <a:lstStyle/>
          <a:p>
            <a:r>
              <a:rPr lang="fr-FR" b="1" dirty="0"/>
              <a:t>- L’exemple de l’église du </a:t>
            </a:r>
            <a:r>
              <a:rPr lang="fr-FR" b="1" dirty="0" err="1"/>
              <a:t>Gesù</a:t>
            </a:r>
            <a:r>
              <a:rPr lang="fr-FR" b="1" dirty="0"/>
              <a:t> </a:t>
            </a:r>
          </a:p>
        </p:txBody>
      </p:sp>
      <p:sp>
        <p:nvSpPr>
          <p:cNvPr id="3" name="Espace réservé du contenu 2">
            <a:extLst>
              <a:ext uri="{FF2B5EF4-FFF2-40B4-BE49-F238E27FC236}">
                <a16:creationId xmlns:a16="http://schemas.microsoft.com/office/drawing/2014/main" id="{7FEA4419-0BE5-7946-8572-AF65CC535612}"/>
              </a:ext>
            </a:extLst>
          </p:cNvPr>
          <p:cNvSpPr>
            <a:spLocks noGrp="1"/>
          </p:cNvSpPr>
          <p:nvPr>
            <p:ph idx="1"/>
          </p:nvPr>
        </p:nvSpPr>
        <p:spPr/>
        <p:txBody>
          <a:bodyPr>
            <a:normAutofit fontScale="92500" lnSpcReduction="10000"/>
          </a:bodyPr>
          <a:lstStyle/>
          <a:p>
            <a:pPr marL="0" indent="0">
              <a:buNone/>
            </a:pPr>
            <a:r>
              <a:rPr lang="fr-FR" b="1" dirty="0"/>
              <a:t>1541 </a:t>
            </a:r>
            <a:r>
              <a:rPr lang="fr-FR" dirty="0"/>
              <a:t>: Paul III concède à la Compagnie de Jésus fondée par  Ignace de Loyola une petite église voisine de son palais princier de Venise</a:t>
            </a:r>
          </a:p>
          <a:p>
            <a:pPr marL="0" indent="0">
              <a:buNone/>
            </a:pPr>
            <a:r>
              <a:rPr lang="fr-FR" b="1" dirty="0"/>
              <a:t>1586</a:t>
            </a:r>
            <a:r>
              <a:rPr lang="fr-FR" dirty="0"/>
              <a:t> : début des travaux</a:t>
            </a:r>
          </a:p>
          <a:p>
            <a:pPr marL="0" indent="0">
              <a:buNone/>
            </a:pPr>
            <a:r>
              <a:rPr lang="fr-FR" b="1" dirty="0"/>
              <a:t>Plans </a:t>
            </a:r>
          </a:p>
          <a:p>
            <a:pPr marL="0" indent="0">
              <a:buNone/>
            </a:pPr>
            <a:r>
              <a:rPr lang="fr-FR" dirty="0" err="1"/>
              <a:t>Nanni</a:t>
            </a:r>
            <a:r>
              <a:rPr lang="fr-FR" dirty="0"/>
              <a:t> di </a:t>
            </a:r>
            <a:r>
              <a:rPr lang="fr-FR" dirty="0" err="1"/>
              <a:t>Baccio</a:t>
            </a:r>
            <a:r>
              <a:rPr lang="fr-FR" dirty="0"/>
              <a:t> </a:t>
            </a:r>
            <a:r>
              <a:rPr lang="fr-FR" dirty="0" err="1"/>
              <a:t>Biggio</a:t>
            </a:r>
            <a:r>
              <a:rPr lang="fr-FR" dirty="0"/>
              <a:t> (plan initial)</a:t>
            </a:r>
          </a:p>
          <a:p>
            <a:pPr marL="0" indent="0">
              <a:buNone/>
            </a:pPr>
            <a:r>
              <a:rPr lang="fr-FR" dirty="0"/>
              <a:t>Michel Ange (retravaille les plans)</a:t>
            </a:r>
          </a:p>
          <a:p>
            <a:pPr marL="0" indent="0">
              <a:buNone/>
            </a:pPr>
            <a:r>
              <a:rPr lang="fr-FR" dirty="0"/>
              <a:t>Vignole (plan définitif)</a:t>
            </a:r>
          </a:p>
          <a:p>
            <a:pPr marL="0" indent="0">
              <a:buNone/>
            </a:pPr>
            <a:r>
              <a:rPr lang="fr-FR" b="1" dirty="0"/>
              <a:t>2 éléments fondamentaux demandés par Ignace de Loyola</a:t>
            </a:r>
          </a:p>
          <a:p>
            <a:pPr>
              <a:buFontTx/>
              <a:buChar char="-"/>
            </a:pPr>
            <a:r>
              <a:rPr lang="fr-FR" dirty="0"/>
              <a:t>Grande nef avec chaire de </a:t>
            </a:r>
            <a:r>
              <a:rPr lang="fr-FR" b="1" dirty="0"/>
              <a:t>prédication</a:t>
            </a:r>
          </a:p>
          <a:p>
            <a:pPr>
              <a:buFontTx/>
              <a:buChar char="-"/>
            </a:pPr>
            <a:r>
              <a:rPr lang="fr-FR" dirty="0"/>
              <a:t>Maître-autel surélevé pour la célébration de l’</a:t>
            </a:r>
            <a:r>
              <a:rPr lang="fr-FR" b="1" dirty="0"/>
              <a:t>eucharistie</a:t>
            </a:r>
          </a:p>
        </p:txBody>
      </p:sp>
    </p:spTree>
    <p:extLst>
      <p:ext uri="{BB962C8B-B14F-4D97-AF65-F5344CB8AC3E}">
        <p14:creationId xmlns:p14="http://schemas.microsoft.com/office/powerpoint/2010/main" val="1464296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E225D4D-6AC9-D84D-8E06-02FDA7576B08}"/>
              </a:ext>
            </a:extLst>
          </p:cNvPr>
          <p:cNvPicPr>
            <a:picLocks noChangeAspect="1"/>
          </p:cNvPicPr>
          <p:nvPr/>
        </p:nvPicPr>
        <p:blipFill>
          <a:blip r:embed="rId2"/>
          <a:stretch>
            <a:fillRect/>
          </a:stretch>
        </p:blipFill>
        <p:spPr>
          <a:xfrm>
            <a:off x="3205843" y="0"/>
            <a:ext cx="5780313" cy="7285604"/>
          </a:xfrm>
          <a:prstGeom prst="rect">
            <a:avLst/>
          </a:prstGeom>
        </p:spPr>
      </p:pic>
    </p:spTree>
    <p:extLst>
      <p:ext uri="{BB962C8B-B14F-4D97-AF65-F5344CB8AC3E}">
        <p14:creationId xmlns:p14="http://schemas.microsoft.com/office/powerpoint/2010/main" val="1562363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34193DC-DCB4-B248-BE70-E61E4BF0C40D}"/>
              </a:ext>
            </a:extLst>
          </p:cNvPr>
          <p:cNvPicPr>
            <a:picLocks noChangeAspect="1"/>
          </p:cNvPicPr>
          <p:nvPr/>
        </p:nvPicPr>
        <p:blipFill>
          <a:blip r:embed="rId2"/>
          <a:stretch>
            <a:fillRect/>
          </a:stretch>
        </p:blipFill>
        <p:spPr>
          <a:xfrm>
            <a:off x="3524250" y="0"/>
            <a:ext cx="5143500" cy="6858000"/>
          </a:xfrm>
          <a:prstGeom prst="rect">
            <a:avLst/>
          </a:prstGeom>
        </p:spPr>
      </p:pic>
      <p:sp>
        <p:nvSpPr>
          <p:cNvPr id="3" name="ZoneTexte 2">
            <a:extLst>
              <a:ext uri="{FF2B5EF4-FFF2-40B4-BE49-F238E27FC236}">
                <a16:creationId xmlns:a16="http://schemas.microsoft.com/office/drawing/2014/main" id="{E5E826B2-E8AB-6E48-B7C3-824A49B284BC}"/>
              </a:ext>
            </a:extLst>
          </p:cNvPr>
          <p:cNvSpPr txBox="1"/>
          <p:nvPr/>
        </p:nvSpPr>
        <p:spPr>
          <a:xfrm>
            <a:off x="522514" y="5965371"/>
            <a:ext cx="2198915" cy="369332"/>
          </a:xfrm>
          <a:prstGeom prst="rect">
            <a:avLst/>
          </a:prstGeom>
          <a:noFill/>
        </p:spPr>
        <p:txBody>
          <a:bodyPr wrap="square" rtlCol="0">
            <a:spAutoFit/>
          </a:bodyPr>
          <a:lstStyle/>
          <a:p>
            <a:r>
              <a:rPr lang="fr-FR" dirty="0"/>
              <a:t>La nef</a:t>
            </a:r>
          </a:p>
        </p:txBody>
      </p:sp>
    </p:spTree>
    <p:extLst>
      <p:ext uri="{BB962C8B-B14F-4D97-AF65-F5344CB8AC3E}">
        <p14:creationId xmlns:p14="http://schemas.microsoft.com/office/powerpoint/2010/main" val="3725847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636E959-065F-5642-B978-9FB56B74354B}"/>
              </a:ext>
            </a:extLst>
          </p:cNvPr>
          <p:cNvPicPr>
            <a:picLocks noChangeAspect="1"/>
          </p:cNvPicPr>
          <p:nvPr/>
        </p:nvPicPr>
        <p:blipFill>
          <a:blip r:embed="rId2"/>
          <a:stretch>
            <a:fillRect/>
          </a:stretch>
        </p:blipFill>
        <p:spPr>
          <a:xfrm>
            <a:off x="3524250" y="0"/>
            <a:ext cx="5143500" cy="6858000"/>
          </a:xfrm>
          <a:prstGeom prst="rect">
            <a:avLst/>
          </a:prstGeom>
        </p:spPr>
      </p:pic>
    </p:spTree>
    <p:extLst>
      <p:ext uri="{BB962C8B-B14F-4D97-AF65-F5344CB8AC3E}">
        <p14:creationId xmlns:p14="http://schemas.microsoft.com/office/powerpoint/2010/main" val="32908220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69E1B49-2B49-2A4D-8813-EC1A3FB78C33}"/>
              </a:ext>
            </a:extLst>
          </p:cNvPr>
          <p:cNvPicPr>
            <a:picLocks noChangeAspect="1"/>
          </p:cNvPicPr>
          <p:nvPr/>
        </p:nvPicPr>
        <p:blipFill>
          <a:blip r:embed="rId2"/>
          <a:stretch>
            <a:fillRect/>
          </a:stretch>
        </p:blipFill>
        <p:spPr>
          <a:xfrm>
            <a:off x="320842" y="0"/>
            <a:ext cx="11550316" cy="6858000"/>
          </a:xfrm>
          <a:prstGeom prst="rect">
            <a:avLst/>
          </a:prstGeom>
        </p:spPr>
      </p:pic>
      <p:sp>
        <p:nvSpPr>
          <p:cNvPr id="3" name="ZoneTexte 2">
            <a:extLst>
              <a:ext uri="{FF2B5EF4-FFF2-40B4-BE49-F238E27FC236}">
                <a16:creationId xmlns:a16="http://schemas.microsoft.com/office/drawing/2014/main" id="{DBFFEE7C-6F52-C64A-9857-CB281E34A48D}"/>
              </a:ext>
            </a:extLst>
          </p:cNvPr>
          <p:cNvSpPr txBox="1"/>
          <p:nvPr/>
        </p:nvSpPr>
        <p:spPr>
          <a:xfrm>
            <a:off x="141514" y="6640286"/>
            <a:ext cx="1426029" cy="369332"/>
          </a:xfrm>
          <a:prstGeom prst="rect">
            <a:avLst/>
          </a:prstGeom>
          <a:noFill/>
        </p:spPr>
        <p:txBody>
          <a:bodyPr wrap="square" rtlCol="0">
            <a:spAutoFit/>
          </a:bodyPr>
          <a:lstStyle/>
          <a:p>
            <a:r>
              <a:rPr lang="fr-FR" dirty="0"/>
              <a:t>La coupole</a:t>
            </a:r>
          </a:p>
        </p:txBody>
      </p:sp>
    </p:spTree>
    <p:extLst>
      <p:ext uri="{BB962C8B-B14F-4D97-AF65-F5344CB8AC3E}">
        <p14:creationId xmlns:p14="http://schemas.microsoft.com/office/powerpoint/2010/main" val="3343027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10A31B8-A450-D043-ABC2-746392FEE6E0}"/>
              </a:ext>
            </a:extLst>
          </p:cNvPr>
          <p:cNvPicPr>
            <a:picLocks noChangeAspect="1"/>
          </p:cNvPicPr>
          <p:nvPr/>
        </p:nvPicPr>
        <p:blipFill>
          <a:blip r:embed="rId2"/>
          <a:stretch>
            <a:fillRect/>
          </a:stretch>
        </p:blipFill>
        <p:spPr>
          <a:xfrm>
            <a:off x="3973287" y="0"/>
            <a:ext cx="4789714" cy="7184572"/>
          </a:xfrm>
          <a:prstGeom prst="rect">
            <a:avLst/>
          </a:prstGeom>
        </p:spPr>
      </p:pic>
      <p:sp>
        <p:nvSpPr>
          <p:cNvPr id="3" name="ZoneTexte 2">
            <a:extLst>
              <a:ext uri="{FF2B5EF4-FFF2-40B4-BE49-F238E27FC236}">
                <a16:creationId xmlns:a16="http://schemas.microsoft.com/office/drawing/2014/main" id="{6EFE1EA0-FDDD-A34D-9FFC-FA227AC26E3B}"/>
              </a:ext>
            </a:extLst>
          </p:cNvPr>
          <p:cNvSpPr txBox="1"/>
          <p:nvPr/>
        </p:nvSpPr>
        <p:spPr>
          <a:xfrm>
            <a:off x="359229" y="5529943"/>
            <a:ext cx="2514600" cy="646331"/>
          </a:xfrm>
          <a:prstGeom prst="rect">
            <a:avLst/>
          </a:prstGeom>
          <a:noFill/>
        </p:spPr>
        <p:txBody>
          <a:bodyPr wrap="square" rtlCol="0">
            <a:spAutoFit/>
          </a:bodyPr>
          <a:lstStyle/>
          <a:p>
            <a:r>
              <a:rPr lang="fr-FR" dirty="0"/>
              <a:t>Le maître-autel et le monogramme du Christ</a:t>
            </a:r>
          </a:p>
        </p:txBody>
      </p:sp>
    </p:spTree>
    <p:extLst>
      <p:ext uri="{BB962C8B-B14F-4D97-AF65-F5344CB8AC3E}">
        <p14:creationId xmlns:p14="http://schemas.microsoft.com/office/powerpoint/2010/main" val="3419779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A0F01ED-4ECD-5E4E-94CC-1FD263367FDC}"/>
              </a:ext>
            </a:extLst>
          </p:cNvPr>
          <p:cNvPicPr>
            <a:picLocks noChangeAspect="1"/>
          </p:cNvPicPr>
          <p:nvPr/>
        </p:nvPicPr>
        <p:blipFill>
          <a:blip r:embed="rId2"/>
          <a:stretch>
            <a:fillRect/>
          </a:stretch>
        </p:blipFill>
        <p:spPr>
          <a:xfrm>
            <a:off x="4194301" y="0"/>
            <a:ext cx="3803397" cy="6858000"/>
          </a:xfrm>
          <a:prstGeom prst="rect">
            <a:avLst/>
          </a:prstGeom>
        </p:spPr>
      </p:pic>
      <p:sp>
        <p:nvSpPr>
          <p:cNvPr id="3" name="ZoneTexte 2">
            <a:extLst>
              <a:ext uri="{FF2B5EF4-FFF2-40B4-BE49-F238E27FC236}">
                <a16:creationId xmlns:a16="http://schemas.microsoft.com/office/drawing/2014/main" id="{A0C21A3E-6C1C-C14E-AFF6-EAE50E93411D}"/>
              </a:ext>
            </a:extLst>
          </p:cNvPr>
          <p:cNvSpPr txBox="1"/>
          <p:nvPr/>
        </p:nvSpPr>
        <p:spPr>
          <a:xfrm>
            <a:off x="435429" y="5464629"/>
            <a:ext cx="2950028" cy="369332"/>
          </a:xfrm>
          <a:prstGeom prst="rect">
            <a:avLst/>
          </a:prstGeom>
          <a:noFill/>
        </p:spPr>
        <p:txBody>
          <a:bodyPr wrap="square" rtlCol="0">
            <a:spAutoFit/>
          </a:bodyPr>
          <a:lstStyle/>
          <a:p>
            <a:r>
              <a:rPr lang="fr-FR" dirty="0"/>
              <a:t>La fresque centrale</a:t>
            </a:r>
          </a:p>
        </p:txBody>
      </p:sp>
    </p:spTree>
    <p:extLst>
      <p:ext uri="{BB962C8B-B14F-4D97-AF65-F5344CB8AC3E}">
        <p14:creationId xmlns:p14="http://schemas.microsoft.com/office/powerpoint/2010/main" val="553356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A775ED1-19B5-7D43-B9EC-F81634F1EF97}"/>
              </a:ext>
            </a:extLst>
          </p:cNvPr>
          <p:cNvPicPr>
            <a:picLocks noChangeAspect="1"/>
          </p:cNvPicPr>
          <p:nvPr/>
        </p:nvPicPr>
        <p:blipFill>
          <a:blip r:embed="rId2"/>
          <a:stretch>
            <a:fillRect/>
          </a:stretch>
        </p:blipFill>
        <p:spPr>
          <a:xfrm>
            <a:off x="1524000" y="0"/>
            <a:ext cx="9144000" cy="6858000"/>
          </a:xfrm>
          <a:prstGeom prst="rect">
            <a:avLst/>
          </a:prstGeom>
        </p:spPr>
      </p:pic>
      <p:sp>
        <p:nvSpPr>
          <p:cNvPr id="3" name="ZoneTexte 2">
            <a:extLst>
              <a:ext uri="{FF2B5EF4-FFF2-40B4-BE49-F238E27FC236}">
                <a16:creationId xmlns:a16="http://schemas.microsoft.com/office/drawing/2014/main" id="{6DECDE61-78E8-C544-B5AC-EAD1B72B14DB}"/>
              </a:ext>
            </a:extLst>
          </p:cNvPr>
          <p:cNvSpPr txBox="1"/>
          <p:nvPr/>
        </p:nvSpPr>
        <p:spPr>
          <a:xfrm>
            <a:off x="0" y="5714999"/>
            <a:ext cx="1426029" cy="923330"/>
          </a:xfrm>
          <a:prstGeom prst="rect">
            <a:avLst/>
          </a:prstGeom>
          <a:noFill/>
        </p:spPr>
        <p:txBody>
          <a:bodyPr wrap="square" rtlCol="0">
            <a:spAutoFit/>
          </a:bodyPr>
          <a:lstStyle/>
          <a:p>
            <a:r>
              <a:rPr lang="fr-FR" dirty="0"/>
              <a:t>Tombeau de saint Ignace de Loyola </a:t>
            </a:r>
          </a:p>
        </p:txBody>
      </p:sp>
    </p:spTree>
    <p:extLst>
      <p:ext uri="{BB962C8B-B14F-4D97-AF65-F5344CB8AC3E}">
        <p14:creationId xmlns:p14="http://schemas.microsoft.com/office/powerpoint/2010/main" val="1440696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0638315-8371-6440-BF08-E9C368148AA5}"/>
              </a:ext>
            </a:extLst>
          </p:cNvPr>
          <p:cNvPicPr>
            <a:picLocks noChangeAspect="1"/>
          </p:cNvPicPr>
          <p:nvPr/>
        </p:nvPicPr>
        <p:blipFill>
          <a:blip r:embed="rId2"/>
          <a:stretch>
            <a:fillRect/>
          </a:stretch>
        </p:blipFill>
        <p:spPr>
          <a:xfrm>
            <a:off x="3527460" y="0"/>
            <a:ext cx="5137079" cy="6858000"/>
          </a:xfrm>
          <a:prstGeom prst="rect">
            <a:avLst/>
          </a:prstGeom>
        </p:spPr>
      </p:pic>
      <p:sp>
        <p:nvSpPr>
          <p:cNvPr id="3" name="ZoneTexte 2">
            <a:extLst>
              <a:ext uri="{FF2B5EF4-FFF2-40B4-BE49-F238E27FC236}">
                <a16:creationId xmlns:a16="http://schemas.microsoft.com/office/drawing/2014/main" id="{9EDE7A41-48C6-AE48-840D-715E596F18E5}"/>
              </a:ext>
            </a:extLst>
          </p:cNvPr>
          <p:cNvSpPr txBox="1"/>
          <p:nvPr/>
        </p:nvSpPr>
        <p:spPr>
          <a:xfrm>
            <a:off x="370114" y="5606143"/>
            <a:ext cx="2394857" cy="646331"/>
          </a:xfrm>
          <a:prstGeom prst="rect">
            <a:avLst/>
          </a:prstGeom>
          <a:noFill/>
        </p:spPr>
        <p:txBody>
          <a:bodyPr wrap="square" rtlCol="0">
            <a:spAutoFit/>
          </a:bodyPr>
          <a:lstStyle/>
          <a:p>
            <a:r>
              <a:rPr lang="fr-FR" dirty="0"/>
              <a:t>Autel de saint François Xavier</a:t>
            </a:r>
          </a:p>
        </p:txBody>
      </p:sp>
    </p:spTree>
    <p:extLst>
      <p:ext uri="{BB962C8B-B14F-4D97-AF65-F5344CB8AC3E}">
        <p14:creationId xmlns:p14="http://schemas.microsoft.com/office/powerpoint/2010/main" val="33838347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D95A20-909D-254E-8333-3E3A62F62188}"/>
              </a:ext>
            </a:extLst>
          </p:cNvPr>
          <p:cNvSpPr>
            <a:spLocks noGrp="1"/>
          </p:cNvSpPr>
          <p:nvPr>
            <p:ph type="title"/>
          </p:nvPr>
        </p:nvSpPr>
        <p:spPr/>
        <p:txBody>
          <a:bodyPr/>
          <a:lstStyle/>
          <a:p>
            <a:r>
              <a:rPr lang="fr-FR" b="1" dirty="0"/>
              <a:t>- Un art en mouvement</a:t>
            </a:r>
          </a:p>
        </p:txBody>
      </p:sp>
      <p:sp>
        <p:nvSpPr>
          <p:cNvPr id="3" name="Espace réservé du contenu 2">
            <a:extLst>
              <a:ext uri="{FF2B5EF4-FFF2-40B4-BE49-F238E27FC236}">
                <a16:creationId xmlns:a16="http://schemas.microsoft.com/office/drawing/2014/main" id="{10C713FE-99C8-294A-B3BC-CA56B53955D6}"/>
              </a:ext>
            </a:extLst>
          </p:cNvPr>
          <p:cNvSpPr>
            <a:spLocks noGrp="1"/>
          </p:cNvSpPr>
          <p:nvPr>
            <p:ph idx="1"/>
          </p:nvPr>
        </p:nvSpPr>
        <p:spPr/>
        <p:txBody>
          <a:bodyPr>
            <a:normAutofit/>
          </a:bodyPr>
          <a:lstStyle/>
          <a:p>
            <a:pPr>
              <a:buFontTx/>
              <a:buChar char="-"/>
            </a:pPr>
            <a:r>
              <a:rPr lang="fr-FR" dirty="0" err="1"/>
              <a:t>Facades</a:t>
            </a:r>
            <a:r>
              <a:rPr lang="fr-FR" dirty="0"/>
              <a:t> des églises se couvrent d’un décor baroque.</a:t>
            </a:r>
          </a:p>
          <a:p>
            <a:pPr>
              <a:buFontTx/>
              <a:buChar char="-"/>
            </a:pPr>
            <a:r>
              <a:rPr lang="fr-FR" dirty="0"/>
              <a:t>Retables grandioses </a:t>
            </a:r>
          </a:p>
          <a:p>
            <a:pPr marL="0" indent="0">
              <a:buNone/>
            </a:pPr>
            <a:r>
              <a:rPr lang="fr-FR" dirty="0"/>
              <a:t>- Autels avec reliques </a:t>
            </a:r>
          </a:p>
          <a:p>
            <a:pPr marL="0" indent="0">
              <a:buNone/>
            </a:pPr>
            <a:r>
              <a:rPr lang="fr-FR" dirty="0"/>
              <a:t>- Tableaux visibles par tous et surélevés pour rendre visible la gloire divine</a:t>
            </a:r>
          </a:p>
          <a:p>
            <a:pPr marL="0" indent="0">
              <a:buNone/>
            </a:pPr>
            <a:r>
              <a:rPr lang="fr-FR" dirty="0"/>
              <a:t> </a:t>
            </a:r>
          </a:p>
        </p:txBody>
      </p:sp>
    </p:spTree>
    <p:extLst>
      <p:ext uri="{BB962C8B-B14F-4D97-AF65-F5344CB8AC3E}">
        <p14:creationId xmlns:p14="http://schemas.microsoft.com/office/powerpoint/2010/main" val="2626621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80A801-7779-6D48-B867-2E065288E21A}"/>
              </a:ext>
            </a:extLst>
          </p:cNvPr>
          <p:cNvSpPr>
            <a:spLocks noGrp="1"/>
          </p:cNvSpPr>
          <p:nvPr>
            <p:ph type="ctrTitle"/>
          </p:nvPr>
        </p:nvSpPr>
        <p:spPr/>
        <p:txBody>
          <a:bodyPr>
            <a:normAutofit fontScale="90000"/>
          </a:bodyPr>
          <a:lstStyle/>
          <a:p>
            <a:br>
              <a:rPr lang="fr-FR" sz="4400" b="1" dirty="0"/>
            </a:br>
            <a:br>
              <a:rPr lang="fr-FR" sz="4400" b="1" dirty="0"/>
            </a:br>
            <a:r>
              <a:rPr lang="fr-FR" sz="4400" b="1" dirty="0"/>
              <a:t>LE RAYONNEMENT DE L’EGLISE BAROQUE</a:t>
            </a:r>
            <a:br>
              <a:rPr lang="fr-FR" sz="4400" b="1" dirty="0"/>
            </a:br>
            <a:r>
              <a:rPr lang="fr-FR" sz="4400" b="1" dirty="0"/>
              <a:t>AU PREMIER XVII</a:t>
            </a:r>
            <a:r>
              <a:rPr lang="fr-FR" sz="4400" b="1" baseline="30000" dirty="0"/>
              <a:t>e</a:t>
            </a:r>
            <a:r>
              <a:rPr lang="fr-FR" sz="4400" b="1" dirty="0"/>
              <a:t> SIECLE</a:t>
            </a:r>
            <a:br>
              <a:rPr lang="fr-FR" sz="4400" b="1" dirty="0"/>
            </a:br>
            <a:r>
              <a:rPr lang="fr-FR" sz="4400" b="1" dirty="0"/>
              <a:t> UN SIECLE DE FER ET DE FOI</a:t>
            </a:r>
            <a:br>
              <a:rPr lang="fr-FR" sz="4400" b="1" dirty="0"/>
            </a:br>
            <a:endParaRPr lang="fr-FR" sz="4400" b="1" dirty="0"/>
          </a:p>
        </p:txBody>
      </p:sp>
      <p:sp>
        <p:nvSpPr>
          <p:cNvPr id="3" name="Sous-titre 2">
            <a:extLst>
              <a:ext uri="{FF2B5EF4-FFF2-40B4-BE49-F238E27FC236}">
                <a16:creationId xmlns:a16="http://schemas.microsoft.com/office/drawing/2014/main" id="{BD861AD3-CCFD-9E40-A6C2-83DD2B610E07}"/>
              </a:ext>
            </a:extLst>
          </p:cNvPr>
          <p:cNvSpPr>
            <a:spLocks noGrp="1"/>
          </p:cNvSpPr>
          <p:nvPr>
            <p:ph type="subTitle" idx="1"/>
          </p:nvPr>
        </p:nvSpPr>
        <p:spPr/>
        <p:txBody>
          <a:bodyPr>
            <a:normAutofit/>
          </a:bodyPr>
          <a:lstStyle/>
          <a:p>
            <a:endParaRPr lang="fr-FR" b="1" dirty="0"/>
          </a:p>
          <a:p>
            <a:r>
              <a:rPr lang="fr-FR" b="1" dirty="0"/>
              <a:t>UE 303 EC1</a:t>
            </a:r>
          </a:p>
          <a:p>
            <a:r>
              <a:rPr lang="fr-FR" b="1" dirty="0"/>
              <a:t>COURS 7</a:t>
            </a:r>
          </a:p>
        </p:txBody>
      </p:sp>
    </p:spTree>
    <p:extLst>
      <p:ext uri="{BB962C8B-B14F-4D97-AF65-F5344CB8AC3E}">
        <p14:creationId xmlns:p14="http://schemas.microsoft.com/office/powerpoint/2010/main" val="24223570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37106A-6849-574C-A7D9-7AF0B439DC44}"/>
              </a:ext>
            </a:extLst>
          </p:cNvPr>
          <p:cNvSpPr>
            <a:spLocks noGrp="1"/>
          </p:cNvSpPr>
          <p:nvPr>
            <p:ph type="title"/>
          </p:nvPr>
        </p:nvSpPr>
        <p:spPr/>
        <p:txBody>
          <a:bodyPr/>
          <a:lstStyle/>
          <a:p>
            <a:r>
              <a:rPr lang="fr-FR" b="1" dirty="0"/>
              <a:t>- Le terme « baroque » et l’historiographie</a:t>
            </a:r>
          </a:p>
        </p:txBody>
      </p:sp>
      <p:sp>
        <p:nvSpPr>
          <p:cNvPr id="3" name="Espace réservé du contenu 2">
            <a:extLst>
              <a:ext uri="{FF2B5EF4-FFF2-40B4-BE49-F238E27FC236}">
                <a16:creationId xmlns:a16="http://schemas.microsoft.com/office/drawing/2014/main" id="{9F22B8B9-1459-7740-8F74-80FA94100CBC}"/>
              </a:ext>
            </a:extLst>
          </p:cNvPr>
          <p:cNvSpPr>
            <a:spLocks noGrp="1"/>
          </p:cNvSpPr>
          <p:nvPr>
            <p:ph idx="1"/>
          </p:nvPr>
        </p:nvSpPr>
        <p:spPr>
          <a:xfrm>
            <a:off x="1088571" y="2013857"/>
            <a:ext cx="9525000" cy="4293734"/>
          </a:xfrm>
        </p:spPr>
        <p:txBody>
          <a:bodyPr>
            <a:normAutofit/>
          </a:bodyPr>
          <a:lstStyle/>
          <a:p>
            <a:pPr marL="0" indent="0">
              <a:buNone/>
            </a:pPr>
            <a:r>
              <a:rPr lang="fr-FR" b="1" dirty="0"/>
              <a:t>* Du portugais </a:t>
            </a:r>
            <a:r>
              <a:rPr lang="fr-FR" b="1" i="1" dirty="0" err="1"/>
              <a:t>barroco</a:t>
            </a:r>
            <a:r>
              <a:rPr lang="fr-FR" b="1" dirty="0"/>
              <a:t>, « extravagant, imprévu, étrange » ?</a:t>
            </a:r>
          </a:p>
          <a:p>
            <a:pPr>
              <a:buFont typeface="Wingdings" pitchFamily="2" charset="2"/>
              <a:buChar char="Ø"/>
            </a:pPr>
            <a:r>
              <a:rPr lang="fr-FR" dirty="0"/>
              <a:t>gros rocher de forme irrégulière, et par analogie, perle de forme imparfaite</a:t>
            </a:r>
          </a:p>
          <a:p>
            <a:pPr>
              <a:buFont typeface="Wingdings" pitchFamily="2" charset="2"/>
              <a:buChar char="Ø"/>
            </a:pPr>
            <a:r>
              <a:rPr lang="fr-FR" dirty="0"/>
              <a:t>cabinet de curiosité</a:t>
            </a:r>
          </a:p>
          <a:p>
            <a:pPr>
              <a:buFont typeface="Wingdings" pitchFamily="2" charset="2"/>
              <a:buChar char="Ø"/>
            </a:pPr>
            <a:r>
              <a:rPr lang="fr-FR" dirty="0"/>
              <a:t>perle de la mémoire</a:t>
            </a:r>
          </a:p>
          <a:p>
            <a:pPr marL="0" indent="0">
              <a:buNone/>
            </a:pPr>
            <a:endParaRPr lang="fr-FR" dirty="0"/>
          </a:p>
          <a:p>
            <a:pPr marL="0" indent="0">
              <a:buNone/>
            </a:pPr>
            <a:r>
              <a:rPr lang="fr-FR" b="1" dirty="0"/>
              <a:t>* Influence de la pensée aristotélicienne ?</a:t>
            </a:r>
          </a:p>
          <a:p>
            <a:pPr>
              <a:buFont typeface="Wingdings" pitchFamily="2" charset="2"/>
              <a:buChar char="Ø"/>
            </a:pPr>
            <a:r>
              <a:rPr lang="fr-FR" dirty="0"/>
              <a:t>« baroco » = figure de logique (preuve par l’impossible)</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Tree>
    <p:extLst>
      <p:ext uri="{BB962C8B-B14F-4D97-AF65-F5344CB8AC3E}">
        <p14:creationId xmlns:p14="http://schemas.microsoft.com/office/powerpoint/2010/main" val="38471756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D28DE3-8509-994B-87EB-D9C967B9598D}"/>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DD45B95F-12C7-8A4F-AB63-C7E88AF9DB33}"/>
              </a:ext>
            </a:extLst>
          </p:cNvPr>
          <p:cNvSpPr>
            <a:spLocks noGrp="1"/>
          </p:cNvSpPr>
          <p:nvPr>
            <p:ph idx="1"/>
          </p:nvPr>
        </p:nvSpPr>
        <p:spPr/>
        <p:txBody>
          <a:bodyPr/>
          <a:lstStyle/>
          <a:p>
            <a:pPr>
              <a:buFontTx/>
              <a:buChar char="-"/>
            </a:pPr>
            <a:r>
              <a:rPr lang="fr-FR" dirty="0"/>
              <a:t>Une esthétique de </a:t>
            </a:r>
            <a:r>
              <a:rPr lang="fr-FR" b="1" dirty="0"/>
              <a:t>contraste</a:t>
            </a:r>
          </a:p>
          <a:p>
            <a:pPr>
              <a:buFontTx/>
              <a:buChar char="-"/>
            </a:pPr>
            <a:endParaRPr lang="fr-FR" dirty="0"/>
          </a:p>
          <a:p>
            <a:pPr>
              <a:buFontTx/>
              <a:buChar char="-"/>
            </a:pPr>
            <a:r>
              <a:rPr lang="fr-FR" dirty="0"/>
              <a:t>Au service de la </a:t>
            </a:r>
            <a:r>
              <a:rPr lang="fr-FR" b="1" dirty="0"/>
              <a:t>théologie tridentine</a:t>
            </a:r>
          </a:p>
          <a:p>
            <a:pPr marL="0" indent="0">
              <a:buNone/>
            </a:pPr>
            <a:endParaRPr lang="fr-FR" dirty="0"/>
          </a:p>
          <a:p>
            <a:pPr marL="0" indent="0">
              <a:buNone/>
            </a:pPr>
            <a:endParaRPr lang="fr-FR" dirty="0"/>
          </a:p>
          <a:p>
            <a:pPr marL="0" indent="0">
              <a:buNone/>
            </a:pPr>
            <a:r>
              <a:rPr lang="fr-FR" dirty="0"/>
              <a:t>Mais style gagnant l’architecture civile dans les pays de la Réformation </a:t>
            </a:r>
          </a:p>
        </p:txBody>
      </p:sp>
    </p:spTree>
    <p:extLst>
      <p:ext uri="{BB962C8B-B14F-4D97-AF65-F5344CB8AC3E}">
        <p14:creationId xmlns:p14="http://schemas.microsoft.com/office/powerpoint/2010/main" val="20929386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EFBE74-5748-4E41-8655-FD783B16CD1A}"/>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A2BBA897-0C9F-A042-8AFE-1818D16CF068}"/>
              </a:ext>
            </a:extLst>
          </p:cNvPr>
          <p:cNvSpPr>
            <a:spLocks noGrp="1"/>
          </p:cNvSpPr>
          <p:nvPr>
            <p:ph idx="1"/>
          </p:nvPr>
        </p:nvSpPr>
        <p:spPr/>
        <p:txBody>
          <a:bodyPr/>
          <a:lstStyle/>
          <a:p>
            <a:r>
              <a:rPr lang="fr-FR" b="1" dirty="0"/>
              <a:t>« Art baroque » : </a:t>
            </a:r>
            <a:r>
              <a:rPr lang="fr-FR" dirty="0"/>
              <a:t>Jacob Burckhardt, </a:t>
            </a:r>
            <a:r>
              <a:rPr lang="fr-FR" i="1" dirty="0" err="1"/>
              <a:t>Cicerone</a:t>
            </a:r>
            <a:r>
              <a:rPr lang="fr-FR" i="1" dirty="0"/>
              <a:t>, guide de l’art antique et moderne en Italie</a:t>
            </a:r>
            <a:r>
              <a:rPr lang="fr-FR" dirty="0"/>
              <a:t> (1855) : période et l’art succédant à la Renaissance</a:t>
            </a:r>
          </a:p>
          <a:p>
            <a:endParaRPr lang="fr-FR" dirty="0"/>
          </a:p>
          <a:p>
            <a:r>
              <a:rPr lang="fr-FR" b="1" dirty="0"/>
              <a:t>« Style baroque » </a:t>
            </a:r>
            <a:r>
              <a:rPr lang="fr-FR" dirty="0"/>
              <a:t>: </a:t>
            </a:r>
            <a:r>
              <a:rPr lang="fr-FR" i="1" dirty="0"/>
              <a:t>Dictionnaire de l’Académie française</a:t>
            </a:r>
            <a:r>
              <a:rPr lang="fr-FR" dirty="0"/>
              <a:t> (1878)</a:t>
            </a:r>
          </a:p>
          <a:p>
            <a:endParaRPr lang="fr-FR" dirty="0"/>
          </a:p>
          <a:p>
            <a:r>
              <a:rPr lang="fr-FR" b="1" dirty="0"/>
              <a:t>« Culture baroque » </a:t>
            </a:r>
            <a:r>
              <a:rPr lang="fr-FR" dirty="0"/>
              <a:t>: Heinrich </a:t>
            </a:r>
            <a:r>
              <a:rPr lang="fr-FR" dirty="0" err="1"/>
              <a:t>Wolfflin</a:t>
            </a:r>
            <a:r>
              <a:rPr lang="fr-FR" dirty="0"/>
              <a:t>, </a:t>
            </a:r>
            <a:r>
              <a:rPr lang="fr-FR" i="1" dirty="0"/>
              <a:t>Principes fondamentaux de l'histoire de l’art </a:t>
            </a:r>
            <a:r>
              <a:rPr lang="fr-FR" dirty="0"/>
              <a:t>(1915)</a:t>
            </a:r>
          </a:p>
          <a:p>
            <a:endParaRPr lang="fr-FR" dirty="0"/>
          </a:p>
        </p:txBody>
      </p:sp>
    </p:spTree>
    <p:extLst>
      <p:ext uri="{BB962C8B-B14F-4D97-AF65-F5344CB8AC3E}">
        <p14:creationId xmlns:p14="http://schemas.microsoft.com/office/powerpoint/2010/main" val="22145750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DEB481-71FF-244C-8183-3B83B6D81859}"/>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D62F52EF-745F-E848-AB91-802469AAF903}"/>
              </a:ext>
            </a:extLst>
          </p:cNvPr>
          <p:cNvSpPr>
            <a:spLocks noGrp="1"/>
          </p:cNvSpPr>
          <p:nvPr>
            <p:ph idx="1"/>
          </p:nvPr>
        </p:nvSpPr>
        <p:spPr/>
        <p:txBody>
          <a:bodyPr/>
          <a:lstStyle/>
          <a:p>
            <a:pPr marL="0" indent="0">
              <a:buNone/>
            </a:pPr>
            <a:r>
              <a:rPr lang="fr-FR" dirty="0"/>
              <a:t>Dans l’historiographie du XX</a:t>
            </a:r>
            <a:r>
              <a:rPr lang="fr-FR" baseline="30000" dirty="0"/>
              <a:t>e</a:t>
            </a:r>
            <a:r>
              <a:rPr lang="fr-FR" dirty="0"/>
              <a:t> siècle, le terme  « </a:t>
            </a:r>
            <a:r>
              <a:rPr lang="fr-FR" b="1" dirty="0"/>
              <a:t>baroque</a:t>
            </a:r>
            <a:r>
              <a:rPr lang="fr-FR" dirty="0"/>
              <a:t>» désigne les œuvres d’art du XVII</a:t>
            </a:r>
            <a:r>
              <a:rPr lang="fr-FR" baseline="30000" dirty="0"/>
              <a:t>e</a:t>
            </a:r>
            <a:r>
              <a:rPr lang="fr-FR" dirty="0"/>
              <a:t> siècle : </a:t>
            </a:r>
          </a:p>
          <a:p>
            <a:pPr marL="0" indent="0">
              <a:buNone/>
            </a:pPr>
            <a:endParaRPr lang="fr-FR" dirty="0"/>
          </a:p>
          <a:p>
            <a:pPr>
              <a:buFontTx/>
              <a:buChar char="-"/>
            </a:pPr>
            <a:r>
              <a:rPr lang="fr-FR" dirty="0"/>
              <a:t>Forme d’expression esthétique</a:t>
            </a:r>
          </a:p>
          <a:p>
            <a:pPr>
              <a:buFontTx/>
              <a:buChar char="-"/>
            </a:pPr>
            <a:r>
              <a:rPr lang="fr-FR" dirty="0"/>
              <a:t>Forme d’expression intellectuelle</a:t>
            </a:r>
          </a:p>
          <a:p>
            <a:pPr>
              <a:buFontTx/>
              <a:buChar char="-"/>
            </a:pPr>
            <a:r>
              <a:rPr lang="fr-FR" dirty="0"/>
              <a:t>Forme d’expression culturelle</a:t>
            </a:r>
          </a:p>
          <a:p>
            <a:pPr>
              <a:buFontTx/>
              <a:buChar char="-"/>
            </a:pPr>
            <a:endParaRPr lang="fr-FR" dirty="0"/>
          </a:p>
          <a:p>
            <a:endParaRPr lang="fr-FR" dirty="0"/>
          </a:p>
        </p:txBody>
      </p:sp>
    </p:spTree>
    <p:extLst>
      <p:ext uri="{BB962C8B-B14F-4D97-AF65-F5344CB8AC3E}">
        <p14:creationId xmlns:p14="http://schemas.microsoft.com/office/powerpoint/2010/main" val="29710364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5F2BBA-C064-0849-866A-0EA6D02481EF}"/>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46A697E0-EA53-6347-9AEE-23AA102F786F}"/>
              </a:ext>
            </a:extLst>
          </p:cNvPr>
          <p:cNvSpPr>
            <a:spLocks noGrp="1"/>
          </p:cNvSpPr>
          <p:nvPr>
            <p:ph idx="1"/>
          </p:nvPr>
        </p:nvSpPr>
        <p:spPr/>
        <p:txBody>
          <a:bodyPr>
            <a:normAutofit/>
          </a:bodyPr>
          <a:lstStyle/>
          <a:p>
            <a:endParaRPr lang="fr-FR" dirty="0"/>
          </a:p>
          <a:p>
            <a:r>
              <a:rPr lang="fr-FR" dirty="0"/>
              <a:t>Le baroque se diffuse au </a:t>
            </a:r>
            <a:r>
              <a:rPr lang="fr-FR" cap="small" dirty="0"/>
              <a:t>XVII</a:t>
            </a:r>
            <a:r>
              <a:rPr lang="fr-FR" baseline="30000" dirty="0"/>
              <a:t>e</a:t>
            </a:r>
            <a:r>
              <a:rPr lang="fr-FR" dirty="0"/>
              <a:t> siècle dans toute l’Europe catholique, plus particulièrement </a:t>
            </a:r>
          </a:p>
          <a:p>
            <a:pPr marL="0" indent="0">
              <a:buNone/>
            </a:pPr>
            <a:endParaRPr lang="fr-FR" dirty="0"/>
          </a:p>
          <a:p>
            <a:r>
              <a:rPr lang="fr-FR" dirty="0"/>
              <a:t>Espagne, </a:t>
            </a:r>
          </a:p>
          <a:p>
            <a:r>
              <a:rPr lang="fr-FR" dirty="0"/>
              <a:t>Europe centrale </a:t>
            </a:r>
          </a:p>
          <a:p>
            <a:r>
              <a:rPr lang="fr-FR" dirty="0"/>
              <a:t>Pays-Bas</a:t>
            </a:r>
          </a:p>
        </p:txBody>
      </p:sp>
    </p:spTree>
    <p:extLst>
      <p:ext uri="{BB962C8B-B14F-4D97-AF65-F5344CB8AC3E}">
        <p14:creationId xmlns:p14="http://schemas.microsoft.com/office/powerpoint/2010/main" val="18326077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681DCA8-AF67-A44A-BE87-73F6C729D349}"/>
              </a:ext>
            </a:extLst>
          </p:cNvPr>
          <p:cNvPicPr>
            <a:picLocks noChangeAspect="1"/>
          </p:cNvPicPr>
          <p:nvPr/>
        </p:nvPicPr>
        <p:blipFill>
          <a:blip r:embed="rId2"/>
          <a:stretch>
            <a:fillRect/>
          </a:stretch>
        </p:blipFill>
        <p:spPr>
          <a:xfrm>
            <a:off x="2572658" y="272142"/>
            <a:ext cx="8781144" cy="6585858"/>
          </a:xfrm>
          <a:prstGeom prst="rect">
            <a:avLst/>
          </a:prstGeom>
        </p:spPr>
      </p:pic>
    </p:spTree>
    <p:extLst>
      <p:ext uri="{BB962C8B-B14F-4D97-AF65-F5344CB8AC3E}">
        <p14:creationId xmlns:p14="http://schemas.microsoft.com/office/powerpoint/2010/main" val="32041518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15133B-69AE-7A4C-A398-3901A8F55AF1}"/>
              </a:ext>
            </a:extLst>
          </p:cNvPr>
          <p:cNvSpPr>
            <a:spLocks noGrp="1"/>
          </p:cNvSpPr>
          <p:nvPr>
            <p:ph type="title"/>
          </p:nvPr>
        </p:nvSpPr>
        <p:spPr/>
        <p:txBody>
          <a:bodyPr>
            <a:normAutofit/>
          </a:bodyPr>
          <a:lstStyle/>
          <a:p>
            <a:r>
              <a:rPr lang="fr-FR" sz="4000" b="1" dirty="0"/>
              <a:t>B – LE BAROQUE, UNE EXPRESSION THEOLOGIQUE</a:t>
            </a:r>
          </a:p>
        </p:txBody>
      </p:sp>
      <p:sp>
        <p:nvSpPr>
          <p:cNvPr id="3" name="Espace réservé du contenu 2">
            <a:extLst>
              <a:ext uri="{FF2B5EF4-FFF2-40B4-BE49-F238E27FC236}">
                <a16:creationId xmlns:a16="http://schemas.microsoft.com/office/drawing/2014/main" id="{ED27CF33-0876-2949-9B1A-BDFF03973F51}"/>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14903596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487AD2-F0DB-104A-89AE-9BDA4A065E7C}"/>
              </a:ext>
            </a:extLst>
          </p:cNvPr>
          <p:cNvSpPr>
            <a:spLocks noGrp="1"/>
          </p:cNvSpPr>
          <p:nvPr>
            <p:ph type="title"/>
          </p:nvPr>
        </p:nvSpPr>
        <p:spPr/>
        <p:txBody>
          <a:bodyPr/>
          <a:lstStyle/>
          <a:p>
            <a:r>
              <a:rPr lang="fr-FR" b="1" dirty="0"/>
              <a:t>- Un art de l’</a:t>
            </a:r>
            <a:r>
              <a:rPr lang="fr-FR" b="1" dirty="0" err="1"/>
              <a:t>e-motion</a:t>
            </a:r>
            <a:endParaRPr lang="fr-FR" b="1" dirty="0"/>
          </a:p>
        </p:txBody>
      </p:sp>
      <p:sp>
        <p:nvSpPr>
          <p:cNvPr id="3" name="Espace réservé du contenu 2">
            <a:extLst>
              <a:ext uri="{FF2B5EF4-FFF2-40B4-BE49-F238E27FC236}">
                <a16:creationId xmlns:a16="http://schemas.microsoft.com/office/drawing/2014/main" id="{4413B410-E895-C642-8ED0-D4EBD281F0E8}"/>
              </a:ext>
            </a:extLst>
          </p:cNvPr>
          <p:cNvSpPr>
            <a:spLocks noGrp="1"/>
          </p:cNvSpPr>
          <p:nvPr>
            <p:ph idx="1"/>
          </p:nvPr>
        </p:nvSpPr>
        <p:spPr/>
        <p:txBody>
          <a:bodyPr>
            <a:normAutofit/>
          </a:bodyPr>
          <a:lstStyle/>
          <a:p>
            <a:r>
              <a:rPr lang="fr-FR" dirty="0"/>
              <a:t>La spécificité du baroque est de porter le </a:t>
            </a:r>
            <a:r>
              <a:rPr lang="fr-FR" b="1" dirty="0"/>
              <a:t>« pli » </a:t>
            </a:r>
            <a:r>
              <a:rPr lang="fr-FR" dirty="0"/>
              <a:t>à l’infini </a:t>
            </a:r>
          </a:p>
          <a:p>
            <a:pPr marL="0" indent="0">
              <a:buNone/>
            </a:pPr>
            <a:r>
              <a:rPr lang="fr-FR" dirty="0"/>
              <a:t>(plier, déplier, replier)</a:t>
            </a:r>
          </a:p>
          <a:p>
            <a:endParaRPr lang="fr-FR" dirty="0"/>
          </a:p>
          <a:p>
            <a:r>
              <a:rPr lang="fr-FR" dirty="0"/>
              <a:t>// exégèse</a:t>
            </a:r>
          </a:p>
          <a:p>
            <a:pPr marL="0" indent="0">
              <a:buNone/>
            </a:pPr>
            <a:r>
              <a:rPr lang="fr-FR" dirty="0"/>
              <a:t>(plier et déplier le </a:t>
            </a:r>
            <a:r>
              <a:rPr lang="fr-FR" i="1" dirty="0"/>
              <a:t>Livre</a:t>
            </a:r>
            <a:r>
              <a:rPr lang="fr-FR" dirty="0"/>
              <a:t>)</a:t>
            </a:r>
          </a:p>
          <a:p>
            <a:pPr marL="0" indent="0">
              <a:buNone/>
            </a:pPr>
            <a:endParaRPr lang="fr-FR" dirty="0"/>
          </a:p>
          <a:p>
            <a:pPr>
              <a:buFont typeface="Wingdings" pitchFamily="2" charset="2"/>
              <a:buChar char="Ø"/>
            </a:pPr>
            <a:r>
              <a:rPr lang="fr-FR" b="1" dirty="0"/>
              <a:t>l’art est mouvement </a:t>
            </a:r>
            <a:r>
              <a:rPr lang="fr-FR" dirty="0"/>
              <a:t>(pli, </a:t>
            </a:r>
            <a:r>
              <a:rPr lang="fr-FR" dirty="0" err="1"/>
              <a:t>dépli</a:t>
            </a:r>
            <a:r>
              <a:rPr lang="fr-FR" dirty="0"/>
              <a:t>, repli)</a:t>
            </a:r>
          </a:p>
          <a:p>
            <a:pPr>
              <a:buFont typeface="Wingdings" pitchFamily="2" charset="2"/>
              <a:buChar char="Ø"/>
            </a:pPr>
            <a:r>
              <a:rPr lang="fr-FR" dirty="0"/>
              <a:t> </a:t>
            </a:r>
            <a:r>
              <a:rPr lang="fr-FR" dirty="0" err="1"/>
              <a:t>e-motion</a:t>
            </a:r>
            <a:r>
              <a:rPr lang="fr-FR" dirty="0"/>
              <a:t> / </a:t>
            </a:r>
            <a:r>
              <a:rPr lang="fr-FR" b="1" dirty="0"/>
              <a:t>émotion</a:t>
            </a:r>
            <a:r>
              <a:rPr lang="fr-FR" dirty="0"/>
              <a:t> pour conduire l’homme à Dieu.</a:t>
            </a:r>
          </a:p>
          <a:p>
            <a:endParaRPr lang="fr-FR" dirty="0"/>
          </a:p>
        </p:txBody>
      </p:sp>
    </p:spTree>
    <p:extLst>
      <p:ext uri="{BB962C8B-B14F-4D97-AF65-F5344CB8AC3E}">
        <p14:creationId xmlns:p14="http://schemas.microsoft.com/office/powerpoint/2010/main" val="13705607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012105-57FD-C741-9CF9-E51C56DC3634}"/>
              </a:ext>
            </a:extLst>
          </p:cNvPr>
          <p:cNvSpPr>
            <a:spLocks noGrp="1"/>
          </p:cNvSpPr>
          <p:nvPr>
            <p:ph type="title"/>
          </p:nvPr>
        </p:nvSpPr>
        <p:spPr/>
        <p:txBody>
          <a:bodyPr/>
          <a:lstStyle/>
          <a:p>
            <a:r>
              <a:rPr lang="fr-FR" b="1" dirty="0"/>
              <a:t>- Une pensée du « pli » et de la « monade »</a:t>
            </a:r>
          </a:p>
        </p:txBody>
      </p:sp>
      <p:sp>
        <p:nvSpPr>
          <p:cNvPr id="3" name="Espace réservé du contenu 2">
            <a:extLst>
              <a:ext uri="{FF2B5EF4-FFF2-40B4-BE49-F238E27FC236}">
                <a16:creationId xmlns:a16="http://schemas.microsoft.com/office/drawing/2014/main" id="{D3E9A6F5-57A7-2C41-BE95-1AABDE9D43EC}"/>
              </a:ext>
            </a:extLst>
          </p:cNvPr>
          <p:cNvSpPr>
            <a:spLocks noGrp="1"/>
          </p:cNvSpPr>
          <p:nvPr>
            <p:ph idx="1"/>
          </p:nvPr>
        </p:nvSpPr>
        <p:spPr/>
        <p:txBody>
          <a:bodyPr>
            <a:normAutofit fontScale="62500" lnSpcReduction="20000"/>
          </a:bodyPr>
          <a:lstStyle/>
          <a:p>
            <a:pPr marL="0" indent="0">
              <a:buNone/>
            </a:pPr>
            <a:r>
              <a:rPr lang="fr-FR" b="1" dirty="0"/>
              <a:t>Pensée de Leibnitz (1646-1716), </a:t>
            </a:r>
            <a:r>
              <a:rPr lang="fr-FR" dirty="0"/>
              <a:t>emblématique de la pensée baroque </a:t>
            </a:r>
          </a:p>
          <a:p>
            <a:pPr marL="0" indent="0">
              <a:buNone/>
            </a:pPr>
            <a:endParaRPr lang="fr-FR" dirty="0"/>
          </a:p>
          <a:p>
            <a:pPr>
              <a:buFontTx/>
              <a:buChar char="-"/>
            </a:pPr>
            <a:r>
              <a:rPr lang="fr-FR" dirty="0"/>
              <a:t>Ame est semblable à un tissu, </a:t>
            </a:r>
          </a:p>
          <a:p>
            <a:pPr>
              <a:buFontTx/>
              <a:buChar char="-"/>
            </a:pPr>
            <a:r>
              <a:rPr lang="fr-FR" dirty="0"/>
              <a:t>Tissu lui-même semblable à l’Eglise.</a:t>
            </a:r>
          </a:p>
          <a:p>
            <a:endParaRPr lang="fr-FR" dirty="0"/>
          </a:p>
          <a:p>
            <a:pPr marL="0" indent="0">
              <a:buNone/>
            </a:pPr>
            <a:r>
              <a:rPr lang="fr-FR" b="1" dirty="0"/>
              <a:t>«  monade » </a:t>
            </a:r>
          </a:p>
          <a:p>
            <a:pPr>
              <a:buFontTx/>
              <a:buChar char="-"/>
            </a:pPr>
            <a:r>
              <a:rPr lang="fr-FR" dirty="0"/>
              <a:t>ou substance simple non divisible</a:t>
            </a:r>
          </a:p>
          <a:p>
            <a:pPr>
              <a:buFontTx/>
              <a:buChar char="-"/>
            </a:pPr>
            <a:r>
              <a:rPr lang="fr-FR" dirty="0"/>
              <a:t>sans porte ni fenêtre</a:t>
            </a:r>
          </a:p>
          <a:p>
            <a:pPr>
              <a:buFontTx/>
              <a:buChar char="-"/>
            </a:pPr>
            <a:r>
              <a:rPr lang="fr-FR" dirty="0"/>
              <a:t> la lumière et la clarté tirent leur force de l’ombre.</a:t>
            </a:r>
          </a:p>
          <a:p>
            <a:pPr>
              <a:buFontTx/>
              <a:buChar char="-"/>
            </a:pPr>
            <a:endParaRPr lang="fr-FR" dirty="0"/>
          </a:p>
          <a:p>
            <a:pPr marL="0" indent="0">
              <a:buNone/>
            </a:pPr>
            <a:r>
              <a:rPr lang="fr-FR" b="1" dirty="0"/>
              <a:t>Correspondance esthétique et théologique</a:t>
            </a:r>
          </a:p>
          <a:p>
            <a:pPr>
              <a:buFontTx/>
              <a:buChar char="-"/>
            </a:pPr>
            <a:r>
              <a:rPr lang="fr-FR" dirty="0"/>
              <a:t> la lumière arrive que par des ouvertures imperceptibles à la personne qui se trouve à l’intérieur </a:t>
            </a:r>
          </a:p>
          <a:p>
            <a:pPr>
              <a:buFontTx/>
              <a:buChar char="-"/>
            </a:pPr>
            <a:r>
              <a:rPr lang="fr-FR" dirty="0"/>
              <a:t>l’âme est-elle pleine de plis obscurs (usage du clair-obscur, espace en contre-jour).</a:t>
            </a:r>
          </a:p>
          <a:p>
            <a:pPr>
              <a:buFontTx/>
              <a:buChar char="-"/>
            </a:pPr>
            <a:endParaRPr lang="fr-FR" dirty="0"/>
          </a:p>
        </p:txBody>
      </p:sp>
    </p:spTree>
    <p:extLst>
      <p:ext uri="{BB962C8B-B14F-4D97-AF65-F5344CB8AC3E}">
        <p14:creationId xmlns:p14="http://schemas.microsoft.com/office/powerpoint/2010/main" val="40346840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246717-2C15-F642-9A8A-A26532C86E34}"/>
              </a:ext>
            </a:extLst>
          </p:cNvPr>
          <p:cNvSpPr>
            <a:spLocks noGrp="1"/>
          </p:cNvSpPr>
          <p:nvPr>
            <p:ph type="title"/>
          </p:nvPr>
        </p:nvSpPr>
        <p:spPr/>
        <p:txBody>
          <a:bodyPr/>
          <a:lstStyle/>
          <a:p>
            <a:r>
              <a:rPr lang="fr-FR" dirty="0"/>
              <a:t>Saint-Pierre de Rome, maître-autel du Bernin (1598-1680)</a:t>
            </a:r>
          </a:p>
        </p:txBody>
      </p:sp>
      <p:pic>
        <p:nvPicPr>
          <p:cNvPr id="5" name="Espace réservé du contenu 4">
            <a:extLst>
              <a:ext uri="{FF2B5EF4-FFF2-40B4-BE49-F238E27FC236}">
                <a16:creationId xmlns:a16="http://schemas.microsoft.com/office/drawing/2014/main" id="{EF4C2A00-711F-1840-9DB1-32255CFD4E31}"/>
              </a:ext>
            </a:extLst>
          </p:cNvPr>
          <p:cNvPicPr>
            <a:picLocks noGrp="1" noChangeAspect="1"/>
          </p:cNvPicPr>
          <p:nvPr>
            <p:ph idx="1"/>
          </p:nvPr>
        </p:nvPicPr>
        <p:blipFill>
          <a:blip r:embed="rId2"/>
          <a:stretch>
            <a:fillRect/>
          </a:stretch>
        </p:blipFill>
        <p:spPr>
          <a:xfrm>
            <a:off x="4581979" y="1030401"/>
            <a:ext cx="4061278" cy="6102776"/>
          </a:xfrm>
        </p:spPr>
      </p:pic>
    </p:spTree>
    <p:extLst>
      <p:ext uri="{BB962C8B-B14F-4D97-AF65-F5344CB8AC3E}">
        <p14:creationId xmlns:p14="http://schemas.microsoft.com/office/powerpoint/2010/main" val="2417358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648383EE-87B0-FE42-9557-1AF55F260055}"/>
              </a:ext>
            </a:extLst>
          </p:cNvPr>
          <p:cNvSpPr>
            <a:spLocks noGrp="1"/>
          </p:cNvSpPr>
          <p:nvPr>
            <p:ph type="title"/>
          </p:nvPr>
        </p:nvSpPr>
        <p:spPr/>
        <p:txBody>
          <a:bodyPr/>
          <a:lstStyle/>
          <a:p>
            <a:endParaRPr lang="fr-FR"/>
          </a:p>
        </p:txBody>
      </p:sp>
      <p:pic>
        <p:nvPicPr>
          <p:cNvPr id="7" name="Espace réservé du contenu 6">
            <a:extLst>
              <a:ext uri="{FF2B5EF4-FFF2-40B4-BE49-F238E27FC236}">
                <a16:creationId xmlns:a16="http://schemas.microsoft.com/office/drawing/2014/main" id="{88D2F69C-E53D-F744-BB75-376750DB49D6}"/>
              </a:ext>
            </a:extLst>
          </p:cNvPr>
          <p:cNvPicPr>
            <a:picLocks noGrp="1" noChangeAspect="1"/>
          </p:cNvPicPr>
          <p:nvPr>
            <p:ph sz="half" idx="1"/>
          </p:nvPr>
        </p:nvPicPr>
        <p:blipFill>
          <a:blip r:embed="rId3"/>
          <a:stretch>
            <a:fillRect/>
          </a:stretch>
        </p:blipFill>
        <p:spPr>
          <a:xfrm>
            <a:off x="838200" y="2275423"/>
            <a:ext cx="5410078" cy="3451742"/>
          </a:xfrm>
        </p:spPr>
      </p:pic>
      <p:pic>
        <p:nvPicPr>
          <p:cNvPr id="11" name="Espace réservé du contenu 10">
            <a:extLst>
              <a:ext uri="{FF2B5EF4-FFF2-40B4-BE49-F238E27FC236}">
                <a16:creationId xmlns:a16="http://schemas.microsoft.com/office/drawing/2014/main" id="{20ADC053-4CB8-4443-9B13-40304D3139BE}"/>
              </a:ext>
            </a:extLst>
          </p:cNvPr>
          <p:cNvPicPr>
            <a:picLocks noGrp="1" noChangeAspect="1"/>
          </p:cNvPicPr>
          <p:nvPr>
            <p:ph sz="half" idx="2"/>
          </p:nvPr>
        </p:nvPicPr>
        <p:blipFill>
          <a:blip r:embed="rId4"/>
          <a:stretch>
            <a:fillRect/>
          </a:stretch>
        </p:blipFill>
        <p:spPr>
          <a:xfrm>
            <a:off x="6172200" y="2275423"/>
            <a:ext cx="5181600" cy="3451742"/>
          </a:xfrm>
        </p:spPr>
      </p:pic>
    </p:spTree>
    <p:extLst>
      <p:ext uri="{BB962C8B-B14F-4D97-AF65-F5344CB8AC3E}">
        <p14:creationId xmlns:p14="http://schemas.microsoft.com/office/powerpoint/2010/main" val="31689303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CA5507-3F21-F941-9361-A49D819332E1}"/>
              </a:ext>
            </a:extLst>
          </p:cNvPr>
          <p:cNvSpPr>
            <a:spLocks noGrp="1"/>
          </p:cNvSpPr>
          <p:nvPr>
            <p:ph type="title"/>
          </p:nvPr>
        </p:nvSpPr>
        <p:spPr/>
        <p:txBody>
          <a:bodyPr/>
          <a:lstStyle/>
          <a:p>
            <a:r>
              <a:rPr lang="fr-FR" dirty="0"/>
              <a:t>Eglise baroque de l’Assomption de la Vierge, </a:t>
            </a:r>
            <a:r>
              <a:rPr lang="fr-FR" dirty="0" err="1"/>
              <a:t>Klodzko</a:t>
            </a:r>
            <a:r>
              <a:rPr lang="fr-FR" dirty="0"/>
              <a:t>, Pologne (vers 1648).</a:t>
            </a:r>
          </a:p>
        </p:txBody>
      </p:sp>
      <p:pic>
        <p:nvPicPr>
          <p:cNvPr id="4" name="Espace réservé du contenu 3">
            <a:extLst>
              <a:ext uri="{FF2B5EF4-FFF2-40B4-BE49-F238E27FC236}">
                <a16:creationId xmlns:a16="http://schemas.microsoft.com/office/drawing/2014/main" id="{C020A732-82B0-FC4E-92C7-FDB6E32FF363}"/>
              </a:ext>
            </a:extLst>
          </p:cNvPr>
          <p:cNvPicPr>
            <a:picLocks noGrp="1" noChangeAspect="1"/>
          </p:cNvPicPr>
          <p:nvPr>
            <p:ph idx="1"/>
          </p:nvPr>
        </p:nvPicPr>
        <p:blipFill>
          <a:blip r:embed="rId2"/>
          <a:stretch>
            <a:fillRect/>
          </a:stretch>
        </p:blipFill>
        <p:spPr>
          <a:xfrm>
            <a:off x="4669972" y="1598272"/>
            <a:ext cx="3808384" cy="5079434"/>
          </a:xfrm>
        </p:spPr>
      </p:pic>
    </p:spTree>
    <p:extLst>
      <p:ext uri="{BB962C8B-B14F-4D97-AF65-F5344CB8AC3E}">
        <p14:creationId xmlns:p14="http://schemas.microsoft.com/office/powerpoint/2010/main" val="27425326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BA623F-19F1-824F-BB60-09D6157CDBF5}"/>
              </a:ext>
            </a:extLst>
          </p:cNvPr>
          <p:cNvSpPr>
            <a:spLocks noGrp="1"/>
          </p:cNvSpPr>
          <p:nvPr>
            <p:ph type="title"/>
          </p:nvPr>
        </p:nvSpPr>
        <p:spPr/>
        <p:txBody>
          <a:bodyPr/>
          <a:lstStyle/>
          <a:p>
            <a:r>
              <a:rPr lang="fr-FR" dirty="0"/>
              <a:t>Maître-autel de l’église baroque de Klagenfurt (Allemagne)</a:t>
            </a:r>
          </a:p>
        </p:txBody>
      </p:sp>
      <p:pic>
        <p:nvPicPr>
          <p:cNvPr id="4" name="Espace réservé du contenu 3">
            <a:extLst>
              <a:ext uri="{FF2B5EF4-FFF2-40B4-BE49-F238E27FC236}">
                <a16:creationId xmlns:a16="http://schemas.microsoft.com/office/drawing/2014/main" id="{795A9CB1-51B6-CE44-972A-FF95695FE443}"/>
              </a:ext>
            </a:extLst>
          </p:cNvPr>
          <p:cNvPicPr>
            <a:picLocks noGrp="1" noChangeAspect="1"/>
          </p:cNvPicPr>
          <p:nvPr>
            <p:ph idx="1"/>
          </p:nvPr>
        </p:nvPicPr>
        <p:blipFill>
          <a:blip r:embed="rId2"/>
          <a:stretch>
            <a:fillRect/>
          </a:stretch>
        </p:blipFill>
        <p:spPr>
          <a:xfrm>
            <a:off x="4365256" y="1401082"/>
            <a:ext cx="3923689" cy="5228317"/>
          </a:xfrm>
        </p:spPr>
      </p:pic>
    </p:spTree>
    <p:extLst>
      <p:ext uri="{BB962C8B-B14F-4D97-AF65-F5344CB8AC3E}">
        <p14:creationId xmlns:p14="http://schemas.microsoft.com/office/powerpoint/2010/main" val="39063739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3B2410-635C-3146-8E8C-5045CD5C89B9}"/>
              </a:ext>
            </a:extLst>
          </p:cNvPr>
          <p:cNvSpPr>
            <a:spLocks noGrp="1"/>
          </p:cNvSpPr>
          <p:nvPr>
            <p:ph type="title"/>
          </p:nvPr>
        </p:nvSpPr>
        <p:spPr/>
        <p:txBody>
          <a:bodyPr/>
          <a:lstStyle/>
          <a:p>
            <a:r>
              <a:rPr lang="fr-FR" dirty="0"/>
              <a:t>Maître-autel de </a:t>
            </a:r>
            <a:r>
              <a:rPr lang="fr-FR" dirty="0" err="1"/>
              <a:t>Michaelerkirche</a:t>
            </a:r>
            <a:r>
              <a:rPr lang="fr-FR" dirty="0"/>
              <a:t>, Vienne.</a:t>
            </a:r>
          </a:p>
        </p:txBody>
      </p:sp>
      <p:pic>
        <p:nvPicPr>
          <p:cNvPr id="4" name="Espace réservé du contenu 3">
            <a:extLst>
              <a:ext uri="{FF2B5EF4-FFF2-40B4-BE49-F238E27FC236}">
                <a16:creationId xmlns:a16="http://schemas.microsoft.com/office/drawing/2014/main" id="{10D62215-FFCE-714D-AE91-6E4F4594D2C2}"/>
              </a:ext>
            </a:extLst>
          </p:cNvPr>
          <p:cNvPicPr>
            <a:picLocks noGrp="1" noChangeAspect="1"/>
          </p:cNvPicPr>
          <p:nvPr>
            <p:ph idx="1"/>
          </p:nvPr>
        </p:nvPicPr>
        <p:blipFill>
          <a:blip r:embed="rId2"/>
          <a:stretch>
            <a:fillRect/>
          </a:stretch>
        </p:blipFill>
        <p:spPr>
          <a:xfrm>
            <a:off x="4211448" y="1350056"/>
            <a:ext cx="3769104" cy="5653656"/>
          </a:xfrm>
        </p:spPr>
      </p:pic>
    </p:spTree>
    <p:extLst>
      <p:ext uri="{BB962C8B-B14F-4D97-AF65-F5344CB8AC3E}">
        <p14:creationId xmlns:p14="http://schemas.microsoft.com/office/powerpoint/2010/main" val="9138704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6C3855-F1F6-8A48-B4C9-5890FA1CB991}"/>
              </a:ext>
            </a:extLst>
          </p:cNvPr>
          <p:cNvSpPr>
            <a:spLocks noGrp="1"/>
          </p:cNvSpPr>
          <p:nvPr>
            <p:ph type="title"/>
          </p:nvPr>
        </p:nvSpPr>
        <p:spPr/>
        <p:txBody>
          <a:bodyPr>
            <a:normAutofit/>
          </a:bodyPr>
          <a:lstStyle/>
          <a:p>
            <a:r>
              <a:rPr lang="fr-FR" dirty="0"/>
              <a:t>Eglise baroque Saint-Bruno des Chartreux, Lyon, maître-autel de Servandoni (1595-1666)</a:t>
            </a:r>
          </a:p>
        </p:txBody>
      </p:sp>
      <p:pic>
        <p:nvPicPr>
          <p:cNvPr id="4" name="Espace réservé du contenu 3">
            <a:extLst>
              <a:ext uri="{FF2B5EF4-FFF2-40B4-BE49-F238E27FC236}">
                <a16:creationId xmlns:a16="http://schemas.microsoft.com/office/drawing/2014/main" id="{3A6F6587-AEC6-E342-A269-22647C95B747}"/>
              </a:ext>
            </a:extLst>
          </p:cNvPr>
          <p:cNvPicPr>
            <a:picLocks noGrp="1" noChangeAspect="1"/>
          </p:cNvPicPr>
          <p:nvPr>
            <p:ph idx="1"/>
          </p:nvPr>
        </p:nvPicPr>
        <p:blipFill>
          <a:blip r:embed="rId2"/>
          <a:stretch>
            <a:fillRect/>
          </a:stretch>
        </p:blipFill>
        <p:spPr>
          <a:xfrm>
            <a:off x="3195107" y="1825625"/>
            <a:ext cx="6579205" cy="4934404"/>
          </a:xfrm>
        </p:spPr>
      </p:pic>
    </p:spTree>
    <p:extLst>
      <p:ext uri="{BB962C8B-B14F-4D97-AF65-F5344CB8AC3E}">
        <p14:creationId xmlns:p14="http://schemas.microsoft.com/office/powerpoint/2010/main" val="10053357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9320B0-2F69-314C-B9CA-E3E1A6259DC2}"/>
              </a:ext>
            </a:extLst>
          </p:cNvPr>
          <p:cNvSpPr>
            <a:spLocks noGrp="1"/>
          </p:cNvSpPr>
          <p:nvPr>
            <p:ph type="title"/>
          </p:nvPr>
        </p:nvSpPr>
        <p:spPr/>
        <p:txBody>
          <a:bodyPr/>
          <a:lstStyle/>
          <a:p>
            <a:r>
              <a:rPr lang="fr-FR" dirty="0"/>
              <a:t>Eglise baroque Saint-Nicolas de Prague (1702-1761)</a:t>
            </a:r>
          </a:p>
        </p:txBody>
      </p:sp>
      <p:pic>
        <p:nvPicPr>
          <p:cNvPr id="4" name="Espace réservé du contenu 3">
            <a:extLst>
              <a:ext uri="{FF2B5EF4-FFF2-40B4-BE49-F238E27FC236}">
                <a16:creationId xmlns:a16="http://schemas.microsoft.com/office/drawing/2014/main" id="{9098A089-0939-E44D-8ABC-7E78D5E219DB}"/>
              </a:ext>
            </a:extLst>
          </p:cNvPr>
          <p:cNvPicPr>
            <a:picLocks noGrp="1" noChangeAspect="1"/>
          </p:cNvPicPr>
          <p:nvPr>
            <p:ph idx="1"/>
          </p:nvPr>
        </p:nvPicPr>
        <p:blipFill>
          <a:blip r:embed="rId2"/>
          <a:stretch>
            <a:fillRect/>
          </a:stretch>
        </p:blipFill>
        <p:spPr>
          <a:xfrm>
            <a:off x="2692574" y="1690687"/>
            <a:ext cx="7600300" cy="5069341"/>
          </a:xfrm>
        </p:spPr>
      </p:pic>
    </p:spTree>
    <p:extLst>
      <p:ext uri="{BB962C8B-B14F-4D97-AF65-F5344CB8AC3E}">
        <p14:creationId xmlns:p14="http://schemas.microsoft.com/office/powerpoint/2010/main" val="15795402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C45B75-9920-024B-98AE-95FD3F206CD2}"/>
              </a:ext>
            </a:extLst>
          </p:cNvPr>
          <p:cNvSpPr>
            <a:spLocks noGrp="1"/>
          </p:cNvSpPr>
          <p:nvPr>
            <p:ph type="title"/>
          </p:nvPr>
        </p:nvSpPr>
        <p:spPr/>
        <p:txBody>
          <a:bodyPr/>
          <a:lstStyle/>
          <a:p>
            <a:r>
              <a:rPr lang="fr-FR" dirty="0"/>
              <a:t>Ondulation des murs-piliers, fresques en </a:t>
            </a:r>
            <a:r>
              <a:rPr lang="fr-FR" dirty="0" err="1"/>
              <a:t>trompe-l’oeil</a:t>
            </a:r>
            <a:endParaRPr lang="fr-FR" dirty="0"/>
          </a:p>
        </p:txBody>
      </p:sp>
      <p:pic>
        <p:nvPicPr>
          <p:cNvPr id="4" name="Espace réservé du contenu 3">
            <a:extLst>
              <a:ext uri="{FF2B5EF4-FFF2-40B4-BE49-F238E27FC236}">
                <a16:creationId xmlns:a16="http://schemas.microsoft.com/office/drawing/2014/main" id="{A3B88208-E2C2-B441-8682-1A448123C5A6}"/>
              </a:ext>
            </a:extLst>
          </p:cNvPr>
          <p:cNvPicPr>
            <a:picLocks noGrp="1" noChangeAspect="1"/>
          </p:cNvPicPr>
          <p:nvPr>
            <p:ph idx="1"/>
          </p:nvPr>
        </p:nvPicPr>
        <p:blipFill>
          <a:blip r:embed="rId2"/>
          <a:stretch>
            <a:fillRect/>
          </a:stretch>
        </p:blipFill>
        <p:spPr>
          <a:xfrm>
            <a:off x="2836571" y="1825625"/>
            <a:ext cx="6518858" cy="4351338"/>
          </a:xfrm>
        </p:spPr>
      </p:pic>
    </p:spTree>
    <p:extLst>
      <p:ext uri="{BB962C8B-B14F-4D97-AF65-F5344CB8AC3E}">
        <p14:creationId xmlns:p14="http://schemas.microsoft.com/office/powerpoint/2010/main" val="10174640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661FCD-4088-3D43-84E9-0209FF7020B8}"/>
              </a:ext>
            </a:extLst>
          </p:cNvPr>
          <p:cNvSpPr>
            <a:spLocks noGrp="1"/>
          </p:cNvSpPr>
          <p:nvPr>
            <p:ph type="title"/>
          </p:nvPr>
        </p:nvSpPr>
        <p:spPr/>
        <p:txBody>
          <a:bodyPr/>
          <a:lstStyle/>
          <a:p>
            <a:r>
              <a:rPr lang="fr-FR" b="1" dirty="0"/>
              <a:t>- Un art du visible et du dévoilement</a:t>
            </a:r>
          </a:p>
        </p:txBody>
      </p:sp>
      <p:sp>
        <p:nvSpPr>
          <p:cNvPr id="3" name="Espace réservé du contenu 2">
            <a:extLst>
              <a:ext uri="{FF2B5EF4-FFF2-40B4-BE49-F238E27FC236}">
                <a16:creationId xmlns:a16="http://schemas.microsoft.com/office/drawing/2014/main" id="{355593F2-37CD-A842-8AF9-A0ACD0B6BABE}"/>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13968683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41212C-2F8B-3844-80F2-93D52A68FBA1}"/>
              </a:ext>
            </a:extLst>
          </p:cNvPr>
          <p:cNvSpPr>
            <a:spLocks noGrp="1"/>
          </p:cNvSpPr>
          <p:nvPr>
            <p:ph type="title"/>
          </p:nvPr>
        </p:nvSpPr>
        <p:spPr/>
        <p:txBody>
          <a:bodyPr/>
          <a:lstStyle/>
          <a:p>
            <a:r>
              <a:rPr lang="fr-FR" dirty="0"/>
              <a:t> </a:t>
            </a:r>
          </a:p>
        </p:txBody>
      </p:sp>
      <p:sp>
        <p:nvSpPr>
          <p:cNvPr id="3" name="Espace réservé du contenu 2">
            <a:extLst>
              <a:ext uri="{FF2B5EF4-FFF2-40B4-BE49-F238E27FC236}">
                <a16:creationId xmlns:a16="http://schemas.microsoft.com/office/drawing/2014/main" id="{279AE3B2-DB88-F94D-AC58-3B8C2D486FC5}"/>
              </a:ext>
            </a:extLst>
          </p:cNvPr>
          <p:cNvSpPr>
            <a:spLocks noGrp="1"/>
          </p:cNvSpPr>
          <p:nvPr>
            <p:ph idx="1"/>
          </p:nvPr>
        </p:nvSpPr>
        <p:spPr/>
        <p:txBody>
          <a:bodyPr>
            <a:normAutofit fontScale="85000" lnSpcReduction="20000"/>
          </a:bodyPr>
          <a:lstStyle/>
          <a:p>
            <a:r>
              <a:rPr lang="fr-FR" dirty="0"/>
              <a:t>- théâtralité et dramaturgie</a:t>
            </a:r>
          </a:p>
          <a:p>
            <a:endParaRPr lang="fr-FR" dirty="0"/>
          </a:p>
          <a:p>
            <a:r>
              <a:rPr lang="fr-FR" dirty="0"/>
              <a:t>- amplification du mouvement</a:t>
            </a:r>
          </a:p>
          <a:p>
            <a:pPr marL="0" indent="0">
              <a:buNone/>
            </a:pPr>
            <a:endParaRPr lang="fr-FR" dirty="0"/>
          </a:p>
          <a:p>
            <a:r>
              <a:rPr lang="fr-FR" dirty="0"/>
              <a:t>- exubérance des formes</a:t>
            </a:r>
          </a:p>
          <a:p>
            <a:endParaRPr lang="fr-FR" dirty="0"/>
          </a:p>
          <a:p>
            <a:r>
              <a:rPr lang="fr-FR" dirty="0"/>
              <a:t>- grandeur décorative</a:t>
            </a:r>
          </a:p>
          <a:p>
            <a:endParaRPr lang="fr-FR" dirty="0"/>
          </a:p>
          <a:p>
            <a:r>
              <a:rPr lang="fr-FR" dirty="0"/>
              <a:t>- effets d’illusion</a:t>
            </a:r>
          </a:p>
          <a:p>
            <a:endParaRPr lang="fr-FR" dirty="0"/>
          </a:p>
          <a:p>
            <a:r>
              <a:rPr lang="fr-FR" dirty="0"/>
              <a:t>- expression des émotions</a:t>
            </a:r>
          </a:p>
        </p:txBody>
      </p:sp>
    </p:spTree>
    <p:extLst>
      <p:ext uri="{BB962C8B-B14F-4D97-AF65-F5344CB8AC3E}">
        <p14:creationId xmlns:p14="http://schemas.microsoft.com/office/powerpoint/2010/main" val="38035135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4A0654-0754-D949-86FC-A889502ED800}"/>
              </a:ext>
            </a:extLst>
          </p:cNvPr>
          <p:cNvSpPr>
            <a:spLocks noGrp="1"/>
          </p:cNvSpPr>
          <p:nvPr>
            <p:ph type="title"/>
          </p:nvPr>
        </p:nvSpPr>
        <p:spPr/>
        <p:txBody>
          <a:bodyPr>
            <a:normAutofit/>
          </a:bodyPr>
          <a:lstStyle/>
          <a:p>
            <a:r>
              <a:rPr lang="fr-FR" sz="3100" b="1" dirty="0"/>
              <a:t>Cornelis </a:t>
            </a:r>
            <a:r>
              <a:rPr lang="fr-FR" sz="3100" b="1" dirty="0" err="1"/>
              <a:t>Norbertus</a:t>
            </a:r>
            <a:r>
              <a:rPr lang="fr-FR" sz="3100" b="1" dirty="0"/>
              <a:t> </a:t>
            </a:r>
            <a:r>
              <a:rPr lang="fr-FR" sz="3100" b="1" dirty="0" err="1"/>
              <a:t>Gysbrechts</a:t>
            </a:r>
            <a:r>
              <a:rPr lang="fr-FR" sz="3100" b="1" dirty="0"/>
              <a:t> ou </a:t>
            </a:r>
            <a:r>
              <a:rPr lang="fr-FR" sz="3100" b="1" dirty="0" err="1"/>
              <a:t>Gijsbrechts</a:t>
            </a:r>
            <a:r>
              <a:rPr lang="fr-FR" sz="3100" b="1" dirty="0"/>
              <a:t> (1630 - 1675)</a:t>
            </a:r>
            <a:r>
              <a:rPr lang="fr-FR" sz="3100" dirty="0"/>
              <a:t> </a:t>
            </a:r>
            <a:r>
              <a:rPr lang="fr-FR" sz="3200" i="1" dirty="0"/>
              <a:t>Trompe-l’œil, </a:t>
            </a:r>
            <a:r>
              <a:rPr lang="fr-FR" sz="3200" dirty="0"/>
              <a:t>1664, Musée de Gand.</a:t>
            </a:r>
          </a:p>
        </p:txBody>
      </p:sp>
      <p:sp>
        <p:nvSpPr>
          <p:cNvPr id="5" name="Espace réservé du contenu 4">
            <a:extLst>
              <a:ext uri="{FF2B5EF4-FFF2-40B4-BE49-F238E27FC236}">
                <a16:creationId xmlns:a16="http://schemas.microsoft.com/office/drawing/2014/main" id="{12684C8F-FC02-6A47-8B40-34EA2C6B1B69}"/>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2057782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8DB7549-FE62-3B47-95E0-1B51F921560E}"/>
              </a:ext>
            </a:extLst>
          </p:cNvPr>
          <p:cNvPicPr>
            <a:picLocks noChangeAspect="1"/>
          </p:cNvPicPr>
          <p:nvPr/>
        </p:nvPicPr>
        <p:blipFill>
          <a:blip r:embed="rId2"/>
          <a:stretch>
            <a:fillRect/>
          </a:stretch>
        </p:blipFill>
        <p:spPr>
          <a:xfrm>
            <a:off x="3267354" y="0"/>
            <a:ext cx="5657292" cy="6858000"/>
          </a:xfrm>
          <a:prstGeom prst="rect">
            <a:avLst/>
          </a:prstGeom>
        </p:spPr>
      </p:pic>
    </p:spTree>
    <p:extLst>
      <p:ext uri="{BB962C8B-B14F-4D97-AF65-F5344CB8AC3E}">
        <p14:creationId xmlns:p14="http://schemas.microsoft.com/office/powerpoint/2010/main" val="35100548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7F25D3-CB82-4145-BEDA-3B32F10DFB20}"/>
              </a:ext>
            </a:extLst>
          </p:cNvPr>
          <p:cNvSpPr>
            <a:spLocks noGrp="1"/>
          </p:cNvSpPr>
          <p:nvPr>
            <p:ph type="title"/>
          </p:nvPr>
        </p:nvSpPr>
        <p:spPr/>
        <p:txBody>
          <a:bodyPr/>
          <a:lstStyle/>
          <a:p>
            <a:r>
              <a:rPr lang="fr-FR" b="1" dirty="0"/>
              <a:t>INTRODUCTION</a:t>
            </a:r>
          </a:p>
        </p:txBody>
      </p:sp>
      <p:sp>
        <p:nvSpPr>
          <p:cNvPr id="3" name="Espace réservé du contenu 2">
            <a:extLst>
              <a:ext uri="{FF2B5EF4-FFF2-40B4-BE49-F238E27FC236}">
                <a16:creationId xmlns:a16="http://schemas.microsoft.com/office/drawing/2014/main" id="{57CF5E9C-BB50-F74E-ACF6-ED9CB35DC87E}"/>
              </a:ext>
            </a:extLst>
          </p:cNvPr>
          <p:cNvSpPr>
            <a:spLocks noGrp="1"/>
          </p:cNvSpPr>
          <p:nvPr>
            <p:ph idx="1"/>
          </p:nvPr>
        </p:nvSpPr>
        <p:spPr/>
        <p:txBody>
          <a:bodyPr/>
          <a:lstStyle/>
          <a:p>
            <a:pPr marL="0" indent="0">
              <a:buNone/>
            </a:pPr>
            <a:endParaRPr lang="fr-FR" dirty="0"/>
          </a:p>
          <a:p>
            <a:pPr marL="0" indent="0">
              <a:buNone/>
            </a:pPr>
            <a:r>
              <a:rPr lang="fr-FR" dirty="0"/>
              <a:t>« Tout le XVIIe siècle cherche Dieu » (Pierre Chaunu)</a:t>
            </a:r>
          </a:p>
          <a:p>
            <a:pPr marL="0" indent="0">
              <a:buNone/>
            </a:pPr>
            <a:endParaRPr lang="fr-FR" dirty="0"/>
          </a:p>
          <a:p>
            <a:pPr marL="0" indent="0">
              <a:buNone/>
            </a:pPr>
            <a:r>
              <a:rPr lang="fr-FR" b="1" dirty="0"/>
              <a:t>Concile de Trente (1545-1653) </a:t>
            </a:r>
          </a:p>
          <a:p>
            <a:pPr marL="0" indent="0">
              <a:buNone/>
            </a:pPr>
            <a:endParaRPr lang="fr-FR" dirty="0"/>
          </a:p>
          <a:p>
            <a:pPr marL="0" indent="0">
              <a:buNone/>
            </a:pPr>
            <a:r>
              <a:rPr lang="fr-FR" dirty="0"/>
              <a:t>Une nouvelle ecclésiologie </a:t>
            </a:r>
            <a:r>
              <a:rPr lang="fr-FR" b="1" dirty="0"/>
              <a:t>tridentine</a:t>
            </a:r>
          </a:p>
          <a:p>
            <a:pPr marL="0" indent="0">
              <a:buNone/>
            </a:pPr>
            <a:endParaRPr lang="fr-FR" dirty="0"/>
          </a:p>
          <a:p>
            <a:pPr marL="0" indent="0">
              <a:buNone/>
            </a:pPr>
            <a:r>
              <a:rPr lang="fr-FR" dirty="0"/>
              <a:t>Une nouvelle esthétique </a:t>
            </a:r>
            <a:r>
              <a:rPr lang="fr-FR" b="1" dirty="0"/>
              <a:t>baroque</a:t>
            </a:r>
          </a:p>
          <a:p>
            <a:pPr marL="0" indent="0">
              <a:buNone/>
            </a:pPr>
            <a:endParaRPr lang="fr-FR" dirty="0"/>
          </a:p>
        </p:txBody>
      </p:sp>
    </p:spTree>
    <p:extLst>
      <p:ext uri="{BB962C8B-B14F-4D97-AF65-F5344CB8AC3E}">
        <p14:creationId xmlns:p14="http://schemas.microsoft.com/office/powerpoint/2010/main" val="34860200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10642D-5FEC-5F45-82F0-0266CE054814}"/>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B6A53966-924A-594A-B807-7872BF713BD9}"/>
              </a:ext>
            </a:extLst>
          </p:cNvPr>
          <p:cNvSpPr>
            <a:spLocks noGrp="1"/>
          </p:cNvSpPr>
          <p:nvPr>
            <p:ph idx="1"/>
          </p:nvPr>
        </p:nvSpPr>
        <p:spPr/>
        <p:txBody>
          <a:bodyPr>
            <a:normAutofit fontScale="85000" lnSpcReduction="20000"/>
          </a:bodyPr>
          <a:lstStyle/>
          <a:p>
            <a:pPr>
              <a:buFontTx/>
              <a:buChar char="-"/>
            </a:pPr>
            <a:r>
              <a:rPr lang="fr-FR" dirty="0"/>
              <a:t>Créer des réseaux </a:t>
            </a:r>
            <a:r>
              <a:rPr lang="fr-FR" dirty="0" err="1"/>
              <a:t>rhizomatiques</a:t>
            </a:r>
            <a:r>
              <a:rPr lang="fr-FR" dirty="0"/>
              <a:t> de sens (exégèse)</a:t>
            </a:r>
          </a:p>
          <a:p>
            <a:pPr>
              <a:buFontTx/>
              <a:buChar char="-"/>
            </a:pPr>
            <a:endParaRPr lang="fr-FR" dirty="0"/>
          </a:p>
          <a:p>
            <a:pPr>
              <a:buFontTx/>
              <a:buChar char="-"/>
            </a:pPr>
            <a:r>
              <a:rPr lang="fr-FR" dirty="0"/>
              <a:t>Dévoiler et manifester l’esprit à partir de la lettre</a:t>
            </a:r>
          </a:p>
          <a:p>
            <a:pPr>
              <a:buFontTx/>
              <a:buChar char="-"/>
            </a:pPr>
            <a:endParaRPr lang="fr-FR" dirty="0"/>
          </a:p>
          <a:p>
            <a:pPr>
              <a:buFontTx/>
              <a:buChar char="-"/>
            </a:pPr>
            <a:r>
              <a:rPr lang="fr-FR" dirty="0"/>
              <a:t>« Tromper l’œil » &gt; double vue</a:t>
            </a:r>
          </a:p>
          <a:p>
            <a:pPr>
              <a:buFontTx/>
              <a:buChar char="-"/>
            </a:pPr>
            <a:endParaRPr lang="fr-FR" dirty="0"/>
          </a:p>
          <a:p>
            <a:pPr>
              <a:buFontTx/>
              <a:buChar char="-"/>
            </a:pPr>
            <a:r>
              <a:rPr lang="fr-FR" dirty="0"/>
              <a:t>Ars </a:t>
            </a:r>
            <a:r>
              <a:rPr lang="fr-FR" dirty="0" err="1"/>
              <a:t>longa</a:t>
            </a:r>
            <a:r>
              <a:rPr lang="fr-FR" dirty="0"/>
              <a:t>, </a:t>
            </a:r>
            <a:r>
              <a:rPr lang="fr-FR" dirty="0" err="1"/>
              <a:t>vita</a:t>
            </a:r>
            <a:r>
              <a:rPr lang="fr-FR" dirty="0"/>
              <a:t> </a:t>
            </a:r>
            <a:r>
              <a:rPr lang="fr-FR" dirty="0" err="1"/>
              <a:t>brevis</a:t>
            </a:r>
            <a:r>
              <a:rPr lang="fr-FR" dirty="0"/>
              <a:t>  : « vanité »</a:t>
            </a:r>
          </a:p>
          <a:p>
            <a:pPr>
              <a:buFontTx/>
              <a:buChar char="-"/>
            </a:pPr>
            <a:endParaRPr lang="fr-FR" dirty="0"/>
          </a:p>
          <a:p>
            <a:pPr marL="0" indent="0">
              <a:buNone/>
            </a:pPr>
            <a:r>
              <a:rPr lang="fr-FR" dirty="0"/>
              <a:t>le violon, corne, cadre vide, sablier, almanach</a:t>
            </a:r>
          </a:p>
          <a:p>
            <a:pPr marL="0" indent="0">
              <a:buNone/>
            </a:pPr>
            <a:r>
              <a:rPr lang="fr-FR" dirty="0"/>
              <a:t>naissance d’un nouveau genre pictural aux Pays-Bas (Leyde, 1620)</a:t>
            </a:r>
          </a:p>
          <a:p>
            <a:pPr marL="0" indent="0">
              <a:buNone/>
            </a:pPr>
            <a:r>
              <a:rPr lang="fr-FR" dirty="0"/>
              <a:t>armoires de « curiosités » : </a:t>
            </a:r>
            <a:r>
              <a:rPr lang="fr-FR" dirty="0" err="1"/>
              <a:t>barocco</a:t>
            </a:r>
            <a:endParaRPr lang="fr-FR" dirty="0"/>
          </a:p>
        </p:txBody>
      </p:sp>
    </p:spTree>
    <p:extLst>
      <p:ext uri="{BB962C8B-B14F-4D97-AF65-F5344CB8AC3E}">
        <p14:creationId xmlns:p14="http://schemas.microsoft.com/office/powerpoint/2010/main" val="12763695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4524FED-58BE-0849-A70E-7C1228D1113F}"/>
              </a:ext>
            </a:extLst>
          </p:cNvPr>
          <p:cNvPicPr>
            <a:picLocks noChangeAspect="1"/>
          </p:cNvPicPr>
          <p:nvPr/>
        </p:nvPicPr>
        <p:blipFill>
          <a:blip r:embed="rId2"/>
          <a:stretch>
            <a:fillRect/>
          </a:stretch>
        </p:blipFill>
        <p:spPr>
          <a:xfrm>
            <a:off x="1649971" y="0"/>
            <a:ext cx="8892058" cy="6858000"/>
          </a:xfrm>
          <a:prstGeom prst="rect">
            <a:avLst/>
          </a:prstGeom>
        </p:spPr>
      </p:pic>
      <p:sp>
        <p:nvSpPr>
          <p:cNvPr id="5" name="ZoneTexte 4">
            <a:extLst>
              <a:ext uri="{FF2B5EF4-FFF2-40B4-BE49-F238E27FC236}">
                <a16:creationId xmlns:a16="http://schemas.microsoft.com/office/drawing/2014/main" id="{74D3E4CB-A7D7-C64B-8C1A-6079946EF131}"/>
              </a:ext>
            </a:extLst>
          </p:cNvPr>
          <p:cNvSpPr txBox="1"/>
          <p:nvPr/>
        </p:nvSpPr>
        <p:spPr>
          <a:xfrm>
            <a:off x="266218" y="4583575"/>
            <a:ext cx="1284790" cy="2031325"/>
          </a:xfrm>
          <a:prstGeom prst="rect">
            <a:avLst/>
          </a:prstGeom>
          <a:noFill/>
        </p:spPr>
        <p:txBody>
          <a:bodyPr wrap="square" rtlCol="0">
            <a:spAutoFit/>
          </a:bodyPr>
          <a:lstStyle/>
          <a:p>
            <a:r>
              <a:rPr lang="fr-FR" dirty="0"/>
              <a:t>Peter van </a:t>
            </a:r>
            <a:r>
              <a:rPr lang="fr-FR" dirty="0" err="1"/>
              <a:t>Steenwyck</a:t>
            </a:r>
            <a:r>
              <a:rPr lang="fr-FR" dirty="0"/>
              <a:t> (1615-1656), </a:t>
            </a:r>
            <a:r>
              <a:rPr lang="fr-FR" i="1" dirty="0"/>
              <a:t>Vanité, ars </a:t>
            </a:r>
            <a:r>
              <a:rPr lang="fr-FR" i="1" dirty="0" err="1"/>
              <a:t>longa</a:t>
            </a:r>
            <a:r>
              <a:rPr lang="fr-FR" i="1" dirty="0"/>
              <a:t>, </a:t>
            </a:r>
            <a:r>
              <a:rPr lang="fr-FR" i="1" dirty="0" err="1"/>
              <a:t>vita</a:t>
            </a:r>
            <a:r>
              <a:rPr lang="fr-FR" i="1" dirty="0"/>
              <a:t> </a:t>
            </a:r>
            <a:r>
              <a:rPr lang="fr-FR" i="1" dirty="0" err="1"/>
              <a:t>brevis</a:t>
            </a:r>
            <a:r>
              <a:rPr lang="fr-FR" i="1" dirty="0"/>
              <a:t>.</a:t>
            </a:r>
            <a:endParaRPr lang="fr-FR" dirty="0"/>
          </a:p>
        </p:txBody>
      </p:sp>
    </p:spTree>
    <p:extLst>
      <p:ext uri="{BB962C8B-B14F-4D97-AF65-F5344CB8AC3E}">
        <p14:creationId xmlns:p14="http://schemas.microsoft.com/office/powerpoint/2010/main" val="9386031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37C08F2-D616-434B-ADB2-0E3753872411}"/>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1388531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5851639-6A7F-994D-A4A0-BA270D55CDED}"/>
              </a:ext>
            </a:extLst>
          </p:cNvPr>
          <p:cNvPicPr>
            <a:picLocks noChangeAspect="1"/>
          </p:cNvPicPr>
          <p:nvPr/>
        </p:nvPicPr>
        <p:blipFill>
          <a:blip r:embed="rId2"/>
          <a:stretch>
            <a:fillRect/>
          </a:stretch>
        </p:blipFill>
        <p:spPr>
          <a:xfrm>
            <a:off x="1524000" y="381000"/>
            <a:ext cx="9144000" cy="6096000"/>
          </a:xfrm>
          <a:prstGeom prst="rect">
            <a:avLst/>
          </a:prstGeom>
        </p:spPr>
      </p:pic>
    </p:spTree>
    <p:extLst>
      <p:ext uri="{BB962C8B-B14F-4D97-AF65-F5344CB8AC3E}">
        <p14:creationId xmlns:p14="http://schemas.microsoft.com/office/powerpoint/2010/main" val="42073444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1C7D73-970B-E743-8AA9-A78FC88AE492}"/>
              </a:ext>
            </a:extLst>
          </p:cNvPr>
          <p:cNvSpPr>
            <a:spLocks noGrp="1"/>
          </p:cNvSpPr>
          <p:nvPr>
            <p:ph type="title"/>
          </p:nvPr>
        </p:nvSpPr>
        <p:spPr/>
        <p:txBody>
          <a:bodyPr>
            <a:normAutofit fontScale="90000"/>
          </a:bodyPr>
          <a:lstStyle/>
          <a:p>
            <a:br>
              <a:rPr lang="fr-FR" b="1" dirty="0"/>
            </a:br>
            <a:r>
              <a:rPr lang="fr-FR" b="1" dirty="0"/>
              <a:t>II – RIGORISMES ET CONFESSIONALISMES </a:t>
            </a:r>
            <a:br>
              <a:rPr lang="fr-FR" dirty="0"/>
            </a:br>
            <a:endParaRPr lang="fr-FR" dirty="0"/>
          </a:p>
        </p:txBody>
      </p:sp>
      <p:sp>
        <p:nvSpPr>
          <p:cNvPr id="3" name="Espace réservé du contenu 2">
            <a:extLst>
              <a:ext uri="{FF2B5EF4-FFF2-40B4-BE49-F238E27FC236}">
                <a16:creationId xmlns:a16="http://schemas.microsoft.com/office/drawing/2014/main" id="{B986D864-456F-F146-9006-0018C503D2C4}"/>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14541264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AD3C83-79B1-534D-9F1B-568E2B54A7E6}"/>
              </a:ext>
            </a:extLst>
          </p:cNvPr>
          <p:cNvSpPr>
            <a:spLocks noGrp="1"/>
          </p:cNvSpPr>
          <p:nvPr>
            <p:ph type="title"/>
          </p:nvPr>
        </p:nvSpPr>
        <p:spPr/>
        <p:txBody>
          <a:bodyPr>
            <a:normAutofit fontScale="90000"/>
          </a:bodyPr>
          <a:lstStyle/>
          <a:p>
            <a:br>
              <a:rPr lang="fr-FR" b="1" dirty="0"/>
            </a:br>
            <a:r>
              <a:rPr lang="fr-FR" b="1" dirty="0"/>
              <a:t>A – LES CONFESSIONALISMES EUROPEENS</a:t>
            </a:r>
            <a:br>
              <a:rPr lang="fr-FR" dirty="0"/>
            </a:br>
            <a:endParaRPr lang="fr-FR" dirty="0"/>
          </a:p>
        </p:txBody>
      </p:sp>
      <p:sp>
        <p:nvSpPr>
          <p:cNvPr id="3" name="Espace réservé du contenu 2">
            <a:extLst>
              <a:ext uri="{FF2B5EF4-FFF2-40B4-BE49-F238E27FC236}">
                <a16:creationId xmlns:a16="http://schemas.microsoft.com/office/drawing/2014/main" id="{0B928520-2503-DB44-917F-A19279366035}"/>
              </a:ext>
            </a:extLst>
          </p:cNvPr>
          <p:cNvSpPr>
            <a:spLocks noGrp="1"/>
          </p:cNvSpPr>
          <p:nvPr>
            <p:ph idx="1"/>
          </p:nvPr>
        </p:nvSpPr>
        <p:spPr/>
        <p:txBody>
          <a:bodyPr/>
          <a:lstStyle/>
          <a:p>
            <a:pPr marL="0" indent="0">
              <a:buNone/>
            </a:pPr>
            <a:endParaRPr lang="fr-FR" dirty="0"/>
          </a:p>
        </p:txBody>
      </p:sp>
    </p:spTree>
    <p:extLst>
      <p:ext uri="{BB962C8B-B14F-4D97-AF65-F5344CB8AC3E}">
        <p14:creationId xmlns:p14="http://schemas.microsoft.com/office/powerpoint/2010/main" val="25017407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9619EB8-EF84-A747-8654-41AFCD8AB133}"/>
              </a:ext>
            </a:extLst>
          </p:cNvPr>
          <p:cNvPicPr>
            <a:picLocks noChangeAspect="1"/>
          </p:cNvPicPr>
          <p:nvPr/>
        </p:nvPicPr>
        <p:blipFill>
          <a:blip r:embed="rId2"/>
          <a:stretch>
            <a:fillRect/>
          </a:stretch>
        </p:blipFill>
        <p:spPr>
          <a:xfrm>
            <a:off x="1247179" y="0"/>
            <a:ext cx="9697641" cy="6858000"/>
          </a:xfrm>
          <a:prstGeom prst="rect">
            <a:avLst/>
          </a:prstGeom>
        </p:spPr>
      </p:pic>
    </p:spTree>
    <p:extLst>
      <p:ext uri="{BB962C8B-B14F-4D97-AF65-F5344CB8AC3E}">
        <p14:creationId xmlns:p14="http://schemas.microsoft.com/office/powerpoint/2010/main" val="39773131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5B4EE0-7285-8E49-95E8-3F3CA8D100B9}"/>
              </a:ext>
            </a:extLst>
          </p:cNvPr>
          <p:cNvSpPr>
            <a:spLocks noGrp="1"/>
          </p:cNvSpPr>
          <p:nvPr>
            <p:ph type="title"/>
          </p:nvPr>
        </p:nvSpPr>
        <p:spPr/>
        <p:txBody>
          <a:bodyPr/>
          <a:lstStyle/>
          <a:p>
            <a:r>
              <a:rPr lang="fr-FR" b="1" dirty="0"/>
              <a:t>- La situation politique</a:t>
            </a:r>
          </a:p>
        </p:txBody>
      </p:sp>
      <p:sp>
        <p:nvSpPr>
          <p:cNvPr id="3" name="Espace réservé du contenu 2">
            <a:extLst>
              <a:ext uri="{FF2B5EF4-FFF2-40B4-BE49-F238E27FC236}">
                <a16:creationId xmlns:a16="http://schemas.microsoft.com/office/drawing/2014/main" id="{98E4FAF6-E4BD-F845-8989-3BB9A5581BFA}"/>
              </a:ext>
            </a:extLst>
          </p:cNvPr>
          <p:cNvSpPr>
            <a:spLocks noGrp="1"/>
          </p:cNvSpPr>
          <p:nvPr>
            <p:ph idx="1"/>
          </p:nvPr>
        </p:nvSpPr>
        <p:spPr/>
        <p:txBody>
          <a:bodyPr/>
          <a:lstStyle/>
          <a:p>
            <a:r>
              <a:rPr lang="fr-FR" dirty="0"/>
              <a:t>Europe dominée par :</a:t>
            </a:r>
          </a:p>
          <a:p>
            <a:pPr marL="0" indent="0">
              <a:buNone/>
            </a:pPr>
            <a:endParaRPr lang="fr-FR" dirty="0"/>
          </a:p>
          <a:p>
            <a:pPr>
              <a:buFontTx/>
              <a:buChar char="-"/>
            </a:pPr>
            <a:r>
              <a:rPr lang="fr-FR" dirty="0"/>
              <a:t>Suprématie des Habsbourg (division de l’Empire de Charles Quint en 1556 entre l’Espagne (à son fils Philippe II) et l’Allemagne (à son frère Ferdinand) au XVI</a:t>
            </a:r>
            <a:r>
              <a:rPr lang="fr-FR" baseline="30000" dirty="0"/>
              <a:t>e</a:t>
            </a:r>
            <a:r>
              <a:rPr lang="fr-FR" dirty="0"/>
              <a:t> siècle.</a:t>
            </a:r>
          </a:p>
          <a:p>
            <a:pPr>
              <a:buFontTx/>
              <a:buChar char="-"/>
            </a:pPr>
            <a:r>
              <a:rPr lang="fr-FR" dirty="0"/>
              <a:t>Domination éphémère de la France de </a:t>
            </a:r>
            <a:r>
              <a:rPr lang="fr-FR" b="1" dirty="0"/>
              <a:t>Richelieu</a:t>
            </a:r>
            <a:r>
              <a:rPr lang="fr-FR" dirty="0"/>
              <a:t> et de </a:t>
            </a:r>
            <a:r>
              <a:rPr lang="fr-FR" b="1" dirty="0"/>
              <a:t>Louis XIV </a:t>
            </a:r>
            <a:r>
              <a:rPr lang="fr-FR" dirty="0"/>
              <a:t>(1638-1715) au XVII</a:t>
            </a:r>
            <a:r>
              <a:rPr lang="fr-FR" baseline="30000" dirty="0"/>
              <a:t>e </a:t>
            </a:r>
            <a:r>
              <a:rPr lang="fr-FR" dirty="0"/>
              <a:t>siècle.</a:t>
            </a:r>
          </a:p>
          <a:p>
            <a:pPr>
              <a:buFontTx/>
              <a:buChar char="-"/>
            </a:pPr>
            <a:r>
              <a:rPr lang="fr-FR" dirty="0"/>
              <a:t>Suprématie de l’Angleterre au XVIII</a:t>
            </a:r>
            <a:r>
              <a:rPr lang="fr-FR" baseline="30000" dirty="0"/>
              <a:t>e</a:t>
            </a:r>
            <a:r>
              <a:rPr lang="fr-FR" dirty="0"/>
              <a:t> et XIX</a:t>
            </a:r>
            <a:r>
              <a:rPr lang="fr-FR" baseline="30000" dirty="0"/>
              <a:t>e</a:t>
            </a:r>
            <a:r>
              <a:rPr lang="fr-FR" dirty="0"/>
              <a:t> siècle.</a:t>
            </a:r>
          </a:p>
          <a:p>
            <a:pPr>
              <a:buFontTx/>
              <a:buChar char="-"/>
            </a:pPr>
            <a:endParaRPr lang="fr-FR" dirty="0"/>
          </a:p>
        </p:txBody>
      </p:sp>
    </p:spTree>
    <p:extLst>
      <p:ext uri="{BB962C8B-B14F-4D97-AF65-F5344CB8AC3E}">
        <p14:creationId xmlns:p14="http://schemas.microsoft.com/office/powerpoint/2010/main" val="8028037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ED134B-0F97-D64A-BC75-88FF1D97EE07}"/>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E8D88645-0530-434D-844D-F62FB900D150}"/>
              </a:ext>
            </a:extLst>
          </p:cNvPr>
          <p:cNvSpPr>
            <a:spLocks noGrp="1"/>
          </p:cNvSpPr>
          <p:nvPr>
            <p:ph idx="1"/>
          </p:nvPr>
        </p:nvSpPr>
        <p:spPr/>
        <p:txBody>
          <a:bodyPr/>
          <a:lstStyle/>
          <a:p>
            <a:r>
              <a:rPr lang="fr-FR" dirty="0"/>
              <a:t>Europe dominée par les guerres, en particulier :</a:t>
            </a:r>
          </a:p>
          <a:p>
            <a:endParaRPr lang="fr-FR" dirty="0"/>
          </a:p>
          <a:p>
            <a:pPr>
              <a:buFontTx/>
              <a:buChar char="-"/>
            </a:pPr>
            <a:r>
              <a:rPr lang="fr-FR" dirty="0"/>
              <a:t> Guerre de Trente ans (1618-1648)</a:t>
            </a:r>
          </a:p>
          <a:p>
            <a:pPr>
              <a:buFontTx/>
              <a:buChar char="-"/>
            </a:pPr>
            <a:r>
              <a:rPr lang="fr-FR" dirty="0"/>
              <a:t>Guerre civile anglaise (1642-1651)</a:t>
            </a:r>
          </a:p>
          <a:p>
            <a:pPr>
              <a:buFontTx/>
              <a:buChar char="-"/>
            </a:pPr>
            <a:r>
              <a:rPr lang="fr-FR" dirty="0"/>
              <a:t>Guerre de la Ligue d’Augsbourg (1688-1697)</a:t>
            </a:r>
          </a:p>
          <a:p>
            <a:pPr>
              <a:buFontTx/>
              <a:buChar char="-"/>
            </a:pPr>
            <a:endParaRPr lang="fr-FR" dirty="0"/>
          </a:p>
          <a:p>
            <a:pPr>
              <a:buFontTx/>
              <a:buChar char="-"/>
            </a:pPr>
            <a:endParaRPr lang="fr-FR" dirty="0"/>
          </a:p>
          <a:p>
            <a:endParaRPr lang="fr-FR" dirty="0"/>
          </a:p>
        </p:txBody>
      </p:sp>
    </p:spTree>
    <p:extLst>
      <p:ext uri="{BB962C8B-B14F-4D97-AF65-F5344CB8AC3E}">
        <p14:creationId xmlns:p14="http://schemas.microsoft.com/office/powerpoint/2010/main" val="25785545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244EE6-6798-C748-B4F5-3190F7DA956B}"/>
              </a:ext>
            </a:extLst>
          </p:cNvPr>
          <p:cNvSpPr>
            <a:spLocks noGrp="1"/>
          </p:cNvSpPr>
          <p:nvPr>
            <p:ph type="title"/>
          </p:nvPr>
        </p:nvSpPr>
        <p:spPr/>
        <p:txBody>
          <a:bodyPr/>
          <a:lstStyle/>
          <a:p>
            <a:r>
              <a:rPr lang="fr-FR" b="1" dirty="0"/>
              <a:t>- La situation religieuse</a:t>
            </a:r>
          </a:p>
        </p:txBody>
      </p:sp>
      <p:sp>
        <p:nvSpPr>
          <p:cNvPr id="3" name="Espace réservé du contenu 2">
            <a:extLst>
              <a:ext uri="{FF2B5EF4-FFF2-40B4-BE49-F238E27FC236}">
                <a16:creationId xmlns:a16="http://schemas.microsoft.com/office/drawing/2014/main" id="{CD5FDBF5-AD3E-0F47-BBAF-51EE0ABCA511}"/>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3818666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FAE9B2-C5BC-094B-86B9-B006EF83285F}"/>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C956A273-E3E2-C54E-B5CD-D2169BEE54D3}"/>
              </a:ext>
            </a:extLst>
          </p:cNvPr>
          <p:cNvSpPr>
            <a:spLocks noGrp="1"/>
          </p:cNvSpPr>
          <p:nvPr>
            <p:ph idx="1"/>
          </p:nvPr>
        </p:nvSpPr>
        <p:spPr/>
        <p:txBody>
          <a:bodyPr>
            <a:normAutofit lnSpcReduction="10000"/>
          </a:bodyPr>
          <a:lstStyle/>
          <a:p>
            <a:pPr marL="0" indent="0" fontAlgn="base">
              <a:buNone/>
            </a:pPr>
            <a:r>
              <a:rPr lang="fr-FR" b="1" dirty="0"/>
              <a:t>Le XVII</a:t>
            </a:r>
            <a:r>
              <a:rPr lang="fr-FR" b="1" baseline="30000" dirty="0"/>
              <a:t>e</a:t>
            </a:r>
            <a:r>
              <a:rPr lang="fr-FR" b="1" dirty="0"/>
              <a:t> siècle :</a:t>
            </a:r>
          </a:p>
          <a:p>
            <a:pPr marL="0" indent="0" fontAlgn="base">
              <a:buNone/>
            </a:pPr>
            <a:r>
              <a:rPr lang="fr-FR" dirty="0"/>
              <a:t>Temps d’optimisme religieux</a:t>
            </a:r>
          </a:p>
          <a:p>
            <a:pPr marL="0" indent="0">
              <a:buNone/>
            </a:pPr>
            <a:r>
              <a:rPr lang="fr-FR" dirty="0"/>
              <a:t>Nouvel élan catholique </a:t>
            </a:r>
          </a:p>
          <a:p>
            <a:pPr marL="0" indent="0">
              <a:buNone/>
            </a:pPr>
            <a:r>
              <a:rPr lang="fr-FR" dirty="0"/>
              <a:t>- une théologie neuve, </a:t>
            </a:r>
          </a:p>
          <a:p>
            <a:pPr marL="0" indent="0">
              <a:buNone/>
            </a:pPr>
            <a:r>
              <a:rPr lang="fr-FR" dirty="0"/>
              <a:t>- une nouvelle esthétique</a:t>
            </a:r>
          </a:p>
          <a:p>
            <a:pPr marL="0" indent="0">
              <a:buNone/>
            </a:pPr>
            <a:endParaRPr lang="fr-FR" dirty="0"/>
          </a:p>
          <a:p>
            <a:pPr marL="0" indent="0" fontAlgn="base">
              <a:buNone/>
            </a:pPr>
            <a:r>
              <a:rPr lang="fr-FR" dirty="0"/>
              <a:t>&gt; Rappeler l’Eglise à sa vocation</a:t>
            </a:r>
          </a:p>
          <a:p>
            <a:pPr marL="0" indent="0" fontAlgn="base">
              <a:buNone/>
            </a:pPr>
            <a:r>
              <a:rPr lang="fr-FR" dirty="0"/>
              <a:t>&gt; S’adapter au temps présent</a:t>
            </a:r>
          </a:p>
          <a:p>
            <a:pPr marL="0" indent="0">
              <a:buNone/>
            </a:pPr>
            <a:r>
              <a:rPr lang="fr-FR" dirty="0"/>
              <a:t> </a:t>
            </a:r>
          </a:p>
          <a:p>
            <a:pPr marL="0" indent="0">
              <a:buNone/>
            </a:pPr>
            <a:endParaRPr lang="fr-FR" dirty="0"/>
          </a:p>
          <a:p>
            <a:pPr marL="0" indent="0">
              <a:buNone/>
            </a:pPr>
            <a:endParaRPr lang="fr-FR" dirty="0"/>
          </a:p>
        </p:txBody>
      </p:sp>
    </p:spTree>
    <p:extLst>
      <p:ext uri="{BB962C8B-B14F-4D97-AF65-F5344CB8AC3E}">
        <p14:creationId xmlns:p14="http://schemas.microsoft.com/office/powerpoint/2010/main" val="27126303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4A78C0-A4D1-6C43-AB34-1687BF8C651E}"/>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846984E9-75FC-234E-8490-F11D738F02BF}"/>
              </a:ext>
            </a:extLst>
          </p:cNvPr>
          <p:cNvSpPr>
            <a:spLocks noGrp="1"/>
          </p:cNvSpPr>
          <p:nvPr>
            <p:ph idx="1"/>
          </p:nvPr>
        </p:nvSpPr>
        <p:spPr/>
        <p:txBody>
          <a:bodyPr/>
          <a:lstStyle/>
          <a:p>
            <a:pPr>
              <a:buFontTx/>
              <a:buChar char="-"/>
            </a:pPr>
            <a:r>
              <a:rPr lang="fr-FR" b="1" dirty="0"/>
              <a:t>absolutisme souverain</a:t>
            </a:r>
          </a:p>
          <a:p>
            <a:pPr marL="0" indent="0">
              <a:buNone/>
            </a:pPr>
            <a:r>
              <a:rPr lang="fr-FR" dirty="0"/>
              <a:t>théocraties</a:t>
            </a:r>
          </a:p>
          <a:p>
            <a:pPr marL="0" indent="0">
              <a:buNone/>
            </a:pPr>
            <a:r>
              <a:rPr lang="fr-FR" dirty="0"/>
              <a:t>autocratisme</a:t>
            </a:r>
          </a:p>
          <a:p>
            <a:pPr>
              <a:buFontTx/>
              <a:buChar char="-"/>
            </a:pPr>
            <a:r>
              <a:rPr lang="fr-FR" b="1" dirty="0"/>
              <a:t>chaque pays a sa propre religion</a:t>
            </a:r>
          </a:p>
          <a:p>
            <a:pPr marL="0" indent="0">
              <a:buNone/>
            </a:pPr>
            <a:r>
              <a:rPr lang="fr-FR" dirty="0"/>
              <a:t>religion de son prince</a:t>
            </a:r>
          </a:p>
          <a:p>
            <a:pPr marL="0" indent="0">
              <a:buNone/>
            </a:pPr>
            <a:r>
              <a:rPr lang="fr-FR" dirty="0"/>
              <a:t>droit d’établir  autoritairement sur ses terres sa propre religion</a:t>
            </a:r>
          </a:p>
          <a:p>
            <a:pPr marL="0" indent="0">
              <a:buNone/>
            </a:pPr>
            <a:r>
              <a:rPr lang="fr-FR" dirty="0"/>
              <a:t> religion de l’Etat. </a:t>
            </a:r>
          </a:p>
          <a:p>
            <a:pPr marL="0" indent="0">
              <a:buNone/>
            </a:pPr>
            <a:r>
              <a:rPr lang="fr-FR" dirty="0"/>
              <a:t>- aucun prince ne tolère le pluralisme religieux dans ses états </a:t>
            </a:r>
          </a:p>
        </p:txBody>
      </p:sp>
    </p:spTree>
    <p:extLst>
      <p:ext uri="{BB962C8B-B14F-4D97-AF65-F5344CB8AC3E}">
        <p14:creationId xmlns:p14="http://schemas.microsoft.com/office/powerpoint/2010/main" val="30847518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60501E-663C-EF40-AC96-006DEA4A3857}"/>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F631F490-4AE0-9643-AF1A-E2EE35894CB5}"/>
              </a:ext>
            </a:extLst>
          </p:cNvPr>
          <p:cNvSpPr>
            <a:spLocks noGrp="1"/>
          </p:cNvSpPr>
          <p:nvPr>
            <p:ph idx="1"/>
          </p:nvPr>
        </p:nvSpPr>
        <p:spPr/>
        <p:txBody>
          <a:bodyPr/>
          <a:lstStyle/>
          <a:p>
            <a:pPr lvl="0"/>
            <a:r>
              <a:rPr lang="fr-FR" b="1" dirty="0"/>
              <a:t>Les souverains du XVII</a:t>
            </a:r>
            <a:r>
              <a:rPr lang="fr-FR" b="1" baseline="30000" dirty="0"/>
              <a:t>e</a:t>
            </a:r>
            <a:r>
              <a:rPr lang="fr-FR" b="1" dirty="0"/>
              <a:t> siècle </a:t>
            </a:r>
            <a:r>
              <a:rPr lang="fr-FR" dirty="0"/>
              <a:t>:</a:t>
            </a:r>
          </a:p>
          <a:p>
            <a:pPr lvl="0"/>
            <a:endParaRPr lang="fr-FR" dirty="0"/>
          </a:p>
          <a:p>
            <a:pPr lvl="0">
              <a:buFontTx/>
              <a:buChar char="-"/>
            </a:pPr>
            <a:r>
              <a:rPr lang="fr-FR" dirty="0"/>
              <a:t>maîtres chez eux </a:t>
            </a:r>
          </a:p>
          <a:p>
            <a:pPr lvl="0">
              <a:buFontTx/>
              <a:buChar char="-"/>
            </a:pPr>
            <a:r>
              <a:rPr lang="fr-FR" dirty="0"/>
              <a:t>affaires religieuses et intérêt politique. </a:t>
            </a:r>
          </a:p>
          <a:p>
            <a:pPr marL="0" lvl="0" indent="0">
              <a:buNone/>
            </a:pPr>
            <a:endParaRPr lang="fr-FR" dirty="0"/>
          </a:p>
          <a:p>
            <a:pPr lvl="0">
              <a:buFont typeface="Wingdings" pitchFamily="2" charset="2"/>
              <a:buChar char="Ø"/>
            </a:pPr>
            <a:r>
              <a:rPr lang="fr-FR" dirty="0"/>
              <a:t>le pouvoir royal ne peut être remis en cause par un pouvoir religieux.</a:t>
            </a:r>
          </a:p>
          <a:p>
            <a:pPr lvl="0">
              <a:buFont typeface="Wingdings" pitchFamily="2" charset="2"/>
              <a:buChar char="Ø"/>
            </a:pPr>
            <a:r>
              <a:rPr lang="fr-FR" dirty="0"/>
              <a:t>le pouvoir religieux se présente souvent comme un contre-pouvoir : </a:t>
            </a:r>
          </a:p>
          <a:p>
            <a:pPr lvl="0">
              <a:buFont typeface="Wingdings" pitchFamily="2" charset="2"/>
              <a:buChar char="Ø"/>
            </a:pPr>
            <a:r>
              <a:rPr lang="fr-FR" dirty="0"/>
              <a:t>des oppositions religieuses vont naître des oppositions politiques.</a:t>
            </a:r>
          </a:p>
          <a:p>
            <a:endParaRPr lang="fr-FR" dirty="0"/>
          </a:p>
        </p:txBody>
      </p:sp>
    </p:spTree>
    <p:extLst>
      <p:ext uri="{BB962C8B-B14F-4D97-AF65-F5344CB8AC3E}">
        <p14:creationId xmlns:p14="http://schemas.microsoft.com/office/powerpoint/2010/main" val="8493895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C2E03E-C807-574C-9B71-5E0D7B6ABC00}"/>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1C255C7E-58D6-0440-87B9-97298413355C}"/>
              </a:ext>
            </a:extLst>
          </p:cNvPr>
          <p:cNvSpPr>
            <a:spLocks noGrp="1"/>
          </p:cNvSpPr>
          <p:nvPr>
            <p:ph idx="1"/>
          </p:nvPr>
        </p:nvSpPr>
        <p:spPr/>
        <p:txBody>
          <a:bodyPr/>
          <a:lstStyle/>
          <a:p>
            <a:pPr marL="0" indent="0">
              <a:buNone/>
            </a:pPr>
            <a:r>
              <a:rPr lang="fr-FR" dirty="0"/>
              <a:t> Le </a:t>
            </a:r>
            <a:r>
              <a:rPr lang="fr-FR" b="1" dirty="0"/>
              <a:t>pluralisme</a:t>
            </a:r>
            <a:r>
              <a:rPr lang="fr-FR" dirty="0"/>
              <a:t>, impensé du XVII</a:t>
            </a:r>
            <a:r>
              <a:rPr lang="fr-FR" baseline="30000" dirty="0"/>
              <a:t>e</a:t>
            </a:r>
            <a:r>
              <a:rPr lang="fr-FR" dirty="0"/>
              <a:t> siècle</a:t>
            </a:r>
          </a:p>
          <a:p>
            <a:pPr marL="0" indent="0">
              <a:buNone/>
            </a:pPr>
            <a:endParaRPr lang="fr-FR" dirty="0"/>
          </a:p>
          <a:p>
            <a:pPr marL="0" indent="0">
              <a:buNone/>
            </a:pPr>
            <a:r>
              <a:rPr lang="fr-FR" dirty="0"/>
              <a:t> La </a:t>
            </a:r>
            <a:r>
              <a:rPr lang="fr-FR" b="1" dirty="0"/>
              <a:t>tolérance</a:t>
            </a:r>
            <a:r>
              <a:rPr lang="fr-FR" dirty="0"/>
              <a:t>, au sens moderne du terme de reconnaissance de l’autre comme autre : </a:t>
            </a:r>
          </a:p>
          <a:p>
            <a:pPr marL="0" indent="0">
              <a:buNone/>
            </a:pPr>
            <a:r>
              <a:rPr lang="fr-FR" dirty="0"/>
              <a:t>- émerge à peine au XVIII</a:t>
            </a:r>
            <a:r>
              <a:rPr lang="fr-FR" baseline="30000" dirty="0"/>
              <a:t>e</a:t>
            </a:r>
            <a:r>
              <a:rPr lang="fr-FR" dirty="0"/>
              <a:t> siècle </a:t>
            </a:r>
          </a:p>
          <a:p>
            <a:pPr marL="0" indent="0">
              <a:buNone/>
            </a:pPr>
            <a:r>
              <a:rPr lang="fr-FR" dirty="0"/>
              <a:t>- essentiellement chez les protestants. </a:t>
            </a:r>
          </a:p>
          <a:p>
            <a:endParaRPr lang="fr-FR" dirty="0"/>
          </a:p>
        </p:txBody>
      </p:sp>
    </p:spTree>
    <p:extLst>
      <p:ext uri="{BB962C8B-B14F-4D97-AF65-F5344CB8AC3E}">
        <p14:creationId xmlns:p14="http://schemas.microsoft.com/office/powerpoint/2010/main" val="26009235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457E63-DD72-7B4C-AEC4-0FC14C0A504E}"/>
              </a:ext>
            </a:extLst>
          </p:cNvPr>
          <p:cNvSpPr>
            <a:spLocks noGrp="1"/>
          </p:cNvSpPr>
          <p:nvPr>
            <p:ph type="title"/>
          </p:nvPr>
        </p:nvSpPr>
        <p:spPr/>
        <p:txBody>
          <a:bodyPr>
            <a:normAutofit fontScale="90000"/>
          </a:bodyPr>
          <a:lstStyle/>
          <a:p>
            <a:br>
              <a:rPr lang="fr-FR" b="1" dirty="0"/>
            </a:br>
            <a:r>
              <a:rPr lang="fr-FR" b="1" dirty="0"/>
              <a:t>B – LES RIGORISMES : GALLICANISME ET RICHERISME </a:t>
            </a:r>
            <a:br>
              <a:rPr lang="fr-FR" dirty="0"/>
            </a:br>
            <a:endParaRPr lang="fr-FR" dirty="0"/>
          </a:p>
        </p:txBody>
      </p:sp>
      <p:sp>
        <p:nvSpPr>
          <p:cNvPr id="3" name="Espace réservé du contenu 2">
            <a:extLst>
              <a:ext uri="{FF2B5EF4-FFF2-40B4-BE49-F238E27FC236}">
                <a16:creationId xmlns:a16="http://schemas.microsoft.com/office/drawing/2014/main" id="{3BEC5053-3BE2-7C41-9A93-A3D721DE5394}"/>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25434072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73DBC2-D727-0C4C-965B-D180342FDF89}"/>
              </a:ext>
            </a:extLst>
          </p:cNvPr>
          <p:cNvSpPr>
            <a:spLocks noGrp="1"/>
          </p:cNvSpPr>
          <p:nvPr>
            <p:ph type="title"/>
          </p:nvPr>
        </p:nvSpPr>
        <p:spPr/>
        <p:txBody>
          <a:bodyPr>
            <a:normAutofit fontScale="90000"/>
          </a:bodyPr>
          <a:lstStyle/>
          <a:p>
            <a:br>
              <a:rPr lang="fr-FR" b="1" dirty="0"/>
            </a:br>
            <a:r>
              <a:rPr lang="fr-FR" b="1" dirty="0"/>
              <a:t>-  Une catholicité phare</a:t>
            </a:r>
            <a:br>
              <a:rPr lang="fr-FR" dirty="0"/>
            </a:br>
            <a:endParaRPr lang="fr-FR" dirty="0"/>
          </a:p>
        </p:txBody>
      </p:sp>
      <p:sp>
        <p:nvSpPr>
          <p:cNvPr id="3" name="Espace réservé du contenu 2">
            <a:extLst>
              <a:ext uri="{FF2B5EF4-FFF2-40B4-BE49-F238E27FC236}">
                <a16:creationId xmlns:a16="http://schemas.microsoft.com/office/drawing/2014/main" id="{D35F38BB-3C18-984E-91A3-7E312BCB7955}"/>
              </a:ext>
            </a:extLst>
          </p:cNvPr>
          <p:cNvSpPr>
            <a:spLocks noGrp="1"/>
          </p:cNvSpPr>
          <p:nvPr>
            <p:ph idx="1"/>
          </p:nvPr>
        </p:nvSpPr>
        <p:spPr/>
        <p:txBody>
          <a:bodyPr>
            <a:normAutofit fontScale="92500" lnSpcReduction="20000"/>
          </a:bodyPr>
          <a:lstStyle/>
          <a:p>
            <a:pPr marL="0" indent="0" fontAlgn="base">
              <a:buNone/>
            </a:pPr>
            <a:r>
              <a:rPr lang="fr-FR" b="1" dirty="0"/>
              <a:t>France au centre d’une géopolitique :</a:t>
            </a:r>
          </a:p>
          <a:p>
            <a:pPr marL="0" indent="0" fontAlgn="base">
              <a:buNone/>
            </a:pPr>
            <a:endParaRPr lang="fr-FR" dirty="0"/>
          </a:p>
          <a:p>
            <a:pPr fontAlgn="base"/>
            <a:r>
              <a:rPr lang="fr-FR" dirty="0"/>
              <a:t>- </a:t>
            </a:r>
            <a:r>
              <a:rPr lang="fr-FR" b="1" dirty="0"/>
              <a:t>Edit de Nantes de 1598</a:t>
            </a:r>
          </a:p>
          <a:p>
            <a:pPr fontAlgn="base"/>
            <a:endParaRPr lang="fr-FR" dirty="0"/>
          </a:p>
          <a:p>
            <a:pPr fontAlgn="base"/>
            <a:r>
              <a:rPr lang="fr-FR" dirty="0"/>
              <a:t>- la paix civile est loin d’être acquise à la mort d’Henri IV en 1610</a:t>
            </a:r>
          </a:p>
          <a:p>
            <a:pPr marL="0" indent="0" fontAlgn="base">
              <a:buNone/>
            </a:pPr>
            <a:endParaRPr lang="fr-FR" dirty="0"/>
          </a:p>
          <a:p>
            <a:pPr fontAlgn="base"/>
            <a:r>
              <a:rPr lang="fr-FR" dirty="0"/>
              <a:t>- Révocation de l’Edit de Nantes* en 1685</a:t>
            </a:r>
          </a:p>
          <a:p>
            <a:pPr fontAlgn="base">
              <a:buFont typeface="Wingdings" pitchFamily="2" charset="2"/>
              <a:buChar char="Ø"/>
            </a:pPr>
            <a:r>
              <a:rPr lang="fr-FR" dirty="0"/>
              <a:t>Exode</a:t>
            </a:r>
          </a:p>
          <a:p>
            <a:pPr fontAlgn="base">
              <a:buFont typeface="Wingdings" pitchFamily="2" charset="2"/>
              <a:buChar char="Ø"/>
            </a:pPr>
            <a:r>
              <a:rPr lang="fr-FR" dirty="0"/>
              <a:t>Persécutions</a:t>
            </a:r>
          </a:p>
          <a:p>
            <a:pPr fontAlgn="base">
              <a:buFont typeface="Wingdings" pitchFamily="2" charset="2"/>
              <a:buChar char="Ø"/>
            </a:pPr>
            <a:r>
              <a:rPr lang="fr-FR" dirty="0"/>
              <a:t>Révoltes</a:t>
            </a:r>
          </a:p>
        </p:txBody>
      </p:sp>
    </p:spTree>
    <p:extLst>
      <p:ext uri="{BB962C8B-B14F-4D97-AF65-F5344CB8AC3E}">
        <p14:creationId xmlns:p14="http://schemas.microsoft.com/office/powerpoint/2010/main" val="3767146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ED6C9E-304B-5948-A701-76CCB14E25F5}"/>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8742E0C6-D7C7-3A4F-8F10-082F5DDF0316}"/>
              </a:ext>
            </a:extLst>
          </p:cNvPr>
          <p:cNvSpPr>
            <a:spLocks noGrp="1"/>
          </p:cNvSpPr>
          <p:nvPr>
            <p:ph idx="1"/>
          </p:nvPr>
        </p:nvSpPr>
        <p:spPr/>
        <p:txBody>
          <a:bodyPr/>
          <a:lstStyle/>
          <a:p>
            <a:pPr marL="0" indent="0" fontAlgn="base">
              <a:buNone/>
            </a:pPr>
            <a:r>
              <a:rPr lang="fr-FR" dirty="0"/>
              <a:t> </a:t>
            </a:r>
            <a:r>
              <a:rPr lang="fr-FR" b="1" dirty="0"/>
              <a:t>Le pouvoir royal :</a:t>
            </a:r>
          </a:p>
          <a:p>
            <a:pPr marL="0" indent="0" fontAlgn="base">
              <a:buNone/>
            </a:pPr>
            <a:endParaRPr lang="fr-FR" b="1" dirty="0"/>
          </a:p>
          <a:p>
            <a:pPr marL="0" indent="0" fontAlgn="base">
              <a:buNone/>
            </a:pPr>
            <a:r>
              <a:rPr lang="fr-FR" dirty="0"/>
              <a:t>&gt; plus autonome dans une société qui se modernise rapidement</a:t>
            </a:r>
          </a:p>
          <a:p>
            <a:pPr fontAlgn="base"/>
            <a:endParaRPr lang="fr-FR" dirty="0"/>
          </a:p>
          <a:p>
            <a:pPr marL="0" indent="0" fontAlgn="base">
              <a:buNone/>
            </a:pPr>
            <a:r>
              <a:rPr lang="fr-FR" dirty="0"/>
              <a:t>&gt; Se libérer de la tutelle politique de l’Église de Rome</a:t>
            </a:r>
          </a:p>
          <a:p>
            <a:pPr marL="0" indent="0" fontAlgn="base">
              <a:buNone/>
            </a:pPr>
            <a:endParaRPr lang="fr-FR" dirty="0"/>
          </a:p>
          <a:p>
            <a:pPr marL="0" indent="0" fontAlgn="base">
              <a:buNone/>
            </a:pPr>
            <a:r>
              <a:rPr lang="fr-FR" dirty="0"/>
              <a:t>&gt; Église gallicane* </a:t>
            </a:r>
          </a:p>
          <a:p>
            <a:endParaRPr lang="fr-FR" dirty="0"/>
          </a:p>
        </p:txBody>
      </p:sp>
    </p:spTree>
    <p:extLst>
      <p:ext uri="{BB962C8B-B14F-4D97-AF65-F5344CB8AC3E}">
        <p14:creationId xmlns:p14="http://schemas.microsoft.com/office/powerpoint/2010/main" val="10737083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D6DC8E-5344-A740-BB0F-37626317B400}"/>
              </a:ext>
            </a:extLst>
          </p:cNvPr>
          <p:cNvSpPr>
            <a:spLocks noGrp="1"/>
          </p:cNvSpPr>
          <p:nvPr>
            <p:ph type="title"/>
          </p:nvPr>
        </p:nvSpPr>
        <p:spPr>
          <a:xfrm>
            <a:off x="838200" y="397782"/>
            <a:ext cx="10515600" cy="1325563"/>
          </a:xfrm>
        </p:spPr>
        <p:txBody>
          <a:bodyPr/>
          <a:lstStyle/>
          <a:p>
            <a:r>
              <a:rPr lang="fr-FR" dirty="0"/>
              <a:t>- </a:t>
            </a:r>
            <a:r>
              <a:rPr lang="fr-FR" b="1" dirty="0"/>
              <a:t>La théorie de la monarchie de droit divin</a:t>
            </a:r>
            <a:br>
              <a:rPr lang="fr-FR" dirty="0"/>
            </a:br>
            <a:endParaRPr lang="fr-FR" dirty="0"/>
          </a:p>
        </p:txBody>
      </p:sp>
      <p:sp>
        <p:nvSpPr>
          <p:cNvPr id="3" name="Espace réservé du contenu 2">
            <a:extLst>
              <a:ext uri="{FF2B5EF4-FFF2-40B4-BE49-F238E27FC236}">
                <a16:creationId xmlns:a16="http://schemas.microsoft.com/office/drawing/2014/main" id="{BEBE7BFD-A0A7-4845-A174-3910552EA680}"/>
              </a:ext>
            </a:extLst>
          </p:cNvPr>
          <p:cNvSpPr>
            <a:spLocks noGrp="1"/>
          </p:cNvSpPr>
          <p:nvPr>
            <p:ph idx="1"/>
          </p:nvPr>
        </p:nvSpPr>
        <p:spPr/>
        <p:txBody>
          <a:bodyPr/>
          <a:lstStyle/>
          <a:p>
            <a:pPr marL="0" indent="0" fontAlgn="base">
              <a:buNone/>
            </a:pPr>
            <a:r>
              <a:rPr lang="fr-FR" b="1" dirty="0"/>
              <a:t>Des théoriciens</a:t>
            </a:r>
          </a:p>
          <a:p>
            <a:endParaRPr lang="fr-FR" dirty="0"/>
          </a:p>
        </p:txBody>
      </p:sp>
    </p:spTree>
    <p:extLst>
      <p:ext uri="{BB962C8B-B14F-4D97-AF65-F5344CB8AC3E}">
        <p14:creationId xmlns:p14="http://schemas.microsoft.com/office/powerpoint/2010/main" val="16020201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371885-2F96-D844-B7F0-40DC6DDD57DF}"/>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3CE359A9-3643-DF46-B7D7-D2AB95A7307C}"/>
              </a:ext>
            </a:extLst>
          </p:cNvPr>
          <p:cNvSpPr>
            <a:spLocks noGrp="1"/>
          </p:cNvSpPr>
          <p:nvPr>
            <p:ph idx="1"/>
          </p:nvPr>
        </p:nvSpPr>
        <p:spPr/>
        <p:txBody>
          <a:bodyPr/>
          <a:lstStyle/>
          <a:p>
            <a:pPr marL="0" indent="0" fontAlgn="base">
              <a:buNone/>
            </a:pPr>
            <a:r>
              <a:rPr lang="fr-FR" b="1" dirty="0"/>
              <a:t>* Erasme (1524-1583)</a:t>
            </a:r>
          </a:p>
          <a:p>
            <a:pPr fontAlgn="base">
              <a:buFontTx/>
              <a:buChar char="-"/>
            </a:pPr>
            <a:endParaRPr lang="fr-FR" dirty="0"/>
          </a:p>
          <a:p>
            <a:pPr fontAlgn="base"/>
            <a:r>
              <a:rPr lang="fr-FR" dirty="0"/>
              <a:t>- </a:t>
            </a:r>
            <a:r>
              <a:rPr lang="fr-FR" dirty="0" err="1"/>
              <a:t>Assujetissement</a:t>
            </a:r>
            <a:r>
              <a:rPr lang="fr-FR" dirty="0"/>
              <a:t> du religieux au politique </a:t>
            </a:r>
          </a:p>
          <a:p>
            <a:pPr fontAlgn="base"/>
            <a:r>
              <a:rPr lang="fr-FR" dirty="0"/>
              <a:t>- Souverain investi par Dieu dans son royaume  </a:t>
            </a:r>
          </a:p>
          <a:p>
            <a:pPr fontAlgn="base"/>
            <a:r>
              <a:rPr lang="fr-FR" dirty="0"/>
              <a:t>- Mise en place de la théorie de droit divin</a:t>
            </a:r>
          </a:p>
          <a:p>
            <a:endParaRPr lang="fr-FR" dirty="0"/>
          </a:p>
        </p:txBody>
      </p:sp>
    </p:spTree>
    <p:extLst>
      <p:ext uri="{BB962C8B-B14F-4D97-AF65-F5344CB8AC3E}">
        <p14:creationId xmlns:p14="http://schemas.microsoft.com/office/powerpoint/2010/main" val="17166114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A72A09-F56C-584C-ACFC-A2AF69236715}"/>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E939F80C-DF0F-7D4B-BC8B-500387E6F396}"/>
              </a:ext>
            </a:extLst>
          </p:cNvPr>
          <p:cNvSpPr>
            <a:spLocks noGrp="1"/>
          </p:cNvSpPr>
          <p:nvPr>
            <p:ph idx="1"/>
          </p:nvPr>
        </p:nvSpPr>
        <p:spPr/>
        <p:txBody>
          <a:bodyPr/>
          <a:lstStyle/>
          <a:p>
            <a:pPr marL="0" indent="0">
              <a:buNone/>
            </a:pPr>
            <a:r>
              <a:rPr lang="fr-FR" b="1" dirty="0"/>
              <a:t>* </a:t>
            </a:r>
            <a:r>
              <a:rPr lang="fr-FR" b="1" dirty="0" err="1"/>
              <a:t>Loyseau</a:t>
            </a:r>
            <a:r>
              <a:rPr lang="fr-FR" dirty="0"/>
              <a:t> </a:t>
            </a:r>
            <a:r>
              <a:rPr lang="fr-FR" b="1" dirty="0"/>
              <a:t>(1566-1627) </a:t>
            </a:r>
            <a:endParaRPr lang="fr-FR" dirty="0"/>
          </a:p>
          <a:p>
            <a:pPr marL="0" indent="0">
              <a:buNone/>
            </a:pPr>
            <a:endParaRPr lang="fr-FR" dirty="0"/>
          </a:p>
          <a:p>
            <a:pPr marL="0" indent="0">
              <a:buNone/>
            </a:pPr>
            <a:r>
              <a:rPr lang="fr-FR" dirty="0"/>
              <a:t>roi = lieutenant, « tenant lieu » de Dieu</a:t>
            </a:r>
          </a:p>
          <a:p>
            <a:pPr marL="0" indent="0">
              <a:buNone/>
            </a:pPr>
            <a:r>
              <a:rPr lang="fr-FR" dirty="0"/>
              <a:t>mise en place de l’absolutisme royal </a:t>
            </a:r>
          </a:p>
          <a:p>
            <a:pPr marL="0" indent="0">
              <a:buNone/>
            </a:pPr>
            <a:r>
              <a:rPr lang="fr-FR" dirty="0"/>
              <a:t>combattu en particulier par les jésuites</a:t>
            </a:r>
          </a:p>
          <a:p>
            <a:pPr marL="0" indent="0">
              <a:buNone/>
            </a:pPr>
            <a:r>
              <a:rPr lang="fr-FR" dirty="0"/>
              <a:t>défendent l’autorité première du pape sur les princes </a:t>
            </a:r>
          </a:p>
          <a:p>
            <a:endParaRPr lang="fr-FR" dirty="0"/>
          </a:p>
        </p:txBody>
      </p:sp>
    </p:spTree>
    <p:extLst>
      <p:ext uri="{BB962C8B-B14F-4D97-AF65-F5344CB8AC3E}">
        <p14:creationId xmlns:p14="http://schemas.microsoft.com/office/powerpoint/2010/main" val="711374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343BDE-5828-3B49-9875-65069E33A6C9}"/>
              </a:ext>
            </a:extLst>
          </p:cNvPr>
          <p:cNvSpPr>
            <a:spLocks noGrp="1"/>
          </p:cNvSpPr>
          <p:nvPr>
            <p:ph type="title"/>
          </p:nvPr>
        </p:nvSpPr>
        <p:spPr/>
        <p:txBody>
          <a:bodyPr>
            <a:normAutofit fontScale="90000"/>
          </a:bodyPr>
          <a:lstStyle/>
          <a:p>
            <a:br>
              <a:rPr lang="fr-FR" b="1" dirty="0"/>
            </a:br>
            <a:r>
              <a:rPr lang="fr-FR" b="1" dirty="0"/>
              <a:t>- L’émergence du  gallicanisme</a:t>
            </a:r>
            <a:br>
              <a:rPr lang="fr-FR" dirty="0"/>
            </a:br>
            <a:endParaRPr lang="fr-FR" dirty="0"/>
          </a:p>
        </p:txBody>
      </p:sp>
      <p:sp>
        <p:nvSpPr>
          <p:cNvPr id="3" name="Espace réservé du contenu 2">
            <a:extLst>
              <a:ext uri="{FF2B5EF4-FFF2-40B4-BE49-F238E27FC236}">
                <a16:creationId xmlns:a16="http://schemas.microsoft.com/office/drawing/2014/main" id="{7E1E0915-EBB4-D741-8338-B0DDD6906785}"/>
              </a:ext>
            </a:extLst>
          </p:cNvPr>
          <p:cNvSpPr>
            <a:spLocks noGrp="1"/>
          </p:cNvSpPr>
          <p:nvPr>
            <p:ph idx="1"/>
          </p:nvPr>
        </p:nvSpPr>
        <p:spPr/>
        <p:txBody>
          <a:bodyPr>
            <a:normAutofit fontScale="70000" lnSpcReduction="20000"/>
          </a:bodyPr>
          <a:lstStyle/>
          <a:p>
            <a:pPr marL="0" indent="0">
              <a:buNone/>
            </a:pPr>
            <a:r>
              <a:rPr lang="fr-FR" dirty="0"/>
              <a:t>* Théorie de l'</a:t>
            </a:r>
            <a:r>
              <a:rPr lang="fr-FR" b="1" dirty="0"/>
              <a:t>indépendance du pouvoir régalien </a:t>
            </a:r>
            <a:r>
              <a:rPr lang="fr-FR" dirty="0"/>
              <a:t>face au pouvoir spirituel pontifical. </a:t>
            </a:r>
          </a:p>
          <a:p>
            <a:pPr marL="0" indent="0">
              <a:buNone/>
            </a:pPr>
            <a:r>
              <a:rPr lang="fr-FR" dirty="0"/>
              <a:t>- du latin </a:t>
            </a:r>
            <a:r>
              <a:rPr lang="fr-FR" dirty="0" err="1"/>
              <a:t>r</a:t>
            </a:r>
            <a:r>
              <a:rPr lang="fr-FR" i="1" dirty="0" err="1"/>
              <a:t>egalis</a:t>
            </a:r>
            <a:r>
              <a:rPr lang="fr-FR" dirty="0"/>
              <a:t>, relatif au roi)</a:t>
            </a:r>
          </a:p>
          <a:p>
            <a:pPr>
              <a:buFontTx/>
              <a:buChar char="-"/>
            </a:pPr>
            <a:r>
              <a:rPr lang="fr-FR" b="1" i="1" dirty="0"/>
              <a:t>droit régalien,</a:t>
            </a:r>
            <a:r>
              <a:rPr lang="fr-FR" b="1" dirty="0"/>
              <a:t> </a:t>
            </a:r>
            <a:r>
              <a:rPr lang="fr-FR" dirty="0"/>
              <a:t>droit (de paix ou de guerre, de faire la loi, de battre monnaie, droit de grâce, etc.) du roi ou souverain.</a:t>
            </a:r>
          </a:p>
          <a:p>
            <a:pPr>
              <a:buFontTx/>
              <a:buChar char="-"/>
            </a:pPr>
            <a:endParaRPr lang="fr-FR" dirty="0"/>
          </a:p>
          <a:p>
            <a:pPr marL="0" indent="0">
              <a:buNone/>
            </a:pPr>
            <a:r>
              <a:rPr lang="fr-FR" b="1" dirty="0"/>
              <a:t>Gallicanisme ecclésiologique </a:t>
            </a:r>
            <a:r>
              <a:rPr lang="fr-FR" dirty="0"/>
              <a:t>(théologie médiévale)</a:t>
            </a:r>
          </a:p>
          <a:p>
            <a:pPr marL="0" indent="0">
              <a:buNone/>
            </a:pPr>
            <a:r>
              <a:rPr lang="fr-FR" b="1" dirty="0"/>
              <a:t>Gallicanisme politique </a:t>
            </a:r>
            <a:r>
              <a:rPr lang="fr-FR" dirty="0"/>
              <a:t>(doctrine politique et parlementaire)</a:t>
            </a:r>
          </a:p>
          <a:p>
            <a:pPr marL="0" indent="0">
              <a:buNone/>
            </a:pPr>
            <a:r>
              <a:rPr lang="fr-FR" dirty="0"/>
              <a:t>-</a:t>
            </a:r>
            <a:br>
              <a:rPr lang="fr-FR" dirty="0"/>
            </a:br>
            <a:endParaRPr lang="fr-FR" dirty="0"/>
          </a:p>
          <a:p>
            <a:pPr marL="0" indent="0">
              <a:buNone/>
            </a:pPr>
            <a:r>
              <a:rPr lang="fr-FR" dirty="0"/>
              <a:t>* Emergence d’un </a:t>
            </a:r>
            <a:r>
              <a:rPr lang="fr-FR" b="1" dirty="0"/>
              <a:t>gallicanisme royal  </a:t>
            </a:r>
            <a:r>
              <a:rPr lang="fr-FR" dirty="0"/>
              <a:t>(le mot date du XIX</a:t>
            </a:r>
            <a:r>
              <a:rPr lang="fr-FR" baseline="30000" dirty="0"/>
              <a:t>e</a:t>
            </a:r>
            <a:r>
              <a:rPr lang="fr-FR" dirty="0"/>
              <a:t> siècle). </a:t>
            </a:r>
          </a:p>
          <a:p>
            <a:pPr marL="0" indent="0">
              <a:buNone/>
            </a:pPr>
            <a:r>
              <a:rPr lang="fr-FR" dirty="0"/>
              <a:t>- Du latin </a:t>
            </a:r>
            <a:r>
              <a:rPr lang="fr-FR" i="1" dirty="0" err="1"/>
              <a:t>gallicanus</a:t>
            </a:r>
            <a:r>
              <a:rPr lang="fr-FR" dirty="0"/>
              <a:t>, gaulois</a:t>
            </a:r>
          </a:p>
          <a:p>
            <a:pPr marL="0" indent="0">
              <a:buNone/>
            </a:pPr>
            <a:r>
              <a:rPr lang="fr-FR" dirty="0"/>
              <a:t>&gt; promouvoir l'organisation de l’Eglise catholique de façon indépendante de la papauté romaine</a:t>
            </a:r>
          </a:p>
          <a:p>
            <a:pPr marL="0" indent="0">
              <a:buNone/>
            </a:pPr>
            <a:r>
              <a:rPr lang="fr-FR" dirty="0"/>
              <a:t>&gt; application du droit de régale :  droit permettant au roi — à la mort d'un évêque  de recevoir les bénéfices du siège épiscopal vacant jusqu'à l'installation du successeur. </a:t>
            </a:r>
          </a:p>
          <a:p>
            <a:pPr marL="0" indent="0">
              <a:buNone/>
            </a:pPr>
            <a:endParaRPr lang="fr-FR" dirty="0"/>
          </a:p>
          <a:p>
            <a:pPr marL="0" indent="0">
              <a:buNone/>
            </a:pPr>
            <a:endParaRPr lang="fr-FR" dirty="0"/>
          </a:p>
        </p:txBody>
      </p:sp>
    </p:spTree>
    <p:extLst>
      <p:ext uri="{BB962C8B-B14F-4D97-AF65-F5344CB8AC3E}">
        <p14:creationId xmlns:p14="http://schemas.microsoft.com/office/powerpoint/2010/main" val="1288492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970E1E-6741-0546-B25F-BA5D5DC96B88}"/>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706AF993-D177-CB4A-BE4F-C1342327944A}"/>
              </a:ext>
            </a:extLst>
          </p:cNvPr>
          <p:cNvSpPr>
            <a:spLocks noGrp="1"/>
          </p:cNvSpPr>
          <p:nvPr>
            <p:ph idx="1"/>
          </p:nvPr>
        </p:nvSpPr>
        <p:spPr/>
        <p:txBody>
          <a:bodyPr/>
          <a:lstStyle/>
          <a:p>
            <a:pPr marL="0" indent="0" fontAlgn="base">
              <a:buNone/>
            </a:pPr>
            <a:r>
              <a:rPr lang="fr-FR" b="1" dirty="0"/>
              <a:t>Le XVIIe siècle : </a:t>
            </a:r>
          </a:p>
          <a:p>
            <a:pPr marL="0" indent="0" fontAlgn="base">
              <a:buNone/>
            </a:pPr>
            <a:r>
              <a:rPr lang="fr-FR" b="1" dirty="0"/>
              <a:t>Contrepied d’une théologie pessimiste</a:t>
            </a:r>
          </a:p>
          <a:p>
            <a:pPr marL="0" indent="0" fontAlgn="base">
              <a:buNone/>
            </a:pPr>
            <a:endParaRPr lang="fr-FR" dirty="0"/>
          </a:p>
          <a:p>
            <a:pPr fontAlgn="base"/>
            <a:r>
              <a:rPr lang="fr-FR" dirty="0"/>
              <a:t>-  « L’humanisme </a:t>
            </a:r>
            <a:r>
              <a:rPr lang="fr-FR" b="1" dirty="0"/>
              <a:t>dévot</a:t>
            </a:r>
            <a:r>
              <a:rPr lang="fr-FR" dirty="0"/>
              <a:t> » (Henri </a:t>
            </a:r>
            <a:r>
              <a:rPr lang="fr-FR" dirty="0" err="1"/>
              <a:t>Brémond</a:t>
            </a:r>
            <a:r>
              <a:rPr lang="fr-FR" dirty="0"/>
              <a:t>)</a:t>
            </a:r>
          </a:p>
          <a:p>
            <a:pPr fontAlgn="base"/>
            <a:endParaRPr lang="fr-FR" dirty="0"/>
          </a:p>
          <a:p>
            <a:pPr fontAlgn="base"/>
            <a:r>
              <a:rPr lang="fr-FR" dirty="0"/>
              <a:t>- toucher Dieu par les cinq sens</a:t>
            </a:r>
          </a:p>
          <a:p>
            <a:pPr fontAlgn="base"/>
            <a:r>
              <a:rPr lang="fr-FR" dirty="0"/>
              <a:t>- vers la mise en place d’une esthétique baroque</a:t>
            </a:r>
          </a:p>
          <a:p>
            <a:endParaRPr lang="fr-FR" dirty="0"/>
          </a:p>
        </p:txBody>
      </p:sp>
    </p:spTree>
    <p:extLst>
      <p:ext uri="{BB962C8B-B14F-4D97-AF65-F5344CB8AC3E}">
        <p14:creationId xmlns:p14="http://schemas.microsoft.com/office/powerpoint/2010/main" val="37890498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0C40BF-6AA5-FF49-9751-0C01651B2A5F}"/>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9ECB6A60-692D-1C43-B89E-7B14D72F10F3}"/>
              </a:ext>
            </a:extLst>
          </p:cNvPr>
          <p:cNvSpPr>
            <a:spLocks noGrp="1"/>
          </p:cNvSpPr>
          <p:nvPr>
            <p:ph idx="1"/>
          </p:nvPr>
        </p:nvSpPr>
        <p:spPr/>
        <p:txBody>
          <a:bodyPr/>
          <a:lstStyle/>
          <a:p>
            <a:pPr>
              <a:buFont typeface="Wingdings" pitchFamily="2" charset="2"/>
              <a:buChar char="Ø"/>
            </a:pPr>
            <a:r>
              <a:rPr lang="fr-FR" dirty="0"/>
              <a:t>le </a:t>
            </a:r>
            <a:r>
              <a:rPr lang="fr-FR" b="1" dirty="0"/>
              <a:t>gallicanisme </a:t>
            </a:r>
            <a:r>
              <a:rPr lang="fr-FR" dirty="0"/>
              <a:t>réduit l'intervention du pape au seul pouvoir spirituel, et ne lui reconnaît pas de rôle dans le domaine temporel. </a:t>
            </a:r>
          </a:p>
          <a:p>
            <a:pPr>
              <a:buFont typeface="Wingdings" pitchFamily="2" charset="2"/>
              <a:buChar char="Ø"/>
            </a:pPr>
            <a:endParaRPr lang="fr-FR" dirty="0"/>
          </a:p>
          <a:p>
            <a:pPr marL="0" indent="0">
              <a:buNone/>
            </a:pPr>
            <a:r>
              <a:rPr lang="fr-FR" dirty="0"/>
              <a:t>&gt;  réaction contre l’</a:t>
            </a:r>
            <a:r>
              <a:rPr lang="fr-FR" b="1" dirty="0"/>
              <a:t>augustinisme politique </a:t>
            </a:r>
            <a:r>
              <a:rPr lang="fr-FR" dirty="0"/>
              <a:t>: Dieu ne veut qu’un seul principe pour régir le monde</a:t>
            </a:r>
          </a:p>
        </p:txBody>
      </p:sp>
    </p:spTree>
    <p:extLst>
      <p:ext uri="{BB962C8B-B14F-4D97-AF65-F5344CB8AC3E}">
        <p14:creationId xmlns:p14="http://schemas.microsoft.com/office/powerpoint/2010/main" val="42026876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9B2A31-BF2D-DF4F-98F6-C3719814B103}"/>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CB19F5C4-48D6-E744-970E-F15FFE3E68BE}"/>
              </a:ext>
            </a:extLst>
          </p:cNvPr>
          <p:cNvSpPr>
            <a:spLocks noGrp="1"/>
          </p:cNvSpPr>
          <p:nvPr>
            <p:ph idx="1"/>
          </p:nvPr>
        </p:nvSpPr>
        <p:spPr/>
        <p:txBody>
          <a:bodyPr/>
          <a:lstStyle/>
          <a:p>
            <a:pPr marL="0" indent="0">
              <a:buNone/>
            </a:pPr>
            <a:r>
              <a:rPr lang="fr-FR" dirty="0"/>
              <a:t>Diffusion du gallicanisme dans le clergé français surtout dans la seconde moitié du XVII</a:t>
            </a:r>
            <a:r>
              <a:rPr lang="fr-FR" baseline="30000" dirty="0"/>
              <a:t>e</a:t>
            </a:r>
            <a:r>
              <a:rPr lang="fr-FR" dirty="0"/>
              <a:t> siècle (voir cours suivant)</a:t>
            </a:r>
          </a:p>
          <a:p>
            <a:pPr>
              <a:buFontTx/>
              <a:buChar char="-"/>
            </a:pPr>
            <a:r>
              <a:rPr lang="fr-FR" dirty="0"/>
              <a:t>Théories de Bossuet*</a:t>
            </a:r>
          </a:p>
          <a:p>
            <a:pPr>
              <a:buFontTx/>
              <a:buChar char="-"/>
            </a:pPr>
            <a:r>
              <a:rPr lang="fr-FR" dirty="0"/>
              <a:t>Positions gallicanes des jansénistes*</a:t>
            </a:r>
          </a:p>
          <a:p>
            <a:pPr>
              <a:buFontTx/>
              <a:buChar char="-"/>
            </a:pPr>
            <a:endParaRPr lang="fr-FR" dirty="0"/>
          </a:p>
          <a:p>
            <a:pPr marL="0" indent="0">
              <a:buNone/>
            </a:pPr>
            <a:endParaRPr lang="fr-FR" dirty="0"/>
          </a:p>
        </p:txBody>
      </p:sp>
    </p:spTree>
    <p:extLst>
      <p:ext uri="{BB962C8B-B14F-4D97-AF65-F5344CB8AC3E}">
        <p14:creationId xmlns:p14="http://schemas.microsoft.com/office/powerpoint/2010/main" val="38963952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6DFF04-CA6E-A245-A4E2-8F8C0F3B64FB}"/>
              </a:ext>
            </a:extLst>
          </p:cNvPr>
          <p:cNvSpPr>
            <a:spLocks noGrp="1"/>
          </p:cNvSpPr>
          <p:nvPr>
            <p:ph type="title"/>
          </p:nvPr>
        </p:nvSpPr>
        <p:spPr/>
        <p:txBody>
          <a:bodyPr/>
          <a:lstStyle/>
          <a:p>
            <a:r>
              <a:rPr lang="fr-FR" b="1" dirty="0"/>
              <a:t>- Le </a:t>
            </a:r>
            <a:r>
              <a:rPr lang="fr-FR" b="1" dirty="0" err="1"/>
              <a:t>richérisme</a:t>
            </a:r>
            <a:endParaRPr lang="fr-FR" b="1" dirty="0"/>
          </a:p>
        </p:txBody>
      </p:sp>
      <p:sp>
        <p:nvSpPr>
          <p:cNvPr id="3" name="Espace réservé du contenu 2">
            <a:extLst>
              <a:ext uri="{FF2B5EF4-FFF2-40B4-BE49-F238E27FC236}">
                <a16:creationId xmlns:a16="http://schemas.microsoft.com/office/drawing/2014/main" id="{443BADB7-85AC-F441-8AE7-CFE78C2C608F}"/>
              </a:ext>
            </a:extLst>
          </p:cNvPr>
          <p:cNvSpPr>
            <a:spLocks noGrp="1"/>
          </p:cNvSpPr>
          <p:nvPr>
            <p:ph idx="1"/>
          </p:nvPr>
        </p:nvSpPr>
        <p:spPr/>
        <p:txBody>
          <a:bodyPr/>
          <a:lstStyle/>
          <a:p>
            <a:r>
              <a:rPr lang="fr-FR" dirty="0"/>
              <a:t>Edmond Richer (1560-1631) </a:t>
            </a:r>
          </a:p>
          <a:p>
            <a:pPr marL="0" indent="0">
              <a:buNone/>
            </a:pPr>
            <a:endParaRPr lang="fr-FR" dirty="0"/>
          </a:p>
          <a:p>
            <a:pPr>
              <a:buFontTx/>
              <a:buChar char="-"/>
            </a:pPr>
            <a:r>
              <a:rPr lang="fr-FR" dirty="0"/>
              <a:t>L’</a:t>
            </a:r>
            <a:r>
              <a:rPr lang="fr-FR" b="1" dirty="0"/>
              <a:t>Eglise</a:t>
            </a:r>
            <a:r>
              <a:rPr lang="fr-FR" dirty="0"/>
              <a:t> fonctionne comme une </a:t>
            </a:r>
            <a:r>
              <a:rPr lang="fr-FR" b="1" dirty="0"/>
              <a:t>aristocratie ou une monarchie </a:t>
            </a:r>
          </a:p>
          <a:p>
            <a:pPr>
              <a:buFontTx/>
              <a:buChar char="-"/>
            </a:pPr>
            <a:endParaRPr lang="fr-FR" b="1" dirty="0"/>
          </a:p>
          <a:p>
            <a:pPr>
              <a:buFontTx/>
              <a:buChar char="-"/>
            </a:pPr>
            <a:r>
              <a:rPr lang="fr-FR" dirty="0"/>
              <a:t>Le </a:t>
            </a:r>
            <a:r>
              <a:rPr lang="fr-FR" b="1" dirty="0"/>
              <a:t>concile est l’organe législatif </a:t>
            </a:r>
            <a:r>
              <a:rPr lang="fr-FR" dirty="0"/>
              <a:t>de l’Eglise, le pape ne possède que l’exécutif. </a:t>
            </a:r>
          </a:p>
          <a:p>
            <a:pPr>
              <a:buFontTx/>
              <a:buChar char="-"/>
            </a:pPr>
            <a:endParaRPr lang="fr-FR" dirty="0"/>
          </a:p>
          <a:p>
            <a:pPr>
              <a:buFontTx/>
              <a:buChar char="-"/>
            </a:pPr>
            <a:r>
              <a:rPr lang="fr-FR" dirty="0"/>
              <a:t>Relativisation de l’autorité du pape : voie ouverte au jansénisme*</a:t>
            </a:r>
          </a:p>
          <a:p>
            <a:endParaRPr lang="fr-FR" dirty="0"/>
          </a:p>
        </p:txBody>
      </p:sp>
    </p:spTree>
    <p:extLst>
      <p:ext uri="{BB962C8B-B14F-4D97-AF65-F5344CB8AC3E}">
        <p14:creationId xmlns:p14="http://schemas.microsoft.com/office/powerpoint/2010/main" val="40069459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A3FEAB-A159-C44C-A4CC-B1C6DD84C442}"/>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00A29330-8426-304C-A6AC-0846BAE1B3BA}"/>
              </a:ext>
            </a:extLst>
          </p:cNvPr>
          <p:cNvSpPr>
            <a:spLocks noGrp="1"/>
          </p:cNvSpPr>
          <p:nvPr>
            <p:ph idx="1"/>
          </p:nvPr>
        </p:nvSpPr>
        <p:spPr/>
        <p:txBody>
          <a:bodyPr>
            <a:normAutofit lnSpcReduction="10000"/>
          </a:bodyPr>
          <a:lstStyle/>
          <a:p>
            <a:pPr marL="0" indent="0">
              <a:buNone/>
            </a:pPr>
            <a:r>
              <a:rPr lang="fr-FR" dirty="0"/>
              <a:t>1611 : s’oppose à l’infaillibilité pontificale</a:t>
            </a:r>
          </a:p>
          <a:p>
            <a:pPr marL="0" indent="0">
              <a:buNone/>
            </a:pPr>
            <a:r>
              <a:rPr lang="fr-FR" b="1" dirty="0"/>
              <a:t>- </a:t>
            </a:r>
            <a:r>
              <a:rPr lang="fr-FR" dirty="0"/>
              <a:t>au Saint-Siège, la compétence plénière et exclusive en matière doctrinale </a:t>
            </a:r>
          </a:p>
          <a:p>
            <a:pPr>
              <a:buFontTx/>
              <a:buChar char="-"/>
            </a:pPr>
            <a:r>
              <a:rPr lang="fr-FR" dirty="0"/>
              <a:t>exclusivisme</a:t>
            </a:r>
          </a:p>
          <a:p>
            <a:pPr>
              <a:buFontTx/>
              <a:buChar char="-"/>
            </a:pPr>
            <a:endParaRPr lang="fr-FR" dirty="0"/>
          </a:p>
          <a:p>
            <a:pPr marL="0" indent="0">
              <a:buNone/>
            </a:pPr>
            <a:r>
              <a:rPr lang="fr-FR" i="1" dirty="0"/>
              <a:t>1611 : </a:t>
            </a:r>
            <a:r>
              <a:rPr lang="fr-FR" i="1" dirty="0" err="1"/>
              <a:t>Libellus</a:t>
            </a:r>
            <a:r>
              <a:rPr lang="fr-FR" i="1" dirty="0"/>
              <a:t> de </a:t>
            </a:r>
            <a:r>
              <a:rPr lang="fr-FR" i="1" dirty="0" err="1"/>
              <a:t>Ecclesiastica</a:t>
            </a:r>
            <a:r>
              <a:rPr lang="fr-FR" i="1" dirty="0"/>
              <a:t> et </a:t>
            </a:r>
            <a:r>
              <a:rPr lang="fr-FR" i="1" dirty="0" err="1"/>
              <a:t>Politica</a:t>
            </a:r>
            <a:r>
              <a:rPr lang="fr-FR" i="1" dirty="0"/>
              <a:t> </a:t>
            </a:r>
            <a:r>
              <a:rPr lang="fr-FR" i="1" dirty="0" err="1"/>
              <a:t>Potestate</a:t>
            </a:r>
            <a:endParaRPr lang="fr-FR" i="1" dirty="0"/>
          </a:p>
          <a:p>
            <a:pPr marL="0" indent="0">
              <a:buNone/>
            </a:pPr>
            <a:endParaRPr lang="fr-FR" i="1" dirty="0"/>
          </a:p>
          <a:p>
            <a:pPr marL="0" indent="0">
              <a:buNone/>
            </a:pPr>
            <a:r>
              <a:rPr lang="fr-FR" dirty="0"/>
              <a:t>« Chaque communauté a droit immédiatement et essentiellement de se gouverner elle-même, c’est à elle et non à aucun particulier que la puissance et la juridiction a été donnée. » </a:t>
            </a:r>
            <a:endParaRPr lang="fr-FR" i="1" dirty="0"/>
          </a:p>
        </p:txBody>
      </p:sp>
    </p:spTree>
    <p:extLst>
      <p:ext uri="{BB962C8B-B14F-4D97-AF65-F5344CB8AC3E}">
        <p14:creationId xmlns:p14="http://schemas.microsoft.com/office/powerpoint/2010/main" val="31163732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0698F3F8-FACB-DF4D-9891-DDB508DA77D0}"/>
              </a:ext>
            </a:extLst>
          </p:cNvPr>
          <p:cNvPicPr>
            <a:picLocks noGrp="1" noChangeAspect="1"/>
          </p:cNvPicPr>
          <p:nvPr>
            <p:ph idx="4294967295"/>
          </p:nvPr>
        </p:nvPicPr>
        <p:blipFill>
          <a:blip r:embed="rId2"/>
          <a:stretch>
            <a:fillRect/>
          </a:stretch>
        </p:blipFill>
        <p:spPr>
          <a:xfrm>
            <a:off x="3061263" y="0"/>
            <a:ext cx="5087313" cy="7316017"/>
          </a:xfrm>
        </p:spPr>
      </p:pic>
    </p:spTree>
    <p:extLst>
      <p:ext uri="{BB962C8B-B14F-4D97-AF65-F5344CB8AC3E}">
        <p14:creationId xmlns:p14="http://schemas.microsoft.com/office/powerpoint/2010/main" val="23300339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D6BC36-2D6C-8442-9A2A-2508AAEAF9F1}"/>
              </a:ext>
            </a:extLst>
          </p:cNvPr>
          <p:cNvSpPr>
            <a:spLocks noGrp="1"/>
          </p:cNvSpPr>
          <p:nvPr>
            <p:ph type="title"/>
          </p:nvPr>
        </p:nvSpPr>
        <p:spPr/>
        <p:txBody>
          <a:bodyPr>
            <a:normAutofit/>
          </a:bodyPr>
          <a:lstStyle/>
          <a:p>
            <a:br>
              <a:rPr lang="fr-FR" dirty="0"/>
            </a:br>
            <a:endParaRPr lang="fr-FR" dirty="0"/>
          </a:p>
        </p:txBody>
      </p:sp>
      <p:sp>
        <p:nvSpPr>
          <p:cNvPr id="3" name="Espace réservé du contenu 2">
            <a:extLst>
              <a:ext uri="{FF2B5EF4-FFF2-40B4-BE49-F238E27FC236}">
                <a16:creationId xmlns:a16="http://schemas.microsoft.com/office/drawing/2014/main" id="{4A98028A-E52A-F347-A835-26A1F7BAA92E}"/>
              </a:ext>
            </a:extLst>
          </p:cNvPr>
          <p:cNvSpPr>
            <a:spLocks noGrp="1"/>
          </p:cNvSpPr>
          <p:nvPr>
            <p:ph idx="1"/>
          </p:nvPr>
        </p:nvSpPr>
        <p:spPr/>
        <p:txBody>
          <a:bodyPr>
            <a:normAutofit lnSpcReduction="10000"/>
          </a:bodyPr>
          <a:lstStyle/>
          <a:p>
            <a:r>
              <a:rPr lang="fr-FR" dirty="0"/>
              <a:t>Mise ne place d’une forme d’</a:t>
            </a:r>
            <a:r>
              <a:rPr lang="fr-FR" b="1" dirty="0"/>
              <a:t>Eglise autoritaire</a:t>
            </a:r>
          </a:p>
          <a:p>
            <a:endParaRPr lang="fr-FR" dirty="0"/>
          </a:p>
          <a:p>
            <a:r>
              <a:rPr lang="fr-FR" dirty="0"/>
              <a:t>Gagnée par l’absolutisme au XVII</a:t>
            </a:r>
            <a:r>
              <a:rPr lang="fr-FR" baseline="30000" dirty="0"/>
              <a:t>e</a:t>
            </a:r>
            <a:r>
              <a:rPr lang="fr-FR" dirty="0"/>
              <a:t> siècle</a:t>
            </a:r>
          </a:p>
          <a:p>
            <a:endParaRPr lang="fr-FR" dirty="0"/>
          </a:p>
          <a:p>
            <a:r>
              <a:rPr lang="fr-FR" dirty="0"/>
              <a:t>Grégoire XV (1621-1623)</a:t>
            </a:r>
          </a:p>
          <a:p>
            <a:endParaRPr lang="fr-FR" dirty="0"/>
          </a:p>
          <a:p>
            <a:r>
              <a:rPr lang="fr-FR" dirty="0"/>
              <a:t>Innocent X (1644-1655) </a:t>
            </a:r>
          </a:p>
          <a:p>
            <a:endParaRPr lang="fr-FR" dirty="0"/>
          </a:p>
          <a:p>
            <a:r>
              <a:rPr lang="fr-FR" dirty="0"/>
              <a:t>Alexandre VII (1655-1667) </a:t>
            </a:r>
          </a:p>
          <a:p>
            <a:endParaRPr lang="fr-FR" dirty="0"/>
          </a:p>
        </p:txBody>
      </p:sp>
    </p:spTree>
    <p:extLst>
      <p:ext uri="{BB962C8B-B14F-4D97-AF65-F5344CB8AC3E}">
        <p14:creationId xmlns:p14="http://schemas.microsoft.com/office/powerpoint/2010/main" val="3876433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82FF93-C119-194F-909C-11F1F54E1ABE}"/>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A8F42E62-6F78-2249-89BB-FCF50FB17E5B}"/>
              </a:ext>
            </a:extLst>
          </p:cNvPr>
          <p:cNvSpPr>
            <a:spLocks noGrp="1"/>
          </p:cNvSpPr>
          <p:nvPr>
            <p:ph idx="1"/>
          </p:nvPr>
        </p:nvSpPr>
        <p:spPr/>
        <p:txBody>
          <a:bodyPr/>
          <a:lstStyle/>
          <a:p>
            <a:pPr marL="0" indent="0">
              <a:buNone/>
            </a:pPr>
            <a:r>
              <a:rPr lang="fr-FR" b="1" dirty="0" err="1"/>
              <a:t>Césaropapisme</a:t>
            </a:r>
            <a:r>
              <a:rPr lang="fr-FR" dirty="0"/>
              <a:t> :  </a:t>
            </a:r>
          </a:p>
          <a:p>
            <a:pPr>
              <a:buFontTx/>
              <a:buChar char="-"/>
            </a:pPr>
            <a:r>
              <a:rPr lang="fr-FR" dirty="0"/>
              <a:t>mot né au milieu du XIX</a:t>
            </a:r>
            <a:r>
              <a:rPr lang="fr-FR" baseline="30000" dirty="0"/>
              <a:t>e</a:t>
            </a:r>
            <a:r>
              <a:rPr lang="fr-FR" dirty="0"/>
              <a:t> siècle   </a:t>
            </a:r>
          </a:p>
          <a:p>
            <a:pPr>
              <a:buFontTx/>
              <a:buChar char="-"/>
            </a:pPr>
            <a:r>
              <a:rPr lang="fr-FR" dirty="0"/>
              <a:t>Mise en place d’un système de gouvernement temporel (César)  dans une volonté de domination universelle (à la fois fonctions de César et de pape)</a:t>
            </a:r>
          </a:p>
          <a:p>
            <a:pPr>
              <a:buFontTx/>
              <a:buChar char="-"/>
            </a:pPr>
            <a:r>
              <a:rPr lang="fr-FR" dirty="0"/>
              <a:t>Le pouvoir temporel prend le pouvoir sur les affaires religieuses (pouvoir spirituel du pape).  </a:t>
            </a:r>
          </a:p>
          <a:p>
            <a:pPr>
              <a:buFontTx/>
              <a:buChar char="-"/>
            </a:pPr>
            <a:r>
              <a:rPr lang="fr-FR" dirty="0"/>
              <a:t>L'empereur empiète donc sur les affaires de l'Église  </a:t>
            </a:r>
          </a:p>
          <a:p>
            <a:endParaRPr lang="fr-FR" dirty="0"/>
          </a:p>
        </p:txBody>
      </p:sp>
    </p:spTree>
    <p:extLst>
      <p:ext uri="{BB962C8B-B14F-4D97-AF65-F5344CB8AC3E}">
        <p14:creationId xmlns:p14="http://schemas.microsoft.com/office/powerpoint/2010/main" val="21881126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CDD51F-7CA7-BA40-927F-8FCA941D2AB9}"/>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D227D7E0-C82B-8043-9D8C-9D26B0F8EA98}"/>
              </a:ext>
            </a:extLst>
          </p:cNvPr>
          <p:cNvSpPr>
            <a:spLocks noGrp="1"/>
          </p:cNvSpPr>
          <p:nvPr>
            <p:ph idx="1"/>
          </p:nvPr>
        </p:nvSpPr>
        <p:spPr/>
        <p:txBody>
          <a:bodyPr/>
          <a:lstStyle/>
          <a:p>
            <a:pPr marL="0" indent="0" fontAlgn="base">
              <a:buNone/>
            </a:pPr>
            <a:r>
              <a:rPr lang="fr-FR" b="1" dirty="0"/>
              <a:t>Dogmatisme</a:t>
            </a:r>
            <a:endParaRPr lang="fr-FR" dirty="0"/>
          </a:p>
          <a:p>
            <a:pPr marL="0" indent="0" fontAlgn="base">
              <a:buNone/>
            </a:pPr>
            <a:r>
              <a:rPr lang="fr-FR" dirty="0"/>
              <a:t>- forme monarchique et autoritaire, soudée autour de son chef, le pape </a:t>
            </a:r>
          </a:p>
          <a:p>
            <a:pPr marL="0" indent="0" fontAlgn="base">
              <a:buNone/>
            </a:pPr>
            <a:r>
              <a:rPr lang="fr-FR" dirty="0"/>
              <a:t>- pape, chef « absolu »</a:t>
            </a:r>
          </a:p>
          <a:p>
            <a:endParaRPr lang="fr-FR" dirty="0"/>
          </a:p>
        </p:txBody>
      </p:sp>
    </p:spTree>
    <p:extLst>
      <p:ext uri="{BB962C8B-B14F-4D97-AF65-F5344CB8AC3E}">
        <p14:creationId xmlns:p14="http://schemas.microsoft.com/office/powerpoint/2010/main" val="648376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349E5D-56AD-AA4C-9A1A-BC048C1071D0}"/>
              </a:ext>
            </a:extLst>
          </p:cNvPr>
          <p:cNvSpPr>
            <a:spLocks noGrp="1"/>
          </p:cNvSpPr>
          <p:nvPr>
            <p:ph type="title"/>
          </p:nvPr>
        </p:nvSpPr>
        <p:spPr/>
        <p:txBody>
          <a:bodyPr>
            <a:normAutofit fontScale="90000"/>
          </a:bodyPr>
          <a:lstStyle/>
          <a:p>
            <a:br>
              <a:rPr lang="fr-FR" b="1" dirty="0"/>
            </a:br>
            <a:r>
              <a:rPr lang="fr-FR" b="1" dirty="0"/>
              <a:t>III – L’EGLISE REFORMATRICE DU GRAND SIECLE </a:t>
            </a:r>
            <a:br>
              <a:rPr lang="fr-FR" dirty="0"/>
            </a:br>
            <a:endParaRPr lang="fr-FR" dirty="0"/>
          </a:p>
        </p:txBody>
      </p:sp>
      <p:sp>
        <p:nvSpPr>
          <p:cNvPr id="3" name="Espace réservé du contenu 2">
            <a:extLst>
              <a:ext uri="{FF2B5EF4-FFF2-40B4-BE49-F238E27FC236}">
                <a16:creationId xmlns:a16="http://schemas.microsoft.com/office/drawing/2014/main" id="{3F304712-7C09-4A46-85C4-AA0782DB6146}"/>
              </a:ext>
            </a:extLst>
          </p:cNvPr>
          <p:cNvSpPr>
            <a:spLocks noGrp="1"/>
          </p:cNvSpPr>
          <p:nvPr>
            <p:ph idx="1"/>
          </p:nvPr>
        </p:nvSpPr>
        <p:spPr/>
        <p:txBody>
          <a:bodyPr/>
          <a:lstStyle/>
          <a:p>
            <a:pPr marL="0" indent="0">
              <a:buNone/>
            </a:pPr>
            <a:endParaRPr lang="fr-FR" dirty="0"/>
          </a:p>
          <a:p>
            <a:pPr marL="0" indent="0">
              <a:buNone/>
            </a:pPr>
            <a:r>
              <a:rPr lang="fr-FR" b="1" dirty="0"/>
              <a:t>Non plus nier les valeurs protestantes, mais les dépasser.</a:t>
            </a:r>
            <a:endParaRPr lang="fr-FR" dirty="0"/>
          </a:p>
          <a:p>
            <a:pPr marL="0" indent="0">
              <a:buNone/>
            </a:pPr>
            <a:endParaRPr lang="fr-FR" dirty="0"/>
          </a:p>
        </p:txBody>
      </p:sp>
    </p:spTree>
    <p:extLst>
      <p:ext uri="{BB962C8B-B14F-4D97-AF65-F5344CB8AC3E}">
        <p14:creationId xmlns:p14="http://schemas.microsoft.com/office/powerpoint/2010/main" val="34264993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371103-AAA1-2D40-811A-2A08EECBBBB6}"/>
              </a:ext>
            </a:extLst>
          </p:cNvPr>
          <p:cNvSpPr>
            <a:spLocks noGrp="1"/>
          </p:cNvSpPr>
          <p:nvPr>
            <p:ph type="title"/>
          </p:nvPr>
        </p:nvSpPr>
        <p:spPr/>
        <p:txBody>
          <a:bodyPr/>
          <a:lstStyle/>
          <a:p>
            <a:r>
              <a:rPr lang="fr-FR" b="1" dirty="0"/>
              <a:t>1 – Réformer la « vie régulière »</a:t>
            </a:r>
          </a:p>
        </p:txBody>
      </p:sp>
      <p:sp>
        <p:nvSpPr>
          <p:cNvPr id="3" name="Espace réservé du contenu 2">
            <a:extLst>
              <a:ext uri="{FF2B5EF4-FFF2-40B4-BE49-F238E27FC236}">
                <a16:creationId xmlns:a16="http://schemas.microsoft.com/office/drawing/2014/main" id="{59729267-A5E0-2148-A7C7-DE9679C67C90}"/>
              </a:ext>
            </a:extLst>
          </p:cNvPr>
          <p:cNvSpPr>
            <a:spLocks noGrp="1"/>
          </p:cNvSpPr>
          <p:nvPr>
            <p:ph idx="1"/>
          </p:nvPr>
        </p:nvSpPr>
        <p:spPr/>
        <p:txBody>
          <a:bodyPr/>
          <a:lstStyle/>
          <a:p>
            <a:pPr marL="0" indent="0">
              <a:buNone/>
            </a:pPr>
            <a:endParaRPr lang="fr-FR" dirty="0"/>
          </a:p>
        </p:txBody>
      </p:sp>
    </p:spTree>
    <p:extLst>
      <p:ext uri="{BB962C8B-B14F-4D97-AF65-F5344CB8AC3E}">
        <p14:creationId xmlns:p14="http://schemas.microsoft.com/office/powerpoint/2010/main" val="694896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70FC44-0BC6-7543-AABD-0986F6C2E23B}"/>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19B3028F-7F90-FE46-9F10-FD9845736C0D}"/>
              </a:ext>
            </a:extLst>
          </p:cNvPr>
          <p:cNvSpPr>
            <a:spLocks noGrp="1"/>
          </p:cNvSpPr>
          <p:nvPr>
            <p:ph idx="1"/>
          </p:nvPr>
        </p:nvSpPr>
        <p:spPr/>
        <p:txBody>
          <a:bodyPr>
            <a:normAutofit/>
          </a:bodyPr>
          <a:lstStyle/>
          <a:p>
            <a:pPr marL="0" indent="0">
              <a:buNone/>
            </a:pPr>
            <a:r>
              <a:rPr lang="fr-FR" b="1" dirty="0"/>
              <a:t>Dans l’Eglise catholique</a:t>
            </a:r>
          </a:p>
          <a:p>
            <a:pPr marL="0" indent="0">
              <a:buNone/>
            </a:pPr>
            <a:r>
              <a:rPr lang="fr-FR" dirty="0"/>
              <a:t>Rigorisme et raidissement dogmatique et doctrinal </a:t>
            </a:r>
          </a:p>
          <a:p>
            <a:pPr marL="0" indent="0">
              <a:buNone/>
            </a:pPr>
            <a:r>
              <a:rPr lang="fr-FR" dirty="0"/>
              <a:t>Eloignement de l’église médiévale</a:t>
            </a:r>
          </a:p>
          <a:p>
            <a:pPr marL="0" indent="0">
              <a:buNone/>
            </a:pPr>
            <a:endParaRPr lang="fr-FR" dirty="0"/>
          </a:p>
          <a:p>
            <a:pPr marL="0" indent="0">
              <a:buNone/>
            </a:pPr>
            <a:r>
              <a:rPr lang="fr-FR" b="1" dirty="0"/>
              <a:t>Dans l’Etat français</a:t>
            </a:r>
          </a:p>
          <a:p>
            <a:pPr marL="0" indent="0">
              <a:buNone/>
            </a:pPr>
            <a:r>
              <a:rPr lang="fr-FR" dirty="0"/>
              <a:t>Absolutisme politique (en particulier en France)</a:t>
            </a:r>
          </a:p>
          <a:p>
            <a:pPr>
              <a:buFontTx/>
              <a:buChar char="-"/>
            </a:pPr>
            <a:endParaRPr lang="fr-FR" dirty="0"/>
          </a:p>
        </p:txBody>
      </p:sp>
    </p:spTree>
    <p:extLst>
      <p:ext uri="{BB962C8B-B14F-4D97-AF65-F5344CB8AC3E}">
        <p14:creationId xmlns:p14="http://schemas.microsoft.com/office/powerpoint/2010/main" val="26969471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BBC4073-154C-704E-9A57-E7FED3E65F3B}"/>
              </a:ext>
            </a:extLst>
          </p:cNvPr>
          <p:cNvPicPr>
            <a:picLocks noChangeAspect="1"/>
          </p:cNvPicPr>
          <p:nvPr/>
        </p:nvPicPr>
        <p:blipFill>
          <a:blip r:embed="rId3"/>
          <a:stretch>
            <a:fillRect/>
          </a:stretch>
        </p:blipFill>
        <p:spPr>
          <a:xfrm>
            <a:off x="1508660" y="-168639"/>
            <a:ext cx="10215370" cy="7525063"/>
          </a:xfrm>
          <a:prstGeom prst="rect">
            <a:avLst/>
          </a:prstGeom>
        </p:spPr>
      </p:pic>
    </p:spTree>
    <p:extLst>
      <p:ext uri="{BB962C8B-B14F-4D97-AF65-F5344CB8AC3E}">
        <p14:creationId xmlns:p14="http://schemas.microsoft.com/office/powerpoint/2010/main" val="42318718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A37F76-6FF0-C74F-9309-550F1A2BCB65}"/>
              </a:ext>
            </a:extLst>
          </p:cNvPr>
          <p:cNvSpPr>
            <a:spLocks noGrp="1"/>
          </p:cNvSpPr>
          <p:nvPr>
            <p:ph type="title"/>
          </p:nvPr>
        </p:nvSpPr>
        <p:spPr/>
        <p:txBody>
          <a:bodyPr/>
          <a:lstStyle/>
          <a:p>
            <a:r>
              <a:rPr lang="fr-FR" b="1" dirty="0"/>
              <a:t>a-  L’émulation des </a:t>
            </a:r>
            <a:r>
              <a:rPr lang="fr-FR" b="1" i="1" dirty="0"/>
              <a:t>ordres </a:t>
            </a:r>
            <a:r>
              <a:rPr lang="fr-FR" b="1" dirty="0"/>
              <a:t>anciens</a:t>
            </a:r>
          </a:p>
        </p:txBody>
      </p:sp>
      <p:sp>
        <p:nvSpPr>
          <p:cNvPr id="3" name="Espace réservé du contenu 2">
            <a:extLst>
              <a:ext uri="{FF2B5EF4-FFF2-40B4-BE49-F238E27FC236}">
                <a16:creationId xmlns:a16="http://schemas.microsoft.com/office/drawing/2014/main" id="{E7D18A82-8F65-CA4D-85B8-5D124E55F6D1}"/>
              </a:ext>
            </a:extLst>
          </p:cNvPr>
          <p:cNvSpPr>
            <a:spLocks noGrp="1"/>
          </p:cNvSpPr>
          <p:nvPr>
            <p:ph idx="1"/>
          </p:nvPr>
        </p:nvSpPr>
        <p:spPr/>
        <p:txBody>
          <a:bodyPr/>
          <a:lstStyle/>
          <a:p>
            <a:r>
              <a:rPr lang="fr-FR" dirty="0"/>
              <a:t> Renouvellement vie religieuse</a:t>
            </a:r>
          </a:p>
          <a:p>
            <a:endParaRPr lang="fr-FR" dirty="0"/>
          </a:p>
          <a:p>
            <a:r>
              <a:rPr lang="fr-FR" dirty="0"/>
              <a:t>Approfondissement de la vie mystique</a:t>
            </a:r>
          </a:p>
          <a:p>
            <a:endParaRPr lang="fr-FR" dirty="0"/>
          </a:p>
          <a:p>
            <a:pPr fontAlgn="base"/>
            <a:r>
              <a:rPr lang="fr-FR" dirty="0"/>
              <a:t> Soutien des avant-gardes de la réforme tridentine</a:t>
            </a:r>
          </a:p>
          <a:p>
            <a:pPr marL="0" indent="0">
              <a:buNone/>
            </a:pPr>
            <a:r>
              <a:rPr lang="fr-FR" dirty="0"/>
              <a:t>(Jésuites en 1540, Capucins, en 1525, Carmes réformés* au XVI</a:t>
            </a:r>
            <a:r>
              <a:rPr lang="fr-FR" baseline="30000" dirty="0"/>
              <a:t>e</a:t>
            </a:r>
            <a:r>
              <a:rPr lang="fr-FR" dirty="0"/>
              <a:t> siècle) </a:t>
            </a:r>
          </a:p>
          <a:p>
            <a:endParaRPr lang="fr-FR" dirty="0"/>
          </a:p>
          <a:p>
            <a:pPr marL="0" indent="0">
              <a:buNone/>
            </a:pPr>
            <a:endParaRPr lang="fr-FR" b="1" dirty="0"/>
          </a:p>
          <a:p>
            <a:endParaRPr lang="fr-FR" dirty="0"/>
          </a:p>
        </p:txBody>
      </p:sp>
    </p:spTree>
    <p:extLst>
      <p:ext uri="{BB962C8B-B14F-4D97-AF65-F5344CB8AC3E}">
        <p14:creationId xmlns:p14="http://schemas.microsoft.com/office/powerpoint/2010/main" val="11442775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0FF750-4F26-1F4A-BF8F-15E84DF00EC3}"/>
              </a:ext>
            </a:extLst>
          </p:cNvPr>
          <p:cNvSpPr>
            <a:spLocks noGrp="1"/>
          </p:cNvSpPr>
          <p:nvPr>
            <p:ph type="title"/>
          </p:nvPr>
        </p:nvSpPr>
        <p:spPr/>
        <p:txBody>
          <a:bodyPr/>
          <a:lstStyle/>
          <a:p>
            <a:r>
              <a:rPr lang="fr-FR" b="1" dirty="0"/>
              <a:t>*Réformer les ordres médiévaux anciens</a:t>
            </a:r>
          </a:p>
        </p:txBody>
      </p:sp>
      <p:sp>
        <p:nvSpPr>
          <p:cNvPr id="3" name="Espace réservé du contenu 2">
            <a:extLst>
              <a:ext uri="{FF2B5EF4-FFF2-40B4-BE49-F238E27FC236}">
                <a16:creationId xmlns:a16="http://schemas.microsoft.com/office/drawing/2014/main" id="{0AEFF4B6-1FB7-044E-8C21-2392049047F9}"/>
              </a:ext>
            </a:extLst>
          </p:cNvPr>
          <p:cNvSpPr>
            <a:spLocks noGrp="1"/>
          </p:cNvSpPr>
          <p:nvPr>
            <p:ph idx="1"/>
          </p:nvPr>
        </p:nvSpPr>
        <p:spPr/>
        <p:txBody>
          <a:bodyPr>
            <a:normAutofit fontScale="92500"/>
          </a:bodyPr>
          <a:lstStyle/>
          <a:p>
            <a:pPr marL="0" indent="0">
              <a:buNone/>
            </a:pPr>
            <a:r>
              <a:rPr lang="fr-FR" b="1" i="1" dirty="0"/>
              <a:t>Ordo </a:t>
            </a:r>
            <a:r>
              <a:rPr lang="fr-FR" b="1" dirty="0"/>
              <a:t>médiéval</a:t>
            </a:r>
          </a:p>
          <a:p>
            <a:pPr marL="0" indent="0">
              <a:buNone/>
            </a:pPr>
            <a:r>
              <a:rPr lang="fr-FR" dirty="0"/>
              <a:t>Pseudo-Denys l’Aréopagite</a:t>
            </a:r>
          </a:p>
          <a:p>
            <a:pPr marL="0" indent="0">
              <a:buNone/>
            </a:pPr>
            <a:r>
              <a:rPr lang="fr-FR" i="1" dirty="0"/>
              <a:t>De </a:t>
            </a:r>
            <a:r>
              <a:rPr lang="fr-FR" i="1" dirty="0" err="1"/>
              <a:t>Hierarchia</a:t>
            </a:r>
            <a:r>
              <a:rPr lang="fr-FR" i="1" dirty="0"/>
              <a:t> </a:t>
            </a:r>
          </a:p>
          <a:p>
            <a:pPr marL="0" indent="0">
              <a:buNone/>
            </a:pPr>
            <a:endParaRPr lang="fr-FR" b="1" dirty="0"/>
          </a:p>
          <a:p>
            <a:pPr marL="0" indent="0">
              <a:buNone/>
            </a:pPr>
            <a:r>
              <a:rPr lang="fr-FR" b="1" dirty="0"/>
              <a:t>Réforme du Carmel </a:t>
            </a:r>
            <a:r>
              <a:rPr lang="fr-FR" dirty="0"/>
              <a:t>par </a:t>
            </a:r>
            <a:r>
              <a:rPr lang="fr-FR" b="1" dirty="0"/>
              <a:t>Thérèse d’Avila </a:t>
            </a:r>
            <a:r>
              <a:rPr lang="fr-FR" dirty="0"/>
              <a:t>et </a:t>
            </a:r>
            <a:r>
              <a:rPr lang="fr-FR" b="1" dirty="0"/>
              <a:t>Jean de la Croix </a:t>
            </a:r>
            <a:r>
              <a:rPr lang="fr-FR" dirty="0"/>
              <a:t>au XVI</a:t>
            </a:r>
            <a:r>
              <a:rPr lang="fr-FR" b="1" dirty="0"/>
              <a:t>e</a:t>
            </a:r>
            <a:r>
              <a:rPr lang="fr-FR" dirty="0"/>
              <a:t> siècle</a:t>
            </a:r>
          </a:p>
          <a:p>
            <a:pPr marL="0" indent="0">
              <a:buNone/>
            </a:pPr>
            <a:r>
              <a:rPr lang="fr-FR" dirty="0"/>
              <a:t>Scission de l'ordre : </a:t>
            </a:r>
          </a:p>
          <a:p>
            <a:pPr>
              <a:buFontTx/>
              <a:buChar char="-"/>
            </a:pPr>
            <a:r>
              <a:rPr lang="fr-FR" dirty="0"/>
              <a:t>Ordre des </a:t>
            </a:r>
            <a:r>
              <a:rPr lang="fr-FR" i="1" dirty="0"/>
              <a:t>Carmes déchaux </a:t>
            </a:r>
            <a:r>
              <a:rPr lang="fr-FR" dirty="0"/>
              <a:t>(réforme thérésienne) </a:t>
            </a:r>
          </a:p>
          <a:p>
            <a:pPr>
              <a:buFontTx/>
              <a:buChar char="-"/>
            </a:pPr>
            <a:r>
              <a:rPr lang="fr-FR" i="1" dirty="0"/>
              <a:t>Grands Carmes</a:t>
            </a:r>
            <a:r>
              <a:rPr lang="fr-FR" dirty="0"/>
              <a:t> (ou </a:t>
            </a:r>
            <a:r>
              <a:rPr lang="fr-FR" i="1" dirty="0"/>
              <a:t>Carmes chaussés</a:t>
            </a:r>
            <a:r>
              <a:rPr lang="fr-FR" dirty="0"/>
              <a:t>) qui suivent la règle des  Carmes  « mitigée » par le pape Eugène IV en 1435).</a:t>
            </a:r>
          </a:p>
          <a:p>
            <a:endParaRPr lang="fr-FR" dirty="0"/>
          </a:p>
        </p:txBody>
      </p:sp>
    </p:spTree>
    <p:extLst>
      <p:ext uri="{BB962C8B-B14F-4D97-AF65-F5344CB8AC3E}">
        <p14:creationId xmlns:p14="http://schemas.microsoft.com/office/powerpoint/2010/main" val="39304479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681024-F76D-8943-9757-6B2195495BE9}"/>
              </a:ext>
            </a:extLst>
          </p:cNvPr>
          <p:cNvSpPr>
            <a:spLocks noGrp="1"/>
          </p:cNvSpPr>
          <p:nvPr>
            <p:ph type="title"/>
          </p:nvPr>
        </p:nvSpPr>
        <p:spPr/>
        <p:txBody>
          <a:bodyPr>
            <a:normAutofit fontScale="90000"/>
          </a:bodyPr>
          <a:lstStyle/>
          <a:p>
            <a:br>
              <a:rPr lang="fr-FR" b="1" dirty="0"/>
            </a:br>
            <a:r>
              <a:rPr lang="fr-FR" b="1" dirty="0"/>
              <a:t>* Réformer le monachisme bénédictin </a:t>
            </a:r>
            <a:br>
              <a:rPr lang="fr-FR" dirty="0"/>
            </a:br>
            <a:endParaRPr lang="fr-FR" dirty="0"/>
          </a:p>
        </p:txBody>
      </p:sp>
      <p:sp>
        <p:nvSpPr>
          <p:cNvPr id="3" name="Espace réservé du contenu 2">
            <a:extLst>
              <a:ext uri="{FF2B5EF4-FFF2-40B4-BE49-F238E27FC236}">
                <a16:creationId xmlns:a16="http://schemas.microsoft.com/office/drawing/2014/main" id="{EDFDC470-86FF-BF49-8AAC-BB1FDB00C60D}"/>
              </a:ext>
            </a:extLst>
          </p:cNvPr>
          <p:cNvSpPr>
            <a:spLocks noGrp="1"/>
          </p:cNvSpPr>
          <p:nvPr>
            <p:ph idx="1"/>
          </p:nvPr>
        </p:nvSpPr>
        <p:spPr/>
        <p:txBody>
          <a:bodyPr>
            <a:normAutofit/>
          </a:bodyPr>
          <a:lstStyle/>
          <a:p>
            <a:pPr marL="0" indent="0">
              <a:buNone/>
            </a:pPr>
            <a:endParaRPr lang="fr-FR" dirty="0"/>
          </a:p>
          <a:p>
            <a:pPr>
              <a:buFontTx/>
              <a:buChar char="-"/>
            </a:pPr>
            <a:r>
              <a:rPr lang="fr-FR" dirty="0"/>
              <a:t>Réforme du monastère de Saint-Vanne de Verdun</a:t>
            </a:r>
          </a:p>
          <a:p>
            <a:pPr>
              <a:buFontTx/>
              <a:buChar char="-"/>
            </a:pPr>
            <a:r>
              <a:rPr lang="fr-FR" dirty="0"/>
              <a:t>Réforme acceptée dans une grande partie des monastères</a:t>
            </a:r>
          </a:p>
          <a:p>
            <a:pPr>
              <a:buFontTx/>
              <a:buChar char="-"/>
            </a:pPr>
            <a:r>
              <a:rPr lang="fr-FR" dirty="0"/>
              <a:t>Sur de modèle, formation de la congrégation des Bénédictins de Saint-Maur en 1620</a:t>
            </a:r>
          </a:p>
          <a:p>
            <a:pPr marL="0" indent="0">
              <a:buNone/>
            </a:pPr>
            <a:r>
              <a:rPr lang="fr-FR" dirty="0"/>
              <a:t>Mauristes</a:t>
            </a:r>
          </a:p>
          <a:p>
            <a:pPr marL="0" indent="0">
              <a:buNone/>
            </a:pPr>
            <a:r>
              <a:rPr lang="fr-FR" dirty="0"/>
              <a:t>Recherche historique</a:t>
            </a:r>
          </a:p>
          <a:p>
            <a:pPr marL="0" indent="0">
              <a:buNone/>
            </a:pPr>
            <a:r>
              <a:rPr lang="fr-FR" dirty="0"/>
              <a:t>Erudition</a:t>
            </a:r>
          </a:p>
        </p:txBody>
      </p:sp>
    </p:spTree>
    <p:extLst>
      <p:ext uri="{BB962C8B-B14F-4D97-AF65-F5344CB8AC3E}">
        <p14:creationId xmlns:p14="http://schemas.microsoft.com/office/powerpoint/2010/main" val="11305595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ABD947-3641-F349-B221-A1C93F15D64A}"/>
              </a:ext>
            </a:extLst>
          </p:cNvPr>
          <p:cNvSpPr>
            <a:spLocks noGrp="1"/>
          </p:cNvSpPr>
          <p:nvPr>
            <p:ph type="title"/>
          </p:nvPr>
        </p:nvSpPr>
        <p:spPr/>
        <p:txBody>
          <a:bodyPr/>
          <a:lstStyle/>
          <a:p>
            <a:r>
              <a:rPr lang="fr-FR" b="1" dirty="0"/>
              <a:t>b- Ajouter des ordres nouveaux pour réformer</a:t>
            </a:r>
          </a:p>
        </p:txBody>
      </p:sp>
      <p:sp>
        <p:nvSpPr>
          <p:cNvPr id="3" name="Espace réservé du contenu 2">
            <a:extLst>
              <a:ext uri="{FF2B5EF4-FFF2-40B4-BE49-F238E27FC236}">
                <a16:creationId xmlns:a16="http://schemas.microsoft.com/office/drawing/2014/main" id="{E03C2521-7DF2-1A42-A40D-1F7C207B914D}"/>
              </a:ext>
            </a:extLst>
          </p:cNvPr>
          <p:cNvSpPr>
            <a:spLocks noGrp="1"/>
          </p:cNvSpPr>
          <p:nvPr>
            <p:ph idx="1"/>
          </p:nvPr>
        </p:nvSpPr>
        <p:spPr/>
        <p:txBody>
          <a:bodyPr>
            <a:normAutofit fontScale="62500" lnSpcReduction="20000"/>
          </a:bodyPr>
          <a:lstStyle/>
          <a:p>
            <a:pPr marL="0" indent="0">
              <a:buNone/>
            </a:pPr>
            <a:r>
              <a:rPr lang="fr-FR" dirty="0"/>
              <a:t>Renouvellement de la </a:t>
            </a:r>
            <a:r>
              <a:rPr lang="fr-FR" b="1" dirty="0"/>
              <a:t>vie régulière</a:t>
            </a:r>
          </a:p>
          <a:p>
            <a:pPr marL="0" indent="0">
              <a:buNone/>
            </a:pPr>
            <a:endParaRPr lang="fr-FR" b="1" dirty="0"/>
          </a:p>
          <a:p>
            <a:pPr marL="0" indent="0">
              <a:buNone/>
            </a:pPr>
            <a:r>
              <a:rPr lang="fr-FR" b="1" i="1" dirty="0"/>
              <a:t>Ordre</a:t>
            </a:r>
            <a:r>
              <a:rPr lang="fr-FR" b="1" dirty="0"/>
              <a:t> </a:t>
            </a:r>
            <a:r>
              <a:rPr lang="fr-FR" b="1" i="1" dirty="0"/>
              <a:t>des Jésuites</a:t>
            </a:r>
          </a:p>
          <a:p>
            <a:pPr marL="0" indent="0">
              <a:buNone/>
            </a:pPr>
            <a:endParaRPr lang="fr-FR" b="1" dirty="0"/>
          </a:p>
          <a:p>
            <a:pPr marL="0" indent="0">
              <a:buNone/>
            </a:pPr>
            <a:r>
              <a:rPr lang="fr-FR" b="1" i="1" dirty="0"/>
              <a:t>Ordre</a:t>
            </a:r>
            <a:r>
              <a:rPr lang="fr-FR" b="1" dirty="0"/>
              <a:t> </a:t>
            </a:r>
            <a:r>
              <a:rPr lang="fr-FR" b="1" i="1" dirty="0"/>
              <a:t>des Capucins</a:t>
            </a:r>
          </a:p>
          <a:p>
            <a:pPr marL="0" indent="0">
              <a:buNone/>
            </a:pPr>
            <a:endParaRPr lang="fr-FR" b="1" dirty="0"/>
          </a:p>
          <a:p>
            <a:pPr marL="0" indent="0">
              <a:buNone/>
            </a:pPr>
            <a:r>
              <a:rPr lang="fr-FR" b="1" i="1" dirty="0"/>
              <a:t>Ordre des Récollets</a:t>
            </a:r>
          </a:p>
          <a:p>
            <a:pPr marL="0" indent="0">
              <a:buNone/>
            </a:pPr>
            <a:endParaRPr lang="fr-FR" b="1" i="1" dirty="0"/>
          </a:p>
          <a:p>
            <a:pPr marL="0" indent="0">
              <a:buNone/>
            </a:pPr>
            <a:r>
              <a:rPr lang="fr-FR" dirty="0"/>
              <a:t>Contexte de reconquête catholique</a:t>
            </a:r>
          </a:p>
          <a:p>
            <a:pPr marL="0" indent="0">
              <a:buNone/>
            </a:pPr>
            <a:r>
              <a:rPr lang="fr-FR" dirty="0"/>
              <a:t>Appui du pouvoir royal (en France)</a:t>
            </a:r>
          </a:p>
          <a:p>
            <a:pPr>
              <a:buFont typeface="Wingdings" pitchFamily="2" charset="2"/>
              <a:buChar char="Ø"/>
            </a:pPr>
            <a:r>
              <a:rPr lang="fr-FR" b="1" dirty="0"/>
              <a:t>Protection des Jésuites par Henri IV </a:t>
            </a:r>
            <a:r>
              <a:rPr lang="fr-FR" dirty="0"/>
              <a:t>(1553-1610)</a:t>
            </a:r>
          </a:p>
          <a:p>
            <a:pPr>
              <a:buFont typeface="Wingdings" pitchFamily="2" charset="2"/>
              <a:buChar char="Ø"/>
            </a:pPr>
            <a:r>
              <a:rPr lang="fr-FR" dirty="0"/>
              <a:t>Consécration du </a:t>
            </a:r>
            <a:r>
              <a:rPr lang="fr-FR" b="1" dirty="0"/>
              <a:t>royaume de France à la Vierge sous Louis XIII </a:t>
            </a:r>
            <a:r>
              <a:rPr lang="fr-FR" dirty="0"/>
              <a:t>en 1637</a:t>
            </a:r>
          </a:p>
          <a:p>
            <a:pPr marL="0" indent="0">
              <a:buNone/>
            </a:pPr>
            <a:r>
              <a:rPr lang="fr-FR" dirty="0"/>
              <a:t>&gt;&gt;&gt; amorce de la Réforme de l’Eglise de France dès la fin du XVI</a:t>
            </a:r>
            <a:r>
              <a:rPr lang="fr-FR" baseline="30000" dirty="0"/>
              <a:t>e</a:t>
            </a:r>
            <a:r>
              <a:rPr lang="fr-FR" dirty="0"/>
              <a:t> siècle.</a:t>
            </a:r>
          </a:p>
        </p:txBody>
      </p:sp>
    </p:spTree>
    <p:extLst>
      <p:ext uri="{BB962C8B-B14F-4D97-AF65-F5344CB8AC3E}">
        <p14:creationId xmlns:p14="http://schemas.microsoft.com/office/powerpoint/2010/main" val="40396603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EF7896D-567C-924F-8FEB-4C54C650CE3C}"/>
              </a:ext>
            </a:extLst>
          </p:cNvPr>
          <p:cNvSpPr>
            <a:spLocks noGrp="1"/>
          </p:cNvSpPr>
          <p:nvPr>
            <p:ph type="title"/>
          </p:nvPr>
        </p:nvSpPr>
        <p:spPr/>
        <p:txBody>
          <a:bodyPr/>
          <a:lstStyle/>
          <a:p>
            <a:endParaRPr lang="fr-FR"/>
          </a:p>
        </p:txBody>
      </p:sp>
      <p:sp>
        <p:nvSpPr>
          <p:cNvPr id="5" name="Espace réservé du contenu 4">
            <a:extLst>
              <a:ext uri="{FF2B5EF4-FFF2-40B4-BE49-F238E27FC236}">
                <a16:creationId xmlns:a16="http://schemas.microsoft.com/office/drawing/2014/main" id="{DF5E2875-A880-9E4A-B7E3-458694EEF8DC}"/>
              </a:ext>
            </a:extLst>
          </p:cNvPr>
          <p:cNvSpPr>
            <a:spLocks noGrp="1"/>
          </p:cNvSpPr>
          <p:nvPr>
            <p:ph idx="1"/>
          </p:nvPr>
        </p:nvSpPr>
        <p:spPr/>
        <p:txBody>
          <a:bodyPr/>
          <a:lstStyle/>
          <a:p>
            <a:pPr marL="0" indent="0">
              <a:buNone/>
            </a:pPr>
            <a:r>
              <a:rPr lang="fr-FR" b="1" dirty="0"/>
              <a:t>Vœu de Louis XIII</a:t>
            </a:r>
          </a:p>
          <a:p>
            <a:endParaRPr lang="fr-FR" dirty="0"/>
          </a:p>
          <a:p>
            <a:r>
              <a:rPr lang="fr-FR" dirty="0"/>
              <a:t>1632-1638</a:t>
            </a:r>
          </a:p>
          <a:p>
            <a:pPr marL="0" indent="0">
              <a:buNone/>
            </a:pPr>
            <a:r>
              <a:rPr lang="fr-FR" dirty="0"/>
              <a:t>Dévotions royales de Louis XIII</a:t>
            </a:r>
          </a:p>
          <a:p>
            <a:pPr marL="0" indent="0">
              <a:buNone/>
            </a:pPr>
            <a:r>
              <a:rPr lang="fr-FR" dirty="0"/>
              <a:t>Héritier pour succéder au trône de France</a:t>
            </a:r>
          </a:p>
          <a:p>
            <a:pPr marL="0" indent="0">
              <a:buNone/>
            </a:pPr>
            <a:r>
              <a:rPr lang="fr-FR" dirty="0"/>
              <a:t>Grossesse d’Anne d’Autriche en 1638 interprétée en ce sens</a:t>
            </a:r>
          </a:p>
          <a:p>
            <a:pPr marL="0" indent="0">
              <a:buNone/>
            </a:pPr>
            <a:endParaRPr lang="fr-FR" dirty="0"/>
          </a:p>
          <a:p>
            <a:pPr marL="0" indent="0">
              <a:buNone/>
            </a:pPr>
            <a:r>
              <a:rPr lang="fr-FR" dirty="0"/>
              <a:t>10 février 1638 : consécration du royaume à la Vierge</a:t>
            </a:r>
          </a:p>
        </p:txBody>
      </p:sp>
    </p:spTree>
    <p:extLst>
      <p:ext uri="{BB962C8B-B14F-4D97-AF65-F5344CB8AC3E}">
        <p14:creationId xmlns:p14="http://schemas.microsoft.com/office/powerpoint/2010/main" val="42186363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7708151-1D24-A64D-BFFE-B633B7C632C2}"/>
              </a:ext>
            </a:extLst>
          </p:cNvPr>
          <p:cNvPicPr>
            <a:picLocks noChangeAspect="1"/>
          </p:cNvPicPr>
          <p:nvPr/>
        </p:nvPicPr>
        <p:blipFill>
          <a:blip r:embed="rId2"/>
          <a:stretch>
            <a:fillRect/>
          </a:stretch>
        </p:blipFill>
        <p:spPr>
          <a:xfrm>
            <a:off x="3425136" y="0"/>
            <a:ext cx="5341728" cy="6858000"/>
          </a:xfrm>
          <a:prstGeom prst="rect">
            <a:avLst/>
          </a:prstGeom>
        </p:spPr>
      </p:pic>
      <p:sp>
        <p:nvSpPr>
          <p:cNvPr id="5" name="ZoneTexte 4">
            <a:extLst>
              <a:ext uri="{FF2B5EF4-FFF2-40B4-BE49-F238E27FC236}">
                <a16:creationId xmlns:a16="http://schemas.microsoft.com/office/drawing/2014/main" id="{507D391A-DD01-8941-BA38-61D2F1322361}"/>
              </a:ext>
            </a:extLst>
          </p:cNvPr>
          <p:cNvSpPr txBox="1"/>
          <p:nvPr/>
        </p:nvSpPr>
        <p:spPr>
          <a:xfrm>
            <a:off x="278969" y="3429000"/>
            <a:ext cx="2712204" cy="1200329"/>
          </a:xfrm>
          <a:prstGeom prst="rect">
            <a:avLst/>
          </a:prstGeom>
          <a:noFill/>
        </p:spPr>
        <p:txBody>
          <a:bodyPr wrap="square" rtlCol="0">
            <a:spAutoFit/>
          </a:bodyPr>
          <a:lstStyle/>
          <a:p>
            <a:r>
              <a:rPr lang="fr-FR" dirty="0"/>
              <a:t>Philippe de Champaigne, </a:t>
            </a:r>
            <a:r>
              <a:rPr lang="fr-FR" i="1" dirty="0"/>
              <a:t>Vœu de Louis XIII</a:t>
            </a:r>
            <a:r>
              <a:rPr lang="fr-FR" dirty="0"/>
              <a:t>, 1638, Caen, Musée des Beaux-Arts</a:t>
            </a:r>
          </a:p>
        </p:txBody>
      </p:sp>
    </p:spTree>
    <p:extLst>
      <p:ext uri="{BB962C8B-B14F-4D97-AF65-F5344CB8AC3E}">
        <p14:creationId xmlns:p14="http://schemas.microsoft.com/office/powerpoint/2010/main" val="32122265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8F074A-C886-4F48-BC16-DDA98F1C06EC}"/>
              </a:ext>
            </a:extLst>
          </p:cNvPr>
          <p:cNvSpPr>
            <a:spLocks noGrp="1"/>
          </p:cNvSpPr>
          <p:nvPr>
            <p:ph type="title"/>
          </p:nvPr>
        </p:nvSpPr>
        <p:spPr/>
        <p:txBody>
          <a:bodyPr>
            <a:normAutofit fontScale="90000"/>
          </a:bodyPr>
          <a:lstStyle/>
          <a:p>
            <a:br>
              <a:rPr lang="fr-FR" b="1" dirty="0"/>
            </a:br>
            <a:br>
              <a:rPr lang="fr-FR" dirty="0"/>
            </a:br>
            <a:endParaRPr lang="fr-FR" dirty="0"/>
          </a:p>
        </p:txBody>
      </p:sp>
      <p:sp>
        <p:nvSpPr>
          <p:cNvPr id="3" name="Espace réservé du contenu 2">
            <a:extLst>
              <a:ext uri="{FF2B5EF4-FFF2-40B4-BE49-F238E27FC236}">
                <a16:creationId xmlns:a16="http://schemas.microsoft.com/office/drawing/2014/main" id="{DFC234D9-95EA-9E4B-B911-6020C9BBD495}"/>
              </a:ext>
            </a:extLst>
          </p:cNvPr>
          <p:cNvSpPr>
            <a:spLocks noGrp="1"/>
          </p:cNvSpPr>
          <p:nvPr>
            <p:ph idx="1"/>
          </p:nvPr>
        </p:nvSpPr>
        <p:spPr/>
        <p:txBody>
          <a:bodyPr/>
          <a:lstStyle/>
          <a:p>
            <a:endParaRPr lang="fr-FR" dirty="0"/>
          </a:p>
          <a:p>
            <a:pPr fontAlgn="base"/>
            <a:r>
              <a:rPr lang="fr-FR" b="1" i="1" dirty="0"/>
              <a:t>Ordre</a:t>
            </a:r>
            <a:r>
              <a:rPr lang="fr-FR" b="1" dirty="0"/>
              <a:t> des Visitandines </a:t>
            </a:r>
            <a:r>
              <a:rPr lang="fr-FR" dirty="0"/>
              <a:t>fondé par Jeanne de Chantal (1572-1641)</a:t>
            </a:r>
          </a:p>
          <a:p>
            <a:pPr fontAlgn="base"/>
            <a:endParaRPr lang="fr-FR" dirty="0"/>
          </a:p>
          <a:p>
            <a:r>
              <a:rPr lang="fr-FR" i="1" dirty="0"/>
              <a:t>Ordre</a:t>
            </a:r>
            <a:r>
              <a:rPr lang="fr-FR" dirty="0"/>
              <a:t> </a:t>
            </a:r>
            <a:r>
              <a:rPr lang="fr-FR" b="1" dirty="0"/>
              <a:t>des Salésiens </a:t>
            </a:r>
            <a:r>
              <a:rPr lang="fr-FR" dirty="0"/>
              <a:t>fondé par François de Sales (1587-1622</a:t>
            </a:r>
            <a:r>
              <a:rPr lang="fr-FR" b="1" dirty="0"/>
              <a:t>)</a:t>
            </a:r>
            <a:endParaRPr lang="fr-FR" dirty="0"/>
          </a:p>
          <a:p>
            <a:endParaRPr lang="fr-FR" dirty="0"/>
          </a:p>
          <a:p>
            <a:r>
              <a:rPr lang="fr-FR" i="1" dirty="0"/>
              <a:t>Introduction à la vie dévote </a:t>
            </a:r>
            <a:r>
              <a:rPr lang="fr-FR" dirty="0"/>
              <a:t>(Lyon, 1609)</a:t>
            </a:r>
          </a:p>
          <a:p>
            <a:endParaRPr lang="fr-FR" dirty="0"/>
          </a:p>
          <a:p>
            <a:r>
              <a:rPr lang="fr-FR" i="1" dirty="0"/>
              <a:t>Traité de l'amour de Dieu </a:t>
            </a:r>
            <a:r>
              <a:rPr lang="fr-FR" dirty="0"/>
              <a:t>(1616) </a:t>
            </a:r>
          </a:p>
          <a:p>
            <a:endParaRPr lang="fr-FR" dirty="0"/>
          </a:p>
        </p:txBody>
      </p:sp>
    </p:spTree>
    <p:extLst>
      <p:ext uri="{BB962C8B-B14F-4D97-AF65-F5344CB8AC3E}">
        <p14:creationId xmlns:p14="http://schemas.microsoft.com/office/powerpoint/2010/main" val="15539552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94EC004-AD56-1D4F-BEDB-6331C6391A85}"/>
              </a:ext>
            </a:extLst>
          </p:cNvPr>
          <p:cNvPicPr>
            <a:picLocks noChangeAspect="1"/>
          </p:cNvPicPr>
          <p:nvPr/>
        </p:nvPicPr>
        <p:blipFill>
          <a:blip r:embed="rId2"/>
          <a:stretch>
            <a:fillRect/>
          </a:stretch>
        </p:blipFill>
        <p:spPr>
          <a:xfrm>
            <a:off x="3366448" y="0"/>
            <a:ext cx="5459104" cy="6858000"/>
          </a:xfrm>
          <a:prstGeom prst="rect">
            <a:avLst/>
          </a:prstGeom>
        </p:spPr>
      </p:pic>
      <p:sp>
        <p:nvSpPr>
          <p:cNvPr id="5" name="ZoneTexte 4">
            <a:extLst>
              <a:ext uri="{FF2B5EF4-FFF2-40B4-BE49-F238E27FC236}">
                <a16:creationId xmlns:a16="http://schemas.microsoft.com/office/drawing/2014/main" id="{FACBFA5B-4639-3145-9CDF-2DE60D742334}"/>
              </a:ext>
            </a:extLst>
          </p:cNvPr>
          <p:cNvSpPr txBox="1"/>
          <p:nvPr/>
        </p:nvSpPr>
        <p:spPr>
          <a:xfrm>
            <a:off x="404734" y="4347148"/>
            <a:ext cx="2368446" cy="923330"/>
          </a:xfrm>
          <a:prstGeom prst="rect">
            <a:avLst/>
          </a:prstGeom>
          <a:noFill/>
        </p:spPr>
        <p:txBody>
          <a:bodyPr wrap="square" rtlCol="0">
            <a:spAutoFit/>
          </a:bodyPr>
          <a:lstStyle/>
          <a:p>
            <a:r>
              <a:rPr lang="fr-FR" i="1" dirty="0"/>
              <a:t>François de Sales</a:t>
            </a:r>
            <a:r>
              <a:rPr lang="fr-FR" dirty="0"/>
              <a:t>,</a:t>
            </a:r>
            <a:r>
              <a:rPr lang="fr-FR" i="1" dirty="0"/>
              <a:t> </a:t>
            </a:r>
            <a:r>
              <a:rPr lang="fr-FR" dirty="0"/>
              <a:t>Château de Bussy-Rabutin, XVIIe siècle</a:t>
            </a:r>
          </a:p>
        </p:txBody>
      </p:sp>
    </p:spTree>
    <p:extLst>
      <p:ext uri="{BB962C8B-B14F-4D97-AF65-F5344CB8AC3E}">
        <p14:creationId xmlns:p14="http://schemas.microsoft.com/office/powerpoint/2010/main" val="4177908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E330CB-E60D-4342-B2F3-0F9FA554B0F8}"/>
              </a:ext>
            </a:extLst>
          </p:cNvPr>
          <p:cNvSpPr>
            <a:spLocks noGrp="1"/>
          </p:cNvSpPr>
          <p:nvPr>
            <p:ph type="title"/>
          </p:nvPr>
        </p:nvSpPr>
        <p:spPr/>
        <p:txBody>
          <a:bodyPr/>
          <a:lstStyle/>
          <a:p>
            <a:r>
              <a:rPr lang="fr-FR" b="1" dirty="0"/>
              <a:t>2 – Créer de nouvelles « congrégations religieuses » pour réformer l’Eglise</a:t>
            </a:r>
          </a:p>
        </p:txBody>
      </p:sp>
      <p:sp>
        <p:nvSpPr>
          <p:cNvPr id="3" name="Espace réservé du contenu 2">
            <a:extLst>
              <a:ext uri="{FF2B5EF4-FFF2-40B4-BE49-F238E27FC236}">
                <a16:creationId xmlns:a16="http://schemas.microsoft.com/office/drawing/2014/main" id="{16DC2C30-1E4A-7B4D-B3C4-BE59EC70E1CE}"/>
              </a:ext>
            </a:extLst>
          </p:cNvPr>
          <p:cNvSpPr>
            <a:spLocks noGrp="1"/>
          </p:cNvSpPr>
          <p:nvPr>
            <p:ph idx="1"/>
          </p:nvPr>
        </p:nvSpPr>
        <p:spPr/>
        <p:txBody>
          <a:bodyPr/>
          <a:lstStyle/>
          <a:p>
            <a:endParaRPr lang="fr-FR" dirty="0"/>
          </a:p>
          <a:p>
            <a:pPr marL="0" indent="0">
              <a:buNone/>
            </a:pPr>
            <a:r>
              <a:rPr lang="fr-FR" dirty="0"/>
              <a:t>Ecclésiologie horizontale</a:t>
            </a:r>
          </a:p>
          <a:p>
            <a:pPr marL="0" indent="0">
              <a:buNone/>
            </a:pPr>
            <a:r>
              <a:rPr lang="fr-FR" dirty="0"/>
              <a:t>Modèle tridentin</a:t>
            </a:r>
          </a:p>
        </p:txBody>
      </p:sp>
    </p:spTree>
    <p:extLst>
      <p:ext uri="{BB962C8B-B14F-4D97-AF65-F5344CB8AC3E}">
        <p14:creationId xmlns:p14="http://schemas.microsoft.com/office/powerpoint/2010/main" val="2136666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C5EFE3-47A8-9B4D-AEDD-6C9CA31A1030}"/>
              </a:ext>
            </a:extLst>
          </p:cNvPr>
          <p:cNvSpPr>
            <a:spLocks noGrp="1"/>
          </p:cNvSpPr>
          <p:nvPr>
            <p:ph type="title"/>
          </p:nvPr>
        </p:nvSpPr>
        <p:spPr/>
        <p:txBody>
          <a:bodyPr>
            <a:normAutofit/>
          </a:bodyPr>
          <a:lstStyle/>
          <a:p>
            <a:r>
              <a:rPr lang="fr-FR" sz="4000" b="1" dirty="0"/>
              <a:t>I – L’EGLISE TRIDENTINE ET SON ELAN BAROQUE</a:t>
            </a:r>
          </a:p>
        </p:txBody>
      </p:sp>
      <p:sp>
        <p:nvSpPr>
          <p:cNvPr id="3" name="Espace réservé du contenu 2">
            <a:extLst>
              <a:ext uri="{FF2B5EF4-FFF2-40B4-BE49-F238E27FC236}">
                <a16:creationId xmlns:a16="http://schemas.microsoft.com/office/drawing/2014/main" id="{F383C151-5A7E-0645-842B-31D6098D7273}"/>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31450081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F6DB4C-C7D6-0746-9828-5E529BA60C5D}"/>
              </a:ext>
            </a:extLst>
          </p:cNvPr>
          <p:cNvSpPr>
            <a:spLocks noGrp="1"/>
          </p:cNvSpPr>
          <p:nvPr>
            <p:ph type="title"/>
          </p:nvPr>
        </p:nvSpPr>
        <p:spPr/>
        <p:txBody>
          <a:bodyPr/>
          <a:lstStyle/>
          <a:p>
            <a:r>
              <a:rPr lang="fr-FR" b="1" dirty="0"/>
              <a:t>* Une réforme commune</a:t>
            </a:r>
          </a:p>
        </p:txBody>
      </p:sp>
      <p:sp>
        <p:nvSpPr>
          <p:cNvPr id="3" name="Espace réservé du contenu 2">
            <a:extLst>
              <a:ext uri="{FF2B5EF4-FFF2-40B4-BE49-F238E27FC236}">
                <a16:creationId xmlns:a16="http://schemas.microsoft.com/office/drawing/2014/main" id="{F79BE822-B0DE-0F40-BC95-C43283A1A00D}"/>
              </a:ext>
            </a:extLst>
          </p:cNvPr>
          <p:cNvSpPr>
            <a:spLocks noGrp="1"/>
          </p:cNvSpPr>
          <p:nvPr>
            <p:ph idx="1"/>
          </p:nvPr>
        </p:nvSpPr>
        <p:spPr/>
        <p:txBody>
          <a:bodyPr>
            <a:normAutofit lnSpcReduction="10000"/>
          </a:bodyPr>
          <a:lstStyle/>
          <a:p>
            <a:r>
              <a:rPr lang="fr-FR" dirty="0"/>
              <a:t>Englober l’ensemble du royaume</a:t>
            </a:r>
          </a:p>
          <a:p>
            <a:r>
              <a:rPr lang="fr-FR" dirty="0"/>
              <a:t>Déboucher sur la construction de </a:t>
            </a:r>
            <a:r>
              <a:rPr lang="fr-FR" b="1" dirty="0"/>
              <a:t>congrégations nationales</a:t>
            </a:r>
          </a:p>
          <a:p>
            <a:endParaRPr lang="fr-FR" dirty="0"/>
          </a:p>
          <a:p>
            <a:pPr marL="0" indent="0">
              <a:buNone/>
            </a:pPr>
            <a:r>
              <a:rPr lang="fr-FR" dirty="0"/>
              <a:t>- Centralisées</a:t>
            </a:r>
          </a:p>
          <a:p>
            <a:pPr>
              <a:buFontTx/>
              <a:buChar char="-"/>
            </a:pPr>
            <a:r>
              <a:rPr lang="fr-FR" dirty="0"/>
              <a:t>Centrées autour d’une maison mère (à Paris)</a:t>
            </a:r>
          </a:p>
          <a:p>
            <a:pPr>
              <a:buFontTx/>
              <a:buChar char="-"/>
            </a:pPr>
            <a:r>
              <a:rPr lang="fr-FR" dirty="0"/>
              <a:t>Dirigées par des supérieurs généraux</a:t>
            </a:r>
          </a:p>
          <a:p>
            <a:pPr>
              <a:buFontTx/>
              <a:buChar char="-"/>
            </a:pPr>
            <a:r>
              <a:rPr lang="fr-FR" dirty="0"/>
              <a:t>Spiritualité de l’ascèse et du rigorisme </a:t>
            </a:r>
          </a:p>
          <a:p>
            <a:pPr marL="0" indent="0">
              <a:buNone/>
            </a:pPr>
            <a:r>
              <a:rPr lang="fr-FR" dirty="0"/>
              <a:t>Clôture</a:t>
            </a:r>
          </a:p>
          <a:p>
            <a:pPr marL="0" indent="0">
              <a:buNone/>
            </a:pPr>
            <a:r>
              <a:rPr lang="fr-FR" dirty="0"/>
              <a:t>Ascèse</a:t>
            </a:r>
          </a:p>
        </p:txBody>
      </p:sp>
    </p:spTree>
    <p:extLst>
      <p:ext uri="{BB962C8B-B14F-4D97-AF65-F5344CB8AC3E}">
        <p14:creationId xmlns:p14="http://schemas.microsoft.com/office/powerpoint/2010/main" val="8428823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4044E0-B858-B341-B1FA-EBE18B5EFCBD}"/>
              </a:ext>
            </a:extLst>
          </p:cNvPr>
          <p:cNvSpPr>
            <a:spLocks noGrp="1"/>
          </p:cNvSpPr>
          <p:nvPr>
            <p:ph type="title"/>
          </p:nvPr>
        </p:nvSpPr>
        <p:spPr/>
        <p:txBody>
          <a:bodyPr/>
          <a:lstStyle/>
          <a:p>
            <a:r>
              <a:rPr lang="fr-FR" b="1" dirty="0"/>
              <a:t>* Création de congrégations masculines </a:t>
            </a:r>
          </a:p>
        </p:txBody>
      </p:sp>
      <p:sp>
        <p:nvSpPr>
          <p:cNvPr id="3" name="Espace réservé du contenu 2">
            <a:extLst>
              <a:ext uri="{FF2B5EF4-FFF2-40B4-BE49-F238E27FC236}">
                <a16:creationId xmlns:a16="http://schemas.microsoft.com/office/drawing/2014/main" id="{06B9446B-B223-E245-B73C-B74220ED1803}"/>
              </a:ext>
            </a:extLst>
          </p:cNvPr>
          <p:cNvSpPr>
            <a:spLocks noGrp="1"/>
          </p:cNvSpPr>
          <p:nvPr>
            <p:ph idx="1"/>
          </p:nvPr>
        </p:nvSpPr>
        <p:spPr/>
        <p:txBody>
          <a:bodyPr/>
          <a:lstStyle/>
          <a:p>
            <a:pPr marL="0" indent="0">
              <a:buNone/>
            </a:pPr>
            <a:r>
              <a:rPr lang="fr-FR" dirty="0"/>
              <a:t>Prêtres de la doctrine chrétienne (1592)*</a:t>
            </a:r>
          </a:p>
          <a:p>
            <a:pPr marL="0" indent="0">
              <a:buNone/>
            </a:pPr>
            <a:endParaRPr lang="fr-FR" dirty="0"/>
          </a:p>
          <a:p>
            <a:pPr marL="0" indent="0">
              <a:buNone/>
            </a:pPr>
            <a:r>
              <a:rPr lang="fr-FR" dirty="0"/>
              <a:t>Frères des Ecoles chrétiennes (1684)*</a:t>
            </a:r>
          </a:p>
          <a:p>
            <a:pPr marL="0" indent="0">
              <a:buNone/>
            </a:pPr>
            <a:endParaRPr lang="fr-FR" dirty="0"/>
          </a:p>
          <a:p>
            <a:pPr marL="0" indent="0">
              <a:buNone/>
            </a:pPr>
            <a:r>
              <a:rPr lang="fr-FR" dirty="0" err="1"/>
              <a:t>Montfortains</a:t>
            </a:r>
            <a:r>
              <a:rPr lang="fr-FR" dirty="0"/>
              <a:t> (1705)*</a:t>
            </a:r>
          </a:p>
          <a:p>
            <a:pPr marL="0" indent="0">
              <a:buNone/>
            </a:pPr>
            <a:endParaRPr lang="fr-FR" dirty="0"/>
          </a:p>
          <a:p>
            <a:pPr marL="0" indent="0">
              <a:buNone/>
            </a:pPr>
            <a:r>
              <a:rPr lang="fr-FR" dirty="0"/>
              <a:t>Rédemptoristes (1732)*</a:t>
            </a:r>
          </a:p>
          <a:p>
            <a:pPr marL="0" indent="0">
              <a:buNone/>
            </a:pPr>
            <a:endParaRPr lang="fr-FR" dirty="0"/>
          </a:p>
        </p:txBody>
      </p:sp>
    </p:spTree>
    <p:extLst>
      <p:ext uri="{BB962C8B-B14F-4D97-AF65-F5344CB8AC3E}">
        <p14:creationId xmlns:p14="http://schemas.microsoft.com/office/powerpoint/2010/main" val="13390353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467CE8-3070-9C44-9220-F42D361E52A7}"/>
              </a:ext>
            </a:extLst>
          </p:cNvPr>
          <p:cNvSpPr>
            <a:spLocks noGrp="1"/>
          </p:cNvSpPr>
          <p:nvPr>
            <p:ph type="title"/>
          </p:nvPr>
        </p:nvSpPr>
        <p:spPr/>
        <p:txBody>
          <a:bodyPr/>
          <a:lstStyle/>
          <a:p>
            <a:r>
              <a:rPr lang="fr-FR" b="1" dirty="0"/>
              <a:t>* Création de congrégations féminines</a:t>
            </a:r>
          </a:p>
        </p:txBody>
      </p:sp>
      <p:sp>
        <p:nvSpPr>
          <p:cNvPr id="3" name="Espace réservé du contenu 2">
            <a:extLst>
              <a:ext uri="{FF2B5EF4-FFF2-40B4-BE49-F238E27FC236}">
                <a16:creationId xmlns:a16="http://schemas.microsoft.com/office/drawing/2014/main" id="{D40EE502-E1CE-E041-82F1-08CD39C79D42}"/>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16684383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3749F2-18FE-8F4B-819F-7A28E9E73D96}"/>
              </a:ext>
            </a:extLst>
          </p:cNvPr>
          <p:cNvSpPr>
            <a:spLocks noGrp="1"/>
          </p:cNvSpPr>
          <p:nvPr>
            <p:ph type="title"/>
          </p:nvPr>
        </p:nvSpPr>
        <p:spPr/>
        <p:txBody>
          <a:bodyPr>
            <a:normAutofit fontScale="90000"/>
          </a:bodyPr>
          <a:lstStyle/>
          <a:p>
            <a:br>
              <a:rPr lang="fr-FR" b="1" dirty="0"/>
            </a:br>
            <a:br>
              <a:rPr lang="fr-FR" dirty="0"/>
            </a:br>
            <a:endParaRPr lang="fr-FR" dirty="0"/>
          </a:p>
        </p:txBody>
      </p:sp>
      <p:sp>
        <p:nvSpPr>
          <p:cNvPr id="3" name="Espace réservé du contenu 2">
            <a:extLst>
              <a:ext uri="{FF2B5EF4-FFF2-40B4-BE49-F238E27FC236}">
                <a16:creationId xmlns:a16="http://schemas.microsoft.com/office/drawing/2014/main" id="{ACB68C65-3627-AE4F-8F97-7662052841A4}"/>
              </a:ext>
            </a:extLst>
          </p:cNvPr>
          <p:cNvSpPr>
            <a:spLocks noGrp="1"/>
          </p:cNvSpPr>
          <p:nvPr>
            <p:ph idx="1"/>
          </p:nvPr>
        </p:nvSpPr>
        <p:spPr/>
        <p:txBody>
          <a:bodyPr>
            <a:normAutofit lnSpcReduction="10000"/>
          </a:bodyPr>
          <a:lstStyle/>
          <a:p>
            <a:pPr marL="0" indent="0">
              <a:buNone/>
            </a:pPr>
            <a:r>
              <a:rPr lang="fr-FR" dirty="0"/>
              <a:t>Par exemple,</a:t>
            </a:r>
          </a:p>
          <a:p>
            <a:pPr marL="0" indent="0">
              <a:buNone/>
            </a:pPr>
            <a:endParaRPr lang="fr-FR" dirty="0"/>
          </a:p>
          <a:p>
            <a:pPr marL="0" indent="0">
              <a:buNone/>
            </a:pPr>
            <a:r>
              <a:rPr lang="fr-FR" b="1" dirty="0"/>
              <a:t>Congrégation des Filles de Sainte-Ursuline* (1610)</a:t>
            </a:r>
          </a:p>
          <a:p>
            <a:pPr marL="0" indent="0">
              <a:buNone/>
            </a:pPr>
            <a:endParaRPr lang="fr-FR" dirty="0"/>
          </a:p>
          <a:p>
            <a:pPr marL="0" indent="0">
              <a:buNone/>
            </a:pPr>
            <a:r>
              <a:rPr lang="fr-FR" dirty="0"/>
              <a:t>Italie </a:t>
            </a:r>
          </a:p>
          <a:p>
            <a:pPr marL="0" indent="0">
              <a:buNone/>
            </a:pPr>
            <a:r>
              <a:rPr lang="fr-FR" dirty="0"/>
              <a:t>France : introduction à la stricte clôture</a:t>
            </a:r>
          </a:p>
          <a:p>
            <a:pPr marL="0" indent="0">
              <a:buNone/>
            </a:pPr>
            <a:r>
              <a:rPr lang="fr-FR" dirty="0"/>
              <a:t>Madame Acarie</a:t>
            </a:r>
            <a:r>
              <a:rPr lang="fr-FR" i="1" dirty="0"/>
              <a:t> </a:t>
            </a:r>
            <a:r>
              <a:rPr lang="fr-FR" dirty="0"/>
              <a:t>(1566-1618)</a:t>
            </a:r>
          </a:p>
          <a:p>
            <a:pPr marL="0" indent="0">
              <a:buNone/>
            </a:pPr>
            <a:endParaRPr lang="fr-FR" dirty="0"/>
          </a:p>
          <a:p>
            <a:pPr marL="0" indent="0">
              <a:buNone/>
            </a:pPr>
            <a:r>
              <a:rPr lang="fr-FR" b="1" dirty="0"/>
              <a:t>Filles de la Charité </a:t>
            </a:r>
            <a:r>
              <a:rPr lang="fr-FR" dirty="0"/>
              <a:t>(1633)*</a:t>
            </a:r>
          </a:p>
          <a:p>
            <a:endParaRPr lang="fr-FR" dirty="0"/>
          </a:p>
          <a:p>
            <a:endParaRPr lang="fr-FR" i="1" dirty="0"/>
          </a:p>
          <a:p>
            <a:endParaRPr lang="fr-FR" i="1" dirty="0"/>
          </a:p>
          <a:p>
            <a:endParaRPr lang="fr-FR" i="1" dirty="0"/>
          </a:p>
        </p:txBody>
      </p:sp>
    </p:spTree>
    <p:extLst>
      <p:ext uri="{BB962C8B-B14F-4D97-AF65-F5344CB8AC3E}">
        <p14:creationId xmlns:p14="http://schemas.microsoft.com/office/powerpoint/2010/main" val="39969970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9561A2A-4EA3-2846-BA06-94EBF2FC4D3B}"/>
              </a:ext>
            </a:extLst>
          </p:cNvPr>
          <p:cNvPicPr>
            <a:picLocks noChangeAspect="1"/>
          </p:cNvPicPr>
          <p:nvPr/>
        </p:nvPicPr>
        <p:blipFill>
          <a:blip r:embed="rId2"/>
          <a:stretch>
            <a:fillRect/>
          </a:stretch>
        </p:blipFill>
        <p:spPr>
          <a:xfrm>
            <a:off x="4091553" y="0"/>
            <a:ext cx="4788976" cy="7204654"/>
          </a:xfrm>
          <a:prstGeom prst="rect">
            <a:avLst/>
          </a:prstGeom>
        </p:spPr>
      </p:pic>
      <p:sp>
        <p:nvSpPr>
          <p:cNvPr id="6" name="ZoneTexte 5">
            <a:extLst>
              <a:ext uri="{FF2B5EF4-FFF2-40B4-BE49-F238E27FC236}">
                <a16:creationId xmlns:a16="http://schemas.microsoft.com/office/drawing/2014/main" id="{65828497-702A-E24A-83E3-7BE167524ECD}"/>
              </a:ext>
            </a:extLst>
          </p:cNvPr>
          <p:cNvSpPr txBox="1"/>
          <p:nvPr/>
        </p:nvSpPr>
        <p:spPr>
          <a:xfrm>
            <a:off x="356461" y="3890075"/>
            <a:ext cx="2572719" cy="646331"/>
          </a:xfrm>
          <a:prstGeom prst="rect">
            <a:avLst/>
          </a:prstGeom>
          <a:noFill/>
        </p:spPr>
        <p:txBody>
          <a:bodyPr wrap="square" rtlCol="0">
            <a:spAutoFit/>
          </a:bodyPr>
          <a:lstStyle/>
          <a:p>
            <a:r>
              <a:rPr lang="fr-FR" dirty="0"/>
              <a:t>Anonyme, </a:t>
            </a:r>
            <a:r>
              <a:rPr lang="fr-FR" i="1" dirty="0"/>
              <a:t>Barbe Acarie</a:t>
            </a:r>
            <a:r>
              <a:rPr lang="fr-FR" dirty="0"/>
              <a:t>, XVII</a:t>
            </a:r>
            <a:r>
              <a:rPr lang="fr-FR" baseline="30000" dirty="0"/>
              <a:t>e</a:t>
            </a:r>
            <a:r>
              <a:rPr lang="fr-FR" dirty="0"/>
              <a:t> siècle</a:t>
            </a:r>
          </a:p>
        </p:txBody>
      </p:sp>
    </p:spTree>
    <p:extLst>
      <p:ext uri="{BB962C8B-B14F-4D97-AF65-F5344CB8AC3E}">
        <p14:creationId xmlns:p14="http://schemas.microsoft.com/office/powerpoint/2010/main" val="24637413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036A7C-909A-FA48-B0C5-6177E79B12B4}"/>
              </a:ext>
            </a:extLst>
          </p:cNvPr>
          <p:cNvSpPr>
            <a:spLocks noGrp="1"/>
          </p:cNvSpPr>
          <p:nvPr>
            <p:ph type="title"/>
          </p:nvPr>
        </p:nvSpPr>
        <p:spPr/>
        <p:txBody>
          <a:bodyPr/>
          <a:lstStyle/>
          <a:p>
            <a:r>
              <a:rPr lang="fr-FR" b="1" dirty="0"/>
              <a:t>3 – Création de Sociétés de vie apostolique cléricales pour réformer l’Eglise</a:t>
            </a:r>
          </a:p>
        </p:txBody>
      </p:sp>
      <p:sp>
        <p:nvSpPr>
          <p:cNvPr id="3" name="Espace réservé du contenu 2">
            <a:extLst>
              <a:ext uri="{FF2B5EF4-FFF2-40B4-BE49-F238E27FC236}">
                <a16:creationId xmlns:a16="http://schemas.microsoft.com/office/drawing/2014/main" id="{CD5EDCEF-8AF8-2D4D-B5A5-599E2D7E6918}"/>
              </a:ext>
            </a:extLst>
          </p:cNvPr>
          <p:cNvSpPr>
            <a:spLocks noGrp="1"/>
          </p:cNvSpPr>
          <p:nvPr>
            <p:ph idx="1"/>
          </p:nvPr>
        </p:nvSpPr>
        <p:spPr/>
        <p:txBody>
          <a:bodyPr/>
          <a:lstStyle/>
          <a:p>
            <a:endParaRPr lang="fr-FR" b="1" dirty="0"/>
          </a:p>
          <a:p>
            <a:r>
              <a:rPr lang="fr-FR" b="1" dirty="0"/>
              <a:t>Oratoriens (1575)* - Pierre de Bérulle (1567-1622)</a:t>
            </a:r>
          </a:p>
          <a:p>
            <a:r>
              <a:rPr lang="fr-FR" b="1" dirty="0"/>
              <a:t>Lazaristes (1625)* - Saint Vincent de Paul (1581-1660)</a:t>
            </a:r>
          </a:p>
          <a:p>
            <a:r>
              <a:rPr lang="fr-FR" b="1" dirty="0"/>
              <a:t>Eudistes (1643)* - Saint Jean Eudes (1601-1680)</a:t>
            </a:r>
          </a:p>
          <a:p>
            <a:r>
              <a:rPr lang="fr-FR" b="1" dirty="0"/>
              <a:t>Sulpiciens (1645)* - Jean-Jacques Olier (1608-1657)</a:t>
            </a:r>
          </a:p>
          <a:p>
            <a:endParaRPr lang="fr-FR" b="1" dirty="0"/>
          </a:p>
        </p:txBody>
      </p:sp>
    </p:spTree>
    <p:extLst>
      <p:ext uri="{BB962C8B-B14F-4D97-AF65-F5344CB8AC3E}">
        <p14:creationId xmlns:p14="http://schemas.microsoft.com/office/powerpoint/2010/main" val="1809015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B3880B-2024-4D4C-B8D4-00536E13684B}"/>
              </a:ext>
            </a:extLst>
          </p:cNvPr>
          <p:cNvSpPr>
            <a:spLocks noGrp="1"/>
          </p:cNvSpPr>
          <p:nvPr>
            <p:ph type="title"/>
          </p:nvPr>
        </p:nvSpPr>
        <p:spPr/>
        <p:txBody>
          <a:bodyPr/>
          <a:lstStyle/>
          <a:p>
            <a:r>
              <a:rPr lang="fr-FR" b="1" dirty="0"/>
              <a:t>CONCLUSION</a:t>
            </a:r>
          </a:p>
        </p:txBody>
      </p:sp>
      <p:sp>
        <p:nvSpPr>
          <p:cNvPr id="3" name="Espace réservé du contenu 2">
            <a:extLst>
              <a:ext uri="{FF2B5EF4-FFF2-40B4-BE49-F238E27FC236}">
                <a16:creationId xmlns:a16="http://schemas.microsoft.com/office/drawing/2014/main" id="{EEEBB027-A5BD-914A-B065-C3103E72AB51}"/>
              </a:ext>
            </a:extLst>
          </p:cNvPr>
          <p:cNvSpPr>
            <a:spLocks noGrp="1"/>
          </p:cNvSpPr>
          <p:nvPr>
            <p:ph idx="1"/>
          </p:nvPr>
        </p:nvSpPr>
        <p:spPr/>
        <p:txBody>
          <a:bodyPr/>
          <a:lstStyle/>
          <a:p>
            <a:endParaRPr lang="fr-FR" dirty="0"/>
          </a:p>
          <a:p>
            <a:endParaRPr lang="fr-FR" dirty="0"/>
          </a:p>
        </p:txBody>
      </p:sp>
    </p:spTree>
    <p:extLst>
      <p:ext uri="{BB962C8B-B14F-4D97-AF65-F5344CB8AC3E}">
        <p14:creationId xmlns:p14="http://schemas.microsoft.com/office/powerpoint/2010/main" val="29576014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9C1922-C6D5-B749-B7C6-2BD7254D6D41}"/>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3AE30010-C657-A44C-AEE2-9B2B394F8548}"/>
              </a:ext>
            </a:extLst>
          </p:cNvPr>
          <p:cNvSpPr>
            <a:spLocks noGrp="1"/>
          </p:cNvSpPr>
          <p:nvPr>
            <p:ph idx="1"/>
          </p:nvPr>
        </p:nvSpPr>
        <p:spPr/>
        <p:txBody>
          <a:bodyPr>
            <a:normAutofit fontScale="77500" lnSpcReduction="20000"/>
          </a:bodyPr>
          <a:lstStyle/>
          <a:p>
            <a:pPr marL="0" indent="0" algn="just">
              <a:buNone/>
            </a:pPr>
            <a:r>
              <a:rPr lang="fr-FR" b="0" i="0" u="none" strike="noStrike" dirty="0">
                <a:solidFill>
                  <a:srgbClr val="000000"/>
                </a:solidFill>
                <a:effectLst/>
                <a:latin typeface="Arial" panose="020B0604020202020204" pitchFamily="34" charset="0"/>
              </a:rPr>
              <a:t>« (..) Nous ne saurions être bien avec le monde, qu’en nous perdant avec lui. Il n’est pas possible que nous le contentions, car il est trop bizarre « Jean est venu, dit le Sauveur, ne mangeant ni buvant, et vous dites qu’il est endiablé ; le Fils de l’homme est venu en mangeant et buvant, et vous dites qu’il est Samaritain. » Il est vrai, </a:t>
            </a:r>
            <a:r>
              <a:rPr lang="fr-FR" b="0" i="0" u="none" strike="noStrike" dirty="0" err="1">
                <a:solidFill>
                  <a:srgbClr val="000000"/>
                </a:solidFill>
                <a:effectLst/>
                <a:latin typeface="Arial" panose="020B0604020202020204" pitchFamily="34" charset="0"/>
              </a:rPr>
              <a:t>Philothée</a:t>
            </a:r>
            <a:r>
              <a:rPr lang="fr-FR" b="0" i="0" u="none" strike="noStrike" dirty="0">
                <a:solidFill>
                  <a:srgbClr val="000000"/>
                </a:solidFill>
                <a:effectLst/>
                <a:latin typeface="Arial" panose="020B0604020202020204" pitchFamily="34" charset="0"/>
              </a:rPr>
              <a:t>; si nous nous relâchons par condescendance à rire, jouer, danser avec le monde, il s’en scandalisera; si nous ne le faisons pas, il nous accusera d’hypocrisie ou mélancolie ; si nous nous parons, il l’interprétera à quelque dessein ; si nous nous démettons, ce sera pour lui vileté de cœur; nos gaîtés seront par lui nommées dissolutions, et nos mortifications tristesses ; et nous regardant ainsi de mauvais œil, jamais nous ne pouvons lui être agréables. Il agrandit nos imperfections et publie que ce sont des péchés ; de nos péchés véniels, il en fait des mortels ; et nos péchés d’infirmité, il les convertit en péchés de malice. En lieu que, comme dit saint Paul, « la charité est bénigne », au contraire le monde est malin; au lieu que « la charité ne pense point de mal », au contraire le monde pense toujours mal ; et quand il ne peut accuser nos actions, il accuse nos intentions. Soit que les moutons aient des cornes ou qu’ils n’en aient point, qu’ils soient blancs ou qu’ils soient noirs, le loup ne laissera pas de les manger, s’il peut.</a:t>
            </a:r>
            <a:endParaRPr lang="fr-FR" dirty="0">
              <a:solidFill>
                <a:srgbClr val="000000"/>
              </a:solidFill>
              <a:latin typeface="-webkit-standard"/>
            </a:endParaRPr>
          </a:p>
          <a:p>
            <a:endParaRPr lang="fr-FR" dirty="0"/>
          </a:p>
        </p:txBody>
      </p:sp>
    </p:spTree>
    <p:extLst>
      <p:ext uri="{BB962C8B-B14F-4D97-AF65-F5344CB8AC3E}">
        <p14:creationId xmlns:p14="http://schemas.microsoft.com/office/powerpoint/2010/main" val="5060074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E26974-148C-AB4F-A97D-0DBC6763605C}"/>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F56F5DE2-3072-2E43-AF1E-77C331D21313}"/>
              </a:ext>
            </a:extLst>
          </p:cNvPr>
          <p:cNvSpPr>
            <a:spLocks noGrp="1"/>
          </p:cNvSpPr>
          <p:nvPr>
            <p:ph idx="1"/>
          </p:nvPr>
        </p:nvSpPr>
        <p:spPr/>
        <p:txBody>
          <a:bodyPr>
            <a:normAutofit lnSpcReduction="10000"/>
          </a:bodyPr>
          <a:lstStyle/>
          <a:p>
            <a:pPr marL="0" indent="0" algn="just">
              <a:buNone/>
            </a:pPr>
            <a:r>
              <a:rPr lang="fr-FR" b="0" i="0" u="none" strike="noStrike" dirty="0">
                <a:solidFill>
                  <a:srgbClr val="000000"/>
                </a:solidFill>
                <a:effectLst/>
                <a:latin typeface="Arial" panose="020B0604020202020204" pitchFamily="34" charset="0"/>
              </a:rPr>
              <a:t>Quoi que nous fassions, le monde nous fera toujours la guerre : si nous sommes longuement devant le confesseur, il demandera que c’est que nous pouvons tant dire ; si nous y sommes peu, il dira que nous ne disons pas tout. Il épiera tous nos mouvements, et pour une seule petite parole de colère, il protestera que nous sommes insupportables ; le soin de nos affaires lui semblera avarice, et notre douceur, niaiserie ; et quant aux enfants du monde, leurs colères sont générosités, leurs avarices, ménages ; leurs privautés, entretiens honorables : les araignes gâtent toujours l’ouvrage des abeilles ».</a:t>
            </a:r>
          </a:p>
          <a:p>
            <a:pPr marL="0" indent="0">
              <a:buNone/>
            </a:pPr>
            <a:r>
              <a:rPr lang="fr-FR" dirty="0">
                <a:solidFill>
                  <a:srgbClr val="000000"/>
                </a:solidFill>
                <a:latin typeface="Arial" panose="020B0604020202020204" pitchFamily="34" charset="0"/>
              </a:rPr>
              <a:t>(Saint François de Sales, </a:t>
            </a:r>
            <a:r>
              <a:rPr lang="fr-FR" i="1" dirty="0">
                <a:solidFill>
                  <a:srgbClr val="000000"/>
                </a:solidFill>
                <a:latin typeface="Arial" panose="020B0604020202020204" pitchFamily="34" charset="0"/>
              </a:rPr>
              <a:t>Introduction à la vie dévote</a:t>
            </a:r>
            <a:r>
              <a:rPr lang="fr-FR" dirty="0">
                <a:solidFill>
                  <a:srgbClr val="000000"/>
                </a:solidFill>
                <a:latin typeface="Arial" panose="020B0604020202020204" pitchFamily="34" charset="0"/>
              </a:rPr>
              <a:t>, 4e partie chapitre 1).</a:t>
            </a:r>
            <a:endParaRPr lang="fr-FR" b="0" i="0" u="none" strike="noStrike" dirty="0">
              <a:solidFill>
                <a:srgbClr val="000000"/>
              </a:solidFill>
              <a:effectLst/>
              <a:latin typeface="-webkit-standard"/>
            </a:endParaRPr>
          </a:p>
          <a:p>
            <a:endParaRPr lang="fr-FR" dirty="0"/>
          </a:p>
        </p:txBody>
      </p:sp>
    </p:spTree>
    <p:extLst>
      <p:ext uri="{BB962C8B-B14F-4D97-AF65-F5344CB8AC3E}">
        <p14:creationId xmlns:p14="http://schemas.microsoft.com/office/powerpoint/2010/main" val="3437129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BDD7AE-AE0C-0343-BDE7-25320974B4D4}"/>
              </a:ext>
            </a:extLst>
          </p:cNvPr>
          <p:cNvSpPr>
            <a:spLocks noGrp="1"/>
          </p:cNvSpPr>
          <p:nvPr>
            <p:ph type="title"/>
          </p:nvPr>
        </p:nvSpPr>
        <p:spPr/>
        <p:txBody>
          <a:bodyPr/>
          <a:lstStyle/>
          <a:p>
            <a:r>
              <a:rPr lang="fr-FR" b="1" dirty="0"/>
              <a:t>A – LA NOUVELLE ESTHETIQUE CATHOLIQUE</a:t>
            </a:r>
          </a:p>
        </p:txBody>
      </p:sp>
      <p:sp>
        <p:nvSpPr>
          <p:cNvPr id="3" name="Espace réservé du contenu 2">
            <a:extLst>
              <a:ext uri="{FF2B5EF4-FFF2-40B4-BE49-F238E27FC236}">
                <a16:creationId xmlns:a16="http://schemas.microsoft.com/office/drawing/2014/main" id="{D2D392F7-A3E8-5949-A063-1807781AF215}"/>
              </a:ext>
            </a:extLst>
          </p:cNvPr>
          <p:cNvSpPr>
            <a:spLocks noGrp="1"/>
          </p:cNvSpPr>
          <p:nvPr>
            <p:ph idx="1"/>
          </p:nvPr>
        </p:nvSpPr>
        <p:spPr/>
        <p:txBody>
          <a:bodyPr/>
          <a:lstStyle/>
          <a:p>
            <a:r>
              <a:rPr lang="fr-FR" dirty="0"/>
              <a:t>Dans l’art, apparition d’une </a:t>
            </a:r>
            <a:r>
              <a:rPr lang="fr-FR" b="1" dirty="0"/>
              <a:t>nouvelle esthétique </a:t>
            </a:r>
            <a:r>
              <a:rPr lang="fr-FR" dirty="0"/>
              <a:t>à la fin du XVI</a:t>
            </a:r>
            <a:r>
              <a:rPr lang="fr-FR" baseline="30000" dirty="0"/>
              <a:t>e</a:t>
            </a:r>
            <a:r>
              <a:rPr lang="fr-FR" dirty="0"/>
              <a:t> siècle</a:t>
            </a:r>
          </a:p>
          <a:p>
            <a:pPr marL="0" indent="0">
              <a:buNone/>
            </a:pPr>
            <a:endParaRPr lang="fr-FR" dirty="0"/>
          </a:p>
          <a:p>
            <a:r>
              <a:rPr lang="fr-FR" dirty="0"/>
              <a:t>// à la Réforme catholique</a:t>
            </a:r>
          </a:p>
          <a:p>
            <a:endParaRPr lang="fr-FR" dirty="0"/>
          </a:p>
          <a:p>
            <a:r>
              <a:rPr lang="fr-FR" b="1" dirty="0"/>
              <a:t>Eglise du </a:t>
            </a:r>
            <a:r>
              <a:rPr lang="fr-FR" b="1" dirty="0" err="1"/>
              <a:t>Gesù</a:t>
            </a:r>
            <a:r>
              <a:rPr lang="fr-FR" b="1" dirty="0"/>
              <a:t> </a:t>
            </a:r>
            <a:r>
              <a:rPr lang="fr-FR" dirty="0"/>
              <a:t>(principale église jésuite) à Rome (1568)</a:t>
            </a:r>
          </a:p>
        </p:txBody>
      </p:sp>
    </p:spTree>
    <p:extLst>
      <p:ext uri="{BB962C8B-B14F-4D97-AF65-F5344CB8AC3E}">
        <p14:creationId xmlns:p14="http://schemas.microsoft.com/office/powerpoint/2010/main" val="308255740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1914</TotalTime>
  <Words>2667</Words>
  <Application>Microsoft Macintosh PowerPoint</Application>
  <PresentationFormat>Grand écran</PresentationFormat>
  <Paragraphs>388</Paragraphs>
  <Slides>88</Slides>
  <Notes>2</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88</vt:i4>
      </vt:variant>
    </vt:vector>
  </HeadingPairs>
  <TitlesOfParts>
    <vt:vector size="94" baseType="lpstr">
      <vt:lpstr>-webkit-standard</vt:lpstr>
      <vt:lpstr>Arial</vt:lpstr>
      <vt:lpstr>Calibri</vt:lpstr>
      <vt:lpstr>Calibri Light</vt:lpstr>
      <vt:lpstr>Wingdings</vt:lpstr>
      <vt:lpstr>Thème Office</vt:lpstr>
      <vt:lpstr>DE LA REFORMATION A LA REVOLUTION</vt:lpstr>
      <vt:lpstr>  LE RAYONNEMENT DE L’EGLISE BAROQUE AU PREMIER XVIIe SIECLE  UN SIECLE DE FER ET DE FOI </vt:lpstr>
      <vt:lpstr>Présentation PowerPoint</vt:lpstr>
      <vt:lpstr>INTRODUCTION</vt:lpstr>
      <vt:lpstr>Présentation PowerPoint</vt:lpstr>
      <vt:lpstr>Présentation PowerPoint</vt:lpstr>
      <vt:lpstr>Présentation PowerPoint</vt:lpstr>
      <vt:lpstr>I – L’EGLISE TRIDENTINE ET SON ELAN BAROQUE</vt:lpstr>
      <vt:lpstr>A – LA NOUVELLE ESTHETIQUE CATHOLIQUE</vt:lpstr>
      <vt:lpstr>- L’exemple de l’église du Gesù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Un art en mouvement</vt:lpstr>
      <vt:lpstr>- Le terme « baroque » et l’historiographie</vt:lpstr>
      <vt:lpstr>Présentation PowerPoint</vt:lpstr>
      <vt:lpstr>Présentation PowerPoint</vt:lpstr>
      <vt:lpstr>Présentation PowerPoint</vt:lpstr>
      <vt:lpstr>Présentation PowerPoint</vt:lpstr>
      <vt:lpstr>Présentation PowerPoint</vt:lpstr>
      <vt:lpstr>B – LE BAROQUE, UNE EXPRESSION THEOLOGIQUE</vt:lpstr>
      <vt:lpstr>- Un art de l’e-motion</vt:lpstr>
      <vt:lpstr>- Une pensée du « pli » et de la « monade »</vt:lpstr>
      <vt:lpstr>Saint-Pierre de Rome, maître-autel du Bernin (1598-1680)</vt:lpstr>
      <vt:lpstr>Eglise baroque de l’Assomption de la Vierge, Klodzko, Pologne (vers 1648).</vt:lpstr>
      <vt:lpstr>Maître-autel de l’église baroque de Klagenfurt (Allemagne)</vt:lpstr>
      <vt:lpstr>Maître-autel de Michaelerkirche, Vienne.</vt:lpstr>
      <vt:lpstr>Eglise baroque Saint-Bruno des Chartreux, Lyon, maître-autel de Servandoni (1595-1666)</vt:lpstr>
      <vt:lpstr>Eglise baroque Saint-Nicolas de Prague (1702-1761)</vt:lpstr>
      <vt:lpstr>Ondulation des murs-piliers, fresques en trompe-l’oeil</vt:lpstr>
      <vt:lpstr>- Un art du visible et du dévoilement</vt:lpstr>
      <vt:lpstr> </vt:lpstr>
      <vt:lpstr>Cornelis Norbertus Gysbrechts ou Gijsbrechts (1630 - 1675) Trompe-l’œil, 1664, Musée de Gand.</vt:lpstr>
      <vt:lpstr>Présentation PowerPoint</vt:lpstr>
      <vt:lpstr>Présentation PowerPoint</vt:lpstr>
      <vt:lpstr>Présentation PowerPoint</vt:lpstr>
      <vt:lpstr>Présentation PowerPoint</vt:lpstr>
      <vt:lpstr>Présentation PowerPoint</vt:lpstr>
      <vt:lpstr> II – RIGORISMES ET CONFESSIONALISMES  </vt:lpstr>
      <vt:lpstr> A – LES CONFESSIONALISMES EUROPEENS </vt:lpstr>
      <vt:lpstr>Présentation PowerPoint</vt:lpstr>
      <vt:lpstr>- La situation politique</vt:lpstr>
      <vt:lpstr>Présentation PowerPoint</vt:lpstr>
      <vt:lpstr>- La situation religieuse</vt:lpstr>
      <vt:lpstr>Présentation PowerPoint</vt:lpstr>
      <vt:lpstr>Présentation PowerPoint</vt:lpstr>
      <vt:lpstr>Présentation PowerPoint</vt:lpstr>
      <vt:lpstr> B – LES RIGORISMES : GALLICANISME ET RICHERISME  </vt:lpstr>
      <vt:lpstr> -  Une catholicité phare </vt:lpstr>
      <vt:lpstr>Présentation PowerPoint</vt:lpstr>
      <vt:lpstr>- La théorie de la monarchie de droit divin </vt:lpstr>
      <vt:lpstr>Présentation PowerPoint</vt:lpstr>
      <vt:lpstr>Présentation PowerPoint</vt:lpstr>
      <vt:lpstr> - L’émergence du  gallicanisme </vt:lpstr>
      <vt:lpstr>Présentation PowerPoint</vt:lpstr>
      <vt:lpstr>Présentation PowerPoint</vt:lpstr>
      <vt:lpstr>- Le richérisme</vt:lpstr>
      <vt:lpstr>Présentation PowerPoint</vt:lpstr>
      <vt:lpstr>Présentation PowerPoint</vt:lpstr>
      <vt:lpstr> </vt:lpstr>
      <vt:lpstr>Présentation PowerPoint</vt:lpstr>
      <vt:lpstr>Présentation PowerPoint</vt:lpstr>
      <vt:lpstr> III – L’EGLISE REFORMATRICE DU GRAND SIECLE  </vt:lpstr>
      <vt:lpstr>1 – Réformer la « vie régulière »</vt:lpstr>
      <vt:lpstr>Présentation PowerPoint</vt:lpstr>
      <vt:lpstr>a-  L’émulation des ordres anciens</vt:lpstr>
      <vt:lpstr>*Réformer les ordres médiévaux anciens</vt:lpstr>
      <vt:lpstr> * Réformer le monachisme bénédictin  </vt:lpstr>
      <vt:lpstr>b- Ajouter des ordres nouveaux pour réformer</vt:lpstr>
      <vt:lpstr>Présentation PowerPoint</vt:lpstr>
      <vt:lpstr>Présentation PowerPoint</vt:lpstr>
      <vt:lpstr>  </vt:lpstr>
      <vt:lpstr>Présentation PowerPoint</vt:lpstr>
      <vt:lpstr>2 – Créer de nouvelles « congrégations religieuses » pour réformer l’Eglise</vt:lpstr>
      <vt:lpstr>* Une réforme commune</vt:lpstr>
      <vt:lpstr>* Création de congrégations masculines </vt:lpstr>
      <vt:lpstr>* Création de congrégations féminines</vt:lpstr>
      <vt:lpstr>  </vt:lpstr>
      <vt:lpstr>Présentation PowerPoint</vt:lpstr>
      <vt:lpstr>3 – Création de Sociétés de vie apostolique cléricales pour réformer l’Eglise</vt:lpstr>
      <vt:lpstr>CONCLUSION</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 – L’émergence du gallicanisme </dc:title>
  <dc:creator>christian manuel</dc:creator>
  <cp:lastModifiedBy>christian manuel</cp:lastModifiedBy>
  <cp:revision>83</cp:revision>
  <dcterms:created xsi:type="dcterms:W3CDTF">2019-11-13T07:12:24Z</dcterms:created>
  <dcterms:modified xsi:type="dcterms:W3CDTF">2022-11-16T11:20:46Z</dcterms:modified>
</cp:coreProperties>
</file>