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257" r:id="rId2"/>
    <p:sldId id="403" r:id="rId3"/>
    <p:sldId id="400" r:id="rId4"/>
    <p:sldId id="652" r:id="rId5"/>
    <p:sldId id="481" r:id="rId6"/>
    <p:sldId id="695" r:id="rId7"/>
    <p:sldId id="409" r:id="rId8"/>
    <p:sldId id="427" r:id="rId9"/>
    <p:sldId id="410" r:id="rId10"/>
    <p:sldId id="343" r:id="rId11"/>
    <p:sldId id="411" r:id="rId12"/>
    <p:sldId id="413" r:id="rId13"/>
    <p:sldId id="696" r:id="rId14"/>
    <p:sldId id="408" r:id="rId15"/>
    <p:sldId id="342" r:id="rId16"/>
    <p:sldId id="415" r:id="rId17"/>
    <p:sldId id="341" r:id="rId18"/>
    <p:sldId id="346" r:id="rId19"/>
    <p:sldId id="347" r:id="rId20"/>
    <p:sldId id="345" r:id="rId21"/>
    <p:sldId id="416" r:id="rId22"/>
    <p:sldId id="406" r:id="rId23"/>
    <p:sldId id="417" r:id="rId24"/>
    <p:sldId id="407" r:id="rId25"/>
    <p:sldId id="428" r:id="rId26"/>
    <p:sldId id="418" r:id="rId27"/>
    <p:sldId id="419" r:id="rId28"/>
    <p:sldId id="426" r:id="rId29"/>
    <p:sldId id="351" r:id="rId30"/>
    <p:sldId id="420" r:id="rId31"/>
    <p:sldId id="421" r:id="rId32"/>
    <p:sldId id="429" r:id="rId33"/>
    <p:sldId id="423" r:id="rId34"/>
    <p:sldId id="424" r:id="rId35"/>
    <p:sldId id="422" r:id="rId36"/>
    <p:sldId id="430" r:id="rId37"/>
    <p:sldId id="432" r:id="rId38"/>
    <p:sldId id="348" r:id="rId39"/>
    <p:sldId id="425" r:id="rId40"/>
    <p:sldId id="350" r:id="rId41"/>
    <p:sldId id="352" r:id="rId42"/>
    <p:sldId id="431" r:id="rId43"/>
    <p:sldId id="433" r:id="rId44"/>
    <p:sldId id="435" r:id="rId45"/>
    <p:sldId id="437" r:id="rId46"/>
    <p:sldId id="441" r:id="rId47"/>
    <p:sldId id="434" r:id="rId48"/>
    <p:sldId id="480" r:id="rId49"/>
    <p:sldId id="436" r:id="rId50"/>
    <p:sldId id="442" r:id="rId51"/>
    <p:sldId id="438" r:id="rId52"/>
    <p:sldId id="373" r:id="rId53"/>
    <p:sldId id="443" r:id="rId54"/>
    <p:sldId id="444" r:id="rId55"/>
    <p:sldId id="445" r:id="rId56"/>
    <p:sldId id="439" r:id="rId57"/>
    <p:sldId id="440" r:id="rId58"/>
    <p:sldId id="471" r:id="rId59"/>
    <p:sldId id="446" r:id="rId60"/>
    <p:sldId id="447" r:id="rId61"/>
    <p:sldId id="448" r:id="rId62"/>
    <p:sldId id="476" r:id="rId63"/>
    <p:sldId id="450" r:id="rId64"/>
    <p:sldId id="452" r:id="rId65"/>
    <p:sldId id="449" r:id="rId66"/>
    <p:sldId id="460" r:id="rId67"/>
    <p:sldId id="453" r:id="rId68"/>
    <p:sldId id="455" r:id="rId69"/>
    <p:sldId id="454" r:id="rId70"/>
    <p:sldId id="451" r:id="rId71"/>
    <p:sldId id="456" r:id="rId72"/>
    <p:sldId id="475" r:id="rId73"/>
    <p:sldId id="457" r:id="rId74"/>
    <p:sldId id="458" r:id="rId75"/>
    <p:sldId id="462" r:id="rId76"/>
    <p:sldId id="470" r:id="rId77"/>
    <p:sldId id="466" r:id="rId78"/>
    <p:sldId id="463" r:id="rId79"/>
    <p:sldId id="464" r:id="rId80"/>
    <p:sldId id="467" r:id="rId81"/>
    <p:sldId id="468" r:id="rId82"/>
    <p:sldId id="459" r:id="rId83"/>
    <p:sldId id="469" r:id="rId84"/>
    <p:sldId id="374" r:id="rId85"/>
    <p:sldId id="472" r:id="rId86"/>
    <p:sldId id="368" r:id="rId87"/>
    <p:sldId id="477" r:id="rId88"/>
    <p:sldId id="369" r:id="rId89"/>
    <p:sldId id="378" r:id="rId90"/>
    <p:sldId id="479" r:id="rId91"/>
    <p:sldId id="371" r:id="rId92"/>
    <p:sldId id="372" r:id="rId93"/>
    <p:sldId id="375" r:id="rId94"/>
    <p:sldId id="376" r:id="rId95"/>
    <p:sldId id="401" r:id="rId96"/>
    <p:sldId id="402" r:id="rId97"/>
    <p:sldId id="478" r:id="rId9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2"/>
  </p:normalViewPr>
  <p:slideViewPr>
    <p:cSldViewPr snapToGrid="0" snapToObjects="1">
      <p:cViewPr>
        <p:scale>
          <a:sx n="96" d="100"/>
          <a:sy n="96" d="100"/>
        </p:scale>
        <p:origin x="220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FA66D-60C8-3C42-868F-AC454F247043}" type="datetimeFigureOut">
              <a:rPr lang="fr-FR" smtClean="0"/>
              <a:t>05/10/2022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4A291-B645-344B-825E-1BD412A32B5E}" type="slidenum">
              <a:rPr lang="fr-FR" smtClean="0"/>
              <a:t>‹N°›</a:t>
            </a:fld>
            <a:endParaRPr lang="fr-FR"/>
          </a:p>
        </p:txBody>
      </p:sp>
    </p:spTree>
    <p:extLst>
      <p:ext uri="{BB962C8B-B14F-4D97-AF65-F5344CB8AC3E}">
        <p14:creationId xmlns:p14="http://schemas.microsoft.com/office/powerpoint/2010/main" val="382057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a:t>Tympan de Sainte-Foy de Conques </a:t>
            </a:r>
            <a:r>
              <a:rPr lang="fr-FR" dirty="0"/>
              <a:t>(détail), XIe-XIIe siècles.</a:t>
            </a:r>
          </a:p>
        </p:txBody>
      </p:sp>
      <p:sp>
        <p:nvSpPr>
          <p:cNvPr id="4" name="Espace réservé du numéro de diapositive 3"/>
          <p:cNvSpPr>
            <a:spLocks noGrp="1"/>
          </p:cNvSpPr>
          <p:nvPr>
            <p:ph type="sldNum" sz="quarter" idx="5"/>
          </p:nvPr>
        </p:nvSpPr>
        <p:spPr/>
        <p:txBody>
          <a:bodyPr/>
          <a:lstStyle/>
          <a:p>
            <a:fld id="{7804A291-B645-344B-825E-1BD412A32B5E}" type="slidenum">
              <a:rPr lang="fr-FR" smtClean="0"/>
              <a:t>9</a:t>
            </a:fld>
            <a:endParaRPr lang="fr-FR"/>
          </a:p>
        </p:txBody>
      </p:sp>
    </p:spTree>
    <p:extLst>
      <p:ext uri="{BB962C8B-B14F-4D97-AF65-F5344CB8AC3E}">
        <p14:creationId xmlns:p14="http://schemas.microsoft.com/office/powerpoint/2010/main" val="213141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Lettre d’indulgence de Johannes Tetzel</a:t>
            </a:r>
          </a:p>
        </p:txBody>
      </p:sp>
      <p:sp>
        <p:nvSpPr>
          <p:cNvPr id="4" name="Espace réservé du numéro de diapositive 3"/>
          <p:cNvSpPr>
            <a:spLocks noGrp="1"/>
          </p:cNvSpPr>
          <p:nvPr>
            <p:ph type="sldNum" sz="quarter" idx="5"/>
          </p:nvPr>
        </p:nvSpPr>
        <p:spPr/>
        <p:txBody>
          <a:bodyPr/>
          <a:lstStyle/>
          <a:p>
            <a:fld id="{7804A291-B645-344B-825E-1BD412A32B5E}" type="slidenum">
              <a:rPr lang="fr-FR" smtClean="0"/>
              <a:t>32</a:t>
            </a:fld>
            <a:endParaRPr lang="fr-FR"/>
          </a:p>
        </p:txBody>
      </p:sp>
    </p:spTree>
    <p:extLst>
      <p:ext uri="{BB962C8B-B14F-4D97-AF65-F5344CB8AC3E}">
        <p14:creationId xmlns:p14="http://schemas.microsoft.com/office/powerpoint/2010/main" val="220464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Gravu</a:t>
            </a:r>
            <a:endParaRPr lang="fr-FR" dirty="0"/>
          </a:p>
        </p:txBody>
      </p:sp>
      <p:sp>
        <p:nvSpPr>
          <p:cNvPr id="4" name="Espace réservé du numéro de diapositive 3"/>
          <p:cNvSpPr>
            <a:spLocks noGrp="1"/>
          </p:cNvSpPr>
          <p:nvPr>
            <p:ph type="sldNum" sz="quarter" idx="5"/>
          </p:nvPr>
        </p:nvSpPr>
        <p:spPr/>
        <p:txBody>
          <a:bodyPr/>
          <a:lstStyle/>
          <a:p>
            <a:fld id="{7804A291-B645-344B-825E-1BD412A32B5E}" type="slidenum">
              <a:rPr lang="fr-FR" smtClean="0"/>
              <a:t>38</a:t>
            </a:fld>
            <a:endParaRPr lang="fr-FR"/>
          </a:p>
        </p:txBody>
      </p:sp>
    </p:spTree>
    <p:extLst>
      <p:ext uri="{BB962C8B-B14F-4D97-AF65-F5344CB8AC3E}">
        <p14:creationId xmlns:p14="http://schemas.microsoft.com/office/powerpoint/2010/main" val="122014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(WA, 1, 529, 24-25)</a:t>
            </a:r>
          </a:p>
          <a:p>
            <a:r>
              <a:rPr lang="fr-FR" dirty="0"/>
              <a:t>(WA 1, 656, 32)</a:t>
            </a:r>
          </a:p>
        </p:txBody>
      </p:sp>
      <p:sp>
        <p:nvSpPr>
          <p:cNvPr id="4" name="Espace réservé du numéro de diapositive 3"/>
          <p:cNvSpPr>
            <a:spLocks noGrp="1"/>
          </p:cNvSpPr>
          <p:nvPr>
            <p:ph type="sldNum" sz="quarter" idx="5"/>
          </p:nvPr>
        </p:nvSpPr>
        <p:spPr/>
        <p:txBody>
          <a:bodyPr/>
          <a:lstStyle/>
          <a:p>
            <a:fld id="{7804A291-B645-344B-825E-1BD412A32B5E}" type="slidenum">
              <a:rPr lang="fr-FR" smtClean="0"/>
              <a:t>45</a:t>
            </a:fld>
            <a:endParaRPr lang="fr-FR"/>
          </a:p>
        </p:txBody>
      </p:sp>
    </p:spTree>
    <p:extLst>
      <p:ext uri="{BB962C8B-B14F-4D97-AF65-F5344CB8AC3E}">
        <p14:creationId xmlns:p14="http://schemas.microsoft.com/office/powerpoint/2010/main" val="110630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t>Extrait publié dans Stauffer, </a:t>
            </a:r>
            <a:r>
              <a:rPr lang="fr-FR" sz="1200" b="1" i="1" dirty="0"/>
              <a:t>La Réforme</a:t>
            </a:r>
            <a:r>
              <a:rPr lang="fr-FR" sz="1200" b="1" dirty="0"/>
              <a:t>, PUF, coll. « Que sais-je ? », 1970, p. 25.</a:t>
            </a:r>
            <a:endParaRPr lang="fr-FR" dirty="0"/>
          </a:p>
        </p:txBody>
      </p:sp>
      <p:sp>
        <p:nvSpPr>
          <p:cNvPr id="4" name="Espace réservé du numéro de diapositive 3"/>
          <p:cNvSpPr>
            <a:spLocks noGrp="1"/>
          </p:cNvSpPr>
          <p:nvPr>
            <p:ph type="sldNum" sz="quarter" idx="5"/>
          </p:nvPr>
        </p:nvSpPr>
        <p:spPr/>
        <p:txBody>
          <a:bodyPr/>
          <a:lstStyle/>
          <a:p>
            <a:fld id="{0FE5108A-C818-2F4A-81CF-E26B721448FB}" type="slidenum">
              <a:rPr lang="fr-FR" smtClean="0"/>
              <a:t>52</a:t>
            </a:fld>
            <a:endParaRPr lang="fr-FR"/>
          </a:p>
        </p:txBody>
      </p:sp>
    </p:spTree>
    <p:extLst>
      <p:ext uri="{BB962C8B-B14F-4D97-AF65-F5344CB8AC3E}">
        <p14:creationId xmlns:p14="http://schemas.microsoft.com/office/powerpoint/2010/main" val="233895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Lève toi Seigneur</a:t>
            </a:r>
          </a:p>
          <a:p>
            <a:pPr marL="171450" indent="-171450">
              <a:buFont typeface="Arial" panose="020B0604020202020204" pitchFamily="34" charset="0"/>
              <a:buChar char="•"/>
            </a:pPr>
            <a:r>
              <a:rPr lang="fr-FR" dirty="0"/>
              <a:t>Il plait au Pontife de Rome</a:t>
            </a:r>
          </a:p>
        </p:txBody>
      </p:sp>
      <p:sp>
        <p:nvSpPr>
          <p:cNvPr id="4" name="Espace réservé du numéro de diapositive 3"/>
          <p:cNvSpPr>
            <a:spLocks noGrp="1"/>
          </p:cNvSpPr>
          <p:nvPr>
            <p:ph type="sldNum" sz="quarter" idx="5"/>
          </p:nvPr>
        </p:nvSpPr>
        <p:spPr/>
        <p:txBody>
          <a:bodyPr/>
          <a:lstStyle/>
          <a:p>
            <a:fld id="{7804A291-B645-344B-825E-1BD412A32B5E}" type="slidenum">
              <a:rPr lang="fr-FR" smtClean="0"/>
              <a:t>54</a:t>
            </a:fld>
            <a:endParaRPr lang="fr-FR"/>
          </a:p>
        </p:txBody>
      </p:sp>
    </p:spTree>
    <p:extLst>
      <p:ext uri="{BB962C8B-B14F-4D97-AF65-F5344CB8AC3E}">
        <p14:creationId xmlns:p14="http://schemas.microsoft.com/office/powerpoint/2010/main" val="2579922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04A291-B645-344B-825E-1BD412A32B5E}" type="slidenum">
              <a:rPr lang="fr-FR" smtClean="0"/>
              <a:t>57</a:t>
            </a:fld>
            <a:endParaRPr lang="fr-FR"/>
          </a:p>
        </p:txBody>
      </p:sp>
    </p:spTree>
    <p:extLst>
      <p:ext uri="{BB962C8B-B14F-4D97-AF65-F5344CB8AC3E}">
        <p14:creationId xmlns:p14="http://schemas.microsoft.com/office/powerpoint/2010/main" val="679972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Lucas Cranach l’Ancien, Luther et </a:t>
            </a:r>
            <a:r>
              <a:rPr lang="fr-FR" dirty="0" err="1"/>
              <a:t>Katharina</a:t>
            </a:r>
            <a:r>
              <a:rPr lang="fr-FR" dirty="0"/>
              <a:t> </a:t>
            </a:r>
            <a:r>
              <a:rPr lang="fr-FR" dirty="0" err="1"/>
              <a:t>von</a:t>
            </a:r>
            <a:r>
              <a:rPr lang="fr-FR" dirty="0"/>
              <a:t> Bora, son épouse, 1528, </a:t>
            </a:r>
            <a:r>
              <a:rPr lang="fr-FR" sz="1200" b="0" i="1" u="none" strike="noStrike" kern="1200" dirty="0" err="1">
                <a:solidFill>
                  <a:schemeClr val="tx1"/>
                </a:solidFill>
                <a:effectLst/>
                <a:latin typeface="+mn-lt"/>
                <a:ea typeface="+mn-ea"/>
                <a:cs typeface="+mn-cs"/>
              </a:rPr>
              <a:t>Luthergedenkstätten</a:t>
            </a:r>
            <a:r>
              <a:rPr lang="fr-FR" sz="1200" b="0" i="1" u="none" strike="noStrike" kern="1200" dirty="0">
                <a:solidFill>
                  <a:schemeClr val="tx1"/>
                </a:solidFill>
                <a:effectLst/>
                <a:latin typeface="+mn-lt"/>
                <a:ea typeface="+mn-ea"/>
                <a:cs typeface="+mn-cs"/>
              </a:rPr>
              <a:t> des Sachsen-Anhalt in Wittenberg.</a:t>
            </a:r>
            <a:endParaRPr lang="fr-FR" dirty="0"/>
          </a:p>
        </p:txBody>
      </p:sp>
      <p:sp>
        <p:nvSpPr>
          <p:cNvPr id="4" name="Espace réservé du numéro de diapositive 3"/>
          <p:cNvSpPr>
            <a:spLocks noGrp="1"/>
          </p:cNvSpPr>
          <p:nvPr>
            <p:ph type="sldNum" sz="quarter" idx="5"/>
          </p:nvPr>
        </p:nvSpPr>
        <p:spPr/>
        <p:txBody>
          <a:bodyPr/>
          <a:lstStyle/>
          <a:p>
            <a:fld id="{7804A291-B645-344B-825E-1BD412A32B5E}" type="slidenum">
              <a:rPr lang="fr-FR" smtClean="0"/>
              <a:t>68</a:t>
            </a:fld>
            <a:endParaRPr lang="fr-FR"/>
          </a:p>
        </p:txBody>
      </p:sp>
    </p:spTree>
    <p:extLst>
      <p:ext uri="{BB962C8B-B14F-4D97-AF65-F5344CB8AC3E}">
        <p14:creationId xmlns:p14="http://schemas.microsoft.com/office/powerpoint/2010/main" val="2573909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Jean Baptiste, Luther et Cranach aux pied de la Croix,</a:t>
            </a:r>
          </a:p>
        </p:txBody>
      </p:sp>
      <p:sp>
        <p:nvSpPr>
          <p:cNvPr id="4" name="Espace réservé du numéro de diapositive 3"/>
          <p:cNvSpPr>
            <a:spLocks noGrp="1"/>
          </p:cNvSpPr>
          <p:nvPr>
            <p:ph type="sldNum" sz="quarter" idx="5"/>
          </p:nvPr>
        </p:nvSpPr>
        <p:spPr/>
        <p:txBody>
          <a:bodyPr/>
          <a:lstStyle/>
          <a:p>
            <a:fld id="{7804A291-B645-344B-825E-1BD412A32B5E}" type="slidenum">
              <a:rPr lang="fr-FR" smtClean="0"/>
              <a:t>70</a:t>
            </a:fld>
            <a:endParaRPr lang="fr-FR"/>
          </a:p>
        </p:txBody>
      </p:sp>
    </p:spTree>
    <p:extLst>
      <p:ext uri="{BB962C8B-B14F-4D97-AF65-F5344CB8AC3E}">
        <p14:creationId xmlns:p14="http://schemas.microsoft.com/office/powerpoint/2010/main" val="421015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AFB73-895B-BA40-9476-5E085A30861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72D1AED-5FEA-2049-B81C-5FE7E9722E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ECC81D9-B9B2-6740-A957-C1BC5C0A0161}"/>
              </a:ext>
            </a:extLst>
          </p:cNvPr>
          <p:cNvSpPr>
            <a:spLocks noGrp="1"/>
          </p:cNvSpPr>
          <p:nvPr>
            <p:ph type="dt" sz="half" idx="10"/>
          </p:nvPr>
        </p:nvSpPr>
        <p:spPr/>
        <p:txBody>
          <a:bodyPr/>
          <a:lstStyle/>
          <a:p>
            <a:fld id="{67D4F711-71C7-9C46-8A69-9ABA41ED4875}" type="datetimeFigureOut">
              <a:rPr lang="fr-FR" smtClean="0"/>
              <a:t>05/10/2022</a:t>
            </a:fld>
            <a:endParaRPr lang="fr-FR"/>
          </a:p>
        </p:txBody>
      </p:sp>
      <p:sp>
        <p:nvSpPr>
          <p:cNvPr id="5" name="Espace réservé du pied de page 4">
            <a:extLst>
              <a:ext uri="{FF2B5EF4-FFF2-40B4-BE49-F238E27FC236}">
                <a16:creationId xmlns:a16="http://schemas.microsoft.com/office/drawing/2014/main" id="{FF275BCD-B297-6043-BFA8-5390C82706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F666AAB-64AD-B346-A4C9-41E91AE5F7CD}"/>
              </a:ext>
            </a:extLst>
          </p:cNvPr>
          <p:cNvSpPr>
            <a:spLocks noGrp="1"/>
          </p:cNvSpPr>
          <p:nvPr>
            <p:ph type="sldNum" sz="quarter" idx="12"/>
          </p:nvPr>
        </p:nvSpPr>
        <p:spPr/>
        <p:txBody>
          <a:bodyPr/>
          <a:lstStyle/>
          <a:p>
            <a:fld id="{8EC6854E-5B3A-814F-AE68-066D340E10F8}" type="slidenum">
              <a:rPr lang="fr-FR" smtClean="0"/>
              <a:t>‹N°›</a:t>
            </a:fld>
            <a:endParaRPr lang="fr-FR"/>
          </a:p>
        </p:txBody>
      </p:sp>
    </p:spTree>
    <p:extLst>
      <p:ext uri="{BB962C8B-B14F-4D97-AF65-F5344CB8AC3E}">
        <p14:creationId xmlns:p14="http://schemas.microsoft.com/office/powerpoint/2010/main" val="357617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0B00A5-FFB8-3C42-A40D-5F2CDDCC605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9C1AFC6-4967-B849-B95C-EA937C3F562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E66F75-DECB-254C-8738-4B4CC67ED214}"/>
              </a:ext>
            </a:extLst>
          </p:cNvPr>
          <p:cNvSpPr>
            <a:spLocks noGrp="1"/>
          </p:cNvSpPr>
          <p:nvPr>
            <p:ph type="dt" sz="half" idx="10"/>
          </p:nvPr>
        </p:nvSpPr>
        <p:spPr/>
        <p:txBody>
          <a:bodyPr/>
          <a:lstStyle/>
          <a:p>
            <a:fld id="{67D4F711-71C7-9C46-8A69-9ABA41ED4875}" type="datetimeFigureOut">
              <a:rPr lang="fr-FR" smtClean="0"/>
              <a:t>05/10/2022</a:t>
            </a:fld>
            <a:endParaRPr lang="fr-FR"/>
          </a:p>
        </p:txBody>
      </p:sp>
      <p:sp>
        <p:nvSpPr>
          <p:cNvPr id="5" name="Espace réservé du pied de page 4">
            <a:extLst>
              <a:ext uri="{FF2B5EF4-FFF2-40B4-BE49-F238E27FC236}">
                <a16:creationId xmlns:a16="http://schemas.microsoft.com/office/drawing/2014/main" id="{FCE74DB7-449D-2B46-AC2E-F833B2E0F6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E85A942-B891-2341-90F4-4F63D36C7A7F}"/>
              </a:ext>
            </a:extLst>
          </p:cNvPr>
          <p:cNvSpPr>
            <a:spLocks noGrp="1"/>
          </p:cNvSpPr>
          <p:nvPr>
            <p:ph type="sldNum" sz="quarter" idx="12"/>
          </p:nvPr>
        </p:nvSpPr>
        <p:spPr/>
        <p:txBody>
          <a:bodyPr/>
          <a:lstStyle/>
          <a:p>
            <a:fld id="{8EC6854E-5B3A-814F-AE68-066D340E10F8}" type="slidenum">
              <a:rPr lang="fr-FR" smtClean="0"/>
              <a:t>‹N°›</a:t>
            </a:fld>
            <a:endParaRPr lang="fr-FR"/>
          </a:p>
        </p:txBody>
      </p:sp>
    </p:spTree>
    <p:extLst>
      <p:ext uri="{BB962C8B-B14F-4D97-AF65-F5344CB8AC3E}">
        <p14:creationId xmlns:p14="http://schemas.microsoft.com/office/powerpoint/2010/main" val="220683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FF283F8-9FF2-A24F-A44E-A85504219A5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3A3B249-5341-454D-AC4B-72FAC6B98CC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59899A9-526F-F74C-9BC3-8C1180775519}"/>
              </a:ext>
            </a:extLst>
          </p:cNvPr>
          <p:cNvSpPr>
            <a:spLocks noGrp="1"/>
          </p:cNvSpPr>
          <p:nvPr>
            <p:ph type="dt" sz="half" idx="10"/>
          </p:nvPr>
        </p:nvSpPr>
        <p:spPr/>
        <p:txBody>
          <a:bodyPr/>
          <a:lstStyle/>
          <a:p>
            <a:fld id="{67D4F711-71C7-9C46-8A69-9ABA41ED4875}" type="datetimeFigureOut">
              <a:rPr lang="fr-FR" smtClean="0"/>
              <a:t>05/10/2022</a:t>
            </a:fld>
            <a:endParaRPr lang="fr-FR"/>
          </a:p>
        </p:txBody>
      </p:sp>
      <p:sp>
        <p:nvSpPr>
          <p:cNvPr id="5" name="Espace réservé du pied de page 4">
            <a:extLst>
              <a:ext uri="{FF2B5EF4-FFF2-40B4-BE49-F238E27FC236}">
                <a16:creationId xmlns:a16="http://schemas.microsoft.com/office/drawing/2014/main" id="{627767C3-DE46-5A46-B442-347FCA42CC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49C3DB4-BA66-1243-84AC-B64EE9EC4C5D}"/>
              </a:ext>
            </a:extLst>
          </p:cNvPr>
          <p:cNvSpPr>
            <a:spLocks noGrp="1"/>
          </p:cNvSpPr>
          <p:nvPr>
            <p:ph type="sldNum" sz="quarter" idx="12"/>
          </p:nvPr>
        </p:nvSpPr>
        <p:spPr/>
        <p:txBody>
          <a:bodyPr/>
          <a:lstStyle/>
          <a:p>
            <a:fld id="{8EC6854E-5B3A-814F-AE68-066D340E10F8}" type="slidenum">
              <a:rPr lang="fr-FR" smtClean="0"/>
              <a:t>‹N°›</a:t>
            </a:fld>
            <a:endParaRPr lang="fr-FR"/>
          </a:p>
        </p:txBody>
      </p:sp>
    </p:spTree>
    <p:extLst>
      <p:ext uri="{BB962C8B-B14F-4D97-AF65-F5344CB8AC3E}">
        <p14:creationId xmlns:p14="http://schemas.microsoft.com/office/powerpoint/2010/main" val="303496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07302C-17CA-224A-85B8-25735ADB687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8D24AF9-70E4-1441-BAA0-7A9117D4D93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527BB5-BA82-514A-8FD2-F59064E88FED}"/>
              </a:ext>
            </a:extLst>
          </p:cNvPr>
          <p:cNvSpPr>
            <a:spLocks noGrp="1"/>
          </p:cNvSpPr>
          <p:nvPr>
            <p:ph type="dt" sz="half" idx="10"/>
          </p:nvPr>
        </p:nvSpPr>
        <p:spPr/>
        <p:txBody>
          <a:bodyPr/>
          <a:lstStyle/>
          <a:p>
            <a:fld id="{67D4F711-71C7-9C46-8A69-9ABA41ED4875}" type="datetimeFigureOut">
              <a:rPr lang="fr-FR" smtClean="0"/>
              <a:t>05/10/2022</a:t>
            </a:fld>
            <a:endParaRPr lang="fr-FR"/>
          </a:p>
        </p:txBody>
      </p:sp>
      <p:sp>
        <p:nvSpPr>
          <p:cNvPr id="5" name="Espace réservé du pied de page 4">
            <a:extLst>
              <a:ext uri="{FF2B5EF4-FFF2-40B4-BE49-F238E27FC236}">
                <a16:creationId xmlns:a16="http://schemas.microsoft.com/office/drawing/2014/main" id="{60F48651-9FA8-E141-B855-9B4275746D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01E9F3-9C8B-FF48-9FC4-ADA4317051A2}"/>
              </a:ext>
            </a:extLst>
          </p:cNvPr>
          <p:cNvSpPr>
            <a:spLocks noGrp="1"/>
          </p:cNvSpPr>
          <p:nvPr>
            <p:ph type="sldNum" sz="quarter" idx="12"/>
          </p:nvPr>
        </p:nvSpPr>
        <p:spPr/>
        <p:txBody>
          <a:bodyPr/>
          <a:lstStyle/>
          <a:p>
            <a:fld id="{8EC6854E-5B3A-814F-AE68-066D340E10F8}" type="slidenum">
              <a:rPr lang="fr-FR" smtClean="0"/>
              <a:t>‹N°›</a:t>
            </a:fld>
            <a:endParaRPr lang="fr-FR"/>
          </a:p>
        </p:txBody>
      </p:sp>
    </p:spTree>
    <p:extLst>
      <p:ext uri="{BB962C8B-B14F-4D97-AF65-F5344CB8AC3E}">
        <p14:creationId xmlns:p14="http://schemas.microsoft.com/office/powerpoint/2010/main" val="2729938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88972C-82FC-F54E-B2F9-ABDBA8935B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FF987F9-148D-8643-A309-630B4830F4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3837712-8B58-D046-9024-BFBB0D1AE0B9}"/>
              </a:ext>
            </a:extLst>
          </p:cNvPr>
          <p:cNvSpPr>
            <a:spLocks noGrp="1"/>
          </p:cNvSpPr>
          <p:nvPr>
            <p:ph type="dt" sz="half" idx="10"/>
          </p:nvPr>
        </p:nvSpPr>
        <p:spPr/>
        <p:txBody>
          <a:bodyPr/>
          <a:lstStyle/>
          <a:p>
            <a:fld id="{67D4F711-71C7-9C46-8A69-9ABA41ED4875}" type="datetimeFigureOut">
              <a:rPr lang="fr-FR" smtClean="0"/>
              <a:t>05/10/2022</a:t>
            </a:fld>
            <a:endParaRPr lang="fr-FR"/>
          </a:p>
        </p:txBody>
      </p:sp>
      <p:sp>
        <p:nvSpPr>
          <p:cNvPr id="5" name="Espace réservé du pied de page 4">
            <a:extLst>
              <a:ext uri="{FF2B5EF4-FFF2-40B4-BE49-F238E27FC236}">
                <a16:creationId xmlns:a16="http://schemas.microsoft.com/office/drawing/2014/main" id="{8F1109AD-E1CE-BB46-8BFE-128C0972886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F8E453-D602-C141-9FD9-0290350434E0}"/>
              </a:ext>
            </a:extLst>
          </p:cNvPr>
          <p:cNvSpPr>
            <a:spLocks noGrp="1"/>
          </p:cNvSpPr>
          <p:nvPr>
            <p:ph type="sldNum" sz="quarter" idx="12"/>
          </p:nvPr>
        </p:nvSpPr>
        <p:spPr/>
        <p:txBody>
          <a:bodyPr/>
          <a:lstStyle/>
          <a:p>
            <a:fld id="{8EC6854E-5B3A-814F-AE68-066D340E10F8}" type="slidenum">
              <a:rPr lang="fr-FR" smtClean="0"/>
              <a:t>‹N°›</a:t>
            </a:fld>
            <a:endParaRPr lang="fr-FR"/>
          </a:p>
        </p:txBody>
      </p:sp>
    </p:spTree>
    <p:extLst>
      <p:ext uri="{BB962C8B-B14F-4D97-AF65-F5344CB8AC3E}">
        <p14:creationId xmlns:p14="http://schemas.microsoft.com/office/powerpoint/2010/main" val="94480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0859B-47B1-A446-89EB-1B4B5FA83A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F2ADC3-5186-6643-9D2A-4DF45035778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97ADC7B-4B2C-E040-BCB8-A4A039AB6CE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63D14B8-DBE0-094D-AC3C-B25B20454341}"/>
              </a:ext>
            </a:extLst>
          </p:cNvPr>
          <p:cNvSpPr>
            <a:spLocks noGrp="1"/>
          </p:cNvSpPr>
          <p:nvPr>
            <p:ph type="dt" sz="half" idx="10"/>
          </p:nvPr>
        </p:nvSpPr>
        <p:spPr/>
        <p:txBody>
          <a:bodyPr/>
          <a:lstStyle/>
          <a:p>
            <a:fld id="{67D4F711-71C7-9C46-8A69-9ABA41ED4875}" type="datetimeFigureOut">
              <a:rPr lang="fr-FR" smtClean="0"/>
              <a:t>05/10/2022</a:t>
            </a:fld>
            <a:endParaRPr lang="fr-FR"/>
          </a:p>
        </p:txBody>
      </p:sp>
      <p:sp>
        <p:nvSpPr>
          <p:cNvPr id="6" name="Espace réservé du pied de page 5">
            <a:extLst>
              <a:ext uri="{FF2B5EF4-FFF2-40B4-BE49-F238E27FC236}">
                <a16:creationId xmlns:a16="http://schemas.microsoft.com/office/drawing/2014/main" id="{81430B2C-FE29-EE4C-B8B5-532FF4C8DFF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2C7D3CC-2B8A-E74B-8CCB-EE68F83A9F42}"/>
              </a:ext>
            </a:extLst>
          </p:cNvPr>
          <p:cNvSpPr>
            <a:spLocks noGrp="1"/>
          </p:cNvSpPr>
          <p:nvPr>
            <p:ph type="sldNum" sz="quarter" idx="12"/>
          </p:nvPr>
        </p:nvSpPr>
        <p:spPr/>
        <p:txBody>
          <a:bodyPr/>
          <a:lstStyle/>
          <a:p>
            <a:fld id="{8EC6854E-5B3A-814F-AE68-066D340E10F8}" type="slidenum">
              <a:rPr lang="fr-FR" smtClean="0"/>
              <a:t>‹N°›</a:t>
            </a:fld>
            <a:endParaRPr lang="fr-FR"/>
          </a:p>
        </p:txBody>
      </p:sp>
    </p:spTree>
    <p:extLst>
      <p:ext uri="{BB962C8B-B14F-4D97-AF65-F5344CB8AC3E}">
        <p14:creationId xmlns:p14="http://schemas.microsoft.com/office/powerpoint/2010/main" val="297278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CC726F-3040-7046-B652-34DA23B49C3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33B4371-32C2-E141-BDE1-0A5BFB4C4E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B542956-FF25-8644-8C8C-04DDEBF7F11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160FEFC-F684-724D-B63F-E75C691816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1E75E55-E275-B544-A785-56F5CB357FA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1AA154B-B7DE-7742-A83A-1BAF8FF01A83}"/>
              </a:ext>
            </a:extLst>
          </p:cNvPr>
          <p:cNvSpPr>
            <a:spLocks noGrp="1"/>
          </p:cNvSpPr>
          <p:nvPr>
            <p:ph type="dt" sz="half" idx="10"/>
          </p:nvPr>
        </p:nvSpPr>
        <p:spPr/>
        <p:txBody>
          <a:bodyPr/>
          <a:lstStyle/>
          <a:p>
            <a:fld id="{67D4F711-71C7-9C46-8A69-9ABA41ED4875}" type="datetimeFigureOut">
              <a:rPr lang="fr-FR" smtClean="0"/>
              <a:t>05/10/2022</a:t>
            </a:fld>
            <a:endParaRPr lang="fr-FR"/>
          </a:p>
        </p:txBody>
      </p:sp>
      <p:sp>
        <p:nvSpPr>
          <p:cNvPr id="8" name="Espace réservé du pied de page 7">
            <a:extLst>
              <a:ext uri="{FF2B5EF4-FFF2-40B4-BE49-F238E27FC236}">
                <a16:creationId xmlns:a16="http://schemas.microsoft.com/office/drawing/2014/main" id="{05892045-A17E-D34D-B070-D6890400949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5FFB9AA-3D7F-864C-802F-94BA5D11E206}"/>
              </a:ext>
            </a:extLst>
          </p:cNvPr>
          <p:cNvSpPr>
            <a:spLocks noGrp="1"/>
          </p:cNvSpPr>
          <p:nvPr>
            <p:ph type="sldNum" sz="quarter" idx="12"/>
          </p:nvPr>
        </p:nvSpPr>
        <p:spPr/>
        <p:txBody>
          <a:bodyPr/>
          <a:lstStyle/>
          <a:p>
            <a:fld id="{8EC6854E-5B3A-814F-AE68-066D340E10F8}" type="slidenum">
              <a:rPr lang="fr-FR" smtClean="0"/>
              <a:t>‹N°›</a:t>
            </a:fld>
            <a:endParaRPr lang="fr-FR"/>
          </a:p>
        </p:txBody>
      </p:sp>
    </p:spTree>
    <p:extLst>
      <p:ext uri="{BB962C8B-B14F-4D97-AF65-F5344CB8AC3E}">
        <p14:creationId xmlns:p14="http://schemas.microsoft.com/office/powerpoint/2010/main" val="4110192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852456-A4DF-BF4A-8DD8-D0AB6308383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DCC51B3-6DD5-CE4D-B55C-1E4915299705}"/>
              </a:ext>
            </a:extLst>
          </p:cNvPr>
          <p:cNvSpPr>
            <a:spLocks noGrp="1"/>
          </p:cNvSpPr>
          <p:nvPr>
            <p:ph type="dt" sz="half" idx="10"/>
          </p:nvPr>
        </p:nvSpPr>
        <p:spPr/>
        <p:txBody>
          <a:bodyPr/>
          <a:lstStyle/>
          <a:p>
            <a:fld id="{67D4F711-71C7-9C46-8A69-9ABA41ED4875}" type="datetimeFigureOut">
              <a:rPr lang="fr-FR" smtClean="0"/>
              <a:t>05/10/2022</a:t>
            </a:fld>
            <a:endParaRPr lang="fr-FR"/>
          </a:p>
        </p:txBody>
      </p:sp>
      <p:sp>
        <p:nvSpPr>
          <p:cNvPr id="4" name="Espace réservé du pied de page 3">
            <a:extLst>
              <a:ext uri="{FF2B5EF4-FFF2-40B4-BE49-F238E27FC236}">
                <a16:creationId xmlns:a16="http://schemas.microsoft.com/office/drawing/2014/main" id="{D879C92B-7B44-8C44-A6BF-A58E11BF2AA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50880F6-51C5-9B4B-B442-E88C0E051848}"/>
              </a:ext>
            </a:extLst>
          </p:cNvPr>
          <p:cNvSpPr>
            <a:spLocks noGrp="1"/>
          </p:cNvSpPr>
          <p:nvPr>
            <p:ph type="sldNum" sz="quarter" idx="12"/>
          </p:nvPr>
        </p:nvSpPr>
        <p:spPr/>
        <p:txBody>
          <a:bodyPr/>
          <a:lstStyle/>
          <a:p>
            <a:fld id="{8EC6854E-5B3A-814F-AE68-066D340E10F8}" type="slidenum">
              <a:rPr lang="fr-FR" smtClean="0"/>
              <a:t>‹N°›</a:t>
            </a:fld>
            <a:endParaRPr lang="fr-FR"/>
          </a:p>
        </p:txBody>
      </p:sp>
    </p:spTree>
    <p:extLst>
      <p:ext uri="{BB962C8B-B14F-4D97-AF65-F5344CB8AC3E}">
        <p14:creationId xmlns:p14="http://schemas.microsoft.com/office/powerpoint/2010/main" val="3490039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5458F1B-8284-3042-9E1C-B6DE8B00AFC9}"/>
              </a:ext>
            </a:extLst>
          </p:cNvPr>
          <p:cNvSpPr>
            <a:spLocks noGrp="1"/>
          </p:cNvSpPr>
          <p:nvPr>
            <p:ph type="dt" sz="half" idx="10"/>
          </p:nvPr>
        </p:nvSpPr>
        <p:spPr/>
        <p:txBody>
          <a:bodyPr/>
          <a:lstStyle/>
          <a:p>
            <a:fld id="{67D4F711-71C7-9C46-8A69-9ABA41ED4875}" type="datetimeFigureOut">
              <a:rPr lang="fr-FR" smtClean="0"/>
              <a:t>05/10/2022</a:t>
            </a:fld>
            <a:endParaRPr lang="fr-FR"/>
          </a:p>
        </p:txBody>
      </p:sp>
      <p:sp>
        <p:nvSpPr>
          <p:cNvPr id="3" name="Espace réservé du pied de page 2">
            <a:extLst>
              <a:ext uri="{FF2B5EF4-FFF2-40B4-BE49-F238E27FC236}">
                <a16:creationId xmlns:a16="http://schemas.microsoft.com/office/drawing/2014/main" id="{8831AFC5-BA88-E140-88D7-29F3CE5D390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81A3501-C6C9-DD4A-885D-23E0C18FC2CE}"/>
              </a:ext>
            </a:extLst>
          </p:cNvPr>
          <p:cNvSpPr>
            <a:spLocks noGrp="1"/>
          </p:cNvSpPr>
          <p:nvPr>
            <p:ph type="sldNum" sz="quarter" idx="12"/>
          </p:nvPr>
        </p:nvSpPr>
        <p:spPr/>
        <p:txBody>
          <a:bodyPr/>
          <a:lstStyle/>
          <a:p>
            <a:fld id="{8EC6854E-5B3A-814F-AE68-066D340E10F8}" type="slidenum">
              <a:rPr lang="fr-FR" smtClean="0"/>
              <a:t>‹N°›</a:t>
            </a:fld>
            <a:endParaRPr lang="fr-FR"/>
          </a:p>
        </p:txBody>
      </p:sp>
    </p:spTree>
    <p:extLst>
      <p:ext uri="{BB962C8B-B14F-4D97-AF65-F5344CB8AC3E}">
        <p14:creationId xmlns:p14="http://schemas.microsoft.com/office/powerpoint/2010/main" val="263096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31ED13-1779-1042-8CF8-5142CC9D86D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7F034B4-9157-EC4E-B0E0-481F8D7366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108D5F1-74BA-5B4F-B4D3-3F771A1E6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ACB24F2-F16D-7A42-8D08-91B25B926919}"/>
              </a:ext>
            </a:extLst>
          </p:cNvPr>
          <p:cNvSpPr>
            <a:spLocks noGrp="1"/>
          </p:cNvSpPr>
          <p:nvPr>
            <p:ph type="dt" sz="half" idx="10"/>
          </p:nvPr>
        </p:nvSpPr>
        <p:spPr/>
        <p:txBody>
          <a:bodyPr/>
          <a:lstStyle/>
          <a:p>
            <a:fld id="{67D4F711-71C7-9C46-8A69-9ABA41ED4875}" type="datetimeFigureOut">
              <a:rPr lang="fr-FR" smtClean="0"/>
              <a:t>05/10/2022</a:t>
            </a:fld>
            <a:endParaRPr lang="fr-FR"/>
          </a:p>
        </p:txBody>
      </p:sp>
      <p:sp>
        <p:nvSpPr>
          <p:cNvPr id="6" name="Espace réservé du pied de page 5">
            <a:extLst>
              <a:ext uri="{FF2B5EF4-FFF2-40B4-BE49-F238E27FC236}">
                <a16:creationId xmlns:a16="http://schemas.microsoft.com/office/drawing/2014/main" id="{8603E6E0-48CE-4443-B464-827B6B4577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A699936-CFA8-DC42-8F82-A6E58753E892}"/>
              </a:ext>
            </a:extLst>
          </p:cNvPr>
          <p:cNvSpPr>
            <a:spLocks noGrp="1"/>
          </p:cNvSpPr>
          <p:nvPr>
            <p:ph type="sldNum" sz="quarter" idx="12"/>
          </p:nvPr>
        </p:nvSpPr>
        <p:spPr/>
        <p:txBody>
          <a:bodyPr/>
          <a:lstStyle/>
          <a:p>
            <a:fld id="{8EC6854E-5B3A-814F-AE68-066D340E10F8}" type="slidenum">
              <a:rPr lang="fr-FR" smtClean="0"/>
              <a:t>‹N°›</a:t>
            </a:fld>
            <a:endParaRPr lang="fr-FR"/>
          </a:p>
        </p:txBody>
      </p:sp>
    </p:spTree>
    <p:extLst>
      <p:ext uri="{BB962C8B-B14F-4D97-AF65-F5344CB8AC3E}">
        <p14:creationId xmlns:p14="http://schemas.microsoft.com/office/powerpoint/2010/main" val="37746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C306D2-273A-9A4A-A5FE-0DE3A3D4F4A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4D71FF7-8389-4549-B149-DFCD87EE10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AB24126-4065-4142-ACED-4D1FEC116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6F5F37C-5A0D-D342-A062-CDD82D63FC45}"/>
              </a:ext>
            </a:extLst>
          </p:cNvPr>
          <p:cNvSpPr>
            <a:spLocks noGrp="1"/>
          </p:cNvSpPr>
          <p:nvPr>
            <p:ph type="dt" sz="half" idx="10"/>
          </p:nvPr>
        </p:nvSpPr>
        <p:spPr/>
        <p:txBody>
          <a:bodyPr/>
          <a:lstStyle/>
          <a:p>
            <a:fld id="{67D4F711-71C7-9C46-8A69-9ABA41ED4875}" type="datetimeFigureOut">
              <a:rPr lang="fr-FR" smtClean="0"/>
              <a:t>05/10/2022</a:t>
            </a:fld>
            <a:endParaRPr lang="fr-FR"/>
          </a:p>
        </p:txBody>
      </p:sp>
      <p:sp>
        <p:nvSpPr>
          <p:cNvPr id="6" name="Espace réservé du pied de page 5">
            <a:extLst>
              <a:ext uri="{FF2B5EF4-FFF2-40B4-BE49-F238E27FC236}">
                <a16:creationId xmlns:a16="http://schemas.microsoft.com/office/drawing/2014/main" id="{F17DC64D-8398-A143-A802-C0AE711F531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A03BADF-C56C-5A4B-A988-4F577A91C1DA}"/>
              </a:ext>
            </a:extLst>
          </p:cNvPr>
          <p:cNvSpPr>
            <a:spLocks noGrp="1"/>
          </p:cNvSpPr>
          <p:nvPr>
            <p:ph type="sldNum" sz="quarter" idx="12"/>
          </p:nvPr>
        </p:nvSpPr>
        <p:spPr/>
        <p:txBody>
          <a:bodyPr/>
          <a:lstStyle/>
          <a:p>
            <a:fld id="{8EC6854E-5B3A-814F-AE68-066D340E10F8}" type="slidenum">
              <a:rPr lang="fr-FR" smtClean="0"/>
              <a:t>‹N°›</a:t>
            </a:fld>
            <a:endParaRPr lang="fr-FR"/>
          </a:p>
        </p:txBody>
      </p:sp>
    </p:spTree>
    <p:extLst>
      <p:ext uri="{BB962C8B-B14F-4D97-AF65-F5344CB8AC3E}">
        <p14:creationId xmlns:p14="http://schemas.microsoft.com/office/powerpoint/2010/main" val="383203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6BCC1B2-E479-4143-89D3-9C4AD0CB0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54A6C7E-8323-8B43-A15E-B36864602F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2AC208-11FE-FD4D-B734-24A8B3CD11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4F711-71C7-9C46-8A69-9ABA41ED4875}" type="datetimeFigureOut">
              <a:rPr lang="fr-FR" smtClean="0"/>
              <a:t>05/10/2022</a:t>
            </a:fld>
            <a:endParaRPr lang="fr-FR"/>
          </a:p>
        </p:txBody>
      </p:sp>
      <p:sp>
        <p:nvSpPr>
          <p:cNvPr id="5" name="Espace réservé du pied de page 4">
            <a:extLst>
              <a:ext uri="{FF2B5EF4-FFF2-40B4-BE49-F238E27FC236}">
                <a16:creationId xmlns:a16="http://schemas.microsoft.com/office/drawing/2014/main" id="{BD43C734-FB60-814A-A8FD-9D77906D39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5BC7BDE-46FA-9940-B037-830CEDBCC9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C6854E-5B3A-814F-AE68-066D340E10F8}" type="slidenum">
              <a:rPr lang="fr-FR" smtClean="0"/>
              <a:t>‹N°›</a:t>
            </a:fld>
            <a:endParaRPr lang="fr-FR"/>
          </a:p>
        </p:txBody>
      </p:sp>
    </p:spTree>
    <p:extLst>
      <p:ext uri="{BB962C8B-B14F-4D97-AF65-F5344CB8AC3E}">
        <p14:creationId xmlns:p14="http://schemas.microsoft.com/office/powerpoint/2010/main" val="344017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doi.org/10.4000/chretienssocietes.7273"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09800" y="1556793"/>
            <a:ext cx="7772400" cy="1470025"/>
          </a:xfrm>
        </p:spPr>
        <p:txBody>
          <a:bodyPr>
            <a:normAutofit fontScale="90000"/>
          </a:bodyPr>
          <a:lstStyle/>
          <a:p>
            <a:br>
              <a:rPr lang="fr-FR" b="1" dirty="0"/>
            </a:br>
            <a:br>
              <a:rPr lang="fr-FR" b="1" dirty="0"/>
            </a:br>
            <a:br>
              <a:rPr lang="fr-FR" b="1" dirty="0"/>
            </a:br>
            <a:br>
              <a:rPr lang="fr-FR" b="1" dirty="0"/>
            </a:br>
            <a:br>
              <a:rPr lang="fr-FR" sz="3111" b="1" dirty="0"/>
            </a:br>
            <a:br>
              <a:rPr lang="fr-FR" sz="3111" b="1" dirty="0"/>
            </a:br>
            <a:br>
              <a:rPr lang="fr-FR" sz="3111" b="1" dirty="0"/>
            </a:br>
            <a:br>
              <a:rPr lang="fr-FR" sz="3111" b="1" dirty="0"/>
            </a:br>
            <a:r>
              <a:rPr lang="fr-FR" sz="3600" b="1" dirty="0"/>
              <a:t>LA NAISSANCE D’UNE NOUVELLE THEOLOGIE</a:t>
            </a:r>
            <a:br>
              <a:rPr lang="fr-FR" sz="3600" b="1" dirty="0"/>
            </a:br>
            <a:r>
              <a:rPr lang="fr-FR" sz="3600" b="1" dirty="0"/>
              <a:t>LA THEOLOGIE LUTHERIENNE AU XVI</a:t>
            </a:r>
            <a:r>
              <a:rPr lang="fr-FR" sz="3600" b="1" baseline="30000" dirty="0"/>
              <a:t>e</a:t>
            </a:r>
            <a:r>
              <a:rPr lang="fr-FR" sz="3600" b="1" dirty="0"/>
              <a:t> SIECLE</a:t>
            </a:r>
          </a:p>
        </p:txBody>
      </p:sp>
      <p:sp>
        <p:nvSpPr>
          <p:cNvPr id="4" name="ZoneTexte 3"/>
          <p:cNvSpPr txBox="1"/>
          <p:nvPr/>
        </p:nvSpPr>
        <p:spPr>
          <a:xfrm>
            <a:off x="4089722" y="3831183"/>
            <a:ext cx="4495800" cy="923330"/>
          </a:xfrm>
          <a:prstGeom prst="rect">
            <a:avLst/>
          </a:prstGeom>
          <a:noFill/>
        </p:spPr>
        <p:txBody>
          <a:bodyPr wrap="square" rtlCol="0">
            <a:spAutoFit/>
          </a:bodyPr>
          <a:lstStyle/>
          <a:p>
            <a:pPr algn="ctr"/>
            <a:r>
              <a:rPr lang="fr-FR" dirty="0"/>
              <a:t>- UE 303 EC1 - </a:t>
            </a:r>
          </a:p>
          <a:p>
            <a:pPr algn="ctr"/>
            <a:r>
              <a:rPr lang="fr-FR" dirty="0"/>
              <a:t>- COURS 3  –</a:t>
            </a:r>
          </a:p>
          <a:p>
            <a:pPr algn="ctr"/>
            <a:r>
              <a:rPr lang="fr-FR" dirty="0"/>
              <a:t>Mme Sylvie Manuel-Barnay</a:t>
            </a:r>
          </a:p>
        </p:txBody>
      </p:sp>
    </p:spTree>
    <p:extLst>
      <p:ext uri="{BB962C8B-B14F-4D97-AF65-F5344CB8AC3E}">
        <p14:creationId xmlns:p14="http://schemas.microsoft.com/office/powerpoint/2010/main" val="20157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FEF3CB-5FD2-9941-8A96-790CE4D02A0C}"/>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E2DE1BD0-B9EB-4C4D-B3FE-2FDD0485E17A}"/>
              </a:ext>
            </a:extLst>
          </p:cNvPr>
          <p:cNvSpPr>
            <a:spLocks noGrp="1"/>
          </p:cNvSpPr>
          <p:nvPr>
            <p:ph idx="1"/>
          </p:nvPr>
        </p:nvSpPr>
        <p:spPr/>
        <p:txBody>
          <a:bodyPr/>
          <a:lstStyle/>
          <a:p>
            <a:r>
              <a:rPr lang="fr-FR" dirty="0"/>
              <a:t>Ce nouveau sermon marque le début du développement qui conduit à la formation d’un </a:t>
            </a:r>
            <a:r>
              <a:rPr lang="fr-FR" b="1" dirty="0"/>
              <a:t>mouvement nouveau </a:t>
            </a:r>
            <a:r>
              <a:rPr lang="fr-FR" dirty="0"/>
              <a:t>en </a:t>
            </a:r>
            <a:r>
              <a:rPr lang="fr-FR" b="1" dirty="0"/>
              <a:t>1520/1521.</a:t>
            </a:r>
          </a:p>
          <a:p>
            <a:endParaRPr lang="fr-FR" dirty="0"/>
          </a:p>
          <a:p>
            <a:r>
              <a:rPr lang="fr-FR" dirty="0"/>
              <a:t>Il s’adresse à un </a:t>
            </a:r>
            <a:r>
              <a:rPr lang="fr-FR" b="1" dirty="0"/>
              <a:t>lectorat laïc </a:t>
            </a:r>
            <a:r>
              <a:rPr lang="fr-FR" dirty="0"/>
              <a:t>(en langue vernaculaire) et pas seulement à un public universitaire.</a:t>
            </a:r>
          </a:p>
          <a:p>
            <a:endParaRPr lang="fr-FR" dirty="0"/>
          </a:p>
        </p:txBody>
      </p:sp>
    </p:spTree>
    <p:extLst>
      <p:ext uri="{BB962C8B-B14F-4D97-AF65-F5344CB8AC3E}">
        <p14:creationId xmlns:p14="http://schemas.microsoft.com/office/powerpoint/2010/main" val="2603864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F944F-B401-2A42-9116-81A20CCB872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66DB5C2-DBAB-CB44-AC73-5A70F9519651}"/>
              </a:ext>
            </a:extLst>
          </p:cNvPr>
          <p:cNvSpPr>
            <a:spLocks noGrp="1"/>
          </p:cNvSpPr>
          <p:nvPr>
            <p:ph idx="1"/>
          </p:nvPr>
        </p:nvSpPr>
        <p:spPr/>
        <p:txBody>
          <a:bodyPr/>
          <a:lstStyle/>
          <a:p>
            <a:pPr>
              <a:buFontTx/>
              <a:buChar char="-"/>
            </a:pPr>
            <a:r>
              <a:rPr lang="fr-FR" dirty="0"/>
              <a:t>Comment qualifier le mouvement qui sort des </a:t>
            </a:r>
            <a:r>
              <a:rPr lang="fr-FR" b="1" i="1" dirty="0" err="1"/>
              <a:t>disputatione</a:t>
            </a:r>
            <a:r>
              <a:rPr lang="fr-FR" b="1" dirty="0" err="1"/>
              <a:t>s</a:t>
            </a:r>
            <a:r>
              <a:rPr lang="fr-FR" b="1" dirty="0"/>
              <a:t> </a:t>
            </a:r>
            <a:r>
              <a:rPr lang="fr-FR" dirty="0"/>
              <a:t>et des </a:t>
            </a:r>
            <a:r>
              <a:rPr lang="fr-FR" b="1" i="1" dirty="0" err="1"/>
              <a:t>sermones</a:t>
            </a:r>
            <a:r>
              <a:rPr lang="fr-FR" dirty="0"/>
              <a:t> ?</a:t>
            </a:r>
          </a:p>
          <a:p>
            <a:pPr>
              <a:buFontTx/>
              <a:buChar char="-"/>
            </a:pPr>
            <a:endParaRPr lang="fr-FR" dirty="0"/>
          </a:p>
          <a:p>
            <a:pPr>
              <a:buFontTx/>
              <a:buChar char="-"/>
            </a:pPr>
            <a:r>
              <a:rPr lang="fr-FR" dirty="0"/>
              <a:t> </a:t>
            </a:r>
            <a:r>
              <a:rPr lang="fr-FR" b="1" dirty="0"/>
              <a:t>théologie neuve </a:t>
            </a:r>
            <a:r>
              <a:rPr lang="fr-FR" dirty="0"/>
              <a:t>? </a:t>
            </a:r>
          </a:p>
          <a:p>
            <a:pPr>
              <a:buFontTx/>
              <a:buChar char="-"/>
            </a:pPr>
            <a:endParaRPr lang="fr-FR" dirty="0"/>
          </a:p>
          <a:p>
            <a:pPr marL="0" indent="0">
              <a:buNone/>
            </a:pPr>
            <a:r>
              <a:rPr lang="fr-FR" dirty="0"/>
              <a:t>« explose les cadres »</a:t>
            </a:r>
          </a:p>
        </p:txBody>
      </p:sp>
    </p:spTree>
    <p:extLst>
      <p:ext uri="{BB962C8B-B14F-4D97-AF65-F5344CB8AC3E}">
        <p14:creationId xmlns:p14="http://schemas.microsoft.com/office/powerpoint/2010/main" val="614898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3550CA-D605-B14B-AA24-F2DFBA8D8C6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23E8AA3-C519-084F-ACE8-B2DD6AE80742}"/>
              </a:ext>
            </a:extLst>
          </p:cNvPr>
          <p:cNvSpPr>
            <a:spLocks noGrp="1"/>
          </p:cNvSpPr>
          <p:nvPr>
            <p:ph idx="1"/>
          </p:nvPr>
        </p:nvSpPr>
        <p:spPr/>
        <p:txBody>
          <a:bodyPr>
            <a:normAutofit lnSpcReduction="10000"/>
          </a:bodyPr>
          <a:lstStyle/>
          <a:p>
            <a:r>
              <a:rPr lang="fr-FR" b="1" dirty="0"/>
              <a:t>Comment qualifier ce mouvement ?</a:t>
            </a:r>
          </a:p>
          <a:p>
            <a:endParaRPr lang="fr-FR" b="1" dirty="0"/>
          </a:p>
          <a:p>
            <a:pPr>
              <a:buFontTx/>
              <a:buChar char="-"/>
            </a:pPr>
            <a:r>
              <a:rPr lang="fr-FR" dirty="0"/>
              <a:t>Réformateur ?</a:t>
            </a:r>
          </a:p>
          <a:p>
            <a:pPr>
              <a:buFontTx/>
              <a:buChar char="-"/>
            </a:pPr>
            <a:r>
              <a:rPr lang="fr-FR" dirty="0"/>
              <a:t>Spirituel ?</a:t>
            </a:r>
          </a:p>
          <a:p>
            <a:pPr>
              <a:buFontTx/>
              <a:buChar char="-"/>
            </a:pPr>
            <a:r>
              <a:rPr lang="fr-FR" dirty="0"/>
              <a:t>De réveil ?</a:t>
            </a:r>
          </a:p>
          <a:p>
            <a:pPr>
              <a:buFontTx/>
              <a:buChar char="-"/>
            </a:pPr>
            <a:r>
              <a:rPr lang="fr-FR" dirty="0"/>
              <a:t>Prophétique ?</a:t>
            </a:r>
          </a:p>
          <a:p>
            <a:pPr>
              <a:buFontTx/>
              <a:buChar char="-"/>
            </a:pPr>
            <a:r>
              <a:rPr lang="fr-FR" dirty="0"/>
              <a:t>Evangélique ?</a:t>
            </a:r>
          </a:p>
          <a:p>
            <a:pPr>
              <a:buFontTx/>
              <a:buChar char="-"/>
            </a:pPr>
            <a:endParaRPr lang="fr-FR" dirty="0"/>
          </a:p>
          <a:p>
            <a:pPr marL="0" indent="0">
              <a:buNone/>
            </a:pPr>
            <a:r>
              <a:rPr lang="fr-FR" dirty="0"/>
              <a:t>… du bon usage du vocabulaire et de </a:t>
            </a:r>
            <a:r>
              <a:rPr lang="fr-FR" b="1" dirty="0"/>
              <a:t>l’historiographie</a:t>
            </a:r>
            <a:r>
              <a:rPr lang="fr-FR" dirty="0"/>
              <a:t> !</a:t>
            </a:r>
          </a:p>
          <a:p>
            <a:endParaRPr lang="fr-FR" dirty="0"/>
          </a:p>
        </p:txBody>
      </p:sp>
    </p:spTree>
    <p:extLst>
      <p:ext uri="{BB962C8B-B14F-4D97-AF65-F5344CB8AC3E}">
        <p14:creationId xmlns:p14="http://schemas.microsoft.com/office/powerpoint/2010/main" val="2673803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470024-764B-AF48-BCA1-3F78D55FD9F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D04C122-375E-F841-B2B4-43501CDE8D97}"/>
              </a:ext>
            </a:extLst>
          </p:cNvPr>
          <p:cNvSpPr>
            <a:spLocks noGrp="1"/>
          </p:cNvSpPr>
          <p:nvPr>
            <p:ph idx="1"/>
          </p:nvPr>
        </p:nvSpPr>
        <p:spPr/>
        <p:txBody>
          <a:bodyPr>
            <a:normAutofit lnSpcReduction="10000"/>
          </a:bodyPr>
          <a:lstStyle/>
          <a:p>
            <a:pPr>
              <a:buFontTx/>
              <a:buChar char="-"/>
            </a:pPr>
            <a:r>
              <a:rPr lang="fr-FR" dirty="0"/>
              <a:t>Sortir de : </a:t>
            </a:r>
          </a:p>
          <a:p>
            <a:pPr marL="0" indent="0">
              <a:buNone/>
            </a:pPr>
            <a:endParaRPr lang="fr-FR" dirty="0"/>
          </a:p>
          <a:p>
            <a:r>
              <a:rPr lang="fr-FR" dirty="0"/>
              <a:t>La vision providentielle de l’histoire ?</a:t>
            </a:r>
          </a:p>
          <a:p>
            <a:pPr marL="0" indent="0">
              <a:buNone/>
            </a:pPr>
            <a:r>
              <a:rPr lang="fr-FR" dirty="0"/>
              <a:t>Saint Augustin</a:t>
            </a:r>
          </a:p>
          <a:p>
            <a:r>
              <a:rPr lang="fr-FR" dirty="0"/>
              <a:t>La vision millénariste de l’histoire ? </a:t>
            </a:r>
          </a:p>
          <a:p>
            <a:pPr marL="0" indent="0">
              <a:buNone/>
            </a:pPr>
            <a:r>
              <a:rPr lang="fr-FR" dirty="0"/>
              <a:t>Joachim de Flore</a:t>
            </a:r>
          </a:p>
          <a:p>
            <a:pPr marL="0" indent="0">
              <a:buNone/>
            </a:pPr>
            <a:endParaRPr lang="fr-FR" dirty="0"/>
          </a:p>
          <a:p>
            <a:r>
              <a:rPr lang="fr-FR" dirty="0"/>
              <a:t>Nouvelle catégorie mentale  ? Dieu se révèle là où on ne l’attend pas (La Croix) ?</a:t>
            </a:r>
          </a:p>
        </p:txBody>
      </p:sp>
    </p:spTree>
    <p:extLst>
      <p:ext uri="{BB962C8B-B14F-4D97-AF65-F5344CB8AC3E}">
        <p14:creationId xmlns:p14="http://schemas.microsoft.com/office/powerpoint/2010/main" val="1034277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AEDDF7-05AB-6743-838D-CD2273940208}"/>
              </a:ext>
            </a:extLst>
          </p:cNvPr>
          <p:cNvSpPr>
            <a:spLocks noGrp="1"/>
          </p:cNvSpPr>
          <p:nvPr>
            <p:ph type="title"/>
          </p:nvPr>
        </p:nvSpPr>
        <p:spPr>
          <a:xfrm>
            <a:off x="838200" y="500062"/>
            <a:ext cx="10515600" cy="1325563"/>
          </a:xfrm>
        </p:spPr>
        <p:txBody>
          <a:bodyPr/>
          <a:lstStyle/>
          <a:p>
            <a:r>
              <a:rPr lang="fr-FR" b="1" dirty="0"/>
              <a:t>I – LA RUPTURE AVEC L’EGLISE DE ROME</a:t>
            </a:r>
          </a:p>
        </p:txBody>
      </p:sp>
      <p:sp>
        <p:nvSpPr>
          <p:cNvPr id="3" name="Espace réservé du contenu 2">
            <a:extLst>
              <a:ext uri="{FF2B5EF4-FFF2-40B4-BE49-F238E27FC236}">
                <a16:creationId xmlns:a16="http://schemas.microsoft.com/office/drawing/2014/main" id="{3F6EAB03-D306-6249-A0A0-31250EEB65EC}"/>
              </a:ext>
            </a:extLst>
          </p:cNvPr>
          <p:cNvSpPr>
            <a:spLocks noGrp="1"/>
          </p:cNvSpPr>
          <p:nvPr>
            <p:ph idx="1"/>
          </p:nvPr>
        </p:nvSpPr>
        <p:spPr/>
        <p:txBody>
          <a:bodyPr>
            <a:normAutofit/>
          </a:bodyPr>
          <a:lstStyle/>
          <a:p>
            <a:endParaRPr lang="fr-FR" dirty="0"/>
          </a:p>
        </p:txBody>
      </p:sp>
    </p:spTree>
    <p:extLst>
      <p:ext uri="{BB962C8B-B14F-4D97-AF65-F5344CB8AC3E}">
        <p14:creationId xmlns:p14="http://schemas.microsoft.com/office/powerpoint/2010/main" val="31967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E78146-ACD3-794D-8226-95C9FF90C916}"/>
              </a:ext>
            </a:extLst>
          </p:cNvPr>
          <p:cNvSpPr>
            <a:spLocks noGrp="1"/>
          </p:cNvSpPr>
          <p:nvPr>
            <p:ph type="title"/>
          </p:nvPr>
        </p:nvSpPr>
        <p:spPr/>
        <p:txBody>
          <a:bodyPr>
            <a:normAutofit/>
          </a:bodyPr>
          <a:lstStyle/>
          <a:p>
            <a:r>
              <a:rPr lang="fr-FR" sz="4000" b="1" dirty="0"/>
              <a:t>A – UNE RUPTURE INATTENDUE</a:t>
            </a:r>
          </a:p>
        </p:txBody>
      </p:sp>
      <p:sp>
        <p:nvSpPr>
          <p:cNvPr id="3" name="Espace réservé du contenu 2">
            <a:extLst>
              <a:ext uri="{FF2B5EF4-FFF2-40B4-BE49-F238E27FC236}">
                <a16:creationId xmlns:a16="http://schemas.microsoft.com/office/drawing/2014/main" id="{295B3634-A22A-0841-BC69-B81DCAC9FB63}"/>
              </a:ext>
            </a:extLst>
          </p:cNvPr>
          <p:cNvSpPr>
            <a:spLocks noGrp="1"/>
          </p:cNvSpPr>
          <p:nvPr>
            <p:ph idx="1"/>
          </p:nvPr>
        </p:nvSpPr>
        <p:spPr/>
        <p:txBody>
          <a:bodyPr/>
          <a:lstStyle/>
          <a:p>
            <a:pPr>
              <a:buFontTx/>
              <a:buChar char="-"/>
            </a:pPr>
            <a:r>
              <a:rPr lang="fr-FR" dirty="0"/>
              <a:t>Elle n’a pas été voulue initialement par Luther</a:t>
            </a:r>
          </a:p>
          <a:p>
            <a:pPr>
              <a:buFontTx/>
              <a:buChar char="-"/>
            </a:pPr>
            <a:r>
              <a:rPr lang="fr-FR" dirty="0"/>
              <a:t>Elle est liée aux « combats de plume » avec les humanistes</a:t>
            </a:r>
          </a:p>
        </p:txBody>
      </p:sp>
    </p:spTree>
    <p:extLst>
      <p:ext uri="{BB962C8B-B14F-4D97-AF65-F5344CB8AC3E}">
        <p14:creationId xmlns:p14="http://schemas.microsoft.com/office/powerpoint/2010/main" val="2264163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AD22E-2127-C844-B1FE-4D6E3A38CED4}"/>
              </a:ext>
            </a:extLst>
          </p:cNvPr>
          <p:cNvSpPr>
            <a:spLocks noGrp="1"/>
          </p:cNvSpPr>
          <p:nvPr>
            <p:ph type="title"/>
          </p:nvPr>
        </p:nvSpPr>
        <p:spPr/>
        <p:txBody>
          <a:bodyPr/>
          <a:lstStyle/>
          <a:p>
            <a:r>
              <a:rPr lang="fr-FR" b="1" dirty="0"/>
              <a:t>1 – Précipitée par les « combats de plume »</a:t>
            </a:r>
          </a:p>
        </p:txBody>
      </p:sp>
      <p:sp>
        <p:nvSpPr>
          <p:cNvPr id="3" name="Espace réservé du contenu 2">
            <a:extLst>
              <a:ext uri="{FF2B5EF4-FFF2-40B4-BE49-F238E27FC236}">
                <a16:creationId xmlns:a16="http://schemas.microsoft.com/office/drawing/2014/main" id="{20E6135D-79B0-3040-A50C-B0451F9AD531}"/>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39857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085485-A56E-7E46-AEB7-EB12E4F166F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0ABE321-0520-9045-9F88-0CFE2868C1FE}"/>
              </a:ext>
            </a:extLst>
          </p:cNvPr>
          <p:cNvSpPr>
            <a:spLocks noGrp="1"/>
          </p:cNvSpPr>
          <p:nvPr>
            <p:ph idx="1"/>
          </p:nvPr>
        </p:nvSpPr>
        <p:spPr/>
        <p:txBody>
          <a:bodyPr>
            <a:normAutofit lnSpcReduction="10000"/>
          </a:bodyPr>
          <a:lstStyle/>
          <a:p>
            <a:r>
              <a:rPr lang="fr-FR" dirty="0"/>
              <a:t>Les </a:t>
            </a:r>
            <a:r>
              <a:rPr lang="fr-FR" b="1" dirty="0"/>
              <a:t>thèses</a:t>
            </a:r>
            <a:r>
              <a:rPr lang="fr-FR" dirty="0"/>
              <a:t> se diffusent très rapidement. </a:t>
            </a:r>
          </a:p>
          <a:p>
            <a:r>
              <a:rPr lang="fr-FR" dirty="0"/>
              <a:t>Pour Luther, cette diffusion est :</a:t>
            </a:r>
          </a:p>
          <a:p>
            <a:pPr marL="0" indent="0">
              <a:buNone/>
            </a:pPr>
            <a:r>
              <a:rPr lang="fr-FR" dirty="0"/>
              <a:t>- Un « miracle » - selon ses propres termes -</a:t>
            </a:r>
          </a:p>
          <a:p>
            <a:pPr marL="0" indent="0">
              <a:buNone/>
            </a:pPr>
            <a:r>
              <a:rPr lang="fr-FR" dirty="0"/>
              <a:t>- Une réception surprise (n’ayant entrepris aucune démarche publicitaire en ce sens).</a:t>
            </a:r>
          </a:p>
          <a:p>
            <a:pPr marL="0" indent="0">
              <a:buNone/>
            </a:pPr>
            <a:endParaRPr lang="fr-FR" dirty="0"/>
          </a:p>
          <a:p>
            <a:pPr marL="0" indent="0">
              <a:buNone/>
            </a:pPr>
            <a:r>
              <a:rPr lang="fr-FR" b="1" dirty="0"/>
              <a:t>« Réseau social humaniste »</a:t>
            </a:r>
            <a:r>
              <a:rPr lang="fr-FR" dirty="0"/>
              <a:t>: </a:t>
            </a:r>
          </a:p>
          <a:p>
            <a:pPr marL="0" indent="0">
              <a:buNone/>
            </a:pPr>
            <a:r>
              <a:rPr lang="fr-FR" dirty="0"/>
              <a:t>Libelles, lettres, publications : pratiques courantes</a:t>
            </a:r>
          </a:p>
          <a:p>
            <a:pPr marL="0" indent="0">
              <a:buNone/>
            </a:pPr>
            <a:r>
              <a:rPr lang="fr-FR" dirty="0"/>
              <a:t>Thèses lues par tous les humanistes (Erasme, Thomas More, etc.)</a:t>
            </a:r>
          </a:p>
        </p:txBody>
      </p:sp>
    </p:spTree>
    <p:extLst>
      <p:ext uri="{BB962C8B-B14F-4D97-AF65-F5344CB8AC3E}">
        <p14:creationId xmlns:p14="http://schemas.microsoft.com/office/powerpoint/2010/main" val="415028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20C375-AA8E-C242-8815-05035E7A5F24}"/>
              </a:ext>
            </a:extLst>
          </p:cNvPr>
          <p:cNvSpPr>
            <a:spLocks noGrp="1"/>
          </p:cNvSpPr>
          <p:nvPr>
            <p:ph type="title"/>
          </p:nvPr>
        </p:nvSpPr>
        <p:spPr/>
        <p:txBody>
          <a:bodyPr>
            <a:normAutofit/>
          </a:bodyPr>
          <a:lstStyle/>
          <a:p>
            <a:endParaRPr lang="fr-FR" dirty="0"/>
          </a:p>
        </p:txBody>
      </p:sp>
      <p:sp>
        <p:nvSpPr>
          <p:cNvPr id="3" name="Espace réservé du contenu 2">
            <a:extLst>
              <a:ext uri="{FF2B5EF4-FFF2-40B4-BE49-F238E27FC236}">
                <a16:creationId xmlns:a16="http://schemas.microsoft.com/office/drawing/2014/main" id="{D269BCFC-6ABD-9B41-9116-5D2721D5C6EE}"/>
              </a:ext>
            </a:extLst>
          </p:cNvPr>
          <p:cNvSpPr>
            <a:spLocks noGrp="1"/>
          </p:cNvSpPr>
          <p:nvPr>
            <p:ph idx="1"/>
          </p:nvPr>
        </p:nvSpPr>
        <p:spPr/>
        <p:txBody>
          <a:bodyPr>
            <a:normAutofit/>
          </a:bodyPr>
          <a:lstStyle/>
          <a:p>
            <a:r>
              <a:rPr lang="fr-FR" dirty="0"/>
              <a:t>Très vite le débat se déplace : </a:t>
            </a:r>
          </a:p>
          <a:p>
            <a:endParaRPr lang="fr-FR" dirty="0"/>
          </a:p>
          <a:p>
            <a:pPr marL="0" indent="0">
              <a:buNone/>
            </a:pPr>
            <a:r>
              <a:rPr lang="fr-FR" dirty="0"/>
              <a:t>-  d’une question pastorale</a:t>
            </a:r>
          </a:p>
          <a:p>
            <a:pPr marL="0" indent="0">
              <a:buNone/>
            </a:pPr>
            <a:r>
              <a:rPr lang="fr-FR" dirty="0"/>
              <a:t>-  à une question du </a:t>
            </a:r>
            <a:r>
              <a:rPr lang="fr-FR" b="1" dirty="0"/>
              <a:t>pouvoir doctrinal et décisionnel </a:t>
            </a:r>
            <a:r>
              <a:rPr lang="fr-FR" dirty="0"/>
              <a:t>dans l’Eglise </a:t>
            </a:r>
          </a:p>
          <a:p>
            <a:pPr marL="0" indent="0">
              <a:buNone/>
            </a:pPr>
            <a:endParaRPr lang="fr-FR" dirty="0"/>
          </a:p>
          <a:p>
            <a:pPr marL="0" indent="0">
              <a:buNone/>
            </a:pPr>
            <a:r>
              <a:rPr lang="fr-FR" dirty="0"/>
              <a:t>= </a:t>
            </a:r>
            <a:r>
              <a:rPr lang="fr-FR" b="1" dirty="0"/>
              <a:t>question centrale </a:t>
            </a:r>
            <a:r>
              <a:rPr lang="fr-FR" dirty="0"/>
              <a:t>de la controverse </a:t>
            </a:r>
          </a:p>
          <a:p>
            <a:pPr marL="0" indent="0">
              <a:buNone/>
            </a:pPr>
            <a:endParaRPr lang="fr-FR" dirty="0"/>
          </a:p>
          <a:p>
            <a:endParaRPr lang="fr-FR" dirty="0"/>
          </a:p>
        </p:txBody>
      </p:sp>
    </p:spTree>
    <p:extLst>
      <p:ext uri="{BB962C8B-B14F-4D97-AF65-F5344CB8AC3E}">
        <p14:creationId xmlns:p14="http://schemas.microsoft.com/office/powerpoint/2010/main" val="3053171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BB5B47-8310-864E-A0A3-D458E44677B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187ECB7-E948-D94A-8DC7-D18E1E4FFA6F}"/>
              </a:ext>
            </a:extLst>
          </p:cNvPr>
          <p:cNvSpPr>
            <a:spLocks noGrp="1"/>
          </p:cNvSpPr>
          <p:nvPr>
            <p:ph idx="1"/>
          </p:nvPr>
        </p:nvSpPr>
        <p:spPr/>
        <p:txBody>
          <a:bodyPr/>
          <a:lstStyle/>
          <a:p>
            <a:r>
              <a:rPr lang="fr-FR" dirty="0"/>
              <a:t>La </a:t>
            </a:r>
            <a:r>
              <a:rPr lang="fr-FR" dirty="0" err="1"/>
              <a:t>polémique</a:t>
            </a:r>
            <a:r>
              <a:rPr lang="fr-FR" dirty="0"/>
              <a:t> enfle dans tout l'Empire.</a:t>
            </a:r>
          </a:p>
          <a:p>
            <a:endParaRPr lang="fr-FR" dirty="0"/>
          </a:p>
          <a:p>
            <a:r>
              <a:rPr lang="fr-FR" dirty="0"/>
              <a:t>Elle est </a:t>
            </a:r>
            <a:r>
              <a:rPr lang="fr-FR" dirty="0" err="1"/>
              <a:t>relayée</a:t>
            </a:r>
            <a:r>
              <a:rPr lang="fr-FR" dirty="0"/>
              <a:t> par une multitude de </a:t>
            </a:r>
            <a:r>
              <a:rPr lang="fr-FR" b="1" dirty="0"/>
              <a:t>libelles</a:t>
            </a:r>
            <a:r>
              <a:rPr lang="fr-FR" dirty="0"/>
              <a:t>. </a:t>
            </a:r>
          </a:p>
          <a:p>
            <a:endParaRPr lang="fr-FR" dirty="0"/>
          </a:p>
        </p:txBody>
      </p:sp>
    </p:spTree>
    <p:extLst>
      <p:ext uri="{BB962C8B-B14F-4D97-AF65-F5344CB8AC3E}">
        <p14:creationId xmlns:p14="http://schemas.microsoft.com/office/powerpoint/2010/main" val="1848450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8567A2-8C93-0249-B7FB-DF5537D10FFD}"/>
              </a:ext>
            </a:extLst>
          </p:cNvPr>
          <p:cNvPicPr>
            <a:picLocks noChangeAspect="1"/>
          </p:cNvPicPr>
          <p:nvPr/>
        </p:nvPicPr>
        <p:blipFill>
          <a:blip r:embed="rId2"/>
          <a:stretch>
            <a:fillRect/>
          </a:stretch>
        </p:blipFill>
        <p:spPr>
          <a:xfrm>
            <a:off x="0" y="518160"/>
            <a:ext cx="12192000" cy="5821680"/>
          </a:xfrm>
          <a:prstGeom prst="rect">
            <a:avLst/>
          </a:prstGeom>
        </p:spPr>
      </p:pic>
      <p:sp>
        <p:nvSpPr>
          <p:cNvPr id="5" name="ZoneTexte 4">
            <a:extLst>
              <a:ext uri="{FF2B5EF4-FFF2-40B4-BE49-F238E27FC236}">
                <a16:creationId xmlns:a16="http://schemas.microsoft.com/office/drawing/2014/main" id="{71684C98-58B7-9949-9FC3-D6426496E736}"/>
              </a:ext>
            </a:extLst>
          </p:cNvPr>
          <p:cNvSpPr txBox="1"/>
          <p:nvPr/>
        </p:nvSpPr>
        <p:spPr>
          <a:xfrm>
            <a:off x="144379" y="6497053"/>
            <a:ext cx="4523874" cy="369332"/>
          </a:xfrm>
          <a:prstGeom prst="rect">
            <a:avLst/>
          </a:prstGeom>
          <a:noFill/>
        </p:spPr>
        <p:txBody>
          <a:bodyPr wrap="square" rtlCol="0">
            <a:spAutoFit/>
          </a:bodyPr>
          <a:lstStyle/>
          <a:p>
            <a:r>
              <a:rPr lang="fr-FR" dirty="0"/>
              <a:t>Wittenberg en 1536, </a:t>
            </a:r>
          </a:p>
        </p:txBody>
      </p:sp>
    </p:spTree>
    <p:extLst>
      <p:ext uri="{BB962C8B-B14F-4D97-AF65-F5344CB8AC3E}">
        <p14:creationId xmlns:p14="http://schemas.microsoft.com/office/powerpoint/2010/main" val="3852437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308F00-5BCD-5C4E-893B-5DAFA282F1C7}"/>
              </a:ext>
            </a:extLst>
          </p:cNvPr>
          <p:cNvSpPr>
            <a:spLocks noGrp="1"/>
          </p:cNvSpPr>
          <p:nvPr>
            <p:ph type="title"/>
          </p:nvPr>
        </p:nvSpPr>
        <p:spPr/>
        <p:txBody>
          <a:bodyPr/>
          <a:lstStyle/>
          <a:p>
            <a:r>
              <a:rPr lang="fr-FR" b="1" dirty="0"/>
              <a:t>2 – Arrimée à l’histoire personnelle de Luther</a:t>
            </a:r>
          </a:p>
        </p:txBody>
      </p:sp>
      <p:sp>
        <p:nvSpPr>
          <p:cNvPr id="3" name="Espace réservé du contenu 2">
            <a:extLst>
              <a:ext uri="{FF2B5EF4-FFF2-40B4-BE49-F238E27FC236}">
                <a16:creationId xmlns:a16="http://schemas.microsoft.com/office/drawing/2014/main" id="{A9D7CF93-64C5-1445-983F-3D9CB2C4B605}"/>
              </a:ext>
            </a:extLst>
          </p:cNvPr>
          <p:cNvSpPr>
            <a:spLocks noGrp="1"/>
          </p:cNvSpPr>
          <p:nvPr>
            <p:ph idx="1"/>
          </p:nvPr>
        </p:nvSpPr>
        <p:spPr/>
        <p:txBody>
          <a:bodyPr/>
          <a:lstStyle/>
          <a:p>
            <a:r>
              <a:rPr lang="fr-FR" dirty="0"/>
              <a:t> L</a:t>
            </a:r>
            <a:r>
              <a:rPr lang="fr-FR" i="1" dirty="0"/>
              <a:t>’Ecriture</a:t>
            </a:r>
            <a:r>
              <a:rPr lang="fr-FR" dirty="0"/>
              <a:t> aux laïcs</a:t>
            </a:r>
          </a:p>
          <a:p>
            <a:endParaRPr lang="fr-FR" dirty="0"/>
          </a:p>
          <a:p>
            <a:r>
              <a:rPr lang="fr-FR" dirty="0"/>
              <a:t>Une </a:t>
            </a:r>
            <a:r>
              <a:rPr lang="fr-FR" b="1" dirty="0"/>
              <a:t>rhétorique</a:t>
            </a:r>
            <a:r>
              <a:rPr lang="fr-FR" dirty="0"/>
              <a:t>  de base </a:t>
            </a:r>
          </a:p>
          <a:p>
            <a:endParaRPr lang="fr-FR" dirty="0"/>
          </a:p>
          <a:p>
            <a:r>
              <a:rPr lang="fr-FR" dirty="0"/>
              <a:t>+ Effort pastoral pour traiter des questions élémentaires de la foi chrétienne d’une façon </a:t>
            </a:r>
            <a:r>
              <a:rPr lang="fr-FR" b="1" dirty="0"/>
              <a:t>compréhensible par les laïcs</a:t>
            </a:r>
            <a:r>
              <a:rPr lang="fr-FR" dirty="0"/>
              <a:t>.</a:t>
            </a:r>
          </a:p>
          <a:p>
            <a:endParaRPr lang="fr-FR" dirty="0"/>
          </a:p>
        </p:txBody>
      </p:sp>
    </p:spTree>
    <p:extLst>
      <p:ext uri="{BB962C8B-B14F-4D97-AF65-F5344CB8AC3E}">
        <p14:creationId xmlns:p14="http://schemas.microsoft.com/office/powerpoint/2010/main" val="871823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8618F5-3944-E149-BCB6-625AFEE4CFFE}"/>
              </a:ext>
            </a:extLst>
          </p:cNvPr>
          <p:cNvSpPr>
            <a:spLocks noGrp="1"/>
          </p:cNvSpPr>
          <p:nvPr>
            <p:ph type="title"/>
          </p:nvPr>
        </p:nvSpPr>
        <p:spPr/>
        <p:txBody>
          <a:bodyPr/>
          <a:lstStyle/>
          <a:p>
            <a:r>
              <a:rPr lang="fr-FR" dirty="0"/>
              <a:t>- Un autre rapport à l’Ecriture sainte</a:t>
            </a:r>
          </a:p>
        </p:txBody>
      </p:sp>
      <p:sp>
        <p:nvSpPr>
          <p:cNvPr id="3" name="Espace réservé du contenu 2">
            <a:extLst>
              <a:ext uri="{FF2B5EF4-FFF2-40B4-BE49-F238E27FC236}">
                <a16:creationId xmlns:a16="http://schemas.microsoft.com/office/drawing/2014/main" id="{E55BB80F-7B19-1641-B5DE-0BFF343612F4}"/>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221300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4523BC-AE34-7645-A298-F1204836965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A6DD4DD-6639-BB41-BE1E-E3224ED6F7C0}"/>
              </a:ext>
            </a:extLst>
          </p:cNvPr>
          <p:cNvSpPr>
            <a:spLocks noGrp="1"/>
          </p:cNvSpPr>
          <p:nvPr>
            <p:ph idx="1"/>
          </p:nvPr>
        </p:nvSpPr>
        <p:spPr/>
        <p:txBody>
          <a:bodyPr/>
          <a:lstStyle/>
          <a:p>
            <a:pPr marL="0" indent="0" algn="just">
              <a:buNone/>
            </a:pPr>
            <a:r>
              <a:rPr lang="fr-FR" i="1" dirty="0"/>
              <a:t>« </a:t>
            </a:r>
            <a:r>
              <a:rPr lang="fr-FR" dirty="0"/>
              <a:t>Jusqu’à ma vingtième année je n’avais jamais vu de Bible. Je ne croyais pas qu’il y eût d’autres évangiles et d’autres épîtres </a:t>
            </a:r>
            <a:r>
              <a:rPr lang="fr-FR" b="1" dirty="0"/>
              <a:t>[= lettres des Apôtres]</a:t>
            </a:r>
            <a:r>
              <a:rPr lang="fr-FR" dirty="0"/>
              <a:t> que ce que j’en avais lu dans les lectionnaires </a:t>
            </a:r>
            <a:r>
              <a:rPr lang="fr-FR" b="1" dirty="0"/>
              <a:t>[= recueil de résumés ou morceaux choisis]</a:t>
            </a:r>
            <a:r>
              <a:rPr lang="fr-FR" dirty="0"/>
              <a:t>. Enfin je trouvai une </a:t>
            </a:r>
            <a:r>
              <a:rPr lang="fr-FR" b="1" dirty="0"/>
              <a:t>Bible complète à la bibliothèque d’Erfurt</a:t>
            </a:r>
            <a:r>
              <a:rPr lang="fr-FR" dirty="0"/>
              <a:t>; je la parcourus avec ardeur et avec le plus grand étonnement »</a:t>
            </a:r>
          </a:p>
          <a:p>
            <a:pPr marL="0" indent="0">
              <a:buNone/>
            </a:pPr>
            <a:r>
              <a:rPr lang="fr-FR" dirty="0"/>
              <a:t>(</a:t>
            </a:r>
            <a:r>
              <a:rPr lang="fr-FR" i="1" dirty="0"/>
              <a:t>Luther d’après Luther</a:t>
            </a:r>
            <a:r>
              <a:rPr lang="fr-FR" dirty="0"/>
              <a:t>, fragments extraits de ses œuvres par G. A. </a:t>
            </a:r>
            <a:r>
              <a:rPr lang="fr-FR" dirty="0" err="1"/>
              <a:t>Hoff</a:t>
            </a:r>
            <a:r>
              <a:rPr lang="fr-FR" dirty="0"/>
              <a:t>, Lausanne, 1887, p. 201-202). </a:t>
            </a:r>
          </a:p>
        </p:txBody>
      </p:sp>
    </p:spTree>
    <p:extLst>
      <p:ext uri="{BB962C8B-B14F-4D97-AF65-F5344CB8AC3E}">
        <p14:creationId xmlns:p14="http://schemas.microsoft.com/office/powerpoint/2010/main" val="3158078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4E4958-40A5-8A4C-B857-4F8D2F7A75F2}"/>
              </a:ext>
            </a:extLst>
          </p:cNvPr>
          <p:cNvSpPr>
            <a:spLocks noGrp="1"/>
          </p:cNvSpPr>
          <p:nvPr>
            <p:ph type="title"/>
          </p:nvPr>
        </p:nvSpPr>
        <p:spPr/>
        <p:txBody>
          <a:bodyPr/>
          <a:lstStyle/>
          <a:p>
            <a:r>
              <a:rPr lang="fr-FR" b="1" dirty="0"/>
              <a:t>- Un autre rapport à la </a:t>
            </a:r>
            <a:r>
              <a:rPr lang="fr-FR" b="1" i="1" dirty="0" err="1"/>
              <a:t>memoria</a:t>
            </a:r>
            <a:endParaRPr lang="fr-FR" b="1" i="1" dirty="0"/>
          </a:p>
        </p:txBody>
      </p:sp>
      <p:sp>
        <p:nvSpPr>
          <p:cNvPr id="3" name="Espace réservé du contenu 2">
            <a:extLst>
              <a:ext uri="{FF2B5EF4-FFF2-40B4-BE49-F238E27FC236}">
                <a16:creationId xmlns:a16="http://schemas.microsoft.com/office/drawing/2014/main" id="{7BD2AEFF-782F-434D-B292-CB7B10F8E166}"/>
              </a:ext>
            </a:extLst>
          </p:cNvPr>
          <p:cNvSpPr>
            <a:spLocks noGrp="1"/>
          </p:cNvSpPr>
          <p:nvPr>
            <p:ph idx="1"/>
          </p:nvPr>
        </p:nvSpPr>
        <p:spPr/>
        <p:txBody>
          <a:bodyPr/>
          <a:lstStyle/>
          <a:p>
            <a:pPr marL="0" indent="0">
              <a:buNone/>
            </a:pPr>
            <a:r>
              <a:rPr lang="fr-FR" dirty="0"/>
              <a:t>Mémoire = « matrice de l’histoire »</a:t>
            </a:r>
          </a:p>
          <a:p>
            <a:pPr marL="0" indent="0">
              <a:buNone/>
            </a:pPr>
            <a:r>
              <a:rPr lang="fr-FR" dirty="0"/>
              <a:t>Donc : </a:t>
            </a:r>
          </a:p>
          <a:p>
            <a:pPr marL="0" indent="0">
              <a:buNone/>
            </a:pPr>
            <a:endParaRPr lang="fr-FR" dirty="0"/>
          </a:p>
          <a:p>
            <a:pPr>
              <a:buFontTx/>
              <a:buChar char="-"/>
            </a:pPr>
            <a:r>
              <a:rPr lang="fr-FR" dirty="0"/>
              <a:t>Une autre exégèse</a:t>
            </a:r>
          </a:p>
          <a:p>
            <a:pPr>
              <a:buFontTx/>
              <a:buChar char="-"/>
            </a:pPr>
            <a:r>
              <a:rPr lang="fr-FR" dirty="0"/>
              <a:t>Une autre pastorale</a:t>
            </a:r>
          </a:p>
        </p:txBody>
      </p:sp>
    </p:spTree>
    <p:extLst>
      <p:ext uri="{BB962C8B-B14F-4D97-AF65-F5344CB8AC3E}">
        <p14:creationId xmlns:p14="http://schemas.microsoft.com/office/powerpoint/2010/main" val="1511180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9E1E53-EC95-294E-A7F1-72BE8CAE344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37972EE-2F74-984E-9A79-908BE637E505}"/>
              </a:ext>
            </a:extLst>
          </p:cNvPr>
          <p:cNvSpPr>
            <a:spLocks noGrp="1"/>
          </p:cNvSpPr>
          <p:nvPr>
            <p:ph idx="1"/>
          </p:nvPr>
        </p:nvSpPr>
        <p:spPr/>
        <p:txBody>
          <a:bodyPr>
            <a:normAutofit fontScale="92500" lnSpcReduction="10000"/>
          </a:bodyPr>
          <a:lstStyle/>
          <a:p>
            <a:pPr marL="0" indent="0" algn="just">
              <a:buNone/>
            </a:pPr>
            <a:r>
              <a:rPr lang="fr-FR" dirty="0"/>
              <a:t>« Ce terme de « </a:t>
            </a:r>
            <a:r>
              <a:rPr lang="fr-FR" b="1" dirty="0"/>
              <a:t>justice* de Dieu </a:t>
            </a:r>
            <a:r>
              <a:rPr lang="fr-FR" dirty="0"/>
              <a:t>», je le haïssais, car l’usage courant et l’emploi qu’en font habituellement tous les </a:t>
            </a:r>
            <a:r>
              <a:rPr lang="fr-FR" b="1" dirty="0"/>
              <a:t>docteurs m’avaient enseigné à le comprendre au sens philosophique</a:t>
            </a:r>
            <a:r>
              <a:rPr lang="fr-FR" dirty="0"/>
              <a:t>. (…). Enfin, Dieu me prit en pitié. Pendant que je méditais jour et nuit et que j’examinais l’enchaînement de ces mots : « La justice de Dieu est révélée dans </a:t>
            </a:r>
            <a:r>
              <a:rPr lang="fr-FR" i="1" dirty="0"/>
              <a:t>l’Évangile</a:t>
            </a:r>
            <a:r>
              <a:rPr lang="fr-FR" dirty="0"/>
              <a:t> »  (…), je commençais à comprendre que « la justice de Dieu » signifie la justice que Dieu donne et par laquelle le juste vit, s’il a la foi… Aussitôt, </a:t>
            </a:r>
            <a:r>
              <a:rPr lang="fr-FR" b="1" dirty="0"/>
              <a:t>je me sentis renaître</a:t>
            </a:r>
            <a:r>
              <a:rPr lang="fr-FR" dirty="0"/>
              <a:t>, et il me sembla être entré par des portes largement ouvertes au paradis même. Dès lors, l’Écriture toute entière prit à mes yeux uns aspect nouveau. Je </a:t>
            </a:r>
            <a:r>
              <a:rPr lang="fr-FR" b="1" dirty="0"/>
              <a:t>parcourus les textes comme ma mémoire me les présentai</a:t>
            </a:r>
            <a:r>
              <a:rPr lang="fr-FR" dirty="0"/>
              <a:t>t et notai d’autres termes qu’il fallait expliquer de façon analogue… ».</a:t>
            </a:r>
          </a:p>
          <a:p>
            <a:pPr marL="0" indent="0">
              <a:buNone/>
            </a:pPr>
            <a:r>
              <a:rPr lang="fr-FR" dirty="0"/>
              <a:t>(</a:t>
            </a:r>
            <a:r>
              <a:rPr lang="fr-FR" i="1" dirty="0"/>
              <a:t>Luther d’après Luther</a:t>
            </a:r>
            <a:r>
              <a:rPr lang="fr-FR" dirty="0"/>
              <a:t>, fragments extraits de ses œuvres par G. A. </a:t>
            </a:r>
            <a:r>
              <a:rPr lang="fr-FR" dirty="0" err="1"/>
              <a:t>Hoff</a:t>
            </a:r>
            <a:r>
              <a:rPr lang="fr-FR" dirty="0"/>
              <a:t>, Lausanne, 1887, p. 201-202). </a:t>
            </a:r>
          </a:p>
          <a:p>
            <a:pPr marL="0" indent="0">
              <a:buNone/>
            </a:pPr>
            <a:endParaRPr lang="fr-FR" dirty="0"/>
          </a:p>
        </p:txBody>
      </p:sp>
    </p:spTree>
    <p:extLst>
      <p:ext uri="{BB962C8B-B14F-4D97-AF65-F5344CB8AC3E}">
        <p14:creationId xmlns:p14="http://schemas.microsoft.com/office/powerpoint/2010/main" val="3838023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A693AC9-DF8E-CB4F-A20F-C215BC8C729B}"/>
              </a:ext>
            </a:extLst>
          </p:cNvPr>
          <p:cNvPicPr>
            <a:picLocks noChangeAspect="1"/>
          </p:cNvPicPr>
          <p:nvPr/>
        </p:nvPicPr>
        <p:blipFill>
          <a:blip r:embed="rId2"/>
          <a:stretch>
            <a:fillRect/>
          </a:stretch>
        </p:blipFill>
        <p:spPr>
          <a:xfrm>
            <a:off x="3637935" y="0"/>
            <a:ext cx="4916129" cy="6858000"/>
          </a:xfrm>
          <a:prstGeom prst="rect">
            <a:avLst/>
          </a:prstGeom>
        </p:spPr>
      </p:pic>
      <p:sp>
        <p:nvSpPr>
          <p:cNvPr id="5" name="ZoneTexte 4">
            <a:extLst>
              <a:ext uri="{FF2B5EF4-FFF2-40B4-BE49-F238E27FC236}">
                <a16:creationId xmlns:a16="http://schemas.microsoft.com/office/drawing/2014/main" id="{6D392203-CFEF-4746-ACB4-6DD666B1C329}"/>
              </a:ext>
            </a:extLst>
          </p:cNvPr>
          <p:cNvSpPr txBox="1"/>
          <p:nvPr/>
        </p:nvSpPr>
        <p:spPr>
          <a:xfrm>
            <a:off x="9067800" y="4434840"/>
            <a:ext cx="2545080" cy="923330"/>
          </a:xfrm>
          <a:prstGeom prst="rect">
            <a:avLst/>
          </a:prstGeom>
          <a:noFill/>
        </p:spPr>
        <p:txBody>
          <a:bodyPr wrap="square" rtlCol="0">
            <a:spAutoFit/>
          </a:bodyPr>
          <a:lstStyle/>
          <a:p>
            <a:r>
              <a:rPr lang="fr-FR" i="1" dirty="0"/>
              <a:t>Livre d’heures de Metz</a:t>
            </a:r>
            <a:r>
              <a:rPr lang="fr-FR" dirty="0"/>
              <a:t>, vers 1440, Cleveland Museum of Art</a:t>
            </a:r>
          </a:p>
        </p:txBody>
      </p:sp>
    </p:spTree>
    <p:extLst>
      <p:ext uri="{BB962C8B-B14F-4D97-AF65-F5344CB8AC3E}">
        <p14:creationId xmlns:p14="http://schemas.microsoft.com/office/powerpoint/2010/main" val="1954286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A8697F-D7C5-5947-BA06-8064FD599C72}"/>
              </a:ext>
            </a:extLst>
          </p:cNvPr>
          <p:cNvSpPr>
            <a:spLocks noGrp="1"/>
          </p:cNvSpPr>
          <p:nvPr>
            <p:ph type="title"/>
          </p:nvPr>
        </p:nvSpPr>
        <p:spPr/>
        <p:txBody>
          <a:bodyPr/>
          <a:lstStyle/>
          <a:p>
            <a:endParaRPr lang="fr-FR"/>
          </a:p>
        </p:txBody>
      </p:sp>
      <p:sp useBgFill="1">
        <p:nvSpPr>
          <p:cNvPr id="3" name="Espace réservé du contenu 2">
            <a:extLst>
              <a:ext uri="{FF2B5EF4-FFF2-40B4-BE49-F238E27FC236}">
                <a16:creationId xmlns:a16="http://schemas.microsoft.com/office/drawing/2014/main" id="{6DC10F36-1EB4-0C42-92D6-5326CF2149E1}"/>
              </a:ext>
            </a:extLst>
          </p:cNvPr>
          <p:cNvSpPr>
            <a:spLocks noGrp="1"/>
          </p:cNvSpPr>
          <p:nvPr>
            <p:ph idx="1"/>
          </p:nvPr>
        </p:nvSpPr>
        <p:spPr/>
        <p:txBody>
          <a:bodyPr/>
          <a:lstStyle/>
          <a:p>
            <a:r>
              <a:rPr lang="fr-FR" dirty="0"/>
              <a:t>Thématique augustinienne de la </a:t>
            </a:r>
            <a:r>
              <a:rPr lang="fr-FR" b="1" i="1" dirty="0" err="1"/>
              <a:t>memoria</a:t>
            </a:r>
            <a:r>
              <a:rPr lang="fr-FR" b="1" i="1" dirty="0"/>
              <a:t> </a:t>
            </a:r>
            <a:r>
              <a:rPr lang="fr-FR" b="1" dirty="0"/>
              <a:t>:</a:t>
            </a:r>
          </a:p>
          <a:p>
            <a:endParaRPr lang="fr-FR" b="1" i="1" dirty="0"/>
          </a:p>
          <a:p>
            <a:pPr marL="0" indent="0">
              <a:buNone/>
            </a:pPr>
            <a:r>
              <a:rPr lang="fr-FR" dirty="0"/>
              <a:t>« </a:t>
            </a:r>
            <a:r>
              <a:rPr lang="fr-FR" i="1" dirty="0"/>
              <a:t>dans les vastes </a:t>
            </a:r>
            <a:r>
              <a:rPr lang="fr-FR" b="1" i="1" dirty="0"/>
              <a:t>palais de ma mémoire</a:t>
            </a:r>
            <a:r>
              <a:rPr lang="fr-FR" i="1" dirty="0"/>
              <a:t>, où sont renfermés les </a:t>
            </a:r>
            <a:r>
              <a:rPr lang="fr-FR" b="1" i="1" dirty="0"/>
              <a:t>trésors de ces innombrables images</a:t>
            </a:r>
            <a:r>
              <a:rPr lang="fr-FR" i="1" dirty="0"/>
              <a:t> entrées par la </a:t>
            </a:r>
            <a:r>
              <a:rPr lang="fr-FR" b="1" i="1" dirty="0"/>
              <a:t>porte des sens </a:t>
            </a:r>
            <a:r>
              <a:rPr lang="fr-FR" i="1" dirty="0"/>
              <a:t>»</a:t>
            </a:r>
          </a:p>
          <a:p>
            <a:pPr marL="0" indent="0">
              <a:buNone/>
            </a:pPr>
            <a:r>
              <a:rPr lang="fr-FR" dirty="0"/>
              <a:t> (Saint Augustin, </a:t>
            </a:r>
            <a:r>
              <a:rPr lang="fr-FR" i="1" dirty="0"/>
              <a:t>Confessions</a:t>
            </a:r>
            <a:r>
              <a:rPr lang="fr-FR" dirty="0"/>
              <a:t>, Livre X)</a:t>
            </a:r>
          </a:p>
          <a:p>
            <a:pPr marL="0" indent="0">
              <a:buNone/>
            </a:pPr>
            <a:endParaRPr lang="fr-FR" b="1" i="1" dirty="0"/>
          </a:p>
          <a:p>
            <a:pPr marL="0" indent="0">
              <a:buNone/>
            </a:pPr>
            <a:r>
              <a:rPr lang="fr-FR" i="1" dirty="0"/>
              <a:t>Dieu et les 5 sens</a:t>
            </a:r>
          </a:p>
          <a:p>
            <a:pPr marL="0" indent="0">
              <a:buNone/>
            </a:pPr>
            <a:r>
              <a:rPr lang="fr-FR" i="1" dirty="0"/>
              <a:t>Le Moyen Age et les 5 sens</a:t>
            </a:r>
          </a:p>
        </p:txBody>
      </p:sp>
    </p:spTree>
    <p:extLst>
      <p:ext uri="{BB962C8B-B14F-4D97-AF65-F5344CB8AC3E}">
        <p14:creationId xmlns:p14="http://schemas.microsoft.com/office/powerpoint/2010/main" val="1942825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3685B62-D229-8C48-9851-D58DBFF1F971}"/>
              </a:ext>
            </a:extLst>
          </p:cNvPr>
          <p:cNvSpPr>
            <a:spLocks noGrp="1"/>
          </p:cNvSpPr>
          <p:nvPr>
            <p:ph type="title"/>
          </p:nvPr>
        </p:nvSpPr>
        <p:spPr/>
        <p:txBody>
          <a:bodyPr/>
          <a:lstStyle/>
          <a:p>
            <a:endParaRPr lang="fr-FR"/>
          </a:p>
        </p:txBody>
      </p:sp>
      <p:sp>
        <p:nvSpPr>
          <p:cNvPr id="6" name="Espace réservé du contenu 5">
            <a:extLst>
              <a:ext uri="{FF2B5EF4-FFF2-40B4-BE49-F238E27FC236}">
                <a16:creationId xmlns:a16="http://schemas.microsoft.com/office/drawing/2014/main" id="{4D0AD92A-EA26-F94B-906E-4C0F4D33A7F6}"/>
              </a:ext>
            </a:extLst>
          </p:cNvPr>
          <p:cNvSpPr>
            <a:spLocks noGrp="1"/>
          </p:cNvSpPr>
          <p:nvPr>
            <p:ph idx="1"/>
          </p:nvPr>
        </p:nvSpPr>
        <p:spPr/>
        <p:txBody>
          <a:bodyPr/>
          <a:lstStyle/>
          <a:p>
            <a:pPr marL="0" indent="0" algn="just">
              <a:buNone/>
            </a:pPr>
            <a:r>
              <a:rPr lang="fr-FR" dirty="0"/>
              <a:t>«C’est la </a:t>
            </a:r>
            <a:r>
              <a:rPr lang="fr-FR" b="1" dirty="0"/>
              <a:t>clarté, la voix, le parfum, l’enlacement </a:t>
            </a:r>
            <a:r>
              <a:rPr lang="fr-FR" dirty="0"/>
              <a:t>de ”l’homme intérieur” que je porte en moi, là où brille pour mon âme une clarté que ne borne aucun espace, où chantent des mélodies que le temps n’emporte pas, où embaument des parfums que ne dissipe pas le vent, où la table a des</a:t>
            </a:r>
            <a:r>
              <a:rPr lang="fr-FR" b="1" dirty="0"/>
              <a:t> saveurs </a:t>
            </a:r>
            <a:r>
              <a:rPr lang="fr-FR" dirty="0"/>
              <a:t>que n’émousse pas la voracité, et l’amour des enlacements que ne dénoue aucune satiété ; </a:t>
            </a:r>
            <a:r>
              <a:rPr lang="fr-FR" b="1" dirty="0"/>
              <a:t>voilà ce que j’aime en aimant mon Dieu</a:t>
            </a:r>
            <a:r>
              <a:rPr lang="fr-FR" dirty="0"/>
              <a:t>».</a:t>
            </a:r>
          </a:p>
          <a:p>
            <a:pPr marL="0" indent="0" algn="just">
              <a:buNone/>
            </a:pPr>
            <a:r>
              <a:rPr lang="fr-FR" dirty="0"/>
              <a:t>(saint Augustin, </a:t>
            </a:r>
            <a:r>
              <a:rPr lang="fr-FR" i="1" dirty="0"/>
              <a:t>Confessions</a:t>
            </a:r>
            <a:r>
              <a:rPr lang="fr-FR" dirty="0"/>
              <a:t>, X, 6)</a:t>
            </a:r>
          </a:p>
        </p:txBody>
      </p:sp>
    </p:spTree>
    <p:extLst>
      <p:ext uri="{BB962C8B-B14F-4D97-AF65-F5344CB8AC3E}">
        <p14:creationId xmlns:p14="http://schemas.microsoft.com/office/powerpoint/2010/main" val="975371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395DA7-C2BA-3F4D-A739-0E348A0E2CD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2EFB1BD-157F-CF41-A726-A2D87A2981A4}"/>
              </a:ext>
            </a:extLst>
          </p:cNvPr>
          <p:cNvSpPr>
            <a:spLocks noGrp="1"/>
          </p:cNvSpPr>
          <p:nvPr>
            <p:ph idx="1"/>
          </p:nvPr>
        </p:nvSpPr>
        <p:spPr/>
        <p:txBody>
          <a:bodyPr/>
          <a:lstStyle/>
          <a:p>
            <a:r>
              <a:rPr lang="fr-FR" b="1" i="1" dirty="0"/>
              <a:t>Machina </a:t>
            </a:r>
            <a:r>
              <a:rPr lang="fr-FR" b="1" i="1" dirty="0" err="1"/>
              <a:t>memorialis</a:t>
            </a:r>
            <a:endParaRPr lang="fr-FR" b="1" i="1" dirty="0"/>
          </a:p>
        </p:txBody>
      </p:sp>
      <p:pic>
        <p:nvPicPr>
          <p:cNvPr id="5" name="Image 4">
            <a:extLst>
              <a:ext uri="{FF2B5EF4-FFF2-40B4-BE49-F238E27FC236}">
                <a16:creationId xmlns:a16="http://schemas.microsoft.com/office/drawing/2014/main" id="{99DBB6D0-093C-9544-823C-C56FBFAD3EEF}"/>
              </a:ext>
            </a:extLst>
          </p:cNvPr>
          <p:cNvPicPr>
            <a:picLocks noChangeAspect="1"/>
          </p:cNvPicPr>
          <p:nvPr/>
        </p:nvPicPr>
        <p:blipFill>
          <a:blip r:embed="rId2"/>
          <a:stretch>
            <a:fillRect/>
          </a:stretch>
        </p:blipFill>
        <p:spPr>
          <a:xfrm>
            <a:off x="5975350" y="3251200"/>
            <a:ext cx="241300" cy="355600"/>
          </a:xfrm>
          <a:prstGeom prst="rect">
            <a:avLst/>
          </a:prstGeom>
        </p:spPr>
      </p:pic>
    </p:spTree>
    <p:extLst>
      <p:ext uri="{BB962C8B-B14F-4D97-AF65-F5344CB8AC3E}">
        <p14:creationId xmlns:p14="http://schemas.microsoft.com/office/powerpoint/2010/main" val="3081242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EF7784-80F7-6141-B09C-108AE34C26B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C855674-7DD5-FB47-AAF7-C7B08B1364DB}"/>
              </a:ext>
            </a:extLst>
          </p:cNvPr>
          <p:cNvSpPr>
            <a:spLocks noGrp="1"/>
          </p:cNvSpPr>
          <p:nvPr>
            <p:ph idx="1"/>
          </p:nvPr>
        </p:nvSpPr>
        <p:spPr/>
        <p:txBody>
          <a:bodyPr/>
          <a:lstStyle/>
          <a:p>
            <a:r>
              <a:rPr lang="fr-FR" b="1" dirty="0"/>
              <a:t>Certitude théologique </a:t>
            </a:r>
            <a:r>
              <a:rPr lang="fr-FR" dirty="0"/>
              <a:t>qui anime le moine, prêtre et prédicateur fondée sur l’Ecriture et les Pères de l’Eglise.</a:t>
            </a:r>
          </a:p>
          <a:p>
            <a:r>
              <a:rPr lang="fr-FR" dirty="0"/>
              <a:t>Moment de </a:t>
            </a:r>
            <a:r>
              <a:rPr lang="fr-FR" b="1" dirty="0"/>
              <a:t>grande souffrance intérieure.</a:t>
            </a:r>
          </a:p>
        </p:txBody>
      </p:sp>
    </p:spTree>
    <p:extLst>
      <p:ext uri="{BB962C8B-B14F-4D97-AF65-F5344CB8AC3E}">
        <p14:creationId xmlns:p14="http://schemas.microsoft.com/office/powerpoint/2010/main" val="3095658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FFADC-38C3-8946-9FF1-3440913007B9}"/>
              </a:ext>
            </a:extLst>
          </p:cNvPr>
          <p:cNvSpPr>
            <a:spLocks noGrp="1"/>
          </p:cNvSpPr>
          <p:nvPr>
            <p:ph type="title"/>
          </p:nvPr>
        </p:nvSpPr>
        <p:spPr/>
        <p:txBody>
          <a:bodyPr/>
          <a:lstStyle/>
          <a:p>
            <a:r>
              <a:rPr lang="fr-FR" b="1" dirty="0"/>
              <a:t>INTRODUCTION</a:t>
            </a:r>
          </a:p>
        </p:txBody>
      </p:sp>
      <p:sp>
        <p:nvSpPr>
          <p:cNvPr id="3" name="Espace réservé du contenu 2">
            <a:extLst>
              <a:ext uri="{FF2B5EF4-FFF2-40B4-BE49-F238E27FC236}">
                <a16:creationId xmlns:a16="http://schemas.microsoft.com/office/drawing/2014/main" id="{9E03950B-80AC-574E-8D7F-7CF5F8C803E4}"/>
              </a:ext>
            </a:extLst>
          </p:cNvPr>
          <p:cNvSpPr>
            <a:spLocks noGrp="1"/>
          </p:cNvSpPr>
          <p:nvPr>
            <p:ph idx="1"/>
          </p:nvPr>
        </p:nvSpPr>
        <p:spPr/>
        <p:txBody>
          <a:bodyPr/>
          <a:lstStyle/>
          <a:p>
            <a:r>
              <a:rPr lang="fr-FR" dirty="0"/>
              <a:t>Comment qualifier la</a:t>
            </a:r>
            <a:r>
              <a:rPr lang="fr-FR" b="1" dirty="0"/>
              <a:t> théologie </a:t>
            </a:r>
            <a:r>
              <a:rPr lang="fr-FR" dirty="0"/>
              <a:t>de Luther </a:t>
            </a:r>
            <a:r>
              <a:rPr lang="fr-FR" b="1" dirty="0"/>
              <a:t>(1483-1546) </a:t>
            </a:r>
            <a:r>
              <a:rPr lang="fr-FR" dirty="0"/>
              <a:t>?</a:t>
            </a:r>
          </a:p>
          <a:p>
            <a:pPr marL="0" indent="0">
              <a:buNone/>
            </a:pPr>
            <a:endParaRPr lang="fr-FR" dirty="0"/>
          </a:p>
          <a:p>
            <a:pPr marL="0" indent="0">
              <a:buNone/>
            </a:pPr>
            <a:r>
              <a:rPr lang="fr-FR" dirty="0"/>
              <a:t>- </a:t>
            </a:r>
            <a:r>
              <a:rPr lang="fr-FR" b="1" i="1" dirty="0" err="1"/>
              <a:t>Disputatio</a:t>
            </a:r>
            <a:endParaRPr lang="fr-FR" b="1" i="1" dirty="0"/>
          </a:p>
          <a:p>
            <a:pPr>
              <a:buFontTx/>
              <a:buChar char="-"/>
            </a:pPr>
            <a:r>
              <a:rPr lang="fr-FR" dirty="0"/>
              <a:t>Pour ses détracteurs «  </a:t>
            </a:r>
            <a:r>
              <a:rPr lang="fr-FR" b="1" dirty="0"/>
              <a:t>hérésie</a:t>
            </a:r>
            <a:r>
              <a:rPr lang="fr-FR" dirty="0"/>
              <a:t> »</a:t>
            </a:r>
          </a:p>
          <a:p>
            <a:pPr>
              <a:buFontTx/>
              <a:buChar char="-"/>
            </a:pPr>
            <a:r>
              <a:rPr lang="fr-FR" dirty="0"/>
              <a:t>Propos adverses qualifiés par Luther  de « </a:t>
            </a:r>
            <a:r>
              <a:rPr lang="fr-FR" b="1" dirty="0"/>
              <a:t>criailleries </a:t>
            </a:r>
            <a:r>
              <a:rPr lang="fr-FR" dirty="0"/>
              <a:t>» </a:t>
            </a:r>
          </a:p>
          <a:p>
            <a:pPr marL="0" indent="0">
              <a:buNone/>
            </a:pPr>
            <a:endParaRPr lang="fr-FR" dirty="0"/>
          </a:p>
          <a:p>
            <a:r>
              <a:rPr lang="fr-FR" b="1" dirty="0"/>
              <a:t>Théologie dans la rue ?</a:t>
            </a:r>
          </a:p>
          <a:p>
            <a:endParaRPr lang="fr-FR" dirty="0"/>
          </a:p>
        </p:txBody>
      </p:sp>
    </p:spTree>
    <p:extLst>
      <p:ext uri="{BB962C8B-B14F-4D97-AF65-F5344CB8AC3E}">
        <p14:creationId xmlns:p14="http://schemas.microsoft.com/office/powerpoint/2010/main" val="3581373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E185EB-610E-7041-BF0B-9ED9DA4D1FE5}"/>
              </a:ext>
            </a:extLst>
          </p:cNvPr>
          <p:cNvSpPr>
            <a:spLocks noGrp="1"/>
          </p:cNvSpPr>
          <p:nvPr>
            <p:ph type="title"/>
          </p:nvPr>
        </p:nvSpPr>
        <p:spPr/>
        <p:txBody>
          <a:bodyPr/>
          <a:lstStyle/>
          <a:p>
            <a:r>
              <a:rPr lang="fr-FR" b="1" dirty="0"/>
              <a:t>2 –  amplifiée par un dialogue de sourds</a:t>
            </a:r>
          </a:p>
        </p:txBody>
      </p:sp>
      <p:sp>
        <p:nvSpPr>
          <p:cNvPr id="3" name="Espace réservé du contenu 2">
            <a:extLst>
              <a:ext uri="{FF2B5EF4-FFF2-40B4-BE49-F238E27FC236}">
                <a16:creationId xmlns:a16="http://schemas.microsoft.com/office/drawing/2014/main" id="{3E425E2B-B035-1F4E-98C7-4FFA32CB20E1}"/>
              </a:ext>
            </a:extLst>
          </p:cNvPr>
          <p:cNvSpPr>
            <a:spLocks noGrp="1"/>
          </p:cNvSpPr>
          <p:nvPr>
            <p:ph idx="1"/>
          </p:nvPr>
        </p:nvSpPr>
        <p:spPr/>
        <p:txBody>
          <a:bodyPr>
            <a:normAutofit/>
          </a:bodyPr>
          <a:lstStyle/>
          <a:p>
            <a:pPr marL="0" indent="0">
              <a:buNone/>
            </a:pPr>
            <a:r>
              <a:rPr lang="fr-FR" dirty="0"/>
              <a:t>Par exemple :</a:t>
            </a:r>
          </a:p>
          <a:p>
            <a:pPr marL="0" indent="0">
              <a:buNone/>
            </a:pPr>
            <a:r>
              <a:rPr lang="fr-FR" dirty="0"/>
              <a:t> </a:t>
            </a:r>
          </a:p>
        </p:txBody>
      </p:sp>
    </p:spTree>
    <p:extLst>
      <p:ext uri="{BB962C8B-B14F-4D97-AF65-F5344CB8AC3E}">
        <p14:creationId xmlns:p14="http://schemas.microsoft.com/office/powerpoint/2010/main" val="4077802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187DE-1739-4D44-B5CC-59E6EF07362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29AC3FE-6A00-0A43-83AE-368342A2795D}"/>
              </a:ext>
            </a:extLst>
          </p:cNvPr>
          <p:cNvSpPr>
            <a:spLocks noGrp="1"/>
          </p:cNvSpPr>
          <p:nvPr>
            <p:ph idx="1"/>
          </p:nvPr>
        </p:nvSpPr>
        <p:spPr/>
        <p:txBody>
          <a:bodyPr/>
          <a:lstStyle/>
          <a:p>
            <a:pPr marL="0" indent="0">
              <a:buNone/>
            </a:pPr>
            <a:r>
              <a:rPr lang="fr-FR" b="1" dirty="0"/>
              <a:t>* mai 1518</a:t>
            </a:r>
            <a:r>
              <a:rPr lang="fr-FR" dirty="0"/>
              <a:t>, </a:t>
            </a:r>
          </a:p>
          <a:p>
            <a:pPr marL="0" indent="0">
              <a:buNone/>
            </a:pPr>
            <a:r>
              <a:rPr lang="fr-FR" dirty="0"/>
              <a:t>- dominicain Johannes Tetzel (1465-1519)</a:t>
            </a:r>
          </a:p>
          <a:p>
            <a:pPr marL="0" indent="0">
              <a:buNone/>
            </a:pPr>
            <a:r>
              <a:rPr lang="fr-FR" dirty="0"/>
              <a:t>- Publication d’une « </a:t>
            </a:r>
            <a:r>
              <a:rPr lang="fr-FR" i="1" dirty="0"/>
              <a:t>réfutation </a:t>
            </a:r>
            <a:r>
              <a:rPr lang="fr-FR" dirty="0"/>
              <a:t>» du </a:t>
            </a:r>
            <a:r>
              <a:rPr lang="fr-FR" i="1" dirty="0"/>
              <a:t>Sermon sur les indulgences</a:t>
            </a:r>
            <a:endParaRPr lang="fr-FR" dirty="0"/>
          </a:p>
          <a:p>
            <a:pPr marL="0" indent="0">
              <a:buNone/>
            </a:pPr>
            <a:r>
              <a:rPr lang="fr-FR" dirty="0"/>
              <a:t>- en charge du prêche des indulgences pour les donateurs du projet de reconstruction de Saint-Pierre de Rome </a:t>
            </a:r>
          </a:p>
          <a:p>
            <a:pPr marL="0" indent="0">
              <a:buNone/>
            </a:pPr>
            <a:r>
              <a:rPr lang="fr-FR" b="1" dirty="0"/>
              <a:t>* été 1518</a:t>
            </a:r>
          </a:p>
          <a:p>
            <a:pPr marL="0" indent="0">
              <a:buNone/>
            </a:pPr>
            <a:r>
              <a:rPr lang="fr-FR" b="1" dirty="0"/>
              <a:t>- </a:t>
            </a:r>
            <a:r>
              <a:rPr lang="fr-FR" dirty="0"/>
              <a:t>rupture consommée avec Johannes </a:t>
            </a:r>
            <a:r>
              <a:rPr lang="fr-FR" dirty="0" err="1"/>
              <a:t>Maier</a:t>
            </a:r>
            <a:r>
              <a:rPr lang="fr-FR" dirty="0"/>
              <a:t> (1586-1546) </a:t>
            </a:r>
          </a:p>
          <a:p>
            <a:pPr marL="0" indent="0">
              <a:buNone/>
            </a:pPr>
            <a:r>
              <a:rPr lang="fr-FR" dirty="0"/>
              <a:t>- Maître en théologie à l’Université d’Ingolstadt depuis 1510</a:t>
            </a:r>
          </a:p>
          <a:p>
            <a:endParaRPr lang="fr-FR" dirty="0"/>
          </a:p>
        </p:txBody>
      </p:sp>
    </p:spTree>
    <p:extLst>
      <p:ext uri="{BB962C8B-B14F-4D97-AF65-F5344CB8AC3E}">
        <p14:creationId xmlns:p14="http://schemas.microsoft.com/office/powerpoint/2010/main" val="1175650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18FE0A7-3379-BE49-9306-0045C293650F}"/>
              </a:ext>
            </a:extLst>
          </p:cNvPr>
          <p:cNvPicPr>
            <a:picLocks noChangeAspect="1"/>
          </p:cNvPicPr>
          <p:nvPr/>
        </p:nvPicPr>
        <p:blipFill>
          <a:blip r:embed="rId3"/>
          <a:stretch>
            <a:fillRect/>
          </a:stretch>
        </p:blipFill>
        <p:spPr>
          <a:xfrm>
            <a:off x="7649210" y="2420620"/>
            <a:ext cx="3568700" cy="1651000"/>
          </a:xfrm>
          <a:prstGeom prst="rect">
            <a:avLst/>
          </a:prstGeom>
        </p:spPr>
      </p:pic>
      <p:pic>
        <p:nvPicPr>
          <p:cNvPr id="5" name="Image 4">
            <a:extLst>
              <a:ext uri="{FF2B5EF4-FFF2-40B4-BE49-F238E27FC236}">
                <a16:creationId xmlns:a16="http://schemas.microsoft.com/office/drawing/2014/main" id="{C9D6EAA0-D1E6-E348-B78D-B4E43CE47927}"/>
              </a:ext>
            </a:extLst>
          </p:cNvPr>
          <p:cNvPicPr>
            <a:picLocks noChangeAspect="1"/>
          </p:cNvPicPr>
          <p:nvPr/>
        </p:nvPicPr>
        <p:blipFill>
          <a:blip r:embed="rId4"/>
          <a:stretch>
            <a:fillRect/>
          </a:stretch>
        </p:blipFill>
        <p:spPr>
          <a:xfrm>
            <a:off x="1171536" y="-104481"/>
            <a:ext cx="5305464" cy="7066962"/>
          </a:xfrm>
          <a:prstGeom prst="rect">
            <a:avLst/>
          </a:prstGeom>
        </p:spPr>
      </p:pic>
      <p:sp>
        <p:nvSpPr>
          <p:cNvPr id="6" name="ZoneTexte 5">
            <a:extLst>
              <a:ext uri="{FF2B5EF4-FFF2-40B4-BE49-F238E27FC236}">
                <a16:creationId xmlns:a16="http://schemas.microsoft.com/office/drawing/2014/main" id="{6A2A9B70-E847-EE48-A5A0-8187E670E2CD}"/>
              </a:ext>
            </a:extLst>
          </p:cNvPr>
          <p:cNvSpPr txBox="1"/>
          <p:nvPr/>
        </p:nvSpPr>
        <p:spPr>
          <a:xfrm>
            <a:off x="7649210" y="4572000"/>
            <a:ext cx="3371254" cy="646331"/>
          </a:xfrm>
          <a:prstGeom prst="rect">
            <a:avLst/>
          </a:prstGeom>
          <a:noFill/>
        </p:spPr>
        <p:txBody>
          <a:bodyPr wrap="square" rtlCol="0">
            <a:spAutoFit/>
          </a:bodyPr>
          <a:lstStyle/>
          <a:p>
            <a:r>
              <a:rPr lang="fr-FR" dirty="0"/>
              <a:t>Lettre d’indulgence de Johannes Tetzel</a:t>
            </a:r>
          </a:p>
        </p:txBody>
      </p:sp>
    </p:spTree>
    <p:extLst>
      <p:ext uri="{BB962C8B-B14F-4D97-AF65-F5344CB8AC3E}">
        <p14:creationId xmlns:p14="http://schemas.microsoft.com/office/powerpoint/2010/main" val="2940975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1DA1C4-F61C-004C-912C-DCB1D0F57A2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DDEE518-9C92-D242-AFFA-4B6FCA7D2E87}"/>
              </a:ext>
            </a:extLst>
          </p:cNvPr>
          <p:cNvSpPr>
            <a:spLocks noGrp="1"/>
          </p:cNvSpPr>
          <p:nvPr>
            <p:ph idx="1"/>
          </p:nvPr>
        </p:nvSpPr>
        <p:spPr/>
        <p:txBody>
          <a:bodyPr/>
          <a:lstStyle/>
          <a:p>
            <a:pPr marL="0" indent="0">
              <a:buNone/>
            </a:pPr>
            <a:r>
              <a:rPr lang="fr-FR" dirty="0"/>
              <a:t>Légat pontifical Cajetan (1459-1534)</a:t>
            </a:r>
          </a:p>
          <a:p>
            <a:pPr>
              <a:buFontTx/>
              <a:buChar char="-"/>
            </a:pPr>
            <a:r>
              <a:rPr lang="fr-FR" dirty="0"/>
              <a:t>dominicain, maître de l’Ordre des frères prêcheurs</a:t>
            </a:r>
          </a:p>
          <a:p>
            <a:pPr>
              <a:buFontTx/>
              <a:buChar char="-"/>
            </a:pPr>
            <a:r>
              <a:rPr lang="fr-FR" dirty="0"/>
              <a:t>thomiste et fondateur du thomisme</a:t>
            </a:r>
          </a:p>
          <a:p>
            <a:pPr marL="0" indent="0">
              <a:buNone/>
            </a:pPr>
            <a:endParaRPr lang="fr-FR" dirty="0"/>
          </a:p>
          <a:p>
            <a:pPr marL="0" indent="0">
              <a:buNone/>
            </a:pPr>
            <a:r>
              <a:rPr lang="fr-FR" dirty="0"/>
              <a:t>&gt; Demande de rétractation</a:t>
            </a:r>
          </a:p>
          <a:p>
            <a:pPr marL="0" indent="0">
              <a:buNone/>
            </a:pPr>
            <a:r>
              <a:rPr lang="fr-FR" dirty="0"/>
              <a:t>&gt; Refus de Luther</a:t>
            </a:r>
          </a:p>
          <a:p>
            <a:pPr>
              <a:buFontTx/>
              <a:buChar char="-"/>
            </a:pPr>
            <a:endParaRPr lang="fr-FR" dirty="0"/>
          </a:p>
          <a:p>
            <a:pPr marL="0" indent="0">
              <a:buNone/>
            </a:pPr>
            <a:r>
              <a:rPr lang="fr-FR" dirty="0"/>
              <a:t>Relais des pamphlétaires</a:t>
            </a:r>
          </a:p>
        </p:txBody>
      </p:sp>
    </p:spTree>
    <p:extLst>
      <p:ext uri="{BB962C8B-B14F-4D97-AF65-F5344CB8AC3E}">
        <p14:creationId xmlns:p14="http://schemas.microsoft.com/office/powerpoint/2010/main" val="2214480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3F0A3B8-E96E-774C-A3F6-6D2F533305B1}"/>
              </a:ext>
            </a:extLst>
          </p:cNvPr>
          <p:cNvPicPr>
            <a:picLocks noChangeAspect="1"/>
          </p:cNvPicPr>
          <p:nvPr/>
        </p:nvPicPr>
        <p:blipFill>
          <a:blip r:embed="rId2"/>
          <a:stretch>
            <a:fillRect/>
          </a:stretch>
        </p:blipFill>
        <p:spPr>
          <a:xfrm>
            <a:off x="1366345" y="0"/>
            <a:ext cx="9459310" cy="6858000"/>
          </a:xfrm>
          <a:prstGeom prst="rect">
            <a:avLst/>
          </a:prstGeom>
        </p:spPr>
      </p:pic>
      <p:sp>
        <p:nvSpPr>
          <p:cNvPr id="5" name="ZoneTexte 4">
            <a:extLst>
              <a:ext uri="{FF2B5EF4-FFF2-40B4-BE49-F238E27FC236}">
                <a16:creationId xmlns:a16="http://schemas.microsoft.com/office/drawing/2014/main" id="{3123AA73-9DE6-7447-82F2-833BC9B9D6DC}"/>
              </a:ext>
            </a:extLst>
          </p:cNvPr>
          <p:cNvSpPr txBox="1"/>
          <p:nvPr/>
        </p:nvSpPr>
        <p:spPr>
          <a:xfrm>
            <a:off x="213360" y="7421880"/>
            <a:ext cx="6507480" cy="369332"/>
          </a:xfrm>
          <a:prstGeom prst="rect">
            <a:avLst/>
          </a:prstGeom>
          <a:noFill/>
        </p:spPr>
        <p:txBody>
          <a:bodyPr wrap="square" rtlCol="0">
            <a:spAutoFit/>
          </a:bodyPr>
          <a:lstStyle/>
          <a:p>
            <a:r>
              <a:rPr lang="fr-FR" dirty="0"/>
              <a:t>Martin Luther et Cajetan, Gravure allemande, vers 1520, anonyme.</a:t>
            </a:r>
          </a:p>
        </p:txBody>
      </p:sp>
    </p:spTree>
    <p:extLst>
      <p:ext uri="{BB962C8B-B14F-4D97-AF65-F5344CB8AC3E}">
        <p14:creationId xmlns:p14="http://schemas.microsoft.com/office/powerpoint/2010/main" val="2618589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F9C6C6-88AD-A242-8F65-D96835A3A172}"/>
              </a:ext>
            </a:extLst>
          </p:cNvPr>
          <p:cNvSpPr>
            <a:spLocks noGrp="1"/>
          </p:cNvSpPr>
          <p:nvPr>
            <p:ph type="title"/>
          </p:nvPr>
        </p:nvSpPr>
        <p:spPr/>
        <p:txBody>
          <a:bodyPr/>
          <a:lstStyle/>
          <a:p>
            <a:r>
              <a:rPr lang="fr-FR" b="1" dirty="0"/>
              <a:t>B – UNE RUPTURE INSTITUTIONNELLE</a:t>
            </a:r>
          </a:p>
        </p:txBody>
      </p:sp>
      <p:sp>
        <p:nvSpPr>
          <p:cNvPr id="3" name="Espace réservé du contenu 2">
            <a:extLst>
              <a:ext uri="{FF2B5EF4-FFF2-40B4-BE49-F238E27FC236}">
                <a16:creationId xmlns:a16="http://schemas.microsoft.com/office/drawing/2014/main" id="{64D0357B-CBD8-934D-9114-415984A1AC85}"/>
              </a:ext>
            </a:extLst>
          </p:cNvPr>
          <p:cNvSpPr>
            <a:spLocks noGrp="1"/>
          </p:cNvSpPr>
          <p:nvPr>
            <p:ph idx="1"/>
          </p:nvPr>
        </p:nvSpPr>
        <p:spPr/>
        <p:txBody>
          <a:bodyPr/>
          <a:lstStyle/>
          <a:p>
            <a:pPr marL="0" indent="0">
              <a:buNone/>
            </a:pPr>
            <a:endParaRPr lang="fr-FR" dirty="0"/>
          </a:p>
        </p:txBody>
      </p:sp>
    </p:spTree>
    <p:extLst>
      <p:ext uri="{BB962C8B-B14F-4D97-AF65-F5344CB8AC3E}">
        <p14:creationId xmlns:p14="http://schemas.microsoft.com/office/powerpoint/2010/main" val="2275989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A8F109-DEC0-9547-A466-1166558C4342}"/>
              </a:ext>
            </a:extLst>
          </p:cNvPr>
          <p:cNvSpPr>
            <a:spLocks noGrp="1"/>
          </p:cNvSpPr>
          <p:nvPr>
            <p:ph type="title"/>
          </p:nvPr>
        </p:nvSpPr>
        <p:spPr/>
        <p:txBody>
          <a:bodyPr/>
          <a:lstStyle/>
          <a:p>
            <a:r>
              <a:rPr lang="fr-FR" b="1" dirty="0"/>
              <a:t>1 – Une critique doctrinale de l’Eglise</a:t>
            </a:r>
          </a:p>
        </p:txBody>
      </p:sp>
      <p:sp>
        <p:nvSpPr>
          <p:cNvPr id="3" name="Espace réservé du contenu 2">
            <a:extLst>
              <a:ext uri="{FF2B5EF4-FFF2-40B4-BE49-F238E27FC236}">
                <a16:creationId xmlns:a16="http://schemas.microsoft.com/office/drawing/2014/main" id="{C184821B-AA7C-1246-AD65-C993583FF566}"/>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588417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233202-8A7A-2B49-83A6-F3CEB5CE224F}"/>
              </a:ext>
            </a:extLst>
          </p:cNvPr>
          <p:cNvSpPr>
            <a:spLocks noGrp="1"/>
          </p:cNvSpPr>
          <p:nvPr>
            <p:ph type="title"/>
          </p:nvPr>
        </p:nvSpPr>
        <p:spPr/>
        <p:txBody>
          <a:bodyPr/>
          <a:lstStyle/>
          <a:p>
            <a:endParaRPr lang="fr-FR" b="1" dirty="0"/>
          </a:p>
        </p:txBody>
      </p:sp>
      <p:sp>
        <p:nvSpPr>
          <p:cNvPr id="3" name="Espace réservé du contenu 2">
            <a:extLst>
              <a:ext uri="{FF2B5EF4-FFF2-40B4-BE49-F238E27FC236}">
                <a16:creationId xmlns:a16="http://schemas.microsoft.com/office/drawing/2014/main" id="{37D4BCB3-15D8-8C45-92D4-D7A48FAA568B}"/>
              </a:ext>
            </a:extLst>
          </p:cNvPr>
          <p:cNvSpPr>
            <a:spLocks noGrp="1"/>
          </p:cNvSpPr>
          <p:nvPr>
            <p:ph idx="1"/>
          </p:nvPr>
        </p:nvSpPr>
        <p:spPr/>
        <p:txBody>
          <a:bodyPr/>
          <a:lstStyle/>
          <a:p>
            <a:pPr marL="0" indent="0">
              <a:buNone/>
            </a:pPr>
            <a:r>
              <a:rPr lang="fr-FR" dirty="0"/>
              <a:t>Luther reste au </a:t>
            </a:r>
            <a:r>
              <a:rPr lang="fr-FR" b="1" dirty="0"/>
              <a:t>niveau doctrinal</a:t>
            </a:r>
          </a:p>
          <a:p>
            <a:pPr marL="0" indent="0">
              <a:buNone/>
            </a:pPr>
            <a:endParaRPr lang="fr-FR" b="1" dirty="0"/>
          </a:p>
          <a:p>
            <a:pPr>
              <a:buFont typeface="Wingdings" pitchFamily="2" charset="2"/>
              <a:buChar char="Ø"/>
            </a:pPr>
            <a:r>
              <a:rPr lang="fr-FR" b="1" dirty="0"/>
              <a:t>pas au niveau politique</a:t>
            </a:r>
          </a:p>
          <a:p>
            <a:pPr>
              <a:buFont typeface="Wingdings" pitchFamily="2" charset="2"/>
              <a:buChar char="Ø"/>
            </a:pPr>
            <a:endParaRPr lang="fr-FR" b="1" dirty="0"/>
          </a:p>
          <a:p>
            <a:pPr>
              <a:buFont typeface="Wingdings" pitchFamily="2" charset="2"/>
              <a:buChar char="Ø"/>
            </a:pPr>
            <a:r>
              <a:rPr lang="fr-FR" b="1" dirty="0"/>
              <a:t>Attention : l’institution elle-même n’est pas remise en cause</a:t>
            </a:r>
          </a:p>
        </p:txBody>
      </p:sp>
    </p:spTree>
    <p:extLst>
      <p:ext uri="{BB962C8B-B14F-4D97-AF65-F5344CB8AC3E}">
        <p14:creationId xmlns:p14="http://schemas.microsoft.com/office/powerpoint/2010/main" val="2702939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C2DF902-093D-0942-A2D5-371FAC56DBE3}"/>
              </a:ext>
            </a:extLst>
          </p:cNvPr>
          <p:cNvSpPr>
            <a:spLocks noGrp="1"/>
          </p:cNvSpPr>
          <p:nvPr>
            <p:ph idx="4294967295"/>
          </p:nvPr>
        </p:nvSpPr>
        <p:spPr>
          <a:xfrm>
            <a:off x="0" y="1919288"/>
            <a:ext cx="9921875" cy="4349750"/>
          </a:xfrm>
        </p:spPr>
        <p:txBody>
          <a:bodyPr/>
          <a:lstStyle/>
          <a:p>
            <a:r>
              <a:rPr lang="fr-FR" dirty="0"/>
              <a:t>La rupture décisive </a:t>
            </a:r>
          </a:p>
          <a:p>
            <a:r>
              <a:rPr lang="fr-FR" b="1" i="1" dirty="0" err="1"/>
              <a:t>disputatio</a:t>
            </a:r>
            <a:r>
              <a:rPr lang="fr-FR" b="1" dirty="0"/>
              <a:t> de Leipzig</a:t>
            </a:r>
            <a:endParaRPr lang="fr-FR" dirty="0"/>
          </a:p>
          <a:p>
            <a:r>
              <a:rPr lang="fr-FR" dirty="0"/>
              <a:t>27 juin – 16 juillet 1519 </a:t>
            </a:r>
          </a:p>
        </p:txBody>
      </p:sp>
      <p:pic>
        <p:nvPicPr>
          <p:cNvPr id="4" name="Image 3">
            <a:extLst>
              <a:ext uri="{FF2B5EF4-FFF2-40B4-BE49-F238E27FC236}">
                <a16:creationId xmlns:a16="http://schemas.microsoft.com/office/drawing/2014/main" id="{D672E88F-493D-F443-B103-A5E70C9C3001}"/>
              </a:ext>
            </a:extLst>
          </p:cNvPr>
          <p:cNvPicPr>
            <a:picLocks noChangeAspect="1"/>
          </p:cNvPicPr>
          <p:nvPr/>
        </p:nvPicPr>
        <p:blipFill>
          <a:blip r:embed="rId3"/>
          <a:stretch>
            <a:fillRect/>
          </a:stretch>
        </p:blipFill>
        <p:spPr>
          <a:xfrm>
            <a:off x="4844143" y="0"/>
            <a:ext cx="7347857" cy="6858000"/>
          </a:xfrm>
          <a:prstGeom prst="rect">
            <a:avLst/>
          </a:prstGeom>
        </p:spPr>
      </p:pic>
      <p:sp>
        <p:nvSpPr>
          <p:cNvPr id="5" name="ZoneTexte 4">
            <a:extLst>
              <a:ext uri="{FF2B5EF4-FFF2-40B4-BE49-F238E27FC236}">
                <a16:creationId xmlns:a16="http://schemas.microsoft.com/office/drawing/2014/main" id="{6943216A-3010-F140-820C-D6954C4169B9}"/>
              </a:ext>
            </a:extLst>
          </p:cNvPr>
          <p:cNvSpPr txBox="1"/>
          <p:nvPr/>
        </p:nvSpPr>
        <p:spPr>
          <a:xfrm>
            <a:off x="838200" y="5899071"/>
            <a:ext cx="2727960" cy="369332"/>
          </a:xfrm>
          <a:prstGeom prst="rect">
            <a:avLst/>
          </a:prstGeom>
          <a:noFill/>
        </p:spPr>
        <p:txBody>
          <a:bodyPr wrap="square" rtlCol="0">
            <a:spAutoFit/>
          </a:bodyPr>
          <a:lstStyle/>
          <a:p>
            <a:r>
              <a:rPr lang="fr-FR" dirty="0"/>
              <a:t>Gravure sur bois, 1519</a:t>
            </a:r>
          </a:p>
        </p:txBody>
      </p:sp>
    </p:spTree>
    <p:extLst>
      <p:ext uri="{BB962C8B-B14F-4D97-AF65-F5344CB8AC3E}">
        <p14:creationId xmlns:p14="http://schemas.microsoft.com/office/powerpoint/2010/main" val="1568475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43D2056-3CD0-2B47-94DB-973C81F6FA3A}"/>
              </a:ext>
            </a:extLst>
          </p:cNvPr>
          <p:cNvSpPr>
            <a:spLocks noGrp="1"/>
          </p:cNvSpPr>
          <p:nvPr>
            <p:ph type="title"/>
          </p:nvPr>
        </p:nvSpPr>
        <p:spPr/>
        <p:txBody>
          <a:bodyPr/>
          <a:lstStyle/>
          <a:p>
            <a:endParaRPr lang="fr-FR"/>
          </a:p>
        </p:txBody>
      </p:sp>
      <p:sp>
        <p:nvSpPr>
          <p:cNvPr id="5" name="Espace réservé du contenu 4">
            <a:extLst>
              <a:ext uri="{FF2B5EF4-FFF2-40B4-BE49-F238E27FC236}">
                <a16:creationId xmlns:a16="http://schemas.microsoft.com/office/drawing/2014/main" id="{737AFCC1-E281-204E-A724-F23FB375303F}"/>
              </a:ext>
            </a:extLst>
          </p:cNvPr>
          <p:cNvSpPr>
            <a:spLocks noGrp="1"/>
          </p:cNvSpPr>
          <p:nvPr>
            <p:ph idx="1"/>
          </p:nvPr>
        </p:nvSpPr>
        <p:spPr/>
        <p:txBody>
          <a:bodyPr/>
          <a:lstStyle/>
          <a:p>
            <a:r>
              <a:rPr lang="fr-FR" dirty="0"/>
              <a:t>Controverse entre les plus grands théologiens</a:t>
            </a:r>
          </a:p>
          <a:p>
            <a:r>
              <a:rPr lang="fr-FR" dirty="0"/>
              <a:t>Règlement des différends théologiques</a:t>
            </a:r>
          </a:p>
          <a:p>
            <a:endParaRPr lang="fr-FR" dirty="0"/>
          </a:p>
          <a:p>
            <a:r>
              <a:rPr lang="fr-FR" dirty="0"/>
              <a:t>Martin Luther</a:t>
            </a:r>
          </a:p>
          <a:p>
            <a:r>
              <a:rPr lang="fr-FR" dirty="0"/>
              <a:t>Johannes </a:t>
            </a:r>
            <a:r>
              <a:rPr lang="fr-FR" dirty="0" err="1"/>
              <a:t>Maier</a:t>
            </a:r>
            <a:endParaRPr lang="fr-FR" dirty="0"/>
          </a:p>
          <a:p>
            <a:r>
              <a:rPr lang="fr-FR" dirty="0"/>
              <a:t>Philippe </a:t>
            </a:r>
            <a:r>
              <a:rPr lang="fr-FR" dirty="0" err="1"/>
              <a:t>Melanchton</a:t>
            </a:r>
            <a:endParaRPr lang="fr-FR" dirty="0"/>
          </a:p>
          <a:p>
            <a:pPr marL="0" indent="0">
              <a:buNone/>
            </a:pPr>
            <a:endParaRPr lang="fr-FR" dirty="0"/>
          </a:p>
          <a:p>
            <a:pPr marL="0" indent="0">
              <a:buNone/>
            </a:pPr>
            <a:r>
              <a:rPr lang="fr-FR" dirty="0"/>
              <a:t>&gt; </a:t>
            </a:r>
            <a:r>
              <a:rPr lang="fr-FR" b="1" dirty="0"/>
              <a:t>Pas de conciliation</a:t>
            </a:r>
          </a:p>
          <a:p>
            <a:endParaRPr lang="fr-FR" dirty="0"/>
          </a:p>
        </p:txBody>
      </p:sp>
    </p:spTree>
    <p:extLst>
      <p:ext uri="{BB962C8B-B14F-4D97-AF65-F5344CB8AC3E}">
        <p14:creationId xmlns:p14="http://schemas.microsoft.com/office/powerpoint/2010/main" val="1901134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A7282C-DFDA-094B-9709-A67C3B2BB764}"/>
              </a:ext>
            </a:extLst>
          </p:cNvPr>
          <p:cNvSpPr>
            <a:spLocks noGrp="1"/>
          </p:cNvSpPr>
          <p:nvPr>
            <p:ph type="title"/>
          </p:nvPr>
        </p:nvSpPr>
        <p:spPr/>
        <p:txBody>
          <a:bodyPr>
            <a:normAutofit fontScale="90000"/>
          </a:bodyPr>
          <a:lstStyle/>
          <a:p>
            <a:br>
              <a:rPr lang="fr-FR" b="1" dirty="0"/>
            </a:br>
            <a:r>
              <a:rPr lang="fr-FR" b="1" dirty="0"/>
              <a:t>- </a:t>
            </a:r>
            <a:r>
              <a:rPr lang="fr-FR" i="1" dirty="0" err="1"/>
              <a:t>Disputatio</a:t>
            </a:r>
            <a:r>
              <a:rPr lang="fr-FR" i="1" dirty="0"/>
              <a:t> de Heidelberg </a:t>
            </a:r>
            <a:r>
              <a:rPr lang="fr-FR" dirty="0"/>
              <a:t>du  26 avril 1518</a:t>
            </a:r>
            <a:br>
              <a:rPr lang="fr-FR" dirty="0"/>
            </a:br>
            <a:endParaRPr lang="fr-FR" b="1" dirty="0"/>
          </a:p>
        </p:txBody>
      </p:sp>
      <p:sp>
        <p:nvSpPr>
          <p:cNvPr id="3" name="Espace réservé du contenu 2">
            <a:extLst>
              <a:ext uri="{FF2B5EF4-FFF2-40B4-BE49-F238E27FC236}">
                <a16:creationId xmlns:a16="http://schemas.microsoft.com/office/drawing/2014/main" id="{64A1D361-67E5-DC48-8CB7-8BFDCF523CBC}"/>
              </a:ext>
            </a:extLst>
          </p:cNvPr>
          <p:cNvSpPr>
            <a:spLocks noGrp="1"/>
          </p:cNvSpPr>
          <p:nvPr>
            <p:ph idx="1"/>
          </p:nvPr>
        </p:nvSpPr>
        <p:spPr/>
        <p:txBody>
          <a:bodyPr>
            <a:normAutofit fontScale="62500" lnSpcReduction="20000"/>
          </a:bodyPr>
          <a:lstStyle/>
          <a:p>
            <a:pPr marL="0" indent="0">
              <a:buNone/>
            </a:pPr>
            <a:endParaRPr lang="fr-FR" dirty="0"/>
          </a:p>
          <a:p>
            <a:pPr marL="0" indent="0">
              <a:buNone/>
            </a:pPr>
            <a:r>
              <a:rPr lang="fr-FR" i="1" dirty="0" err="1"/>
              <a:t>Disputatio</a:t>
            </a:r>
            <a:r>
              <a:rPr lang="fr-FR" i="1" dirty="0"/>
              <a:t> </a:t>
            </a:r>
            <a:r>
              <a:rPr lang="fr-FR" dirty="0"/>
              <a:t>du 31 octobre 1517 – 95 thèses</a:t>
            </a:r>
          </a:p>
          <a:p>
            <a:pPr marL="0" indent="0">
              <a:buNone/>
            </a:pPr>
            <a:r>
              <a:rPr lang="fr-FR" i="1" dirty="0" err="1"/>
              <a:t>Disputatio</a:t>
            </a:r>
            <a:r>
              <a:rPr lang="fr-FR" i="1" dirty="0"/>
              <a:t> </a:t>
            </a:r>
            <a:r>
              <a:rPr lang="fr-FR" dirty="0"/>
              <a:t>du 26 avril 1518 à </a:t>
            </a:r>
            <a:r>
              <a:rPr lang="fr-FR" i="1" dirty="0"/>
              <a:t>Heidelberg </a:t>
            </a:r>
            <a:endParaRPr lang="fr-FR" dirty="0"/>
          </a:p>
          <a:p>
            <a:pPr marL="0" indent="0">
              <a:buNone/>
            </a:pPr>
            <a:endParaRPr lang="fr-FR" dirty="0"/>
          </a:p>
          <a:p>
            <a:pPr marL="0" indent="0">
              <a:buNone/>
            </a:pPr>
            <a:r>
              <a:rPr lang="fr-FR" dirty="0">
                <a:latin typeface="Times New Roman" panose="02020603050405020304" pitchFamily="18" charset="0"/>
                <a:cs typeface="Times New Roman" panose="02020603050405020304" pitchFamily="18" charset="0"/>
              </a:rPr>
              <a:t>Ordre augustinien sous la houlette de </a:t>
            </a:r>
            <a:r>
              <a:rPr lang="fr-FR" b="0" u="none" strike="noStrike" dirty="0">
                <a:effectLst/>
                <a:latin typeface="Times New Roman" panose="02020603050405020304" pitchFamily="18" charset="0"/>
                <a:cs typeface="Times New Roman" panose="02020603050405020304" pitchFamily="18" charset="0"/>
              </a:rPr>
              <a:t>Johannes </a:t>
            </a:r>
            <a:r>
              <a:rPr lang="fr-FR" b="0" u="none" strike="noStrike" dirty="0" err="1">
                <a:effectLst/>
                <a:latin typeface="Times New Roman" panose="02020603050405020304" pitchFamily="18" charset="0"/>
                <a:cs typeface="Times New Roman" panose="02020603050405020304" pitchFamily="18" charset="0"/>
              </a:rPr>
              <a:t>Staupitz</a:t>
            </a:r>
            <a:endParaRPr lang="fr-FR" dirty="0">
              <a:latin typeface="Times New Roman" panose="02020603050405020304" pitchFamily="18" charset="0"/>
              <a:cs typeface="Times New Roman" panose="02020603050405020304" pitchFamily="18" charset="0"/>
            </a:endParaRPr>
          </a:p>
          <a:p>
            <a:pPr>
              <a:buFontTx/>
              <a:buChar char="-"/>
            </a:pPr>
            <a:r>
              <a:rPr lang="fr-FR" b="0" u="none" strike="noStrike" dirty="0">
                <a:effectLst/>
                <a:latin typeface="Times New Roman" panose="02020603050405020304" pitchFamily="18" charset="0"/>
                <a:cs typeface="Times New Roman" panose="02020603050405020304" pitchFamily="18" charset="0"/>
              </a:rPr>
              <a:t>Convocation d’une discussion formelle </a:t>
            </a:r>
          </a:p>
          <a:p>
            <a:pPr>
              <a:buFontTx/>
              <a:buChar char="-"/>
            </a:pPr>
            <a:r>
              <a:rPr lang="fr-FR" b="0" u="none" strike="noStrike" dirty="0">
                <a:effectLst/>
                <a:latin typeface="Times New Roman" panose="02020603050405020304" pitchFamily="18" charset="0"/>
                <a:cs typeface="Times New Roman" panose="02020603050405020304" pitchFamily="18" charset="0"/>
              </a:rPr>
              <a:t>dirigeants de l’ordre</a:t>
            </a:r>
          </a:p>
          <a:p>
            <a:pPr>
              <a:buFontTx/>
              <a:buChar char="-"/>
            </a:pPr>
            <a:r>
              <a:rPr lang="fr-FR" b="0" u="none" strike="noStrike" dirty="0">
                <a:effectLst/>
                <a:latin typeface="Times New Roman" panose="02020603050405020304" pitchFamily="18" charset="0"/>
                <a:cs typeface="Times New Roman" panose="02020603050405020304" pitchFamily="18" charset="0"/>
              </a:rPr>
              <a:t>Présentation des thèses par Luther</a:t>
            </a:r>
          </a:p>
          <a:p>
            <a:pPr>
              <a:buFontTx/>
              <a:buChar char="-"/>
            </a:pPr>
            <a:r>
              <a:rPr lang="fr-FR" i="1" dirty="0" err="1">
                <a:latin typeface="Times New Roman" panose="02020603050405020304" pitchFamily="18" charset="0"/>
                <a:cs typeface="Times New Roman" panose="02020603050405020304" pitchFamily="18" charset="0"/>
              </a:rPr>
              <a:t>Disputatio</a:t>
            </a:r>
            <a:r>
              <a:rPr lang="fr-FR" dirty="0">
                <a:latin typeface="Times New Roman" panose="02020603050405020304" pitchFamily="18" charset="0"/>
                <a:cs typeface="Times New Roman" panose="02020603050405020304" pitchFamily="18" charset="0"/>
              </a:rPr>
              <a:t> théologique</a:t>
            </a:r>
          </a:p>
          <a:p>
            <a:pPr>
              <a:buFontTx/>
              <a:buChar char="-"/>
            </a:pPr>
            <a:endParaRPr lang="fr-FR" dirty="0">
              <a:latin typeface="Times New Roman" panose="02020603050405020304" pitchFamily="18" charset="0"/>
              <a:cs typeface="Times New Roman" panose="02020603050405020304" pitchFamily="18" charset="0"/>
            </a:endParaRPr>
          </a:p>
          <a:p>
            <a:pPr marL="0" indent="0">
              <a:buNone/>
            </a:pPr>
            <a:r>
              <a:rPr lang="fr-FR" b="0" u="none" strike="noStrike" dirty="0">
                <a:effectLst/>
                <a:latin typeface="Times New Roman" panose="02020603050405020304" pitchFamily="18" charset="0"/>
                <a:cs typeface="Times New Roman" panose="02020603050405020304" pitchFamily="18" charset="0"/>
              </a:rPr>
              <a:t>Rassemblement de l’ordre des Augustins, à Heidelberg, en avril 1518. </a:t>
            </a:r>
          </a:p>
          <a:p>
            <a:pPr marL="0" indent="0">
              <a:buNone/>
            </a:pPr>
            <a:r>
              <a:rPr lang="fr-FR" dirty="0">
                <a:latin typeface="Times New Roman" panose="02020603050405020304" pitchFamily="18" charset="0"/>
                <a:cs typeface="Times New Roman" panose="02020603050405020304" pitchFamily="18" charset="0"/>
              </a:rPr>
              <a:t>O</a:t>
            </a:r>
            <a:r>
              <a:rPr lang="fr-FR" b="0" u="none" strike="noStrike" dirty="0">
                <a:effectLst/>
                <a:latin typeface="Times New Roman" panose="02020603050405020304" pitchFamily="18" charset="0"/>
                <a:cs typeface="Times New Roman" panose="02020603050405020304" pitchFamily="18" charset="0"/>
              </a:rPr>
              <a:t>pposants de Luther </a:t>
            </a:r>
          </a:p>
          <a:p>
            <a:pPr marL="0" indent="0">
              <a:buNone/>
            </a:pPr>
            <a:r>
              <a:rPr lang="fr-FR" b="0" u="none" strike="noStrike" dirty="0">
                <a:effectLst/>
                <a:latin typeface="Times New Roman" panose="02020603050405020304" pitchFamily="18" charset="0"/>
                <a:cs typeface="Times New Roman" panose="02020603050405020304" pitchFamily="18" charset="0"/>
              </a:rPr>
              <a:t>Proposition luthérienne d ’</a:t>
            </a:r>
            <a:r>
              <a:rPr lang="fr-FR" b="0" i="1" u="none" strike="noStrike" dirty="0">
                <a:effectLst/>
                <a:latin typeface="Times New Roman" panose="02020603050405020304" pitchFamily="18" charset="0"/>
                <a:cs typeface="Times New Roman" panose="02020603050405020304" pitchFamily="18" charset="0"/>
              </a:rPr>
              <a:t>une « théologie de la Croix » (</a:t>
            </a:r>
            <a:r>
              <a:rPr lang="fr-FR" b="0" u="none" strike="noStrike" dirty="0">
                <a:effectLst/>
                <a:latin typeface="Times New Roman" panose="02020603050405020304" pitchFamily="18" charset="0"/>
                <a:cs typeface="Times New Roman" panose="02020603050405020304" pitchFamily="18" charset="0"/>
              </a:rPr>
              <a:t>par opposition à une « théologie de la gloire »). </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3502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D47105-5F72-2D41-AB29-86D70587AAD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33A85A2-4B22-A249-8FCF-B7FB8DD01080}"/>
              </a:ext>
            </a:extLst>
          </p:cNvPr>
          <p:cNvSpPr>
            <a:spLocks noGrp="1"/>
          </p:cNvSpPr>
          <p:nvPr>
            <p:ph idx="1"/>
          </p:nvPr>
        </p:nvSpPr>
        <p:spPr/>
        <p:txBody>
          <a:bodyPr>
            <a:normAutofit/>
          </a:bodyPr>
          <a:lstStyle/>
          <a:p>
            <a:r>
              <a:rPr lang="fr-FR" dirty="0"/>
              <a:t>Les esprits se divisent sur : </a:t>
            </a:r>
          </a:p>
          <a:p>
            <a:endParaRPr lang="fr-FR" dirty="0"/>
          </a:p>
          <a:p>
            <a:pPr>
              <a:buFontTx/>
              <a:buChar char="-"/>
            </a:pPr>
            <a:r>
              <a:rPr lang="fr-FR" dirty="0"/>
              <a:t>la question de l’</a:t>
            </a:r>
            <a:r>
              <a:rPr lang="fr-FR" b="1" dirty="0"/>
              <a:t>identité de l’Eglise universelle </a:t>
            </a:r>
            <a:r>
              <a:rPr lang="fr-FR" dirty="0"/>
              <a:t>et de l’Eglise romaine,</a:t>
            </a:r>
          </a:p>
          <a:p>
            <a:pPr>
              <a:buFontTx/>
              <a:buChar char="-"/>
            </a:pPr>
            <a:r>
              <a:rPr lang="fr-FR" dirty="0"/>
              <a:t>la question des </a:t>
            </a:r>
            <a:r>
              <a:rPr lang="fr-FR" b="1" dirty="0"/>
              <a:t>indulgences</a:t>
            </a:r>
            <a:r>
              <a:rPr lang="fr-FR" dirty="0"/>
              <a:t> </a:t>
            </a:r>
          </a:p>
          <a:p>
            <a:pPr>
              <a:buFontTx/>
              <a:buChar char="-"/>
            </a:pPr>
            <a:r>
              <a:rPr lang="fr-FR" dirty="0"/>
              <a:t>la question du </a:t>
            </a:r>
            <a:r>
              <a:rPr lang="fr-FR" b="1" dirty="0"/>
              <a:t>pape </a:t>
            </a:r>
            <a:r>
              <a:rPr lang="fr-FR" dirty="0"/>
              <a:t>comme </a:t>
            </a:r>
            <a:r>
              <a:rPr lang="fr-FR" b="1" dirty="0"/>
              <a:t>chef de la chrétienté </a:t>
            </a:r>
            <a:r>
              <a:rPr lang="fr-FR" dirty="0"/>
              <a:t>(thèses </a:t>
            </a:r>
            <a:r>
              <a:rPr lang="fr-FR" dirty="0" err="1"/>
              <a:t>conciliaristes</a:t>
            </a:r>
            <a:r>
              <a:rPr lang="fr-FR" dirty="0"/>
              <a:t>)</a:t>
            </a:r>
          </a:p>
          <a:p>
            <a:pPr>
              <a:buFontTx/>
              <a:buChar char="-"/>
            </a:pPr>
            <a:endParaRPr lang="fr-FR" dirty="0"/>
          </a:p>
          <a:p>
            <a:r>
              <a:rPr lang="fr-FR" dirty="0"/>
              <a:t>Enchainement complexe des faits.</a:t>
            </a:r>
          </a:p>
        </p:txBody>
      </p:sp>
    </p:spTree>
    <p:extLst>
      <p:ext uri="{BB962C8B-B14F-4D97-AF65-F5344CB8AC3E}">
        <p14:creationId xmlns:p14="http://schemas.microsoft.com/office/powerpoint/2010/main" val="346907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F7B5AF-3E18-854D-B4CB-22D2D0A7B63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D60C230-BD5A-3240-85A3-E9BC07AF8FA5}"/>
              </a:ext>
            </a:extLst>
          </p:cNvPr>
          <p:cNvSpPr>
            <a:spLocks noGrp="1"/>
          </p:cNvSpPr>
          <p:nvPr>
            <p:ph idx="1"/>
          </p:nvPr>
        </p:nvSpPr>
        <p:spPr/>
        <p:txBody>
          <a:bodyPr/>
          <a:lstStyle/>
          <a:p>
            <a:pPr>
              <a:buFont typeface="Wingdings" pitchFamily="2" charset="2"/>
              <a:buChar char="Ø"/>
            </a:pPr>
            <a:r>
              <a:rPr lang="fr-FR" dirty="0"/>
              <a:t>Question du </a:t>
            </a:r>
            <a:r>
              <a:rPr lang="fr-FR" b="1" dirty="0"/>
              <a:t>Grand Schisme (1378) </a:t>
            </a:r>
            <a:r>
              <a:rPr lang="fr-FR" dirty="0"/>
              <a:t>par excellence : </a:t>
            </a:r>
          </a:p>
          <a:p>
            <a:pPr>
              <a:buFont typeface="Wingdings" pitchFamily="2" charset="2"/>
              <a:buChar char="Ø"/>
            </a:pPr>
            <a:endParaRPr lang="fr-FR" dirty="0"/>
          </a:p>
          <a:p>
            <a:r>
              <a:rPr lang="fr-FR" dirty="0"/>
              <a:t>Rejet de l’</a:t>
            </a:r>
            <a:r>
              <a:rPr lang="fr-FR" b="1" dirty="0"/>
              <a:t>infaillibilité de l’autorité pontificale</a:t>
            </a:r>
          </a:p>
          <a:p>
            <a:pPr marL="0" indent="0">
              <a:buNone/>
            </a:pPr>
            <a:r>
              <a:rPr lang="fr-FR" dirty="0"/>
              <a:t>Mais aussi</a:t>
            </a:r>
          </a:p>
          <a:p>
            <a:r>
              <a:rPr lang="fr-FR" dirty="0"/>
              <a:t>Rejet de l’</a:t>
            </a:r>
            <a:r>
              <a:rPr lang="fr-FR" b="1" dirty="0"/>
              <a:t>infaillibilité de l’Eglise</a:t>
            </a:r>
            <a:endParaRPr lang="fr-FR" dirty="0"/>
          </a:p>
          <a:p>
            <a:r>
              <a:rPr lang="fr-FR" dirty="0"/>
              <a:t>Rejet des </a:t>
            </a:r>
            <a:r>
              <a:rPr lang="fr-FR" b="1" dirty="0"/>
              <a:t>conciles comme </a:t>
            </a:r>
            <a:r>
              <a:rPr lang="fr-FR" b="1" dirty="0" err="1"/>
              <a:t>autorite</a:t>
            </a:r>
            <a:r>
              <a:rPr lang="fr-FR" b="1" dirty="0"/>
              <a:t>́ </a:t>
            </a:r>
            <a:r>
              <a:rPr lang="fr-FR" dirty="0"/>
              <a:t>dans l'</a:t>
            </a:r>
            <a:r>
              <a:rPr lang="fr-FR" dirty="0" err="1"/>
              <a:t>Église</a:t>
            </a:r>
            <a:r>
              <a:rPr lang="fr-FR" dirty="0"/>
              <a:t> (donc rejet du  </a:t>
            </a:r>
            <a:r>
              <a:rPr lang="fr-FR" b="1" dirty="0" err="1"/>
              <a:t>conciliarisme</a:t>
            </a:r>
            <a:r>
              <a:rPr lang="fr-FR" dirty="0"/>
              <a:t>, thèse présentant la supériorité du Concile sur le pape)</a:t>
            </a:r>
          </a:p>
          <a:p>
            <a:endParaRPr lang="fr-FR" dirty="0"/>
          </a:p>
        </p:txBody>
      </p:sp>
    </p:spTree>
    <p:extLst>
      <p:ext uri="{BB962C8B-B14F-4D97-AF65-F5344CB8AC3E}">
        <p14:creationId xmlns:p14="http://schemas.microsoft.com/office/powerpoint/2010/main" val="1602804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F01D544-4552-584E-BF7E-9850962AA17E}"/>
              </a:ext>
            </a:extLst>
          </p:cNvPr>
          <p:cNvPicPr>
            <a:picLocks noChangeAspect="1"/>
          </p:cNvPicPr>
          <p:nvPr/>
        </p:nvPicPr>
        <p:blipFill>
          <a:blip r:embed="rId2"/>
          <a:stretch>
            <a:fillRect/>
          </a:stretch>
        </p:blipFill>
        <p:spPr>
          <a:xfrm>
            <a:off x="2444115" y="0"/>
            <a:ext cx="7303770" cy="6858000"/>
          </a:xfrm>
          <a:prstGeom prst="rect">
            <a:avLst/>
          </a:prstGeom>
        </p:spPr>
      </p:pic>
      <p:sp>
        <p:nvSpPr>
          <p:cNvPr id="5" name="ZoneTexte 4">
            <a:extLst>
              <a:ext uri="{FF2B5EF4-FFF2-40B4-BE49-F238E27FC236}">
                <a16:creationId xmlns:a16="http://schemas.microsoft.com/office/drawing/2014/main" id="{819F891F-F143-3343-BD42-3245F234A9E0}"/>
              </a:ext>
            </a:extLst>
          </p:cNvPr>
          <p:cNvSpPr txBox="1"/>
          <p:nvPr/>
        </p:nvSpPr>
        <p:spPr>
          <a:xfrm>
            <a:off x="207818" y="4585854"/>
            <a:ext cx="2078182" cy="1200329"/>
          </a:xfrm>
          <a:prstGeom prst="rect">
            <a:avLst/>
          </a:prstGeom>
          <a:noFill/>
        </p:spPr>
        <p:txBody>
          <a:bodyPr wrap="square" rtlCol="0">
            <a:spAutoFit/>
          </a:bodyPr>
          <a:lstStyle/>
          <a:p>
            <a:r>
              <a:rPr lang="fr-FR" i="1" dirty="0"/>
              <a:t>Grandes Chroniques de France de Charles V</a:t>
            </a:r>
            <a:r>
              <a:rPr lang="fr-FR" dirty="0"/>
              <a:t>, BNF </a:t>
            </a:r>
            <a:r>
              <a:rPr lang="fr-FR" dirty="0" err="1"/>
              <a:t>fr</a:t>
            </a:r>
            <a:r>
              <a:rPr lang="fr-FR" dirty="0"/>
              <a:t> 813, f. 208.</a:t>
            </a:r>
          </a:p>
        </p:txBody>
      </p:sp>
    </p:spTree>
    <p:extLst>
      <p:ext uri="{BB962C8B-B14F-4D97-AF65-F5344CB8AC3E}">
        <p14:creationId xmlns:p14="http://schemas.microsoft.com/office/powerpoint/2010/main" val="1714245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41575C-4B30-F34E-881F-9ED21EE7DF5F}"/>
              </a:ext>
            </a:extLst>
          </p:cNvPr>
          <p:cNvSpPr>
            <a:spLocks noGrp="1"/>
          </p:cNvSpPr>
          <p:nvPr>
            <p:ph type="title"/>
          </p:nvPr>
        </p:nvSpPr>
        <p:spPr/>
        <p:txBody>
          <a:bodyPr/>
          <a:lstStyle/>
          <a:p>
            <a:r>
              <a:rPr lang="fr-FR" b="1" dirty="0"/>
              <a:t>2 – Le rejet de l’infaillibilité du pape</a:t>
            </a:r>
          </a:p>
        </p:txBody>
      </p:sp>
      <p:sp>
        <p:nvSpPr>
          <p:cNvPr id="3" name="Espace réservé du contenu 2">
            <a:extLst>
              <a:ext uri="{FF2B5EF4-FFF2-40B4-BE49-F238E27FC236}">
                <a16:creationId xmlns:a16="http://schemas.microsoft.com/office/drawing/2014/main" id="{B18C7618-7C42-3841-9AB0-92C367DAA88E}"/>
              </a:ext>
            </a:extLst>
          </p:cNvPr>
          <p:cNvSpPr>
            <a:spLocks noGrp="1"/>
          </p:cNvSpPr>
          <p:nvPr>
            <p:ph idx="1"/>
          </p:nvPr>
        </p:nvSpPr>
        <p:spPr/>
        <p:txBody>
          <a:bodyPr/>
          <a:lstStyle/>
          <a:p>
            <a:pPr marL="0" indent="0">
              <a:buNone/>
            </a:pPr>
            <a:r>
              <a:rPr lang="fr-FR" dirty="0"/>
              <a:t>… et du concile</a:t>
            </a:r>
          </a:p>
        </p:txBody>
      </p:sp>
    </p:spTree>
    <p:extLst>
      <p:ext uri="{BB962C8B-B14F-4D97-AF65-F5344CB8AC3E}">
        <p14:creationId xmlns:p14="http://schemas.microsoft.com/office/powerpoint/2010/main" val="995825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5A3AA-1F2A-524A-9F7A-48454D8EB93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33D3E12-438E-CC4D-8153-D33AF4F9692C}"/>
              </a:ext>
            </a:extLst>
          </p:cNvPr>
          <p:cNvSpPr>
            <a:spLocks noGrp="1"/>
          </p:cNvSpPr>
          <p:nvPr>
            <p:ph idx="1"/>
          </p:nvPr>
        </p:nvSpPr>
        <p:spPr/>
        <p:txBody>
          <a:bodyPr/>
          <a:lstStyle/>
          <a:p>
            <a:r>
              <a:rPr lang="fr-FR" dirty="0"/>
              <a:t>Subtilité du débat théologique : </a:t>
            </a:r>
          </a:p>
          <a:p>
            <a:pPr marL="0" indent="0">
              <a:buNone/>
            </a:pPr>
            <a:r>
              <a:rPr lang="fr-FR" b="1" dirty="0"/>
              <a:t>Thèse 71 </a:t>
            </a:r>
            <a:r>
              <a:rPr lang="fr-FR" dirty="0"/>
              <a:t>: </a:t>
            </a:r>
            <a:r>
              <a:rPr lang="fr-FR" b="1" dirty="0"/>
              <a:t>« Anathème et maudit soit celui qui parle contre la vérité de l’indulgence papale ».</a:t>
            </a:r>
          </a:p>
          <a:p>
            <a:pPr>
              <a:buFontTx/>
              <a:buChar char="-"/>
            </a:pPr>
            <a:r>
              <a:rPr lang="fr-FR" dirty="0"/>
              <a:t>Pas de rejet des indulgences comme telles</a:t>
            </a:r>
          </a:p>
          <a:p>
            <a:pPr>
              <a:buFontTx/>
              <a:buChar char="-"/>
            </a:pPr>
            <a:r>
              <a:rPr lang="fr-FR" dirty="0"/>
              <a:t>Mais discussion sur l’auteur de la remise des peines</a:t>
            </a:r>
          </a:p>
          <a:p>
            <a:pPr>
              <a:buFontTx/>
              <a:buChar char="-"/>
            </a:pPr>
            <a:r>
              <a:rPr lang="fr-FR" dirty="0"/>
              <a:t>Le pape ? &gt;&gt; médiation</a:t>
            </a:r>
          </a:p>
          <a:p>
            <a:pPr>
              <a:buFontTx/>
              <a:buChar char="-"/>
            </a:pPr>
            <a:r>
              <a:rPr lang="fr-FR" dirty="0"/>
              <a:t>Le Christ ? &gt;&gt; don divin</a:t>
            </a:r>
          </a:p>
          <a:p>
            <a:pPr marL="0" indent="0">
              <a:buNone/>
            </a:pPr>
            <a:r>
              <a:rPr lang="fr-FR" dirty="0"/>
              <a:t>Thèse 55 :  «Le pape pense nécessairement qu’il faut célébrer davantage l’Évangile que les indulgences ».</a:t>
            </a:r>
          </a:p>
        </p:txBody>
      </p:sp>
    </p:spTree>
    <p:extLst>
      <p:ext uri="{BB962C8B-B14F-4D97-AF65-F5344CB8AC3E}">
        <p14:creationId xmlns:p14="http://schemas.microsoft.com/office/powerpoint/2010/main" val="3471388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CC465D-3907-A543-82AB-6DDC56EAE14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F723E13-1B7D-294A-A029-60F3FD30C20F}"/>
              </a:ext>
            </a:extLst>
          </p:cNvPr>
          <p:cNvSpPr>
            <a:spLocks noGrp="1"/>
          </p:cNvSpPr>
          <p:nvPr>
            <p:ph idx="1"/>
          </p:nvPr>
        </p:nvSpPr>
        <p:spPr/>
        <p:txBody>
          <a:bodyPr>
            <a:normAutofit/>
          </a:bodyPr>
          <a:lstStyle/>
          <a:p>
            <a:pPr marL="0" indent="0">
              <a:buNone/>
            </a:pPr>
            <a:r>
              <a:rPr lang="fr-FR" b="1" dirty="0"/>
              <a:t>Lettre adressée au pape en mai 1518 </a:t>
            </a:r>
            <a:r>
              <a:rPr lang="fr-FR" dirty="0"/>
              <a:t>: </a:t>
            </a:r>
          </a:p>
          <a:p>
            <a:pPr marL="0" indent="0">
              <a:buNone/>
            </a:pPr>
            <a:endParaRPr lang="fr-FR" dirty="0"/>
          </a:p>
          <a:p>
            <a:pPr marL="0" indent="0" algn="just">
              <a:buNone/>
            </a:pPr>
            <a:r>
              <a:rPr lang="fr-FR" dirty="0"/>
              <a:t>« Fais vivre, fais mourir, appelle, révoque, approuve, réprouve comme il te plaira : je reconnaîtrai ta voix comme la voix du Christ gouvernant et parlant en toi » Juin 1518 : accusation d’hérésie par les dominicains</a:t>
            </a:r>
          </a:p>
          <a:p>
            <a:pPr marL="0" indent="0" algn="just">
              <a:buNone/>
            </a:pPr>
            <a:endParaRPr lang="fr-FR" dirty="0"/>
          </a:p>
          <a:p>
            <a:pPr marL="0" indent="0">
              <a:buNone/>
            </a:pPr>
            <a:r>
              <a:rPr lang="fr-FR" dirty="0"/>
              <a:t>Août 1518 : convocation à Rome par Cajetan (procédure habituelle)</a:t>
            </a:r>
          </a:p>
          <a:p>
            <a:pPr marL="0" indent="0">
              <a:buNone/>
            </a:pPr>
            <a:r>
              <a:rPr lang="fr-FR" dirty="0"/>
              <a:t>&gt; Luther </a:t>
            </a:r>
            <a:r>
              <a:rPr lang="fr-FR" b="1" dirty="0"/>
              <a:t>rejette l’infaillibilité </a:t>
            </a:r>
            <a:r>
              <a:rPr lang="fr-FR" dirty="0"/>
              <a:t>: </a:t>
            </a:r>
            <a:r>
              <a:rPr lang="fr-FR" b="1" dirty="0"/>
              <a:t>« le pape aussi bien que le concile peuvent se tromper »</a:t>
            </a:r>
            <a:r>
              <a:rPr lang="fr-FR" dirty="0"/>
              <a:t> (WA 1, 656, 32)</a:t>
            </a:r>
          </a:p>
          <a:p>
            <a:pPr marL="0" indent="0">
              <a:buNone/>
            </a:pPr>
            <a:endParaRPr lang="fr-FR" dirty="0"/>
          </a:p>
        </p:txBody>
      </p:sp>
    </p:spTree>
    <p:extLst>
      <p:ext uri="{BB962C8B-B14F-4D97-AF65-F5344CB8AC3E}">
        <p14:creationId xmlns:p14="http://schemas.microsoft.com/office/powerpoint/2010/main" val="176136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0280BB-0E07-E946-8717-4416D07A872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0B23F0B-8309-A349-978A-EF4DC8B6D1D1}"/>
              </a:ext>
            </a:extLst>
          </p:cNvPr>
          <p:cNvSpPr>
            <a:spLocks noGrp="1"/>
          </p:cNvSpPr>
          <p:nvPr>
            <p:ph idx="1"/>
          </p:nvPr>
        </p:nvSpPr>
        <p:spPr/>
        <p:txBody>
          <a:bodyPr/>
          <a:lstStyle/>
          <a:p>
            <a:r>
              <a:rPr lang="fr-FR" dirty="0"/>
              <a:t>Qui possède la </a:t>
            </a:r>
            <a:r>
              <a:rPr lang="fr-FR" b="1" i="1" dirty="0" err="1"/>
              <a:t>Plenitudo</a:t>
            </a:r>
            <a:r>
              <a:rPr lang="fr-FR" b="1" i="1" dirty="0"/>
              <a:t> </a:t>
            </a:r>
            <a:r>
              <a:rPr lang="fr-FR" b="1" i="1" dirty="0" err="1"/>
              <a:t>potestatis</a:t>
            </a:r>
            <a:endParaRPr lang="fr-FR" b="1" i="1" dirty="0"/>
          </a:p>
          <a:p>
            <a:endParaRPr lang="fr-FR" b="1" i="1" dirty="0"/>
          </a:p>
          <a:p>
            <a:pPr>
              <a:buFontTx/>
              <a:buChar char="-"/>
            </a:pPr>
            <a:r>
              <a:rPr lang="fr-FR" dirty="0"/>
              <a:t>Le pape ? </a:t>
            </a:r>
          </a:p>
          <a:p>
            <a:pPr>
              <a:buFontTx/>
              <a:buChar char="-"/>
            </a:pPr>
            <a:r>
              <a:rPr lang="fr-FR" dirty="0"/>
              <a:t>Le concile ?</a:t>
            </a:r>
          </a:p>
        </p:txBody>
      </p:sp>
    </p:spTree>
    <p:extLst>
      <p:ext uri="{BB962C8B-B14F-4D97-AF65-F5344CB8AC3E}">
        <p14:creationId xmlns:p14="http://schemas.microsoft.com/office/powerpoint/2010/main" val="826715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E4D152-6CA4-3941-90F6-B0FFC709763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48168C3-8595-6640-99F1-8CBA6953588E}"/>
              </a:ext>
            </a:extLst>
          </p:cNvPr>
          <p:cNvSpPr>
            <a:spLocks noGrp="1"/>
          </p:cNvSpPr>
          <p:nvPr>
            <p:ph idx="1"/>
          </p:nvPr>
        </p:nvSpPr>
        <p:spPr/>
        <p:txBody>
          <a:bodyPr>
            <a:normAutofit fontScale="92500" lnSpcReduction="20000"/>
          </a:bodyPr>
          <a:lstStyle/>
          <a:p>
            <a:r>
              <a:rPr lang="fr-FR" dirty="0"/>
              <a:t>Définition de l’Eglise comme union des chrétiens nourris par la parole de Dieu</a:t>
            </a:r>
          </a:p>
          <a:p>
            <a:endParaRPr lang="fr-FR" dirty="0"/>
          </a:p>
          <a:p>
            <a:r>
              <a:rPr lang="fr-FR" dirty="0"/>
              <a:t>Définition de l’autorité à partir de la Parole (et non du choix ecclésiologique des Eglises primitives)</a:t>
            </a:r>
          </a:p>
          <a:p>
            <a:endParaRPr lang="fr-FR" dirty="0"/>
          </a:p>
          <a:p>
            <a:pPr>
              <a:buFontTx/>
              <a:buChar char="-"/>
            </a:pPr>
            <a:r>
              <a:rPr lang="fr-FR" b="1" dirty="0"/>
              <a:t>Critique le séparatisme des Hussites &gt; critique de l’institution</a:t>
            </a:r>
          </a:p>
          <a:p>
            <a:pPr>
              <a:buFontTx/>
              <a:buChar char="-"/>
            </a:pPr>
            <a:endParaRPr lang="fr-FR" dirty="0"/>
          </a:p>
          <a:p>
            <a:pPr>
              <a:buFontTx/>
              <a:buChar char="-"/>
            </a:pPr>
            <a:r>
              <a:rPr lang="fr-FR" dirty="0"/>
              <a:t>Pas de critique de l’Eglise romaine comme tradition</a:t>
            </a:r>
          </a:p>
          <a:p>
            <a:pPr>
              <a:buFontTx/>
              <a:buChar char="-"/>
            </a:pPr>
            <a:endParaRPr lang="fr-FR" dirty="0"/>
          </a:p>
          <a:p>
            <a:pPr>
              <a:buFontTx/>
              <a:buChar char="-"/>
            </a:pPr>
            <a:r>
              <a:rPr lang="fr-FR" dirty="0"/>
              <a:t>Mais comment penser la </a:t>
            </a:r>
            <a:r>
              <a:rPr lang="fr-FR" b="1" dirty="0"/>
              <a:t>fidélité créatrice à la tradition </a:t>
            </a:r>
            <a:r>
              <a:rPr lang="fr-FR" dirty="0"/>
              <a:t>?</a:t>
            </a:r>
          </a:p>
        </p:txBody>
      </p:sp>
    </p:spTree>
    <p:extLst>
      <p:ext uri="{BB962C8B-B14F-4D97-AF65-F5344CB8AC3E}">
        <p14:creationId xmlns:p14="http://schemas.microsoft.com/office/powerpoint/2010/main" val="1213862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49ABD51-6AED-2749-A427-44BBF3E14084}"/>
              </a:ext>
            </a:extLst>
          </p:cNvPr>
          <p:cNvPicPr>
            <a:picLocks noChangeAspect="1"/>
          </p:cNvPicPr>
          <p:nvPr/>
        </p:nvPicPr>
        <p:blipFill>
          <a:blip r:embed="rId2"/>
          <a:stretch>
            <a:fillRect/>
          </a:stretch>
        </p:blipFill>
        <p:spPr>
          <a:xfrm>
            <a:off x="2910545" y="0"/>
            <a:ext cx="6370910" cy="6858000"/>
          </a:xfrm>
          <a:prstGeom prst="rect">
            <a:avLst/>
          </a:prstGeom>
        </p:spPr>
      </p:pic>
      <p:sp>
        <p:nvSpPr>
          <p:cNvPr id="5" name="ZoneTexte 4">
            <a:extLst>
              <a:ext uri="{FF2B5EF4-FFF2-40B4-BE49-F238E27FC236}">
                <a16:creationId xmlns:a16="http://schemas.microsoft.com/office/drawing/2014/main" id="{2BD9744D-1824-3848-A061-F5954BC7427F}"/>
              </a:ext>
            </a:extLst>
          </p:cNvPr>
          <p:cNvSpPr txBox="1"/>
          <p:nvPr/>
        </p:nvSpPr>
        <p:spPr>
          <a:xfrm>
            <a:off x="405114" y="5532699"/>
            <a:ext cx="2210764" cy="646331"/>
          </a:xfrm>
          <a:prstGeom prst="rect">
            <a:avLst/>
          </a:prstGeom>
          <a:noFill/>
        </p:spPr>
        <p:txBody>
          <a:bodyPr wrap="square" rtlCol="0">
            <a:spAutoFit/>
          </a:bodyPr>
          <a:lstStyle/>
          <a:p>
            <a:r>
              <a:rPr lang="fr-FR" i="1"/>
              <a:t>Jean </a:t>
            </a:r>
            <a:r>
              <a:rPr lang="fr-FR" i="1" dirty="0"/>
              <a:t>Hus</a:t>
            </a:r>
            <a:r>
              <a:rPr lang="fr-FR" dirty="0"/>
              <a:t>, Chronique de Spiez, vers 1485.</a:t>
            </a:r>
          </a:p>
        </p:txBody>
      </p:sp>
    </p:spTree>
    <p:extLst>
      <p:ext uri="{BB962C8B-B14F-4D97-AF65-F5344CB8AC3E}">
        <p14:creationId xmlns:p14="http://schemas.microsoft.com/office/powerpoint/2010/main" val="3071919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4C176D-114E-494C-A61C-C9C6EDCB439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CE42AAE-598F-1E40-BFB3-4C7CBDABD81A}"/>
              </a:ext>
            </a:extLst>
          </p:cNvPr>
          <p:cNvSpPr>
            <a:spLocks noGrp="1"/>
          </p:cNvSpPr>
          <p:nvPr>
            <p:ph idx="1"/>
          </p:nvPr>
        </p:nvSpPr>
        <p:spPr/>
        <p:txBody>
          <a:bodyPr/>
          <a:lstStyle/>
          <a:p>
            <a:pPr marL="0" indent="0">
              <a:buNone/>
            </a:pPr>
            <a:r>
              <a:rPr lang="fr-FR" dirty="0"/>
              <a:t>Pour Luther : </a:t>
            </a:r>
          </a:p>
          <a:p>
            <a:pPr marL="0" indent="0">
              <a:buNone/>
            </a:pPr>
            <a:r>
              <a:rPr lang="fr-FR" dirty="0"/>
              <a:t>- Seul </a:t>
            </a:r>
            <a:r>
              <a:rPr lang="fr-FR" b="1" dirty="0"/>
              <a:t>un concile universel </a:t>
            </a:r>
            <a:r>
              <a:rPr lang="fr-FR" dirty="0"/>
              <a:t>peut trancher les questions doctrinales.</a:t>
            </a:r>
          </a:p>
          <a:p>
            <a:pPr marL="0" indent="0">
              <a:buNone/>
            </a:pPr>
            <a:r>
              <a:rPr lang="fr-FR" dirty="0"/>
              <a:t>- Le pape est un homme…</a:t>
            </a:r>
          </a:p>
          <a:p>
            <a:pPr>
              <a:buFontTx/>
              <a:buChar char="-"/>
            </a:pPr>
            <a:r>
              <a:rPr lang="fr-FR" dirty="0"/>
              <a:t>Tant que le concile n’a pas tranché en matière doctrinale, pas de possibilité de définition hérétique</a:t>
            </a:r>
          </a:p>
          <a:p>
            <a:pPr marL="0" indent="0">
              <a:buNone/>
            </a:pPr>
            <a:r>
              <a:rPr lang="fr-FR" dirty="0"/>
              <a:t>- Appel à la réunion d’un concile universel </a:t>
            </a:r>
          </a:p>
          <a:p>
            <a:pPr marL="0" indent="0" algn="just">
              <a:buNone/>
            </a:pPr>
            <a:r>
              <a:rPr lang="fr-FR" dirty="0"/>
              <a:t>« Cela ne m’émeut en rien, que quelque chose plaise ou déplaise au Souverain Pontife. Il est un homme, comme les autres » (Martin Luther, </a:t>
            </a:r>
            <a:r>
              <a:rPr lang="fr-FR" i="1" dirty="0" err="1"/>
              <a:t>Resolutiones</a:t>
            </a:r>
            <a:r>
              <a:rPr lang="fr-FR" dirty="0"/>
              <a:t>, février 1518).</a:t>
            </a:r>
          </a:p>
        </p:txBody>
      </p:sp>
    </p:spTree>
    <p:extLst>
      <p:ext uri="{BB962C8B-B14F-4D97-AF65-F5344CB8AC3E}">
        <p14:creationId xmlns:p14="http://schemas.microsoft.com/office/powerpoint/2010/main" val="438014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F18BB-AE61-6040-B637-4F86E39BD00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D3B038C-D089-A746-BC75-92D2F19C5742}"/>
              </a:ext>
            </a:extLst>
          </p:cNvPr>
          <p:cNvSpPr>
            <a:spLocks noGrp="1"/>
          </p:cNvSpPr>
          <p:nvPr>
            <p:ph idx="1"/>
          </p:nvPr>
        </p:nvSpPr>
        <p:spPr/>
        <p:txBody>
          <a:bodyPr/>
          <a:lstStyle/>
          <a:p>
            <a:r>
              <a:rPr lang="fr-FR" i="1" dirty="0" err="1">
                <a:solidFill>
                  <a:srgbClr val="404040"/>
                </a:solidFill>
                <a:latin typeface="Helvetica" pitchFamily="2" charset="0"/>
              </a:rPr>
              <a:t>Disputatio</a:t>
            </a:r>
            <a:r>
              <a:rPr lang="fr-FR" dirty="0">
                <a:solidFill>
                  <a:srgbClr val="404040"/>
                </a:solidFill>
                <a:latin typeface="Helvetica" pitchFamily="2" charset="0"/>
              </a:rPr>
              <a:t> fondatrice </a:t>
            </a:r>
          </a:p>
          <a:p>
            <a:pPr marL="0" indent="0">
              <a:buNone/>
            </a:pPr>
            <a:endParaRPr lang="fr-FR" dirty="0">
              <a:solidFill>
                <a:srgbClr val="404040"/>
              </a:solidFill>
              <a:latin typeface="Helvetica" pitchFamily="2" charset="0"/>
            </a:endParaRPr>
          </a:p>
          <a:p>
            <a:pPr>
              <a:buFontTx/>
              <a:buChar char="-"/>
            </a:pPr>
            <a:r>
              <a:rPr lang="fr-FR" b="0" u="none" strike="noStrike" dirty="0">
                <a:solidFill>
                  <a:srgbClr val="404040"/>
                </a:solidFill>
                <a:effectLst/>
                <a:latin typeface="Helvetica" pitchFamily="2" charset="0"/>
              </a:rPr>
              <a:t>Nouvelle catégorie : </a:t>
            </a:r>
          </a:p>
          <a:p>
            <a:r>
              <a:rPr lang="fr-FR" b="0" u="none" strike="noStrike" dirty="0">
                <a:solidFill>
                  <a:srgbClr val="404040"/>
                </a:solidFill>
                <a:effectLst/>
                <a:latin typeface="Helvetica" pitchFamily="2" charset="0"/>
              </a:rPr>
              <a:t>Dieu se révèle là où on ne l’attend pas</a:t>
            </a:r>
          </a:p>
          <a:p>
            <a:endParaRPr lang="fr-FR" b="0" u="none" strike="noStrike" dirty="0">
              <a:solidFill>
                <a:srgbClr val="404040"/>
              </a:solidFill>
              <a:effectLst/>
              <a:latin typeface="Helvetica" pitchFamily="2" charset="0"/>
            </a:endParaRPr>
          </a:p>
          <a:p>
            <a:pPr marL="0" indent="0">
              <a:buNone/>
            </a:pPr>
            <a:r>
              <a:rPr lang="fr-FR" dirty="0">
                <a:solidFill>
                  <a:srgbClr val="404040"/>
                </a:solidFill>
                <a:latin typeface="Helvetica" pitchFamily="2" charset="0"/>
              </a:rPr>
              <a:t>* « Scandale » //&lt; &gt; à ce que les hommes appellent Dieu</a:t>
            </a:r>
          </a:p>
          <a:p>
            <a:pPr marL="0" indent="0">
              <a:buNone/>
            </a:pPr>
            <a:r>
              <a:rPr lang="fr-FR" b="0" u="none" strike="noStrike" dirty="0">
                <a:solidFill>
                  <a:srgbClr val="404040"/>
                </a:solidFill>
                <a:effectLst/>
                <a:latin typeface="Helvetica" pitchFamily="2" charset="0"/>
              </a:rPr>
              <a:t>* Pour trouver Dieu : partir du Christ</a:t>
            </a:r>
          </a:p>
          <a:p>
            <a:endParaRPr lang="fr-FR" dirty="0"/>
          </a:p>
        </p:txBody>
      </p:sp>
    </p:spTree>
    <p:extLst>
      <p:ext uri="{BB962C8B-B14F-4D97-AF65-F5344CB8AC3E}">
        <p14:creationId xmlns:p14="http://schemas.microsoft.com/office/powerpoint/2010/main" val="3525577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57180E-7EF6-3149-97D4-28CA222AD95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33B9DE5-DF98-8948-9878-04E8D02E9324}"/>
              </a:ext>
            </a:extLst>
          </p:cNvPr>
          <p:cNvSpPr>
            <a:spLocks noGrp="1"/>
          </p:cNvSpPr>
          <p:nvPr>
            <p:ph idx="1"/>
          </p:nvPr>
        </p:nvSpPr>
        <p:spPr/>
        <p:txBody>
          <a:bodyPr/>
          <a:lstStyle/>
          <a:p>
            <a:pPr marL="0" indent="0">
              <a:buNone/>
            </a:pPr>
            <a:endParaRPr lang="fr-FR" dirty="0"/>
          </a:p>
          <a:p>
            <a:pPr marL="0" indent="0">
              <a:buNone/>
            </a:pPr>
            <a:r>
              <a:rPr lang="fr-FR" dirty="0"/>
              <a:t>Cf. Regain de ferveur du </a:t>
            </a:r>
            <a:r>
              <a:rPr lang="fr-FR" dirty="0" err="1"/>
              <a:t>conciliarisme</a:t>
            </a:r>
            <a:r>
              <a:rPr lang="fr-FR" dirty="0"/>
              <a:t> au début du XVI</a:t>
            </a:r>
            <a:r>
              <a:rPr lang="fr-FR" baseline="30000" dirty="0"/>
              <a:t>e</a:t>
            </a:r>
            <a:r>
              <a:rPr lang="fr-FR" dirty="0"/>
              <a:t> siècle.</a:t>
            </a:r>
          </a:p>
          <a:p>
            <a:endParaRPr lang="fr-FR" dirty="0"/>
          </a:p>
        </p:txBody>
      </p:sp>
    </p:spTree>
    <p:extLst>
      <p:ext uri="{BB962C8B-B14F-4D97-AF65-F5344CB8AC3E}">
        <p14:creationId xmlns:p14="http://schemas.microsoft.com/office/powerpoint/2010/main" val="969392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391BF8-F2F9-D540-B63F-D6DB675EF48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4A83948-19EC-8B49-8EBE-EF72F7CE415B}"/>
              </a:ext>
            </a:extLst>
          </p:cNvPr>
          <p:cNvSpPr>
            <a:spLocks noGrp="1"/>
          </p:cNvSpPr>
          <p:nvPr>
            <p:ph idx="1"/>
          </p:nvPr>
        </p:nvSpPr>
        <p:spPr/>
        <p:txBody>
          <a:bodyPr/>
          <a:lstStyle/>
          <a:p>
            <a:pPr marL="0" indent="0">
              <a:buNone/>
            </a:pPr>
            <a:r>
              <a:rPr lang="fr-FR" dirty="0"/>
              <a:t>&gt;&gt;&gt;&gt; </a:t>
            </a:r>
          </a:p>
          <a:p>
            <a:pPr marL="0" indent="0">
              <a:buNone/>
            </a:pPr>
            <a:r>
              <a:rPr lang="fr-FR" dirty="0"/>
              <a:t>Quel est </a:t>
            </a:r>
            <a:r>
              <a:rPr lang="fr-FR" b="1" dirty="0"/>
              <a:t>le rapport du magistère à l’Ecriture </a:t>
            </a:r>
            <a:r>
              <a:rPr lang="fr-FR" dirty="0"/>
              <a:t>?</a:t>
            </a:r>
          </a:p>
          <a:p>
            <a:pPr marL="0" indent="0">
              <a:buNone/>
            </a:pPr>
            <a:endParaRPr lang="fr-FR" dirty="0"/>
          </a:p>
          <a:p>
            <a:pPr marL="0" indent="0">
              <a:buNone/>
            </a:pPr>
            <a:r>
              <a:rPr lang="fr-FR" dirty="0"/>
              <a:t>question de fonds…</a:t>
            </a:r>
          </a:p>
          <a:p>
            <a:pPr marL="0" indent="0">
              <a:buNone/>
            </a:pPr>
            <a:endParaRPr lang="fr-FR" dirty="0"/>
          </a:p>
          <a:p>
            <a:pPr marL="0" indent="0">
              <a:buNone/>
            </a:pPr>
            <a:r>
              <a:rPr lang="fr-FR" dirty="0"/>
              <a:t>déjà un débat des canonistes en milieu scolastique à la fin du XV</a:t>
            </a:r>
            <a:r>
              <a:rPr lang="fr-FR" baseline="30000" dirty="0"/>
              <a:t>e</a:t>
            </a:r>
            <a:r>
              <a:rPr lang="fr-FR" dirty="0"/>
              <a:t> siècle </a:t>
            </a:r>
          </a:p>
          <a:p>
            <a:pPr marL="0" indent="0">
              <a:buNone/>
            </a:pPr>
            <a:endParaRPr lang="fr-FR" dirty="0"/>
          </a:p>
          <a:p>
            <a:pPr marL="0" indent="0">
              <a:buNone/>
            </a:pPr>
            <a:r>
              <a:rPr lang="fr-FR" dirty="0"/>
              <a:t>comment relier les 2 autorités : Ecriture et Eglise</a:t>
            </a:r>
          </a:p>
        </p:txBody>
      </p:sp>
    </p:spTree>
    <p:extLst>
      <p:ext uri="{BB962C8B-B14F-4D97-AF65-F5344CB8AC3E}">
        <p14:creationId xmlns:p14="http://schemas.microsoft.com/office/powerpoint/2010/main" val="1024565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45CF7D-8049-3443-8810-7CAF991B3AFB}"/>
              </a:ext>
            </a:extLst>
          </p:cNvPr>
          <p:cNvSpPr>
            <a:spLocks noGrp="1"/>
          </p:cNvSpPr>
          <p:nvPr>
            <p:ph type="title"/>
          </p:nvPr>
        </p:nvSpPr>
        <p:spPr/>
        <p:txBody>
          <a:bodyPr>
            <a:normAutofit/>
          </a:bodyPr>
          <a:lstStyle/>
          <a:p>
            <a:r>
              <a:rPr lang="fr-FR" dirty="0"/>
              <a:t>C – </a:t>
            </a:r>
            <a:r>
              <a:rPr lang="fr-FR" b="1" dirty="0"/>
              <a:t>UNE EXCOMMUNICATION « MALGRE LUTHER » </a:t>
            </a:r>
          </a:p>
        </p:txBody>
      </p:sp>
      <p:sp>
        <p:nvSpPr>
          <p:cNvPr id="3" name="Espace réservé du contenu 2">
            <a:extLst>
              <a:ext uri="{FF2B5EF4-FFF2-40B4-BE49-F238E27FC236}">
                <a16:creationId xmlns:a16="http://schemas.microsoft.com/office/drawing/2014/main" id="{1A319FB1-93DA-E846-A360-9B6D19568712}"/>
              </a:ext>
            </a:extLst>
          </p:cNvPr>
          <p:cNvSpPr>
            <a:spLocks noGrp="1"/>
          </p:cNvSpPr>
          <p:nvPr>
            <p:ph idx="1"/>
          </p:nvPr>
        </p:nvSpPr>
        <p:spPr/>
        <p:txBody>
          <a:bodyPr/>
          <a:lstStyle/>
          <a:p>
            <a:endParaRPr lang="fr-FR" sz="2000" dirty="0"/>
          </a:p>
          <a:p>
            <a:endParaRPr lang="fr-FR" sz="2000" dirty="0"/>
          </a:p>
        </p:txBody>
      </p:sp>
    </p:spTree>
    <p:extLst>
      <p:ext uri="{BB962C8B-B14F-4D97-AF65-F5344CB8AC3E}">
        <p14:creationId xmlns:p14="http://schemas.microsoft.com/office/powerpoint/2010/main" val="3300440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FFFDCB-79FB-F443-AE9F-D415C87B885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651C29C-1EA5-154E-B8B8-B61E12F2B227}"/>
              </a:ext>
            </a:extLst>
          </p:cNvPr>
          <p:cNvSpPr>
            <a:spLocks noGrp="1"/>
          </p:cNvSpPr>
          <p:nvPr>
            <p:ph idx="1"/>
          </p:nvPr>
        </p:nvSpPr>
        <p:spPr/>
        <p:txBody>
          <a:bodyPr/>
          <a:lstStyle/>
          <a:p>
            <a:r>
              <a:rPr lang="fr-FR" dirty="0"/>
              <a:t>Question complexe pour l’historiographie</a:t>
            </a:r>
          </a:p>
          <a:p>
            <a:endParaRPr lang="fr-FR" dirty="0"/>
          </a:p>
          <a:p>
            <a:r>
              <a:rPr lang="fr-FR" dirty="0"/>
              <a:t>« </a:t>
            </a:r>
            <a:r>
              <a:rPr lang="fr-FR" dirty="0" err="1"/>
              <a:t>papaliste</a:t>
            </a:r>
            <a:r>
              <a:rPr lang="fr-FR" dirty="0"/>
              <a:t> » ?</a:t>
            </a:r>
          </a:p>
          <a:p>
            <a:r>
              <a:rPr lang="fr-FR" dirty="0"/>
              <a:t>« </a:t>
            </a:r>
            <a:r>
              <a:rPr lang="fr-FR" dirty="0" err="1"/>
              <a:t>conciliariste</a:t>
            </a:r>
            <a:r>
              <a:rPr lang="fr-FR" dirty="0"/>
              <a:t> » ?</a:t>
            </a:r>
          </a:p>
          <a:p>
            <a:r>
              <a:rPr lang="fr-FR" dirty="0"/>
              <a:t>« bibliciste » ?</a:t>
            </a:r>
          </a:p>
        </p:txBody>
      </p:sp>
    </p:spTree>
    <p:extLst>
      <p:ext uri="{BB962C8B-B14F-4D97-AF65-F5344CB8AC3E}">
        <p14:creationId xmlns:p14="http://schemas.microsoft.com/office/powerpoint/2010/main" val="635740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78DC64-108E-BD43-ADEE-CB47D8C618C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DDB9C3D-70D5-644A-9F53-8E6B7F4CFC4F}"/>
              </a:ext>
            </a:extLst>
          </p:cNvPr>
          <p:cNvSpPr>
            <a:spLocks noGrp="1"/>
          </p:cNvSpPr>
          <p:nvPr>
            <p:ph idx="1"/>
          </p:nvPr>
        </p:nvSpPr>
        <p:spPr/>
        <p:txBody>
          <a:bodyPr>
            <a:normAutofit fontScale="92500" lnSpcReduction="10000"/>
          </a:bodyPr>
          <a:lstStyle/>
          <a:p>
            <a:r>
              <a:rPr lang="fr-FR" dirty="0"/>
              <a:t>Plus simplement, Luther est : </a:t>
            </a:r>
          </a:p>
          <a:p>
            <a:pPr>
              <a:buFontTx/>
              <a:buChar char="-"/>
            </a:pPr>
            <a:r>
              <a:rPr lang="fr-FR" dirty="0"/>
              <a:t>Critique</a:t>
            </a:r>
          </a:p>
          <a:p>
            <a:pPr marL="0" indent="0">
              <a:buNone/>
            </a:pPr>
            <a:r>
              <a:rPr lang="fr-FR" dirty="0"/>
              <a:t>Et</a:t>
            </a:r>
          </a:p>
          <a:p>
            <a:pPr>
              <a:buFontTx/>
              <a:buChar char="-"/>
            </a:pPr>
            <a:r>
              <a:rPr lang="fr-FR" dirty="0"/>
              <a:t>Positif</a:t>
            </a:r>
          </a:p>
          <a:p>
            <a:pPr marL="0" indent="0">
              <a:buNone/>
            </a:pPr>
            <a:r>
              <a:rPr lang="fr-FR" dirty="0"/>
              <a:t>Mais une nouvelle étape est franchie  avec : </a:t>
            </a:r>
          </a:p>
          <a:p>
            <a:pPr>
              <a:buFontTx/>
              <a:buChar char="-"/>
            </a:pPr>
            <a:r>
              <a:rPr lang="fr-FR" dirty="0"/>
              <a:t>la publication de la bulle </a:t>
            </a:r>
            <a:r>
              <a:rPr lang="fr-FR" b="1" i="1" dirty="0" err="1"/>
              <a:t>Exsurge</a:t>
            </a:r>
            <a:r>
              <a:rPr lang="fr-FR" b="1" i="1" dirty="0"/>
              <a:t> Domine (Bulla contra </a:t>
            </a:r>
            <a:r>
              <a:rPr lang="fr-FR" b="1" i="1" dirty="0" err="1"/>
              <a:t>errores</a:t>
            </a:r>
            <a:r>
              <a:rPr lang="fr-FR" b="1" i="1" dirty="0"/>
              <a:t> Martini </a:t>
            </a:r>
            <a:r>
              <a:rPr lang="fr-FR" b="1" i="1" dirty="0" err="1"/>
              <a:t>Lutheri</a:t>
            </a:r>
            <a:r>
              <a:rPr lang="fr-FR" b="1" i="1" dirty="0"/>
              <a:t> et </a:t>
            </a:r>
            <a:r>
              <a:rPr lang="fr-FR" b="1" i="1" dirty="0" err="1"/>
              <a:t>sequacium</a:t>
            </a:r>
            <a:r>
              <a:rPr lang="fr-FR" b="1" i="1" dirty="0"/>
              <a:t>) </a:t>
            </a:r>
            <a:r>
              <a:rPr lang="fr-FR" dirty="0"/>
              <a:t>(15 juin 1520) </a:t>
            </a:r>
          </a:p>
          <a:p>
            <a:pPr marL="0" indent="0">
              <a:buNone/>
            </a:pPr>
            <a:r>
              <a:rPr lang="fr-FR" dirty="0"/>
              <a:t>&gt; </a:t>
            </a:r>
            <a:r>
              <a:rPr lang="fr-FR" b="1" dirty="0"/>
              <a:t>hérésie</a:t>
            </a:r>
            <a:r>
              <a:rPr lang="fr-FR" dirty="0"/>
              <a:t> de Luther</a:t>
            </a:r>
          </a:p>
          <a:p>
            <a:pPr>
              <a:buFontTx/>
              <a:buChar char="-"/>
            </a:pPr>
            <a:r>
              <a:rPr lang="fr-FR" dirty="0"/>
              <a:t>la publication de la bulle </a:t>
            </a:r>
            <a:r>
              <a:rPr lang="fr-FR" b="1" i="1" dirty="0" err="1"/>
              <a:t>Decet</a:t>
            </a:r>
            <a:r>
              <a:rPr lang="fr-FR" b="1" i="1" dirty="0"/>
              <a:t> </a:t>
            </a:r>
            <a:r>
              <a:rPr lang="fr-FR" b="1" i="1" dirty="0" err="1"/>
              <a:t>Romanum</a:t>
            </a:r>
            <a:r>
              <a:rPr lang="fr-FR" b="1" i="1" dirty="0"/>
              <a:t> </a:t>
            </a:r>
            <a:r>
              <a:rPr lang="fr-FR" b="1" i="1" dirty="0" err="1"/>
              <a:t>pontificem</a:t>
            </a:r>
            <a:r>
              <a:rPr lang="fr-FR" b="1" i="1" dirty="0"/>
              <a:t> </a:t>
            </a:r>
            <a:r>
              <a:rPr lang="fr-FR" dirty="0"/>
              <a:t>(3 janvier 1521) </a:t>
            </a:r>
          </a:p>
          <a:p>
            <a:pPr marL="0" indent="0">
              <a:buNone/>
            </a:pPr>
            <a:r>
              <a:rPr lang="fr-FR" dirty="0"/>
              <a:t>&gt; </a:t>
            </a:r>
            <a:r>
              <a:rPr lang="fr-FR" b="1" dirty="0"/>
              <a:t>excommunication</a:t>
            </a:r>
            <a:r>
              <a:rPr lang="fr-FR" dirty="0"/>
              <a:t> de Luther</a:t>
            </a:r>
            <a:endParaRPr lang="fr-FR" i="1" dirty="0"/>
          </a:p>
        </p:txBody>
      </p:sp>
    </p:spTree>
    <p:extLst>
      <p:ext uri="{BB962C8B-B14F-4D97-AF65-F5344CB8AC3E}">
        <p14:creationId xmlns:p14="http://schemas.microsoft.com/office/powerpoint/2010/main" val="461458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9D073E-8FCC-5B44-94EB-492B3E566AC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40C89EA-9F34-E645-A6C9-9302086E67EE}"/>
              </a:ext>
            </a:extLst>
          </p:cNvPr>
          <p:cNvSpPr>
            <a:spLocks noGrp="1"/>
          </p:cNvSpPr>
          <p:nvPr>
            <p:ph idx="1"/>
          </p:nvPr>
        </p:nvSpPr>
        <p:spPr/>
        <p:txBody>
          <a:bodyPr/>
          <a:lstStyle/>
          <a:p>
            <a:pPr marL="0" indent="0" algn="just">
              <a:buNone/>
            </a:pPr>
            <a:r>
              <a:rPr lang="fr-FR" dirty="0"/>
              <a:t>« Ceux qui ensuite commencèrent à attaquer avec arrogance la majesté blessée du pape n’avaient pas idée de ce que mon cœur souffrit durant cette première et cette seconde année, ils ignoraient combien grande était mon humilité et combien j’étais proche du désespoir »</a:t>
            </a:r>
          </a:p>
          <a:p>
            <a:pPr marL="0" indent="0">
              <a:buNone/>
            </a:pPr>
            <a:r>
              <a:rPr lang="fr-FR" dirty="0"/>
              <a:t>(Luther, WA 39, I, 6, 16-19).</a:t>
            </a:r>
          </a:p>
          <a:p>
            <a:pPr marL="0" indent="0">
              <a:buNone/>
            </a:pPr>
            <a:endParaRPr lang="fr-FR" dirty="0"/>
          </a:p>
          <a:p>
            <a:pPr marL="0" indent="0">
              <a:buNone/>
            </a:pPr>
            <a:r>
              <a:rPr lang="fr-FR" dirty="0"/>
              <a:t>Luther ne voulait pas d’une rupture avec Rome.</a:t>
            </a:r>
          </a:p>
        </p:txBody>
      </p:sp>
    </p:spTree>
    <p:extLst>
      <p:ext uri="{BB962C8B-B14F-4D97-AF65-F5344CB8AC3E}">
        <p14:creationId xmlns:p14="http://schemas.microsoft.com/office/powerpoint/2010/main" val="412715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FD2DE1-293B-9F4C-A58F-2C988D16CB3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6D72782-07CE-A14F-BEF8-CABDCE70E955}"/>
              </a:ext>
            </a:extLst>
          </p:cNvPr>
          <p:cNvSpPr>
            <a:spLocks noGrp="1"/>
          </p:cNvSpPr>
          <p:nvPr>
            <p:ph idx="1"/>
          </p:nvPr>
        </p:nvSpPr>
        <p:spPr/>
        <p:txBody>
          <a:bodyPr/>
          <a:lstStyle/>
          <a:p>
            <a:pPr marL="0" indent="0" algn="just" fontAlgn="base">
              <a:buNone/>
            </a:pPr>
            <a:r>
              <a:rPr lang="fr-FR" dirty="0"/>
              <a:t>« </a:t>
            </a:r>
            <a:r>
              <a:rPr lang="fr-FR" dirty="0" err="1"/>
              <a:t>Garde-toi</a:t>
            </a:r>
            <a:r>
              <a:rPr lang="fr-FR" dirty="0"/>
              <a:t>, ô Léon, mon Père, de prêter l’oreille à ces sirènes qui font de toi quelque chose de plus qu’un homme ordinaire : presque un Dieu, qui puisse tout ordonner et tout exiger… Ils errent, ceux qui t’exaltent au-dessus du concile et de l’Église universelle. »</a:t>
            </a:r>
          </a:p>
          <a:p>
            <a:pPr marL="0" indent="0" fontAlgn="base">
              <a:buNone/>
            </a:pPr>
            <a:r>
              <a:rPr lang="fr-FR" dirty="0"/>
              <a:t>Luther, </a:t>
            </a:r>
            <a:r>
              <a:rPr lang="fr-FR" i="1" dirty="0"/>
              <a:t>Lettre à Léon X</a:t>
            </a:r>
            <a:r>
              <a:rPr lang="fr-FR" dirty="0"/>
              <a:t>, octobre 1520 ( réponse à </a:t>
            </a:r>
            <a:r>
              <a:rPr lang="fr-FR" i="1" dirty="0" err="1"/>
              <a:t>Exsurge</a:t>
            </a:r>
            <a:r>
              <a:rPr lang="fr-FR" i="1" dirty="0"/>
              <a:t> Domine</a:t>
            </a:r>
            <a:r>
              <a:rPr lang="fr-FR" dirty="0"/>
              <a:t>)</a:t>
            </a:r>
          </a:p>
          <a:p>
            <a:endParaRPr lang="fr-FR" dirty="0"/>
          </a:p>
        </p:txBody>
      </p:sp>
    </p:spTree>
    <p:extLst>
      <p:ext uri="{BB962C8B-B14F-4D97-AF65-F5344CB8AC3E}">
        <p14:creationId xmlns:p14="http://schemas.microsoft.com/office/powerpoint/2010/main" val="1306868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D324C-58F2-F246-9915-ABAB9693D546}"/>
              </a:ext>
            </a:extLst>
          </p:cNvPr>
          <p:cNvSpPr>
            <a:spLocks noGrp="1"/>
          </p:cNvSpPr>
          <p:nvPr>
            <p:ph type="title"/>
          </p:nvPr>
        </p:nvSpPr>
        <p:spPr/>
        <p:txBody>
          <a:bodyPr/>
          <a:lstStyle/>
          <a:p>
            <a:r>
              <a:rPr lang="fr-FR" b="1" dirty="0"/>
              <a:t> II - « UN NOUVEAU MOUVEMENT : « ----? »</a:t>
            </a:r>
            <a:endParaRPr lang="fr-FR" dirty="0"/>
          </a:p>
        </p:txBody>
      </p:sp>
      <p:sp>
        <p:nvSpPr>
          <p:cNvPr id="3" name="Espace réservé du contenu 2">
            <a:extLst>
              <a:ext uri="{FF2B5EF4-FFF2-40B4-BE49-F238E27FC236}">
                <a16:creationId xmlns:a16="http://schemas.microsoft.com/office/drawing/2014/main" id="{B4A4E689-4FC5-A047-A343-58678512D3B3}"/>
              </a:ext>
            </a:extLst>
          </p:cNvPr>
          <p:cNvSpPr>
            <a:spLocks noGrp="1"/>
          </p:cNvSpPr>
          <p:nvPr>
            <p:ph idx="1"/>
          </p:nvPr>
        </p:nvSpPr>
        <p:spPr/>
        <p:txBody>
          <a:bodyPr/>
          <a:lstStyle/>
          <a:p>
            <a:pPr marL="0" indent="0">
              <a:buNone/>
            </a:pPr>
            <a:r>
              <a:rPr lang="fr-FR" dirty="0"/>
              <a:t>?</a:t>
            </a:r>
          </a:p>
          <a:p>
            <a:pPr marL="0" indent="0">
              <a:buNone/>
            </a:pPr>
            <a:endParaRPr lang="fr-FR" dirty="0"/>
          </a:p>
          <a:p>
            <a:pPr marL="0" indent="0">
              <a:buNone/>
            </a:pPr>
            <a:r>
              <a:rPr lang="fr-FR" dirty="0"/>
              <a:t>« --- » : quel qualificatif ?</a:t>
            </a:r>
          </a:p>
        </p:txBody>
      </p:sp>
    </p:spTree>
    <p:extLst>
      <p:ext uri="{BB962C8B-B14F-4D97-AF65-F5344CB8AC3E}">
        <p14:creationId xmlns:p14="http://schemas.microsoft.com/office/powerpoint/2010/main" val="1907890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9DB765-E0DD-034C-B9BE-2CDE933EBE75}"/>
              </a:ext>
            </a:extLst>
          </p:cNvPr>
          <p:cNvSpPr>
            <a:spLocks noGrp="1"/>
          </p:cNvSpPr>
          <p:nvPr>
            <p:ph type="title"/>
          </p:nvPr>
        </p:nvSpPr>
        <p:spPr/>
        <p:txBody>
          <a:bodyPr/>
          <a:lstStyle/>
          <a:p>
            <a:r>
              <a:rPr lang="fr-FR" b="1" dirty="0"/>
              <a:t>A – UN MOUVEMENT DANS L’HISTOIRE</a:t>
            </a:r>
          </a:p>
        </p:txBody>
      </p:sp>
      <p:sp>
        <p:nvSpPr>
          <p:cNvPr id="3" name="Espace réservé du contenu 2">
            <a:extLst>
              <a:ext uri="{FF2B5EF4-FFF2-40B4-BE49-F238E27FC236}">
                <a16:creationId xmlns:a16="http://schemas.microsoft.com/office/drawing/2014/main" id="{2115E510-9301-D04A-9273-28397AE0E43A}"/>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805179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7F7865-5740-FD41-8187-F4AAFE814844}"/>
              </a:ext>
            </a:extLst>
          </p:cNvPr>
          <p:cNvSpPr>
            <a:spLocks noGrp="1"/>
          </p:cNvSpPr>
          <p:nvPr>
            <p:ph type="title"/>
          </p:nvPr>
        </p:nvSpPr>
        <p:spPr/>
        <p:txBody>
          <a:bodyPr/>
          <a:lstStyle/>
          <a:p>
            <a:r>
              <a:rPr lang="fr-FR" b="1" dirty="0"/>
              <a:t>1 – Une distance avec les messianismes médiévaux</a:t>
            </a:r>
          </a:p>
        </p:txBody>
      </p:sp>
      <p:sp>
        <p:nvSpPr>
          <p:cNvPr id="3" name="Espace réservé du contenu 2">
            <a:extLst>
              <a:ext uri="{FF2B5EF4-FFF2-40B4-BE49-F238E27FC236}">
                <a16:creationId xmlns:a16="http://schemas.microsoft.com/office/drawing/2014/main" id="{DB8DDAB9-63FA-CA47-A6B1-B7F43FC529D5}"/>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613390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914CBC-72A4-6547-B1AC-5361D19EF1F3}"/>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69A9752B-F464-5543-B298-F2508E2378E5}"/>
              </a:ext>
            </a:extLst>
          </p:cNvPr>
          <p:cNvSpPr>
            <a:spLocks noGrp="1"/>
          </p:cNvSpPr>
          <p:nvPr>
            <p:ph idx="1"/>
          </p:nvPr>
        </p:nvSpPr>
        <p:spPr/>
        <p:txBody>
          <a:bodyPr>
            <a:normAutofit fontScale="25000" lnSpcReduction="20000"/>
          </a:bodyPr>
          <a:lstStyle/>
          <a:p>
            <a:pPr marL="0" indent="0">
              <a:buNone/>
            </a:pPr>
            <a:endParaRPr lang="fr-FR" dirty="0"/>
          </a:p>
          <a:p>
            <a:pPr marL="0" indent="0">
              <a:buNone/>
            </a:pPr>
            <a:r>
              <a:rPr lang="fr-FR" sz="11200" dirty="0">
                <a:latin typeface="Times New Roman" panose="02020603050405020304" pitchFamily="18" charset="0"/>
                <a:cs typeface="Times New Roman" panose="02020603050405020304" pitchFamily="18" charset="0"/>
              </a:rPr>
              <a:t>Thèses 20-28 : </a:t>
            </a:r>
            <a:endParaRPr lang="fr-FR" sz="11200" b="1" dirty="0">
              <a:latin typeface="Times New Roman" panose="02020603050405020304" pitchFamily="18" charset="0"/>
              <a:cs typeface="Times New Roman" panose="02020603050405020304" pitchFamily="18" charset="0"/>
            </a:endParaRPr>
          </a:p>
          <a:p>
            <a:pPr marL="0" indent="0">
              <a:buNone/>
            </a:pPr>
            <a:endParaRPr lang="fr-FR" b="1" dirty="0">
              <a:latin typeface="Helvetica" pitchFamily="2" charset="0"/>
            </a:endParaRPr>
          </a:p>
          <a:p>
            <a:pPr marL="0" indent="0">
              <a:buNone/>
            </a:pPr>
            <a:r>
              <a:rPr lang="fr-FR" sz="7400" b="1" dirty="0">
                <a:latin typeface="Times New Roman" panose="02020603050405020304" pitchFamily="18" charset="0"/>
                <a:cs typeface="Times New Roman" panose="02020603050405020304" pitchFamily="18" charset="0"/>
              </a:rPr>
              <a:t>« </a:t>
            </a:r>
            <a:r>
              <a:rPr lang="fr-FR" sz="7400" b="1" dirty="0">
                <a:effectLst/>
                <a:latin typeface="Times New Roman" panose="02020603050405020304" pitchFamily="18" charset="0"/>
                <a:cs typeface="Times New Roman" panose="02020603050405020304" pitchFamily="18" charset="0"/>
              </a:rPr>
              <a:t>Mais celui qui comprend ce qui est visible de l’être de Dieu dans le monde à travers ce qui est rendu visible dans la souffrance et la croix, celui-là mérite à juste titre d’être appelé théologien.</a:t>
            </a:r>
          </a:p>
          <a:p>
            <a:pPr marL="0" indent="0">
              <a:buNone/>
            </a:pPr>
            <a:r>
              <a:rPr lang="fr-FR" sz="7400" dirty="0">
                <a:effectLst/>
                <a:latin typeface="Times New Roman" panose="02020603050405020304" pitchFamily="18" charset="0"/>
                <a:cs typeface="Times New Roman" panose="02020603050405020304" pitchFamily="18" charset="0"/>
              </a:rPr>
              <a:t>Le théologien de la gloire appelle le bien mal et le mal bien. Le théologien de la croix appelle les choses comme elles sont vraiment.</a:t>
            </a:r>
          </a:p>
          <a:p>
            <a:pPr marL="0" indent="0">
              <a:buNone/>
            </a:pPr>
            <a:r>
              <a:rPr lang="fr-FR" sz="7400" dirty="0">
                <a:effectLst/>
                <a:latin typeface="Times New Roman" panose="02020603050405020304" pitchFamily="18" charset="0"/>
                <a:cs typeface="Times New Roman" panose="02020603050405020304" pitchFamily="18" charset="0"/>
              </a:rPr>
              <a:t>Cette sagesse, qui voit et reconnaît l’être invisible de Dieu dans ses ouvrages, gonfle, rend aveugle et endurcit.</a:t>
            </a:r>
          </a:p>
          <a:p>
            <a:pPr marL="0" indent="0">
              <a:buNone/>
            </a:pPr>
            <a:r>
              <a:rPr lang="fr-FR" sz="7400" dirty="0">
                <a:effectLst/>
                <a:latin typeface="Times New Roman" panose="02020603050405020304" pitchFamily="18" charset="0"/>
                <a:cs typeface="Times New Roman" panose="02020603050405020304" pitchFamily="18" charset="0"/>
              </a:rPr>
              <a:t>« La loi produit la colère » de Dieu (</a:t>
            </a:r>
            <a:r>
              <a:rPr lang="fr-FR" sz="7400" dirty="0" err="1">
                <a:effectLst/>
                <a:latin typeface="Times New Roman" panose="02020603050405020304" pitchFamily="18" charset="0"/>
                <a:cs typeface="Times New Roman" panose="02020603050405020304" pitchFamily="18" charset="0"/>
              </a:rPr>
              <a:t>Rm</a:t>
            </a:r>
            <a:r>
              <a:rPr lang="fr-FR" sz="7400" dirty="0">
                <a:effectLst/>
                <a:latin typeface="Times New Roman" panose="02020603050405020304" pitchFamily="18" charset="0"/>
                <a:cs typeface="Times New Roman" panose="02020603050405020304" pitchFamily="18" charset="0"/>
              </a:rPr>
              <a:t> 4.15), elle tue, maudit, accuse, juge et condamne tout ce qui n’est pas en Christ.</a:t>
            </a:r>
          </a:p>
          <a:p>
            <a:pPr marL="0" indent="0">
              <a:buNone/>
            </a:pPr>
            <a:r>
              <a:rPr lang="fr-FR" sz="7400" dirty="0">
                <a:effectLst/>
                <a:latin typeface="Times New Roman" panose="02020603050405020304" pitchFamily="18" charset="0"/>
                <a:cs typeface="Times New Roman" panose="02020603050405020304" pitchFamily="18" charset="0"/>
              </a:rPr>
              <a:t>Cette sagesse n’est certes pas mauvaise en soi, et la loi ne doit pas être évitée; mais sans la théologie de la croix, l’homme abuse du meilleur pour le pire.</a:t>
            </a:r>
          </a:p>
          <a:p>
            <a:pPr marL="0" indent="0">
              <a:buNone/>
            </a:pPr>
            <a:r>
              <a:rPr lang="fr-FR" sz="7400" dirty="0">
                <a:effectLst/>
                <a:latin typeface="Times New Roman" panose="02020603050405020304" pitchFamily="18" charset="0"/>
                <a:cs typeface="Times New Roman" panose="02020603050405020304" pitchFamily="18" charset="0"/>
              </a:rPr>
              <a:t>Ce n’est pas celui qui fait beaucoup d’œuvres qui est juste, mais celui qui, sans les œuvres, croit beaucoup en Christ.</a:t>
            </a:r>
          </a:p>
          <a:p>
            <a:pPr marL="0" indent="0">
              <a:buNone/>
            </a:pPr>
            <a:r>
              <a:rPr lang="fr-FR" sz="7400" dirty="0">
                <a:effectLst/>
                <a:latin typeface="Times New Roman" panose="02020603050405020304" pitchFamily="18" charset="0"/>
                <a:cs typeface="Times New Roman" panose="02020603050405020304" pitchFamily="18" charset="0"/>
              </a:rPr>
              <a:t>La loi dit : « Fais cela », et ce n’est jamais fait. La grâce dit : « Crois en lui », et tout est déjà fait.</a:t>
            </a:r>
          </a:p>
          <a:p>
            <a:pPr marL="0" indent="0">
              <a:buNone/>
            </a:pPr>
            <a:r>
              <a:rPr lang="fr-FR" sz="7400" dirty="0">
                <a:effectLst/>
                <a:latin typeface="Times New Roman" panose="02020603050405020304" pitchFamily="18" charset="0"/>
                <a:cs typeface="Times New Roman" panose="02020603050405020304" pitchFamily="18" charset="0"/>
              </a:rPr>
              <a:t>On pourrait à juste titre appeler l’œuvre du Christ une œuvre efficace (</a:t>
            </a:r>
            <a:r>
              <a:rPr lang="fr-FR" sz="7400" i="1" dirty="0" err="1">
                <a:effectLst/>
                <a:latin typeface="Times New Roman" panose="02020603050405020304" pitchFamily="18" charset="0"/>
                <a:cs typeface="Times New Roman" panose="02020603050405020304" pitchFamily="18" charset="0"/>
              </a:rPr>
              <a:t>operans</a:t>
            </a:r>
            <a:r>
              <a:rPr lang="fr-FR" sz="7400" dirty="0">
                <a:effectLst/>
                <a:latin typeface="Times New Roman" panose="02020603050405020304" pitchFamily="18" charset="0"/>
                <a:cs typeface="Times New Roman" panose="02020603050405020304" pitchFamily="18" charset="0"/>
              </a:rPr>
              <a:t>) et notre œuvre une œuvre accomplie (</a:t>
            </a:r>
            <a:r>
              <a:rPr lang="fr-FR" sz="7400" i="1" dirty="0" err="1">
                <a:effectLst/>
                <a:latin typeface="Times New Roman" panose="02020603050405020304" pitchFamily="18" charset="0"/>
                <a:cs typeface="Times New Roman" panose="02020603050405020304" pitchFamily="18" charset="0"/>
              </a:rPr>
              <a:t>operatum</a:t>
            </a:r>
            <a:r>
              <a:rPr lang="fr-FR" sz="7400" dirty="0">
                <a:effectLst/>
                <a:latin typeface="Times New Roman" panose="02020603050405020304" pitchFamily="18" charset="0"/>
                <a:cs typeface="Times New Roman" panose="02020603050405020304" pitchFamily="18" charset="0"/>
              </a:rPr>
              <a:t>), et ainsi dire que, grâce à l’œuvre efficace, l’œuvre accomplie plaît à Dieu.</a:t>
            </a:r>
          </a:p>
          <a:p>
            <a:pPr marL="0" indent="0">
              <a:buNone/>
            </a:pPr>
            <a:r>
              <a:rPr lang="fr-FR" sz="7400" dirty="0">
                <a:effectLst/>
                <a:latin typeface="Times New Roman" panose="02020603050405020304" pitchFamily="18" charset="0"/>
                <a:cs typeface="Times New Roman" panose="02020603050405020304" pitchFamily="18" charset="0"/>
              </a:rPr>
              <a:t>L’amour de Dieu ne trouve pas, mais crée ce qu’il aime. L’amour de l’homme ne naît que de ce qu’il trouve aimable </a:t>
            </a:r>
            <a:r>
              <a:rPr lang="fr-FR" dirty="0">
                <a:effectLst/>
                <a:latin typeface="Helvetica" pitchFamily="2" charset="0"/>
              </a:rPr>
              <a:t>».</a:t>
            </a:r>
          </a:p>
          <a:p>
            <a:pPr marL="0" indent="0">
              <a:buNone/>
            </a:pPr>
            <a:endParaRPr lang="fr-FR" dirty="0"/>
          </a:p>
        </p:txBody>
      </p:sp>
    </p:spTree>
    <p:extLst>
      <p:ext uri="{BB962C8B-B14F-4D97-AF65-F5344CB8AC3E}">
        <p14:creationId xmlns:p14="http://schemas.microsoft.com/office/powerpoint/2010/main" val="3883981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8E48B1-9AF3-5449-A977-5DAA97588BCF}"/>
              </a:ext>
            </a:extLst>
          </p:cNvPr>
          <p:cNvSpPr>
            <a:spLocks noGrp="1"/>
          </p:cNvSpPr>
          <p:nvPr>
            <p:ph type="title"/>
          </p:nvPr>
        </p:nvSpPr>
        <p:spPr/>
        <p:txBody>
          <a:bodyPr/>
          <a:lstStyle/>
          <a:p>
            <a:r>
              <a:rPr lang="fr-FR" b="1" dirty="0"/>
              <a:t>- Sur la question de l’Antéchrist</a:t>
            </a:r>
          </a:p>
        </p:txBody>
      </p:sp>
      <p:sp>
        <p:nvSpPr>
          <p:cNvPr id="3" name="Espace réservé du contenu 2">
            <a:extLst>
              <a:ext uri="{FF2B5EF4-FFF2-40B4-BE49-F238E27FC236}">
                <a16:creationId xmlns:a16="http://schemas.microsoft.com/office/drawing/2014/main" id="{BDC8F428-89F8-C141-9F91-C11F09B2B411}"/>
              </a:ext>
            </a:extLst>
          </p:cNvPr>
          <p:cNvSpPr>
            <a:spLocks noGrp="1"/>
          </p:cNvSpPr>
          <p:nvPr>
            <p:ph idx="1"/>
          </p:nvPr>
        </p:nvSpPr>
        <p:spPr/>
        <p:txBody>
          <a:bodyPr/>
          <a:lstStyle/>
          <a:p>
            <a:pPr>
              <a:buFontTx/>
              <a:buChar char="-"/>
            </a:pPr>
            <a:r>
              <a:rPr lang="fr-FR" dirty="0"/>
              <a:t>Figure clé des mouvements messianiques médiévaux</a:t>
            </a:r>
          </a:p>
          <a:p>
            <a:pPr>
              <a:buFontTx/>
              <a:buChar char="-"/>
            </a:pPr>
            <a:endParaRPr lang="fr-FR" dirty="0"/>
          </a:p>
          <a:p>
            <a:pPr marL="0" indent="0">
              <a:buNone/>
            </a:pPr>
            <a:r>
              <a:rPr lang="fr-FR" dirty="0"/>
              <a:t> - « Qui est menteur, sinon celui qui nie que Jésus est le Christ ? Celui-là est l'antéchrist, qui nie le Père et le Fils. » (I </a:t>
            </a:r>
            <a:r>
              <a:rPr lang="fr-FR" dirty="0" err="1"/>
              <a:t>Jn</a:t>
            </a:r>
            <a:r>
              <a:rPr lang="fr-FR" dirty="0"/>
              <a:t> 2, 22)</a:t>
            </a:r>
          </a:p>
          <a:p>
            <a:pPr marL="0" indent="0">
              <a:buNone/>
            </a:pPr>
            <a:endParaRPr lang="fr-FR" dirty="0"/>
          </a:p>
          <a:p>
            <a:pPr marL="0" indent="0">
              <a:buNone/>
            </a:pPr>
            <a:r>
              <a:rPr lang="fr-FR" dirty="0"/>
              <a:t>- Nez de cire des controverses politico-religieuses de la fin du Moyen Age</a:t>
            </a:r>
          </a:p>
          <a:p>
            <a:pPr>
              <a:buFontTx/>
              <a:buChar char="-"/>
            </a:pPr>
            <a:endParaRPr lang="fr-FR" dirty="0"/>
          </a:p>
        </p:txBody>
      </p:sp>
    </p:spTree>
    <p:extLst>
      <p:ext uri="{BB962C8B-B14F-4D97-AF65-F5344CB8AC3E}">
        <p14:creationId xmlns:p14="http://schemas.microsoft.com/office/powerpoint/2010/main" val="2109979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37ED69-1D81-A542-9E55-0BFC57E37CD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627603D-52F0-6E4B-B254-CA3BDAE889F0}"/>
              </a:ext>
            </a:extLst>
          </p:cNvPr>
          <p:cNvSpPr>
            <a:spLocks noGrp="1"/>
          </p:cNvSpPr>
          <p:nvPr>
            <p:ph idx="1"/>
          </p:nvPr>
        </p:nvSpPr>
        <p:spPr/>
        <p:txBody>
          <a:bodyPr/>
          <a:lstStyle/>
          <a:p>
            <a:pPr marL="0" indent="0">
              <a:buNone/>
            </a:pPr>
            <a:r>
              <a:rPr lang="fr-FR" dirty="0"/>
              <a:t>Assimilation de la papauté à l’Antéchrist </a:t>
            </a:r>
          </a:p>
          <a:p>
            <a:pPr marL="0" indent="0">
              <a:buNone/>
            </a:pPr>
            <a:r>
              <a:rPr lang="fr-FR" dirty="0"/>
              <a:t>- de façon progressive</a:t>
            </a:r>
          </a:p>
          <a:p>
            <a:pPr marL="0" indent="0">
              <a:buNone/>
            </a:pPr>
            <a:r>
              <a:rPr lang="fr-FR" dirty="0"/>
              <a:t>« Si le pape établit de nouveaux articles de foi et s’il ne veut pas se conformer à l’Écriture, s’il se tient pour infaillible, il est l’Antéchrist » (WA 6, 328, 335, 498, 537).</a:t>
            </a:r>
          </a:p>
          <a:p>
            <a:pPr>
              <a:buFontTx/>
              <a:buChar char="-"/>
            </a:pPr>
            <a:r>
              <a:rPr lang="fr-FR" dirty="0"/>
              <a:t>après la bulle d’excommunication qualifiée de </a:t>
            </a:r>
          </a:p>
          <a:p>
            <a:pPr marL="0" indent="0">
              <a:buNone/>
            </a:pPr>
            <a:r>
              <a:rPr lang="fr-FR" dirty="0"/>
              <a:t>« bulle de l’Antéchrist »</a:t>
            </a:r>
          </a:p>
        </p:txBody>
      </p:sp>
    </p:spTree>
    <p:extLst>
      <p:ext uri="{BB962C8B-B14F-4D97-AF65-F5344CB8AC3E}">
        <p14:creationId xmlns:p14="http://schemas.microsoft.com/office/powerpoint/2010/main" val="1002259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42D27C-FD78-A748-A124-BB253D0EFF8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A44BC5E-DC43-2A49-BE1F-DAEAD35B263F}"/>
              </a:ext>
            </a:extLst>
          </p:cNvPr>
          <p:cNvSpPr>
            <a:spLocks noGrp="1"/>
          </p:cNvSpPr>
          <p:nvPr>
            <p:ph idx="1"/>
          </p:nvPr>
        </p:nvSpPr>
        <p:spPr/>
        <p:txBody>
          <a:bodyPr/>
          <a:lstStyle/>
          <a:p>
            <a:r>
              <a:rPr lang="fr-FR" dirty="0"/>
              <a:t>Luther est abasourdi.</a:t>
            </a:r>
          </a:p>
          <a:p>
            <a:r>
              <a:rPr lang="fr-FR" dirty="0"/>
              <a:t>Il ne s’attendait pas à la sentence d’excommunication.</a:t>
            </a:r>
          </a:p>
          <a:p>
            <a:endParaRPr lang="fr-FR" dirty="0"/>
          </a:p>
          <a:p>
            <a:pPr marL="0" indent="0">
              <a:buNone/>
            </a:pPr>
            <a:r>
              <a:rPr lang="fr-FR" dirty="0"/>
              <a:t>Réaction </a:t>
            </a:r>
          </a:p>
          <a:p>
            <a:pPr>
              <a:buFontTx/>
              <a:buChar char="-"/>
            </a:pPr>
            <a:r>
              <a:rPr lang="fr-FR" dirty="0"/>
              <a:t>Excommunie lui-même le pape</a:t>
            </a:r>
          </a:p>
          <a:p>
            <a:pPr>
              <a:buFontTx/>
              <a:buChar char="-"/>
            </a:pPr>
            <a:r>
              <a:rPr lang="fr-FR" dirty="0"/>
              <a:t>Appel à la réunion d’un concile </a:t>
            </a:r>
          </a:p>
          <a:p>
            <a:pPr>
              <a:buFontTx/>
              <a:buChar char="-"/>
            </a:pPr>
            <a:r>
              <a:rPr lang="fr-FR" dirty="0"/>
              <a:t>Brûle la bulle du pape</a:t>
            </a:r>
          </a:p>
        </p:txBody>
      </p:sp>
    </p:spTree>
    <p:extLst>
      <p:ext uri="{BB962C8B-B14F-4D97-AF65-F5344CB8AC3E}">
        <p14:creationId xmlns:p14="http://schemas.microsoft.com/office/powerpoint/2010/main" val="1558329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92084C-A3A7-F543-81D9-D41542E907CB}"/>
              </a:ext>
            </a:extLst>
          </p:cNvPr>
          <p:cNvSpPr>
            <a:spLocks noGrp="1"/>
          </p:cNvSpPr>
          <p:nvPr>
            <p:ph type="title"/>
          </p:nvPr>
        </p:nvSpPr>
        <p:spPr/>
        <p:txBody>
          <a:bodyPr/>
          <a:lstStyle/>
          <a:p>
            <a:r>
              <a:rPr lang="fr-FR" b="1" dirty="0"/>
              <a:t>2 – Le désir d’une Eglise « contemporaine »</a:t>
            </a:r>
          </a:p>
        </p:txBody>
      </p:sp>
      <p:sp useBgFill="1">
        <p:nvSpPr>
          <p:cNvPr id="3" name="Espace réservé du contenu 2">
            <a:extLst>
              <a:ext uri="{FF2B5EF4-FFF2-40B4-BE49-F238E27FC236}">
                <a16:creationId xmlns:a16="http://schemas.microsoft.com/office/drawing/2014/main" id="{620BBA19-4AD9-D64A-B92D-F97BB0975FA9}"/>
              </a:ext>
            </a:extLst>
          </p:cNvPr>
          <p:cNvSpPr>
            <a:spLocks noGrp="1"/>
          </p:cNvSpPr>
          <p:nvPr>
            <p:ph idx="1"/>
          </p:nvPr>
        </p:nvSpPr>
        <p:spPr/>
        <p:txBody>
          <a:bodyPr/>
          <a:lstStyle/>
          <a:p>
            <a:pPr>
              <a:buFontTx/>
              <a:buChar char="-"/>
            </a:pPr>
            <a:endParaRPr lang="fr-FR" dirty="0"/>
          </a:p>
        </p:txBody>
      </p:sp>
    </p:spTree>
    <p:extLst>
      <p:ext uri="{BB962C8B-B14F-4D97-AF65-F5344CB8AC3E}">
        <p14:creationId xmlns:p14="http://schemas.microsoft.com/office/powerpoint/2010/main" val="2162644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D95C26-5E5F-434F-9B7C-72A41682B94D}"/>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424421CE-7397-F54B-A5D5-68DDF8DA52DA}"/>
              </a:ext>
            </a:extLst>
          </p:cNvPr>
          <p:cNvSpPr>
            <a:spLocks noGrp="1"/>
          </p:cNvSpPr>
          <p:nvPr>
            <p:ph idx="1"/>
          </p:nvPr>
        </p:nvSpPr>
        <p:spPr/>
        <p:txBody>
          <a:bodyPr>
            <a:normAutofit lnSpcReduction="10000"/>
          </a:bodyPr>
          <a:lstStyle/>
          <a:p>
            <a:r>
              <a:rPr lang="fr-FR" dirty="0"/>
              <a:t>Idées relayées par les artistes</a:t>
            </a:r>
          </a:p>
          <a:p>
            <a:endParaRPr lang="fr-FR" dirty="0"/>
          </a:p>
          <a:p>
            <a:pPr marL="0" indent="0">
              <a:buNone/>
            </a:pPr>
            <a:r>
              <a:rPr lang="fr-FR" b="1" dirty="0"/>
              <a:t>Lucas Cranach l’Ancien (1472-1553)</a:t>
            </a:r>
          </a:p>
          <a:p>
            <a:pPr>
              <a:buFontTx/>
              <a:buChar char="-"/>
            </a:pPr>
            <a:r>
              <a:rPr lang="fr-FR" dirty="0"/>
              <a:t>séjourne à la cour des Habsbourg à Vienne </a:t>
            </a:r>
          </a:p>
          <a:p>
            <a:pPr>
              <a:buFontTx/>
              <a:buChar char="-"/>
            </a:pPr>
            <a:r>
              <a:rPr lang="fr-FR" dirty="0"/>
              <a:t>entre en 1505 au service de Frédéric le Sage à Wittenberg</a:t>
            </a:r>
          </a:p>
          <a:p>
            <a:pPr>
              <a:buFontTx/>
              <a:buChar char="-"/>
            </a:pPr>
            <a:r>
              <a:rPr lang="fr-FR" dirty="0"/>
              <a:t>entre en relation avec Martin Luther</a:t>
            </a:r>
          </a:p>
          <a:p>
            <a:pPr>
              <a:buFontTx/>
              <a:buChar char="-"/>
            </a:pPr>
            <a:r>
              <a:rPr lang="fr-FR" dirty="0"/>
              <a:t>témoin au mariage de Luther en 1525</a:t>
            </a:r>
          </a:p>
          <a:p>
            <a:pPr marL="0" indent="0">
              <a:buNone/>
            </a:pPr>
            <a:endParaRPr lang="fr-FR" dirty="0"/>
          </a:p>
          <a:p>
            <a:pPr marL="0" indent="0">
              <a:buNone/>
            </a:pPr>
            <a:r>
              <a:rPr lang="fr-FR" dirty="0"/>
              <a:t>Gravure de 1521 &gt;&gt;&gt;</a:t>
            </a:r>
          </a:p>
          <a:p>
            <a:endParaRPr lang="fr-FR" dirty="0"/>
          </a:p>
        </p:txBody>
      </p:sp>
    </p:spTree>
    <p:extLst>
      <p:ext uri="{BB962C8B-B14F-4D97-AF65-F5344CB8AC3E}">
        <p14:creationId xmlns:p14="http://schemas.microsoft.com/office/powerpoint/2010/main" val="1918871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1964368-222A-5541-9E94-9A422E6B94F7}"/>
              </a:ext>
            </a:extLst>
          </p:cNvPr>
          <p:cNvPicPr>
            <a:picLocks noChangeAspect="1"/>
          </p:cNvPicPr>
          <p:nvPr/>
        </p:nvPicPr>
        <p:blipFill>
          <a:blip r:embed="rId2"/>
          <a:stretch>
            <a:fillRect/>
          </a:stretch>
        </p:blipFill>
        <p:spPr>
          <a:xfrm>
            <a:off x="1295399" y="342900"/>
            <a:ext cx="8052619" cy="5943600"/>
          </a:xfrm>
          <a:prstGeom prst="rect">
            <a:avLst/>
          </a:prstGeom>
        </p:spPr>
      </p:pic>
    </p:spTree>
    <p:extLst>
      <p:ext uri="{BB962C8B-B14F-4D97-AF65-F5344CB8AC3E}">
        <p14:creationId xmlns:p14="http://schemas.microsoft.com/office/powerpoint/2010/main" val="3786394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178487-CE96-D547-A4F6-2F362D6BED9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4C335ED-46A5-984A-994B-528DF547BE04}"/>
              </a:ext>
            </a:extLst>
          </p:cNvPr>
          <p:cNvSpPr>
            <a:spLocks noGrp="1"/>
          </p:cNvSpPr>
          <p:nvPr>
            <p:ph idx="1"/>
          </p:nvPr>
        </p:nvSpPr>
        <p:spPr/>
        <p:txBody>
          <a:bodyPr/>
          <a:lstStyle/>
          <a:p>
            <a:r>
              <a:rPr lang="fr-FR" dirty="0"/>
              <a:t>// usage de l’imagerie polémique</a:t>
            </a:r>
          </a:p>
          <a:p>
            <a:endParaRPr lang="fr-FR" dirty="0"/>
          </a:p>
          <a:p>
            <a:pPr marL="0" indent="0">
              <a:buNone/>
            </a:pPr>
            <a:r>
              <a:rPr lang="fr-FR" dirty="0"/>
              <a:t>Albrecht Dürer </a:t>
            </a:r>
          </a:p>
          <a:p>
            <a:pPr marL="0" indent="0">
              <a:buNone/>
            </a:pPr>
            <a:r>
              <a:rPr lang="fr-FR" dirty="0"/>
              <a:t>Sébastien Brant (1458-1520)</a:t>
            </a:r>
          </a:p>
          <a:p>
            <a:pPr marL="0" indent="0">
              <a:buNone/>
            </a:pPr>
            <a:r>
              <a:rPr lang="fr-FR" i="1" dirty="0"/>
              <a:t>La Nef des fous (1498)</a:t>
            </a:r>
          </a:p>
          <a:p>
            <a:pPr marL="0" indent="0">
              <a:buNone/>
            </a:pPr>
            <a:r>
              <a:rPr lang="fr-FR" dirty="0"/>
              <a:t>&gt;&gt; « images » de Dürer</a:t>
            </a:r>
          </a:p>
          <a:p>
            <a:pPr marL="0" indent="0">
              <a:buNone/>
            </a:pPr>
            <a:endParaRPr lang="fr-FR" dirty="0"/>
          </a:p>
          <a:p>
            <a:pPr marL="0" indent="0">
              <a:buNone/>
            </a:pPr>
            <a:r>
              <a:rPr lang="fr-FR" dirty="0"/>
              <a:t>« </a:t>
            </a:r>
            <a:r>
              <a:rPr lang="fr-FR" dirty="0" err="1"/>
              <a:t>Antichrist</a:t>
            </a:r>
            <a:r>
              <a:rPr lang="fr-FR" dirty="0"/>
              <a:t> »</a:t>
            </a:r>
          </a:p>
        </p:txBody>
      </p:sp>
      <p:pic>
        <p:nvPicPr>
          <p:cNvPr id="4" name="Image 3">
            <a:extLst>
              <a:ext uri="{FF2B5EF4-FFF2-40B4-BE49-F238E27FC236}">
                <a16:creationId xmlns:a16="http://schemas.microsoft.com/office/drawing/2014/main" id="{366A98A6-2E86-1340-84F8-2163D2917FA3}"/>
              </a:ext>
            </a:extLst>
          </p:cNvPr>
          <p:cNvPicPr>
            <a:picLocks noChangeAspect="1"/>
          </p:cNvPicPr>
          <p:nvPr/>
        </p:nvPicPr>
        <p:blipFill>
          <a:blip r:embed="rId2"/>
          <a:stretch>
            <a:fillRect/>
          </a:stretch>
        </p:blipFill>
        <p:spPr>
          <a:xfrm>
            <a:off x="6297356" y="0"/>
            <a:ext cx="4483186" cy="6858000"/>
          </a:xfrm>
          <a:prstGeom prst="rect">
            <a:avLst/>
          </a:prstGeom>
        </p:spPr>
      </p:pic>
    </p:spTree>
    <p:extLst>
      <p:ext uri="{BB962C8B-B14F-4D97-AF65-F5344CB8AC3E}">
        <p14:creationId xmlns:p14="http://schemas.microsoft.com/office/powerpoint/2010/main" val="1851099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A7140D-2074-394F-84FD-95D4313F7F6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5CA4441-FBB9-C447-9C93-5D9FFF8F65AA}"/>
              </a:ext>
            </a:extLst>
          </p:cNvPr>
          <p:cNvSpPr>
            <a:spLocks noGrp="1"/>
          </p:cNvSpPr>
          <p:nvPr>
            <p:ph idx="1"/>
          </p:nvPr>
        </p:nvSpPr>
        <p:spPr/>
        <p:txBody>
          <a:bodyPr/>
          <a:lstStyle/>
          <a:p>
            <a:r>
              <a:rPr lang="fr-FR" dirty="0"/>
              <a:t>Liens forts entre le théologien et l’artiste</a:t>
            </a:r>
          </a:p>
          <a:p>
            <a:pPr marL="0" indent="0">
              <a:buNone/>
            </a:pPr>
            <a:r>
              <a:rPr lang="fr-FR" dirty="0"/>
              <a:t>- 1523, Cranach installe une imprimerie </a:t>
            </a:r>
          </a:p>
          <a:p>
            <a:pPr>
              <a:buFontTx/>
              <a:buChar char="-"/>
            </a:pPr>
            <a:r>
              <a:rPr lang="fr-FR" dirty="0"/>
              <a:t>publication des écrits de Luther</a:t>
            </a:r>
          </a:p>
          <a:p>
            <a:pPr>
              <a:buFontTx/>
              <a:buChar char="-"/>
            </a:pPr>
            <a:r>
              <a:rPr lang="fr-FR" dirty="0"/>
              <a:t>Réflexion sur la question de l’image</a:t>
            </a:r>
          </a:p>
        </p:txBody>
      </p:sp>
    </p:spTree>
    <p:extLst>
      <p:ext uri="{BB962C8B-B14F-4D97-AF65-F5344CB8AC3E}">
        <p14:creationId xmlns:p14="http://schemas.microsoft.com/office/powerpoint/2010/main" val="42718905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20A6D6-7CC1-A84A-B9FC-65BD0B2EBC75}"/>
              </a:ext>
            </a:extLst>
          </p:cNvPr>
          <p:cNvSpPr>
            <a:spLocks noGrp="1"/>
          </p:cNvSpPr>
          <p:nvPr>
            <p:ph type="title"/>
          </p:nvPr>
        </p:nvSpPr>
        <p:spPr/>
        <p:txBody>
          <a:bodyPr/>
          <a:lstStyle/>
          <a:p>
            <a:endParaRPr lang="fr-FR" dirty="0"/>
          </a:p>
        </p:txBody>
      </p:sp>
      <p:pic>
        <p:nvPicPr>
          <p:cNvPr id="7" name="Espace réservé du contenu 6">
            <a:extLst>
              <a:ext uri="{FF2B5EF4-FFF2-40B4-BE49-F238E27FC236}">
                <a16:creationId xmlns:a16="http://schemas.microsoft.com/office/drawing/2014/main" id="{99858569-18FF-3048-B736-1D58DE4C313F}"/>
              </a:ext>
            </a:extLst>
          </p:cNvPr>
          <p:cNvPicPr>
            <a:picLocks noGrp="1" noChangeAspect="1"/>
          </p:cNvPicPr>
          <p:nvPr>
            <p:ph sz="half" idx="1"/>
          </p:nvPr>
        </p:nvPicPr>
        <p:blipFill>
          <a:blip r:embed="rId3"/>
          <a:stretch>
            <a:fillRect/>
          </a:stretch>
        </p:blipFill>
        <p:spPr>
          <a:xfrm>
            <a:off x="1899618" y="1825625"/>
            <a:ext cx="3058763" cy="4351338"/>
          </a:xfrm>
        </p:spPr>
      </p:pic>
      <p:pic>
        <p:nvPicPr>
          <p:cNvPr id="8" name="Espace réservé du contenu 7">
            <a:extLst>
              <a:ext uri="{FF2B5EF4-FFF2-40B4-BE49-F238E27FC236}">
                <a16:creationId xmlns:a16="http://schemas.microsoft.com/office/drawing/2014/main" id="{4FF33083-8841-A54E-97BF-F95A82A2198C}"/>
              </a:ext>
            </a:extLst>
          </p:cNvPr>
          <p:cNvPicPr>
            <a:picLocks noGrp="1" noChangeAspect="1"/>
          </p:cNvPicPr>
          <p:nvPr>
            <p:ph sz="half" idx="2"/>
          </p:nvPr>
        </p:nvPicPr>
        <p:blipFill>
          <a:blip r:embed="rId4"/>
          <a:stretch>
            <a:fillRect/>
          </a:stretch>
        </p:blipFill>
        <p:spPr>
          <a:xfrm>
            <a:off x="7204879" y="1825625"/>
            <a:ext cx="3116242" cy="4351338"/>
          </a:xfrm>
        </p:spPr>
      </p:pic>
    </p:spTree>
    <p:extLst>
      <p:ext uri="{BB962C8B-B14F-4D97-AF65-F5344CB8AC3E}">
        <p14:creationId xmlns:p14="http://schemas.microsoft.com/office/powerpoint/2010/main" val="1715861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474566F8-77DD-314E-9908-80C0B4C797E1}"/>
              </a:ext>
            </a:extLst>
          </p:cNvPr>
          <p:cNvPicPr>
            <a:picLocks noGrp="1" noChangeAspect="1"/>
          </p:cNvPicPr>
          <p:nvPr>
            <p:ph idx="4294967295"/>
          </p:nvPr>
        </p:nvPicPr>
        <p:blipFill>
          <a:blip r:embed="rId2"/>
          <a:stretch>
            <a:fillRect/>
          </a:stretch>
        </p:blipFill>
        <p:spPr>
          <a:xfrm>
            <a:off x="3479800" y="235245"/>
            <a:ext cx="4152900" cy="6402193"/>
          </a:xfrm>
        </p:spPr>
      </p:pic>
      <p:sp>
        <p:nvSpPr>
          <p:cNvPr id="5" name="ZoneTexte 4">
            <a:extLst>
              <a:ext uri="{FF2B5EF4-FFF2-40B4-BE49-F238E27FC236}">
                <a16:creationId xmlns:a16="http://schemas.microsoft.com/office/drawing/2014/main" id="{1C4F82B5-525F-B44F-9AD0-4221E4EA7528}"/>
              </a:ext>
            </a:extLst>
          </p:cNvPr>
          <p:cNvSpPr txBox="1"/>
          <p:nvPr/>
        </p:nvSpPr>
        <p:spPr>
          <a:xfrm>
            <a:off x="8572500" y="3429000"/>
            <a:ext cx="2654300" cy="1200329"/>
          </a:xfrm>
          <a:prstGeom prst="rect">
            <a:avLst/>
          </a:prstGeom>
          <a:noFill/>
        </p:spPr>
        <p:txBody>
          <a:bodyPr wrap="square" rtlCol="0">
            <a:spAutoFit/>
          </a:bodyPr>
          <a:lstStyle/>
          <a:p>
            <a:r>
              <a:rPr lang="fr-FR" dirty="0"/>
              <a:t>Lucas Cranach l’Ancien, </a:t>
            </a:r>
            <a:r>
              <a:rPr lang="fr-FR" i="1" dirty="0"/>
              <a:t>Magdalena</a:t>
            </a:r>
            <a:r>
              <a:rPr lang="fr-FR" dirty="0"/>
              <a:t>, fille de Luther, Musée du Louvre, vers 1520</a:t>
            </a:r>
          </a:p>
        </p:txBody>
      </p:sp>
    </p:spTree>
    <p:extLst>
      <p:ext uri="{BB962C8B-B14F-4D97-AF65-F5344CB8AC3E}">
        <p14:creationId xmlns:p14="http://schemas.microsoft.com/office/powerpoint/2010/main" val="2003858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DC8FCD-0054-9B46-BBD1-1AFB54462311}"/>
              </a:ext>
            </a:extLst>
          </p:cNvPr>
          <p:cNvSpPr>
            <a:spLocks noGrp="1"/>
          </p:cNvSpPr>
          <p:nvPr>
            <p:ph type="title"/>
          </p:nvPr>
        </p:nvSpPr>
        <p:spPr/>
        <p:txBody>
          <a:bodyPr>
            <a:normAutofit fontScale="90000"/>
          </a:bodyPr>
          <a:lstStyle/>
          <a:p>
            <a:br>
              <a:rPr lang="fr-FR" b="1" i="1" dirty="0"/>
            </a:br>
            <a:r>
              <a:rPr lang="fr-FR" b="1" i="1" dirty="0"/>
              <a:t>- Sermon sur les indulgences et la grâce  </a:t>
            </a:r>
            <a:r>
              <a:rPr lang="fr-FR" b="1" dirty="0"/>
              <a:t>(1518)</a:t>
            </a:r>
            <a:br>
              <a:rPr lang="fr-FR" b="1" i="1" dirty="0"/>
            </a:br>
            <a:endParaRPr lang="fr-FR" dirty="0"/>
          </a:p>
        </p:txBody>
      </p:sp>
      <p:sp>
        <p:nvSpPr>
          <p:cNvPr id="3" name="Espace réservé du contenu 2">
            <a:extLst>
              <a:ext uri="{FF2B5EF4-FFF2-40B4-BE49-F238E27FC236}">
                <a16:creationId xmlns:a16="http://schemas.microsoft.com/office/drawing/2014/main" id="{B47BE0E0-90E6-C744-BE5E-CA649A2A2DD8}"/>
              </a:ext>
            </a:extLst>
          </p:cNvPr>
          <p:cNvSpPr>
            <a:spLocks noGrp="1"/>
          </p:cNvSpPr>
          <p:nvPr>
            <p:ph idx="1"/>
          </p:nvPr>
        </p:nvSpPr>
        <p:spPr/>
        <p:txBody>
          <a:bodyPr>
            <a:normAutofit fontScale="92500" lnSpcReduction="20000"/>
          </a:bodyPr>
          <a:lstStyle/>
          <a:p>
            <a:pPr marL="0" indent="0">
              <a:buNone/>
            </a:pPr>
            <a:r>
              <a:rPr lang="fr-FR" b="1" i="1" dirty="0"/>
              <a:t>sortir du cadre académique</a:t>
            </a:r>
            <a:r>
              <a:rPr lang="fr-FR" dirty="0"/>
              <a:t> </a:t>
            </a:r>
          </a:p>
          <a:p>
            <a:pPr marL="0" indent="0">
              <a:buNone/>
            </a:pPr>
            <a:r>
              <a:rPr lang="fr-FR" dirty="0"/>
              <a:t> nouveau sermon</a:t>
            </a:r>
          </a:p>
          <a:p>
            <a:pPr marL="0" indent="0">
              <a:buNone/>
            </a:pPr>
            <a:r>
              <a:rPr lang="fr-FR" dirty="0"/>
              <a:t> </a:t>
            </a:r>
            <a:r>
              <a:rPr lang="fr-FR" b="1" dirty="0"/>
              <a:t>printemps 1518 : </a:t>
            </a:r>
          </a:p>
          <a:p>
            <a:pPr marL="0" indent="0">
              <a:buNone/>
            </a:pPr>
            <a:endParaRPr lang="fr-FR" b="1" i="1" dirty="0"/>
          </a:p>
          <a:p>
            <a:pPr marL="0" indent="0">
              <a:buNone/>
            </a:pPr>
            <a:r>
              <a:rPr lang="fr-FR" b="1" i="1" dirty="0"/>
              <a:t>Sermon sur les indulgences et la grâce : </a:t>
            </a:r>
          </a:p>
          <a:p>
            <a:pPr marL="0" indent="0">
              <a:buNone/>
            </a:pPr>
            <a:endParaRPr lang="fr-FR" dirty="0"/>
          </a:p>
          <a:p>
            <a:pPr marL="0" indent="0" algn="just">
              <a:buNone/>
            </a:pPr>
            <a:r>
              <a:rPr lang="fr-FR" dirty="0"/>
              <a:t>« J’ignore si les </a:t>
            </a:r>
            <a:r>
              <a:rPr lang="fr-FR" b="1" dirty="0"/>
              <a:t>indulgences </a:t>
            </a:r>
            <a:r>
              <a:rPr lang="fr-FR" dirty="0"/>
              <a:t>permettent de retirer des </a:t>
            </a:r>
            <a:r>
              <a:rPr lang="fr-FR" b="1" dirty="0"/>
              <a:t>âmes du purgatoire</a:t>
            </a:r>
            <a:r>
              <a:rPr lang="fr-FR" dirty="0"/>
              <a:t>, et je ne le crois pas, malgré les affirmations de </a:t>
            </a:r>
            <a:r>
              <a:rPr lang="fr-FR" b="1" dirty="0"/>
              <a:t>certains théologiens modernes </a:t>
            </a:r>
            <a:r>
              <a:rPr lang="fr-FR" dirty="0"/>
              <a:t>; mais il leur est impossible de prouver leurs dires, et l’Eglise ne s’est pas encore prononcée à ce sujet ; c’est pourquoi, pour plus de sûreté, il vaut beaucoup mieux que </a:t>
            </a:r>
            <a:r>
              <a:rPr lang="fr-FR" b="1" dirty="0"/>
              <a:t>tu intercèdes</a:t>
            </a:r>
            <a:r>
              <a:rPr lang="fr-FR" dirty="0"/>
              <a:t> pour ces âmes et que tu œuvres pour elles, car </a:t>
            </a:r>
            <a:r>
              <a:rPr lang="fr-FR" b="1" dirty="0"/>
              <a:t>ce moyen est éprouvé </a:t>
            </a:r>
            <a:r>
              <a:rPr lang="fr-FR" dirty="0"/>
              <a:t>et certain ».</a:t>
            </a:r>
            <a:endParaRPr lang="fr-FR" b="1" dirty="0"/>
          </a:p>
          <a:p>
            <a:pPr marL="0" indent="0">
              <a:buNone/>
            </a:pPr>
            <a:endParaRPr lang="fr-FR" dirty="0"/>
          </a:p>
        </p:txBody>
      </p:sp>
    </p:spTree>
    <p:extLst>
      <p:ext uri="{BB962C8B-B14F-4D97-AF65-F5344CB8AC3E}">
        <p14:creationId xmlns:p14="http://schemas.microsoft.com/office/powerpoint/2010/main" val="19693366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0980968-80F1-0046-84BB-354197001559}"/>
              </a:ext>
            </a:extLst>
          </p:cNvPr>
          <p:cNvPicPr>
            <a:picLocks noChangeAspect="1"/>
          </p:cNvPicPr>
          <p:nvPr/>
        </p:nvPicPr>
        <p:blipFill>
          <a:blip r:embed="rId3"/>
          <a:stretch>
            <a:fillRect/>
          </a:stretch>
        </p:blipFill>
        <p:spPr>
          <a:xfrm>
            <a:off x="1600200" y="-127290"/>
            <a:ext cx="5980870" cy="6985290"/>
          </a:xfrm>
          <a:prstGeom prst="rect">
            <a:avLst/>
          </a:prstGeom>
        </p:spPr>
      </p:pic>
      <p:sp>
        <p:nvSpPr>
          <p:cNvPr id="3" name="ZoneTexte 2">
            <a:extLst>
              <a:ext uri="{FF2B5EF4-FFF2-40B4-BE49-F238E27FC236}">
                <a16:creationId xmlns:a16="http://schemas.microsoft.com/office/drawing/2014/main" id="{1388EB25-FB6B-2B40-91D5-00B294D77ED8}"/>
              </a:ext>
            </a:extLst>
          </p:cNvPr>
          <p:cNvSpPr txBox="1"/>
          <p:nvPr/>
        </p:nvSpPr>
        <p:spPr>
          <a:xfrm>
            <a:off x="8242300" y="4559300"/>
            <a:ext cx="3276600" cy="646331"/>
          </a:xfrm>
          <a:prstGeom prst="rect">
            <a:avLst/>
          </a:prstGeom>
          <a:noFill/>
        </p:spPr>
        <p:txBody>
          <a:bodyPr wrap="square" rtlCol="0">
            <a:spAutoFit/>
          </a:bodyPr>
          <a:lstStyle/>
          <a:p>
            <a:r>
              <a:rPr lang="fr-FR" dirty="0"/>
              <a:t>Lucas Cranach l’ancien, Retable de Weimar, </a:t>
            </a:r>
            <a:r>
              <a:rPr lang="fr-FR" dirty="0" err="1"/>
              <a:t>Stadtkirche</a:t>
            </a:r>
            <a:r>
              <a:rPr lang="fr-FR" dirty="0"/>
              <a:t>, 1519.</a:t>
            </a:r>
          </a:p>
        </p:txBody>
      </p:sp>
    </p:spTree>
    <p:extLst>
      <p:ext uri="{BB962C8B-B14F-4D97-AF65-F5344CB8AC3E}">
        <p14:creationId xmlns:p14="http://schemas.microsoft.com/office/powerpoint/2010/main" val="2886296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E1058B-EFE2-9141-AF82-73396C970BB9}"/>
              </a:ext>
            </a:extLst>
          </p:cNvPr>
          <p:cNvSpPr>
            <a:spLocks noGrp="1"/>
          </p:cNvSpPr>
          <p:nvPr>
            <p:ph type="title"/>
          </p:nvPr>
        </p:nvSpPr>
        <p:spPr/>
        <p:txBody>
          <a:bodyPr/>
          <a:lstStyle/>
          <a:p>
            <a:r>
              <a:rPr lang="fr-FR" b="1" dirty="0"/>
              <a:t>2 – Un discernement entre la « vraie » et la « fausse » Eglise</a:t>
            </a:r>
          </a:p>
        </p:txBody>
      </p:sp>
      <p:sp>
        <p:nvSpPr>
          <p:cNvPr id="3" name="Espace réservé du contenu 2">
            <a:extLst>
              <a:ext uri="{FF2B5EF4-FFF2-40B4-BE49-F238E27FC236}">
                <a16:creationId xmlns:a16="http://schemas.microsoft.com/office/drawing/2014/main" id="{21283349-9ABE-BF45-87CA-B75CA9B05BF1}"/>
              </a:ext>
            </a:extLst>
          </p:cNvPr>
          <p:cNvSpPr>
            <a:spLocks noGrp="1"/>
          </p:cNvSpPr>
          <p:nvPr>
            <p:ph idx="1"/>
          </p:nvPr>
        </p:nvSpPr>
        <p:spPr/>
        <p:txBody>
          <a:bodyPr>
            <a:normAutofit fontScale="92500" lnSpcReduction="20000"/>
          </a:bodyPr>
          <a:lstStyle/>
          <a:p>
            <a:pPr marL="0" indent="0">
              <a:buNone/>
            </a:pPr>
            <a:r>
              <a:rPr lang="fr-FR" dirty="0"/>
              <a:t>Une œuvre du fils de Lucas Cranach l’ancien</a:t>
            </a:r>
          </a:p>
          <a:p>
            <a:pPr marL="0" indent="0">
              <a:buNone/>
            </a:pPr>
            <a:r>
              <a:rPr lang="fr-FR" b="1" dirty="0"/>
              <a:t>Lucas Cranach le Jeune (1515-1586)</a:t>
            </a:r>
          </a:p>
          <a:p>
            <a:pPr marL="0" indent="0">
              <a:buNone/>
            </a:pPr>
            <a:r>
              <a:rPr lang="fr-FR" dirty="0"/>
              <a:t>Le vrai et le faux </a:t>
            </a:r>
          </a:p>
          <a:p>
            <a:pPr>
              <a:buFontTx/>
              <a:buChar char="-"/>
            </a:pPr>
            <a:r>
              <a:rPr lang="fr-FR" dirty="0"/>
              <a:t>La question de la différenciation</a:t>
            </a:r>
          </a:p>
          <a:p>
            <a:pPr>
              <a:buFontTx/>
              <a:buChar char="-"/>
            </a:pPr>
            <a:r>
              <a:rPr lang="fr-FR" dirty="0"/>
              <a:t>Une question de </a:t>
            </a:r>
            <a:r>
              <a:rPr lang="fr-FR" b="1" dirty="0"/>
              <a:t>discernement</a:t>
            </a:r>
          </a:p>
          <a:p>
            <a:pPr>
              <a:buFontTx/>
              <a:buChar char="-"/>
            </a:pPr>
            <a:r>
              <a:rPr lang="fr-FR" dirty="0"/>
              <a:t>Une </a:t>
            </a:r>
            <a:r>
              <a:rPr lang="fr-FR" b="1" dirty="0"/>
              <a:t>problématique biblique</a:t>
            </a:r>
          </a:p>
          <a:p>
            <a:pPr marL="0" indent="0">
              <a:buNone/>
            </a:pPr>
            <a:endParaRPr lang="fr-FR" dirty="0"/>
          </a:p>
          <a:p>
            <a:pPr>
              <a:buFontTx/>
              <a:buChar char="-"/>
            </a:pPr>
            <a:r>
              <a:rPr lang="fr-FR" dirty="0"/>
              <a:t>« Vrais » et « faux prophètes » (voir cours d’Elena di </a:t>
            </a:r>
            <a:r>
              <a:rPr lang="fr-FR" dirty="0" err="1"/>
              <a:t>Pede</a:t>
            </a:r>
            <a:r>
              <a:rPr lang="fr-FR" dirty="0"/>
              <a:t>)</a:t>
            </a:r>
          </a:p>
          <a:p>
            <a:pPr>
              <a:buFontTx/>
              <a:buChar char="-"/>
            </a:pPr>
            <a:endParaRPr lang="fr-FR" dirty="0"/>
          </a:p>
          <a:p>
            <a:pPr marL="0" indent="0">
              <a:buNone/>
            </a:pPr>
            <a:r>
              <a:rPr lang="fr-FR" b="1" dirty="0"/>
              <a:t>Du vrai et du faux en matière ecclésiologique</a:t>
            </a:r>
          </a:p>
        </p:txBody>
      </p:sp>
    </p:spTree>
    <p:extLst>
      <p:ext uri="{BB962C8B-B14F-4D97-AF65-F5344CB8AC3E}">
        <p14:creationId xmlns:p14="http://schemas.microsoft.com/office/powerpoint/2010/main" val="33737895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152D07-82AD-C246-A63A-672E158444D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61FDCD9-FB66-B347-871D-33BB812B25CF}"/>
              </a:ext>
            </a:extLst>
          </p:cNvPr>
          <p:cNvSpPr>
            <a:spLocks noGrp="1"/>
          </p:cNvSpPr>
          <p:nvPr>
            <p:ph idx="1"/>
          </p:nvPr>
        </p:nvSpPr>
        <p:spPr/>
        <p:txBody>
          <a:bodyPr/>
          <a:lstStyle/>
          <a:p>
            <a:pPr marL="0" indent="0">
              <a:buNone/>
            </a:pPr>
            <a:r>
              <a:rPr lang="fr-FR" dirty="0"/>
              <a:t>A quoi ressemble l’Eglise rêvée par Luther en 1520 ?</a:t>
            </a:r>
          </a:p>
          <a:p>
            <a:pPr marL="0" indent="0">
              <a:buNone/>
            </a:pPr>
            <a:endParaRPr lang="fr-FR" dirty="0"/>
          </a:p>
          <a:p>
            <a:pPr marL="0" indent="0">
              <a:buNone/>
            </a:pPr>
            <a:r>
              <a:rPr lang="fr-FR" dirty="0"/>
              <a:t>Attention, la gravure de Lucas Cranach date de 1545. </a:t>
            </a:r>
          </a:p>
          <a:p>
            <a:endParaRPr lang="fr-FR" dirty="0"/>
          </a:p>
          <a:p>
            <a:pPr marL="0" indent="0">
              <a:buNone/>
            </a:pPr>
            <a:r>
              <a:rPr lang="fr-FR" dirty="0"/>
              <a:t>&gt;&gt; 25 ans de recul</a:t>
            </a:r>
          </a:p>
          <a:p>
            <a:pPr marL="0" indent="0">
              <a:buNone/>
            </a:pPr>
            <a:r>
              <a:rPr lang="fr-FR" dirty="0"/>
              <a:t>Bulle d’excommunication, 15 juin 1520</a:t>
            </a:r>
          </a:p>
        </p:txBody>
      </p:sp>
    </p:spTree>
    <p:extLst>
      <p:ext uri="{BB962C8B-B14F-4D97-AF65-F5344CB8AC3E}">
        <p14:creationId xmlns:p14="http://schemas.microsoft.com/office/powerpoint/2010/main" val="7052439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7901047-9E51-0A47-B98E-EF52248FAA1F}"/>
              </a:ext>
            </a:extLst>
          </p:cNvPr>
          <p:cNvPicPr>
            <a:picLocks noChangeAspect="1"/>
          </p:cNvPicPr>
          <p:nvPr/>
        </p:nvPicPr>
        <p:blipFill>
          <a:blip r:embed="rId2"/>
          <a:stretch>
            <a:fillRect/>
          </a:stretch>
        </p:blipFill>
        <p:spPr>
          <a:xfrm>
            <a:off x="1447799" y="0"/>
            <a:ext cx="8695266" cy="6521450"/>
          </a:xfrm>
          <a:prstGeom prst="rect">
            <a:avLst/>
          </a:prstGeom>
        </p:spPr>
      </p:pic>
    </p:spTree>
    <p:extLst>
      <p:ext uri="{BB962C8B-B14F-4D97-AF65-F5344CB8AC3E}">
        <p14:creationId xmlns:p14="http://schemas.microsoft.com/office/powerpoint/2010/main" val="15556868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DC97ED-A51A-7F42-8541-EFD2367F7978}"/>
              </a:ext>
            </a:extLst>
          </p:cNvPr>
          <p:cNvPicPr>
            <a:picLocks noChangeAspect="1"/>
          </p:cNvPicPr>
          <p:nvPr/>
        </p:nvPicPr>
        <p:blipFill>
          <a:blip r:embed="rId2"/>
          <a:stretch>
            <a:fillRect/>
          </a:stretch>
        </p:blipFill>
        <p:spPr>
          <a:xfrm>
            <a:off x="-1684343" y="-281182"/>
            <a:ext cx="11145323" cy="6600121"/>
          </a:xfrm>
          <a:prstGeom prst="rect">
            <a:avLst/>
          </a:prstGeom>
        </p:spPr>
      </p:pic>
    </p:spTree>
    <p:extLst>
      <p:ext uri="{BB962C8B-B14F-4D97-AF65-F5344CB8AC3E}">
        <p14:creationId xmlns:p14="http://schemas.microsoft.com/office/powerpoint/2010/main" val="2302927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D8BF70A-A25B-7F46-B4CC-2C659C04D5D5}"/>
              </a:ext>
            </a:extLst>
          </p:cNvPr>
          <p:cNvSpPr>
            <a:spLocks noGrp="1"/>
          </p:cNvSpPr>
          <p:nvPr>
            <p:ph type="title"/>
          </p:nvPr>
        </p:nvSpPr>
        <p:spPr/>
        <p:txBody>
          <a:bodyPr/>
          <a:lstStyle/>
          <a:p>
            <a:endParaRPr lang="fr-FR" dirty="0"/>
          </a:p>
        </p:txBody>
      </p:sp>
      <p:sp>
        <p:nvSpPr>
          <p:cNvPr id="5" name="Espace réservé du contenu 4">
            <a:extLst>
              <a:ext uri="{FF2B5EF4-FFF2-40B4-BE49-F238E27FC236}">
                <a16:creationId xmlns:a16="http://schemas.microsoft.com/office/drawing/2014/main" id="{DD3EBACE-2AA3-9246-B4C2-058CA8F17E20}"/>
              </a:ext>
            </a:extLst>
          </p:cNvPr>
          <p:cNvSpPr>
            <a:spLocks noGrp="1"/>
          </p:cNvSpPr>
          <p:nvPr>
            <p:ph sz="half" idx="1"/>
          </p:nvPr>
        </p:nvSpPr>
        <p:spPr/>
        <p:txBody>
          <a:bodyPr>
            <a:normAutofit fontScale="92500" lnSpcReduction="10000"/>
          </a:bodyPr>
          <a:lstStyle/>
          <a:p>
            <a:r>
              <a:rPr lang="fr-FR" dirty="0"/>
              <a:t>Vraie Eglise</a:t>
            </a:r>
          </a:p>
          <a:p>
            <a:r>
              <a:rPr lang="fr-FR" dirty="0"/>
              <a:t>Le prédicateur (Martin Luther) et la parole inspirée</a:t>
            </a:r>
          </a:p>
          <a:p>
            <a:r>
              <a:rPr lang="fr-FR" dirty="0"/>
              <a:t>Pastorale du Livre (Livres en allemand)</a:t>
            </a:r>
          </a:p>
          <a:p>
            <a:r>
              <a:rPr lang="fr-FR" dirty="0"/>
              <a:t>Sacrement (2 - baptême et communion)</a:t>
            </a:r>
          </a:p>
          <a:p>
            <a:r>
              <a:rPr lang="fr-FR" dirty="0"/>
              <a:t>Rites (La Croix)</a:t>
            </a:r>
          </a:p>
          <a:p>
            <a:r>
              <a:rPr lang="fr-FR" dirty="0"/>
              <a:t>Dieu de la parole</a:t>
            </a:r>
          </a:p>
        </p:txBody>
      </p:sp>
      <p:sp>
        <p:nvSpPr>
          <p:cNvPr id="6" name="Espace réservé du contenu 5">
            <a:extLst>
              <a:ext uri="{FF2B5EF4-FFF2-40B4-BE49-F238E27FC236}">
                <a16:creationId xmlns:a16="http://schemas.microsoft.com/office/drawing/2014/main" id="{5CB6BC27-CC67-F64A-9D72-BEF044E3440B}"/>
              </a:ext>
            </a:extLst>
          </p:cNvPr>
          <p:cNvSpPr>
            <a:spLocks noGrp="1"/>
          </p:cNvSpPr>
          <p:nvPr>
            <p:ph sz="half" idx="2"/>
          </p:nvPr>
        </p:nvSpPr>
        <p:spPr/>
        <p:txBody>
          <a:bodyPr>
            <a:normAutofit fontScale="92500" lnSpcReduction="10000"/>
          </a:bodyPr>
          <a:lstStyle/>
          <a:p>
            <a:r>
              <a:rPr lang="fr-FR" dirty="0"/>
              <a:t>Fausse Eglise</a:t>
            </a:r>
          </a:p>
          <a:p>
            <a:r>
              <a:rPr lang="fr-FR" dirty="0"/>
              <a:t>Le moine gras et la parole inspirée</a:t>
            </a:r>
          </a:p>
          <a:p>
            <a:pPr>
              <a:buFontTx/>
              <a:buChar char="-"/>
            </a:pPr>
            <a:r>
              <a:rPr lang="fr-FR" dirty="0"/>
              <a:t>Pastorale (indulgences + pape)</a:t>
            </a:r>
          </a:p>
          <a:p>
            <a:pPr>
              <a:buFontTx/>
              <a:buChar char="-"/>
            </a:pPr>
            <a:r>
              <a:rPr lang="fr-FR" dirty="0"/>
              <a:t>Morale  (jeu de cartes, dés)</a:t>
            </a:r>
          </a:p>
          <a:p>
            <a:pPr>
              <a:buFontTx/>
              <a:buChar char="-"/>
            </a:pPr>
            <a:r>
              <a:rPr lang="fr-FR" dirty="0"/>
              <a:t>Sacrements (7, ici agonisant)</a:t>
            </a:r>
          </a:p>
          <a:p>
            <a:pPr>
              <a:buFontTx/>
              <a:buChar char="-"/>
            </a:pPr>
            <a:r>
              <a:rPr lang="fr-FR" dirty="0"/>
              <a:t>Liturgie (rite eucharistique + banquet)</a:t>
            </a:r>
          </a:p>
          <a:p>
            <a:pPr>
              <a:buFontTx/>
              <a:buChar char="-"/>
            </a:pPr>
            <a:r>
              <a:rPr lang="fr-FR" dirty="0"/>
              <a:t>Rites (procession, pèlerinage)</a:t>
            </a:r>
          </a:p>
          <a:p>
            <a:pPr>
              <a:buFontTx/>
              <a:buChar char="-"/>
            </a:pPr>
            <a:r>
              <a:rPr lang="fr-FR" dirty="0"/>
              <a:t>Dieu des châtiments (saint François)</a:t>
            </a:r>
          </a:p>
          <a:p>
            <a:pPr>
              <a:buFontTx/>
              <a:buChar char="-"/>
            </a:pPr>
            <a:endParaRPr lang="fr-FR" dirty="0"/>
          </a:p>
          <a:p>
            <a:pPr>
              <a:buFontTx/>
              <a:buChar char="-"/>
            </a:pPr>
            <a:endParaRPr lang="fr-FR" dirty="0"/>
          </a:p>
          <a:p>
            <a:pPr marL="0" indent="0">
              <a:buNone/>
            </a:pPr>
            <a:endParaRPr lang="fr-FR" dirty="0"/>
          </a:p>
        </p:txBody>
      </p:sp>
    </p:spTree>
    <p:extLst>
      <p:ext uri="{BB962C8B-B14F-4D97-AF65-F5344CB8AC3E}">
        <p14:creationId xmlns:p14="http://schemas.microsoft.com/office/powerpoint/2010/main" val="3355356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2C56397-BAC0-B942-A7AC-40B7E2B821DB}"/>
              </a:ext>
            </a:extLst>
          </p:cNvPr>
          <p:cNvPicPr>
            <a:picLocks noChangeAspect="1"/>
          </p:cNvPicPr>
          <p:nvPr/>
        </p:nvPicPr>
        <p:blipFill>
          <a:blip r:embed="rId2"/>
          <a:stretch>
            <a:fillRect/>
          </a:stretch>
        </p:blipFill>
        <p:spPr>
          <a:xfrm>
            <a:off x="2661732" y="0"/>
            <a:ext cx="6868535" cy="6858000"/>
          </a:xfrm>
          <a:prstGeom prst="rect">
            <a:avLst/>
          </a:prstGeom>
        </p:spPr>
      </p:pic>
    </p:spTree>
    <p:extLst>
      <p:ext uri="{BB962C8B-B14F-4D97-AF65-F5344CB8AC3E}">
        <p14:creationId xmlns:p14="http://schemas.microsoft.com/office/powerpoint/2010/main" val="12085377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AE1E8E1-88AB-B24B-8AFE-BEC87067BF8A}"/>
              </a:ext>
            </a:extLst>
          </p:cNvPr>
          <p:cNvPicPr>
            <a:picLocks noChangeAspect="1"/>
          </p:cNvPicPr>
          <p:nvPr/>
        </p:nvPicPr>
        <p:blipFill>
          <a:blip r:embed="rId2"/>
          <a:stretch>
            <a:fillRect/>
          </a:stretch>
        </p:blipFill>
        <p:spPr>
          <a:xfrm>
            <a:off x="2672180" y="0"/>
            <a:ext cx="6847640" cy="6858000"/>
          </a:xfrm>
          <a:prstGeom prst="rect">
            <a:avLst/>
          </a:prstGeom>
        </p:spPr>
      </p:pic>
    </p:spTree>
    <p:extLst>
      <p:ext uri="{BB962C8B-B14F-4D97-AF65-F5344CB8AC3E}">
        <p14:creationId xmlns:p14="http://schemas.microsoft.com/office/powerpoint/2010/main" val="23557856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D7FF7D6-9E61-9D44-A6BE-C5F0FE7EE5FA}"/>
              </a:ext>
            </a:extLst>
          </p:cNvPr>
          <p:cNvPicPr>
            <a:picLocks noChangeAspect="1"/>
          </p:cNvPicPr>
          <p:nvPr/>
        </p:nvPicPr>
        <p:blipFill>
          <a:blip r:embed="rId2"/>
          <a:stretch>
            <a:fillRect/>
          </a:stretch>
        </p:blipFill>
        <p:spPr>
          <a:xfrm>
            <a:off x="2671998" y="0"/>
            <a:ext cx="6848003" cy="6858000"/>
          </a:xfrm>
          <a:prstGeom prst="rect">
            <a:avLst/>
          </a:prstGeom>
        </p:spPr>
      </p:pic>
    </p:spTree>
    <p:extLst>
      <p:ext uri="{BB962C8B-B14F-4D97-AF65-F5344CB8AC3E}">
        <p14:creationId xmlns:p14="http://schemas.microsoft.com/office/powerpoint/2010/main" val="14156442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D5308CF-D57C-8C4C-8CF2-FB98C4E4E848}"/>
              </a:ext>
            </a:extLst>
          </p:cNvPr>
          <p:cNvPicPr>
            <a:picLocks noChangeAspect="1"/>
          </p:cNvPicPr>
          <p:nvPr/>
        </p:nvPicPr>
        <p:blipFill>
          <a:blip r:embed="rId2"/>
          <a:stretch>
            <a:fillRect/>
          </a:stretch>
        </p:blipFill>
        <p:spPr>
          <a:xfrm>
            <a:off x="1581150" y="361950"/>
            <a:ext cx="9029700" cy="6134100"/>
          </a:xfrm>
          <a:prstGeom prst="rect">
            <a:avLst/>
          </a:prstGeom>
        </p:spPr>
      </p:pic>
    </p:spTree>
    <p:extLst>
      <p:ext uri="{BB962C8B-B14F-4D97-AF65-F5344CB8AC3E}">
        <p14:creationId xmlns:p14="http://schemas.microsoft.com/office/powerpoint/2010/main" val="1550190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522A2E-291B-DF49-82E3-C4A98DA538A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84C3F1B-09FC-534C-B2BE-FBF8DF6A0EFE}"/>
              </a:ext>
            </a:extLst>
          </p:cNvPr>
          <p:cNvSpPr>
            <a:spLocks noGrp="1"/>
          </p:cNvSpPr>
          <p:nvPr>
            <p:ph idx="1"/>
          </p:nvPr>
        </p:nvSpPr>
        <p:spPr/>
        <p:txBody>
          <a:bodyPr/>
          <a:lstStyle/>
          <a:p>
            <a:pPr>
              <a:buFont typeface="Wingdings" pitchFamily="2" charset="2"/>
              <a:buChar char="Ø"/>
            </a:pPr>
            <a:r>
              <a:rPr lang="fr-FR" dirty="0"/>
              <a:t>Rejoindre ses contemporains sur un essentiel : </a:t>
            </a:r>
          </a:p>
          <a:p>
            <a:pPr>
              <a:buFont typeface="Wingdings" pitchFamily="2" charset="2"/>
              <a:buChar char="Ø"/>
            </a:pPr>
            <a:endParaRPr lang="fr-FR" dirty="0"/>
          </a:p>
          <a:p>
            <a:pPr marL="0" indent="0">
              <a:buNone/>
            </a:pPr>
            <a:r>
              <a:rPr lang="fr-FR" dirty="0"/>
              <a:t>« qu’est-ce qui se passera pour moi au moment du jugement premier? »</a:t>
            </a:r>
          </a:p>
          <a:p>
            <a:pPr marL="0" indent="0">
              <a:buNone/>
            </a:pPr>
            <a:endParaRPr lang="fr-FR" dirty="0"/>
          </a:p>
          <a:p>
            <a:pPr marL="0" indent="0">
              <a:buNone/>
            </a:pPr>
            <a:r>
              <a:rPr lang="fr-FR" dirty="0"/>
              <a:t>&gt;&gt;&gt; une question éminemment médiévale</a:t>
            </a:r>
          </a:p>
          <a:p>
            <a:endParaRPr lang="fr-FR" dirty="0"/>
          </a:p>
        </p:txBody>
      </p:sp>
    </p:spTree>
    <p:extLst>
      <p:ext uri="{BB962C8B-B14F-4D97-AF65-F5344CB8AC3E}">
        <p14:creationId xmlns:p14="http://schemas.microsoft.com/office/powerpoint/2010/main" val="30210234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0632385-5D58-304B-875C-932EB4ED1162}"/>
              </a:ext>
            </a:extLst>
          </p:cNvPr>
          <p:cNvPicPr>
            <a:picLocks noChangeAspect="1"/>
          </p:cNvPicPr>
          <p:nvPr/>
        </p:nvPicPr>
        <p:blipFill>
          <a:blip r:embed="rId2"/>
          <a:stretch>
            <a:fillRect/>
          </a:stretch>
        </p:blipFill>
        <p:spPr>
          <a:xfrm>
            <a:off x="692150" y="692150"/>
            <a:ext cx="10807700" cy="5473700"/>
          </a:xfrm>
          <a:prstGeom prst="rect">
            <a:avLst/>
          </a:prstGeom>
        </p:spPr>
      </p:pic>
    </p:spTree>
    <p:extLst>
      <p:ext uri="{BB962C8B-B14F-4D97-AF65-F5344CB8AC3E}">
        <p14:creationId xmlns:p14="http://schemas.microsoft.com/office/powerpoint/2010/main" val="41905447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53DA08E-CFA7-054C-B5E2-7E2C2B2EDD5C}"/>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360134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F4D566-C608-D941-A2B6-68B08B7AA16A}"/>
              </a:ext>
            </a:extLst>
          </p:cNvPr>
          <p:cNvSpPr>
            <a:spLocks noGrp="1"/>
          </p:cNvSpPr>
          <p:nvPr>
            <p:ph type="title"/>
          </p:nvPr>
        </p:nvSpPr>
        <p:spPr/>
        <p:txBody>
          <a:bodyPr/>
          <a:lstStyle/>
          <a:p>
            <a:r>
              <a:rPr lang="fr-FR" b="1" dirty="0"/>
              <a:t>3 – La construction d’une « cité de Dieu ? »</a:t>
            </a:r>
          </a:p>
        </p:txBody>
      </p:sp>
      <p:sp>
        <p:nvSpPr>
          <p:cNvPr id="3" name="Espace réservé du contenu 2">
            <a:extLst>
              <a:ext uri="{FF2B5EF4-FFF2-40B4-BE49-F238E27FC236}">
                <a16:creationId xmlns:a16="http://schemas.microsoft.com/office/drawing/2014/main" id="{533806E4-068C-0F47-8B4D-AD4801275A4A}"/>
              </a:ext>
            </a:extLst>
          </p:cNvPr>
          <p:cNvSpPr>
            <a:spLocks noGrp="1"/>
          </p:cNvSpPr>
          <p:nvPr>
            <p:ph idx="1"/>
          </p:nvPr>
        </p:nvSpPr>
        <p:spPr/>
        <p:txBody>
          <a:bodyPr/>
          <a:lstStyle/>
          <a:p>
            <a:pPr marL="0" indent="0">
              <a:buNone/>
            </a:pPr>
            <a:endParaRPr lang="fr-FR" dirty="0"/>
          </a:p>
        </p:txBody>
      </p:sp>
    </p:spTree>
    <p:extLst>
      <p:ext uri="{BB962C8B-B14F-4D97-AF65-F5344CB8AC3E}">
        <p14:creationId xmlns:p14="http://schemas.microsoft.com/office/powerpoint/2010/main" val="17805772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8448837-AE90-6C4D-BF2D-9AB30638ABD0}"/>
              </a:ext>
            </a:extLst>
          </p:cNvPr>
          <p:cNvPicPr>
            <a:picLocks noChangeAspect="1"/>
          </p:cNvPicPr>
          <p:nvPr/>
        </p:nvPicPr>
        <p:blipFill>
          <a:blip r:embed="rId2"/>
          <a:stretch>
            <a:fillRect/>
          </a:stretch>
        </p:blipFill>
        <p:spPr>
          <a:xfrm>
            <a:off x="1219200" y="1644650"/>
            <a:ext cx="9753600" cy="3568700"/>
          </a:xfrm>
          <a:prstGeom prst="rect">
            <a:avLst/>
          </a:prstGeom>
        </p:spPr>
      </p:pic>
      <p:sp>
        <p:nvSpPr>
          <p:cNvPr id="3" name="ZoneTexte 2">
            <a:extLst>
              <a:ext uri="{FF2B5EF4-FFF2-40B4-BE49-F238E27FC236}">
                <a16:creationId xmlns:a16="http://schemas.microsoft.com/office/drawing/2014/main" id="{48298B45-FB8A-BD43-83C7-39AFA3E09BBE}"/>
              </a:ext>
            </a:extLst>
          </p:cNvPr>
          <p:cNvSpPr txBox="1"/>
          <p:nvPr/>
        </p:nvSpPr>
        <p:spPr>
          <a:xfrm>
            <a:off x="2019869" y="5854890"/>
            <a:ext cx="8175009" cy="369332"/>
          </a:xfrm>
          <a:prstGeom prst="rect">
            <a:avLst/>
          </a:prstGeom>
          <a:noFill/>
        </p:spPr>
        <p:txBody>
          <a:bodyPr wrap="square" rtlCol="0">
            <a:spAutoFit/>
          </a:bodyPr>
          <a:lstStyle/>
          <a:p>
            <a:r>
              <a:rPr lang="fr-FR" dirty="0"/>
              <a:t>Piero </a:t>
            </a:r>
            <a:r>
              <a:rPr lang="fr-FR" dirty="0" err="1"/>
              <a:t>della</a:t>
            </a:r>
            <a:r>
              <a:rPr lang="fr-FR" dirty="0"/>
              <a:t> Francesca, </a:t>
            </a:r>
            <a:r>
              <a:rPr lang="fr-FR" i="1" dirty="0"/>
              <a:t>Cité idéale</a:t>
            </a:r>
            <a:r>
              <a:rPr lang="fr-FR" dirty="0"/>
              <a:t>, XVe siècle, </a:t>
            </a:r>
            <a:r>
              <a:rPr lang="fr-FR" dirty="0" err="1"/>
              <a:t>Galleria</a:t>
            </a:r>
            <a:r>
              <a:rPr lang="fr-FR" dirty="0"/>
              <a:t> Nazionale delle Marche, Urbino</a:t>
            </a:r>
          </a:p>
        </p:txBody>
      </p:sp>
    </p:spTree>
    <p:extLst>
      <p:ext uri="{BB962C8B-B14F-4D97-AF65-F5344CB8AC3E}">
        <p14:creationId xmlns:p14="http://schemas.microsoft.com/office/powerpoint/2010/main" val="42382723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35A5F-8BCA-1C43-8107-0ABB648D917A}"/>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E578CD50-564E-EB49-8777-B58AEEF6A75A}"/>
              </a:ext>
            </a:extLst>
          </p:cNvPr>
          <p:cNvSpPr>
            <a:spLocks noGrp="1"/>
          </p:cNvSpPr>
          <p:nvPr>
            <p:ph idx="1"/>
          </p:nvPr>
        </p:nvSpPr>
        <p:spPr/>
        <p:txBody>
          <a:bodyPr>
            <a:normAutofit/>
          </a:bodyPr>
          <a:lstStyle/>
          <a:p>
            <a:r>
              <a:rPr lang="fr-FR" dirty="0"/>
              <a:t>La </a:t>
            </a:r>
            <a:r>
              <a:rPr lang="fr-FR" b="1" dirty="0"/>
              <a:t>Bulle papale </a:t>
            </a:r>
            <a:r>
              <a:rPr lang="fr-FR" dirty="0"/>
              <a:t>appelle une réponse. </a:t>
            </a:r>
          </a:p>
          <a:p>
            <a:pPr marL="0" indent="0">
              <a:buNone/>
            </a:pPr>
            <a:r>
              <a:rPr lang="fr-FR" dirty="0"/>
              <a:t>- deux mois pour se soumettre</a:t>
            </a:r>
          </a:p>
          <a:p>
            <a:pPr marL="0" indent="0">
              <a:buNone/>
            </a:pPr>
            <a:r>
              <a:rPr lang="fr-FR" dirty="0"/>
              <a:t>- sinon la sentence sera exécutée </a:t>
            </a:r>
          </a:p>
          <a:p>
            <a:pPr marL="0" indent="0">
              <a:buNone/>
            </a:pPr>
            <a:r>
              <a:rPr lang="fr-FR" dirty="0"/>
              <a:t>- Luther sera excommunié.</a:t>
            </a:r>
          </a:p>
          <a:p>
            <a:endParaRPr lang="fr-FR" dirty="0"/>
          </a:p>
          <a:p>
            <a:r>
              <a:rPr lang="fr-FR" dirty="0"/>
              <a:t>Réponse : </a:t>
            </a:r>
            <a:r>
              <a:rPr lang="fr-FR" b="1" dirty="0"/>
              <a:t>4 ouvrages </a:t>
            </a:r>
            <a:r>
              <a:rPr lang="fr-FR" dirty="0"/>
              <a:t>au succès immédiat</a:t>
            </a:r>
          </a:p>
          <a:p>
            <a:pPr>
              <a:buFontTx/>
              <a:buChar char="-"/>
            </a:pPr>
            <a:r>
              <a:rPr lang="fr-FR" dirty="0"/>
              <a:t>Juin-novembre 1520</a:t>
            </a:r>
          </a:p>
          <a:p>
            <a:pPr marL="0" indent="0">
              <a:buNone/>
            </a:pPr>
            <a:r>
              <a:rPr lang="fr-FR" dirty="0"/>
              <a:t>= programmatique théologique</a:t>
            </a:r>
          </a:p>
        </p:txBody>
      </p:sp>
    </p:spTree>
    <p:extLst>
      <p:ext uri="{BB962C8B-B14F-4D97-AF65-F5344CB8AC3E}">
        <p14:creationId xmlns:p14="http://schemas.microsoft.com/office/powerpoint/2010/main" val="12014803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2F72A5-11E2-2E4B-AFC7-317C9880F249}"/>
              </a:ext>
            </a:extLst>
          </p:cNvPr>
          <p:cNvSpPr>
            <a:spLocks noGrp="1"/>
          </p:cNvSpPr>
          <p:nvPr>
            <p:ph type="title"/>
          </p:nvPr>
        </p:nvSpPr>
        <p:spPr/>
        <p:txBody>
          <a:bodyPr/>
          <a:lstStyle/>
          <a:p>
            <a:r>
              <a:rPr lang="fr-FR" b="1" dirty="0"/>
              <a:t>III – UNE PROGRAMMATIQUE THEOLOGIQUE</a:t>
            </a:r>
          </a:p>
        </p:txBody>
      </p:sp>
      <p:sp>
        <p:nvSpPr>
          <p:cNvPr id="3" name="Espace réservé du contenu 2">
            <a:extLst>
              <a:ext uri="{FF2B5EF4-FFF2-40B4-BE49-F238E27FC236}">
                <a16:creationId xmlns:a16="http://schemas.microsoft.com/office/drawing/2014/main" id="{CB7F9878-77D9-5447-9943-F9D144FA6E88}"/>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267306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3D59C8-433D-5E4D-9CFA-9DBE1ADA4F1A}"/>
              </a:ext>
            </a:extLst>
          </p:cNvPr>
          <p:cNvSpPr>
            <a:spLocks noGrp="1"/>
          </p:cNvSpPr>
          <p:nvPr>
            <p:ph type="title"/>
          </p:nvPr>
        </p:nvSpPr>
        <p:spPr/>
        <p:txBody>
          <a:bodyPr/>
          <a:lstStyle/>
          <a:p>
            <a:r>
              <a:rPr lang="fr-FR" b="1" dirty="0"/>
              <a:t>1 - </a:t>
            </a:r>
            <a:r>
              <a:rPr lang="fr-FR" b="1" i="1" dirty="0"/>
              <a:t>De la papauté de Rome </a:t>
            </a:r>
            <a:r>
              <a:rPr lang="fr-FR" b="1" dirty="0"/>
              <a:t>(juin 1520)</a:t>
            </a:r>
          </a:p>
        </p:txBody>
      </p:sp>
      <p:sp>
        <p:nvSpPr>
          <p:cNvPr id="3" name="Espace réservé du contenu 2">
            <a:extLst>
              <a:ext uri="{FF2B5EF4-FFF2-40B4-BE49-F238E27FC236}">
                <a16:creationId xmlns:a16="http://schemas.microsoft.com/office/drawing/2014/main" id="{F0568885-8191-FF46-9C9D-A3215E5DBB04}"/>
              </a:ext>
            </a:extLst>
          </p:cNvPr>
          <p:cNvSpPr>
            <a:spLocks noGrp="1"/>
          </p:cNvSpPr>
          <p:nvPr>
            <p:ph idx="1"/>
          </p:nvPr>
        </p:nvSpPr>
        <p:spPr/>
        <p:txBody>
          <a:bodyPr>
            <a:normAutofit/>
          </a:bodyPr>
          <a:lstStyle/>
          <a:p>
            <a:pPr marL="0" indent="0">
              <a:buNone/>
            </a:pPr>
            <a:endParaRPr lang="fr-FR" dirty="0"/>
          </a:p>
          <a:p>
            <a:pPr marL="0" indent="0">
              <a:buNone/>
            </a:pPr>
            <a:r>
              <a:rPr lang="fr-FR" dirty="0"/>
              <a:t>Appel à une </a:t>
            </a:r>
            <a:r>
              <a:rPr lang="fr-FR" b="1" dirty="0"/>
              <a:t>réforme</a:t>
            </a:r>
            <a:r>
              <a:rPr lang="fr-FR" dirty="0"/>
              <a:t> de l’Eglise </a:t>
            </a:r>
          </a:p>
          <a:p>
            <a:pPr>
              <a:buFontTx/>
              <a:buChar char="-"/>
            </a:pPr>
            <a:r>
              <a:rPr lang="fr-FR" dirty="0"/>
              <a:t>« dans son chef »</a:t>
            </a:r>
          </a:p>
          <a:p>
            <a:pPr>
              <a:buFontTx/>
              <a:buChar char="-"/>
            </a:pPr>
            <a:r>
              <a:rPr lang="fr-FR" dirty="0"/>
              <a:t>« dans ses membres »</a:t>
            </a:r>
          </a:p>
          <a:p>
            <a:pPr>
              <a:buFontTx/>
              <a:buChar char="-"/>
            </a:pPr>
            <a:endParaRPr lang="fr-FR" dirty="0"/>
          </a:p>
        </p:txBody>
      </p:sp>
    </p:spTree>
    <p:extLst>
      <p:ext uri="{BB962C8B-B14F-4D97-AF65-F5344CB8AC3E}">
        <p14:creationId xmlns:p14="http://schemas.microsoft.com/office/powerpoint/2010/main" val="11713436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D729F5-FA27-D14B-90A0-9D3BF0103E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A510A71-93B0-4448-9461-D23AE5810170}"/>
              </a:ext>
            </a:extLst>
          </p:cNvPr>
          <p:cNvSpPr>
            <a:spLocks noGrp="1"/>
          </p:cNvSpPr>
          <p:nvPr>
            <p:ph idx="1"/>
          </p:nvPr>
        </p:nvSpPr>
        <p:spPr/>
        <p:txBody>
          <a:bodyPr>
            <a:normAutofit fontScale="92500" lnSpcReduction="10000"/>
          </a:bodyPr>
          <a:lstStyle/>
          <a:p>
            <a:pPr marL="0" indent="0">
              <a:buNone/>
            </a:pPr>
            <a:endParaRPr lang="fr-FR" dirty="0"/>
          </a:p>
          <a:p>
            <a:r>
              <a:rPr lang="fr-FR" dirty="0"/>
              <a:t>3 points</a:t>
            </a:r>
          </a:p>
          <a:p>
            <a:pPr>
              <a:buFontTx/>
              <a:buChar char="-"/>
            </a:pPr>
            <a:r>
              <a:rPr lang="fr-FR" b="1" dirty="0"/>
              <a:t>Critique de la corruption de l’Eglise </a:t>
            </a:r>
            <a:r>
              <a:rPr lang="fr-FR" dirty="0"/>
              <a:t>( et reprise des critiques générales de « l’Eglise charnelle » en circulation)</a:t>
            </a:r>
          </a:p>
          <a:p>
            <a:pPr>
              <a:buFontTx/>
              <a:buChar char="-"/>
            </a:pPr>
            <a:r>
              <a:rPr lang="fr-FR" dirty="0"/>
              <a:t>Rapprochement entre </a:t>
            </a:r>
            <a:r>
              <a:rPr lang="fr-FR" b="1" dirty="0"/>
              <a:t>la papauté et l’antéchrist </a:t>
            </a:r>
            <a:r>
              <a:rPr lang="fr-FR" dirty="0"/>
              <a:t>(qui n’est pas faite jusque là).</a:t>
            </a:r>
          </a:p>
          <a:p>
            <a:pPr>
              <a:buFontTx/>
              <a:buChar char="-"/>
            </a:pPr>
            <a:r>
              <a:rPr lang="fr-FR" dirty="0"/>
              <a:t>Conception d’une </a:t>
            </a:r>
            <a:r>
              <a:rPr lang="fr-FR" b="1" dirty="0"/>
              <a:t>Eglise universelle </a:t>
            </a:r>
            <a:r>
              <a:rPr lang="fr-FR" dirty="0"/>
              <a:t>composée d’Eglises nationales</a:t>
            </a:r>
          </a:p>
          <a:p>
            <a:pPr>
              <a:buFontTx/>
              <a:buChar char="-"/>
            </a:pPr>
            <a:r>
              <a:rPr lang="fr-FR" dirty="0"/>
              <a:t>agrégation et autonomie</a:t>
            </a:r>
          </a:p>
          <a:p>
            <a:pPr>
              <a:buFontTx/>
              <a:buChar char="-"/>
            </a:pPr>
            <a:r>
              <a:rPr lang="fr-FR" dirty="0"/>
              <a:t>Consistoire (composé de prélats et de juristes)</a:t>
            </a:r>
          </a:p>
          <a:p>
            <a:pPr>
              <a:buFontTx/>
              <a:buChar char="-"/>
            </a:pPr>
            <a:r>
              <a:rPr lang="fr-FR" dirty="0"/>
              <a:t>Papauté et curie comme instance suprême mais refus de la primauté</a:t>
            </a:r>
          </a:p>
          <a:p>
            <a:pPr marL="0" indent="0">
              <a:buNone/>
            </a:pPr>
            <a:endParaRPr lang="fr-FR" dirty="0"/>
          </a:p>
          <a:p>
            <a:endParaRPr lang="fr-FR" dirty="0"/>
          </a:p>
        </p:txBody>
      </p:sp>
    </p:spTree>
    <p:extLst>
      <p:ext uri="{BB962C8B-B14F-4D97-AF65-F5344CB8AC3E}">
        <p14:creationId xmlns:p14="http://schemas.microsoft.com/office/powerpoint/2010/main" val="21797546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2975B5-E9E1-CA45-B3AF-77D72D8789AF}"/>
              </a:ext>
            </a:extLst>
          </p:cNvPr>
          <p:cNvSpPr>
            <a:spLocks noGrp="1"/>
          </p:cNvSpPr>
          <p:nvPr>
            <p:ph type="title"/>
          </p:nvPr>
        </p:nvSpPr>
        <p:spPr/>
        <p:txBody>
          <a:bodyPr>
            <a:normAutofit/>
          </a:bodyPr>
          <a:lstStyle/>
          <a:p>
            <a:r>
              <a:rPr lang="fr-FR" b="1" dirty="0"/>
              <a:t>2  - </a:t>
            </a:r>
            <a:r>
              <a:rPr lang="fr-FR" b="1" i="1" dirty="0"/>
              <a:t>Appel à la noblesse chrétienne de la nation allemande </a:t>
            </a:r>
            <a:r>
              <a:rPr lang="fr-FR" b="1" dirty="0"/>
              <a:t>(août 1520)</a:t>
            </a:r>
          </a:p>
        </p:txBody>
      </p:sp>
      <p:sp>
        <p:nvSpPr>
          <p:cNvPr id="3" name="Espace réservé du contenu 2">
            <a:extLst>
              <a:ext uri="{FF2B5EF4-FFF2-40B4-BE49-F238E27FC236}">
                <a16:creationId xmlns:a16="http://schemas.microsoft.com/office/drawing/2014/main" id="{2E416365-6551-F041-9C6B-78C49C025382}"/>
              </a:ext>
            </a:extLst>
          </p:cNvPr>
          <p:cNvSpPr>
            <a:spLocks noGrp="1"/>
          </p:cNvSpPr>
          <p:nvPr>
            <p:ph idx="1"/>
          </p:nvPr>
        </p:nvSpPr>
        <p:spPr/>
        <p:txBody>
          <a:bodyPr>
            <a:normAutofit/>
          </a:bodyPr>
          <a:lstStyle/>
          <a:p>
            <a:pPr marL="0" indent="0">
              <a:buNone/>
            </a:pPr>
            <a:endParaRPr lang="fr-FR" dirty="0"/>
          </a:p>
          <a:p>
            <a:pPr>
              <a:buFontTx/>
              <a:buChar char="-"/>
            </a:pPr>
            <a:r>
              <a:rPr lang="fr-FR" dirty="0"/>
              <a:t>L’Eglise est intérieure avant d’être extérieure.</a:t>
            </a:r>
          </a:p>
          <a:p>
            <a:pPr>
              <a:buFontTx/>
              <a:buChar char="-"/>
            </a:pPr>
            <a:r>
              <a:rPr lang="fr-FR" dirty="0"/>
              <a:t>Rôle sans précédent donné aux </a:t>
            </a:r>
            <a:r>
              <a:rPr lang="fr-FR" b="1" dirty="0"/>
              <a:t>laïcs</a:t>
            </a:r>
          </a:p>
          <a:p>
            <a:r>
              <a:rPr lang="fr-FR" dirty="0"/>
              <a:t>Appel aux </a:t>
            </a:r>
            <a:r>
              <a:rPr lang="fr-FR" b="1" dirty="0"/>
              <a:t>laïcs</a:t>
            </a:r>
            <a:r>
              <a:rPr lang="fr-FR" dirty="0"/>
              <a:t> à prendre en main la réforme</a:t>
            </a:r>
          </a:p>
          <a:p>
            <a:pPr>
              <a:buFontTx/>
              <a:buChar char="-"/>
            </a:pPr>
            <a:r>
              <a:rPr lang="fr-FR" dirty="0"/>
              <a:t>« assemblée des cœurs en une seule foi ».</a:t>
            </a:r>
          </a:p>
          <a:p>
            <a:pPr algn="just">
              <a:buFontTx/>
              <a:buChar char="-"/>
            </a:pPr>
            <a:r>
              <a:rPr lang="fr-FR" dirty="0"/>
              <a:t>« Tous les chrétiens appartiennent vraiment à l’état ecclésiastique […]. Si le pape agit contre l’Écriture, nous avons le devoir de porter assistance à l’Écriture, de le réprimander et de l’obliger à obéir. »</a:t>
            </a:r>
          </a:p>
          <a:p>
            <a:pPr>
              <a:buFontTx/>
              <a:buChar char="-"/>
            </a:pPr>
            <a:endParaRPr lang="fr-FR" dirty="0"/>
          </a:p>
          <a:p>
            <a:endParaRPr lang="fr-FR" dirty="0"/>
          </a:p>
        </p:txBody>
      </p:sp>
    </p:spTree>
    <p:extLst>
      <p:ext uri="{BB962C8B-B14F-4D97-AF65-F5344CB8AC3E}">
        <p14:creationId xmlns:p14="http://schemas.microsoft.com/office/powerpoint/2010/main" val="27692648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81EF5B-73C2-1C41-929D-CEE00FAF4D2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B6F29AA-A8F4-B54B-A041-460550F3A6D1}"/>
              </a:ext>
            </a:extLst>
          </p:cNvPr>
          <p:cNvSpPr>
            <a:spLocks noGrp="1"/>
          </p:cNvSpPr>
          <p:nvPr>
            <p:ph idx="1"/>
          </p:nvPr>
        </p:nvSpPr>
        <p:spPr/>
        <p:txBody>
          <a:bodyPr/>
          <a:lstStyle/>
          <a:p>
            <a:r>
              <a:rPr lang="fr-FR" dirty="0"/>
              <a:t>Contestation théologique des deux « </a:t>
            </a:r>
            <a:r>
              <a:rPr lang="fr-FR" i="1" dirty="0" err="1"/>
              <a:t>genera</a:t>
            </a:r>
            <a:r>
              <a:rPr lang="fr-FR" i="1" dirty="0"/>
              <a:t> </a:t>
            </a:r>
            <a:r>
              <a:rPr lang="fr-FR" i="1" dirty="0" err="1"/>
              <a:t>christianorum</a:t>
            </a:r>
            <a:r>
              <a:rPr lang="fr-FR" i="1" dirty="0"/>
              <a:t> </a:t>
            </a:r>
            <a:r>
              <a:rPr lang="fr-FR" dirty="0"/>
              <a:t>»</a:t>
            </a:r>
          </a:p>
          <a:p>
            <a:r>
              <a:rPr lang="fr-FR" dirty="0"/>
              <a:t> (clercs/laïcs)</a:t>
            </a:r>
          </a:p>
          <a:p>
            <a:r>
              <a:rPr lang="fr-FR" dirty="0"/>
              <a:t>&gt; affirmation du « </a:t>
            </a:r>
            <a:r>
              <a:rPr lang="fr-FR" b="1" dirty="0"/>
              <a:t>sacerdoce universel </a:t>
            </a:r>
            <a:r>
              <a:rPr lang="fr-FR" dirty="0"/>
              <a:t>».</a:t>
            </a:r>
          </a:p>
          <a:p>
            <a:r>
              <a:rPr lang="fr-FR" dirty="0"/>
              <a:t>&gt; appel à tous les chrétiens pour réunir un concile.</a:t>
            </a:r>
          </a:p>
          <a:p>
            <a:endParaRPr lang="fr-FR" dirty="0"/>
          </a:p>
          <a:p>
            <a:pPr marL="0" indent="0">
              <a:buNone/>
            </a:pPr>
            <a:r>
              <a:rPr lang="fr-FR" dirty="0"/>
              <a:t>(succès immédiat : 4000 exemplaires vendus en une semaine).</a:t>
            </a:r>
          </a:p>
          <a:p>
            <a:pPr>
              <a:buFontTx/>
              <a:buChar char="-"/>
            </a:pPr>
            <a:endParaRPr lang="fr-FR" dirty="0"/>
          </a:p>
        </p:txBody>
      </p:sp>
    </p:spTree>
    <p:extLst>
      <p:ext uri="{BB962C8B-B14F-4D97-AF65-F5344CB8AC3E}">
        <p14:creationId xmlns:p14="http://schemas.microsoft.com/office/powerpoint/2010/main" val="90166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38F5AFC-595D-814E-A1B4-48D05E858664}"/>
              </a:ext>
            </a:extLst>
          </p:cNvPr>
          <p:cNvPicPr>
            <a:picLocks noChangeAspect="1"/>
          </p:cNvPicPr>
          <p:nvPr/>
        </p:nvPicPr>
        <p:blipFill>
          <a:blip r:embed="rId3"/>
          <a:stretch>
            <a:fillRect/>
          </a:stretch>
        </p:blipFill>
        <p:spPr>
          <a:xfrm>
            <a:off x="1651000" y="355600"/>
            <a:ext cx="8890000" cy="6146800"/>
          </a:xfrm>
          <a:prstGeom prst="rect">
            <a:avLst/>
          </a:prstGeom>
        </p:spPr>
      </p:pic>
    </p:spTree>
    <p:extLst>
      <p:ext uri="{BB962C8B-B14F-4D97-AF65-F5344CB8AC3E}">
        <p14:creationId xmlns:p14="http://schemas.microsoft.com/office/powerpoint/2010/main" val="457992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40F99F-B7C3-8B4C-99AB-18213F6F328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25E8C70-D6AA-BC40-91F2-314D3073E3F0}"/>
              </a:ext>
            </a:extLst>
          </p:cNvPr>
          <p:cNvSpPr>
            <a:spLocks noGrp="1"/>
          </p:cNvSpPr>
          <p:nvPr>
            <p:ph idx="1"/>
          </p:nvPr>
        </p:nvSpPr>
        <p:spPr/>
        <p:txBody>
          <a:bodyPr>
            <a:normAutofit fontScale="77500" lnSpcReduction="20000"/>
          </a:bodyPr>
          <a:lstStyle/>
          <a:p>
            <a:pPr marL="0" indent="0" algn="just" fontAlgn="base">
              <a:buNone/>
            </a:pPr>
            <a:r>
              <a:rPr lang="fr-FR" dirty="0"/>
              <a:t>« On a inventé que le Pape, les Évêques, les Prêtres, les gens des Monastères seraient appelés état ecclésiastique, les Princes, les Seigneurs, les artisans et les paysans l’état laïc, ce qui est certes une fine subtilité et une belle hypocrisie. Mais personne ne doit se laisser intimider par cette distinction,  (…) comme le montre Paul en disant (I Cor. 12 [12 </a:t>
            </a:r>
            <a:r>
              <a:rPr lang="fr-FR" dirty="0" err="1"/>
              <a:t>ss</a:t>
            </a:r>
            <a:r>
              <a:rPr lang="fr-FR" dirty="0"/>
              <a:t>.]) que nous sommes tous un seul corps, mais que chaque membre a sa fonction propre, par laquelle il sert les autres[…]</a:t>
            </a:r>
          </a:p>
          <a:p>
            <a:pPr marL="0" indent="0" algn="just" fontAlgn="base">
              <a:buNone/>
            </a:pPr>
            <a:r>
              <a:rPr lang="fr-FR" dirty="0"/>
              <a:t>Et, pour dire la chose plus clairement encore : si une petite troupe de </a:t>
            </a:r>
            <a:r>
              <a:rPr lang="fr-FR" b="1" dirty="0"/>
              <a:t>pieux laïcs chrétiens </a:t>
            </a:r>
            <a:r>
              <a:rPr lang="fr-FR" dirty="0"/>
              <a:t>était faite prisonnière et déportée dans un lieu désert, s’ils n’avaient pas auprès d’eux un prêtre consacré par un évêque et s’ils se trouvaient à ce moment d’accord à ce sujet, ils choisiraient l’un d’entre eux, qu’il soit ou non marié, et lui confieraient la charge de baptiser, de célébrer la messe, d’absoudre et de prêcher, comme si tous les Evêques et les Papes l’avaient consacré. »</a:t>
            </a:r>
          </a:p>
          <a:p>
            <a:pPr marL="0" indent="0" fontAlgn="base">
              <a:buNone/>
            </a:pPr>
            <a:r>
              <a:rPr lang="fr-FR" dirty="0"/>
              <a:t>Martin Luther, </a:t>
            </a:r>
            <a:r>
              <a:rPr lang="fr-FR" i="1" dirty="0"/>
              <a:t>A la noblesse chrétienne de la nation allemande : sur l’amendement de l’état chrétien</a:t>
            </a:r>
            <a:r>
              <a:rPr lang="fr-FR" dirty="0"/>
              <a:t>, 1520, </a:t>
            </a:r>
          </a:p>
          <a:p>
            <a:pPr marL="0" indent="0" fontAlgn="base">
              <a:buNone/>
            </a:pPr>
            <a:r>
              <a:rPr lang="fr-FR" dirty="0"/>
              <a:t>(</a:t>
            </a:r>
            <a:r>
              <a:rPr lang="fr-FR" i="1" dirty="0"/>
              <a:t>Luther</a:t>
            </a:r>
            <a:r>
              <a:rPr lang="fr-FR" dirty="0"/>
              <a:t>, </a:t>
            </a:r>
            <a:r>
              <a:rPr lang="fr-FR" i="1" dirty="0"/>
              <a:t>Les grands écrits réformateurs</a:t>
            </a:r>
            <a:r>
              <a:rPr lang="fr-FR" dirty="0"/>
              <a:t>, trad. Maurice Gravier, Paris, Flammarion, 992, p. 107-109).</a:t>
            </a:r>
          </a:p>
          <a:p>
            <a:endParaRPr lang="fr-FR" dirty="0"/>
          </a:p>
        </p:txBody>
      </p:sp>
    </p:spTree>
    <p:extLst>
      <p:ext uri="{BB962C8B-B14F-4D97-AF65-F5344CB8AC3E}">
        <p14:creationId xmlns:p14="http://schemas.microsoft.com/office/powerpoint/2010/main" val="41724717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1EB854-92EF-9F44-AABD-8FB3A8787DDD}"/>
              </a:ext>
            </a:extLst>
          </p:cNvPr>
          <p:cNvSpPr>
            <a:spLocks noGrp="1"/>
          </p:cNvSpPr>
          <p:nvPr>
            <p:ph type="title"/>
          </p:nvPr>
        </p:nvSpPr>
        <p:spPr/>
        <p:txBody>
          <a:bodyPr>
            <a:normAutofit/>
          </a:bodyPr>
          <a:lstStyle/>
          <a:p>
            <a:r>
              <a:rPr lang="fr-FR" b="1" dirty="0"/>
              <a:t>3 - </a:t>
            </a:r>
            <a:r>
              <a:rPr lang="fr-FR" b="1" i="1" dirty="0"/>
              <a:t>De la captivité babylonienne de l’Eglise</a:t>
            </a:r>
            <a:r>
              <a:rPr lang="fr-FR" b="1" dirty="0"/>
              <a:t>, (octobre 1520)</a:t>
            </a:r>
          </a:p>
        </p:txBody>
      </p:sp>
      <p:sp>
        <p:nvSpPr>
          <p:cNvPr id="3" name="Espace réservé du contenu 2">
            <a:extLst>
              <a:ext uri="{FF2B5EF4-FFF2-40B4-BE49-F238E27FC236}">
                <a16:creationId xmlns:a16="http://schemas.microsoft.com/office/drawing/2014/main" id="{D23AD3AF-DF20-194C-871A-902DDE6A5CB6}"/>
              </a:ext>
            </a:extLst>
          </p:cNvPr>
          <p:cNvSpPr>
            <a:spLocks noGrp="1"/>
          </p:cNvSpPr>
          <p:nvPr>
            <p:ph idx="1"/>
          </p:nvPr>
        </p:nvSpPr>
        <p:spPr/>
        <p:txBody>
          <a:bodyPr/>
          <a:lstStyle/>
          <a:p>
            <a:r>
              <a:rPr lang="fr-FR" dirty="0"/>
              <a:t>Luther attaque Rome et le pouvoir romain.</a:t>
            </a:r>
          </a:p>
          <a:p>
            <a:r>
              <a:rPr lang="fr-FR" dirty="0"/>
              <a:t>Les </a:t>
            </a:r>
            <a:r>
              <a:rPr lang="fr-FR" b="1" dirty="0"/>
              <a:t>sacrements</a:t>
            </a:r>
            <a:r>
              <a:rPr lang="fr-FR" dirty="0"/>
              <a:t> sont présentés comme un moyen d’asservissement </a:t>
            </a:r>
          </a:p>
          <a:p>
            <a:endParaRPr lang="fr-FR" dirty="0"/>
          </a:p>
          <a:p>
            <a:pPr marL="0" indent="0">
              <a:buNone/>
            </a:pPr>
            <a:r>
              <a:rPr lang="fr-FR" dirty="0"/>
              <a:t>&gt; Luther propose de ne garder que les </a:t>
            </a:r>
            <a:r>
              <a:rPr lang="fr-FR" b="1" dirty="0"/>
              <a:t>sacrements</a:t>
            </a:r>
            <a:r>
              <a:rPr lang="fr-FR" dirty="0"/>
              <a:t> attestés par l’Ecriture : baptême, cène, pénitence.</a:t>
            </a:r>
          </a:p>
        </p:txBody>
      </p:sp>
    </p:spTree>
    <p:extLst>
      <p:ext uri="{BB962C8B-B14F-4D97-AF65-F5344CB8AC3E}">
        <p14:creationId xmlns:p14="http://schemas.microsoft.com/office/powerpoint/2010/main" val="26331627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05D98D-3446-6641-9961-424F7A1F8A45}"/>
              </a:ext>
            </a:extLst>
          </p:cNvPr>
          <p:cNvSpPr>
            <a:spLocks noGrp="1"/>
          </p:cNvSpPr>
          <p:nvPr>
            <p:ph type="title"/>
          </p:nvPr>
        </p:nvSpPr>
        <p:spPr/>
        <p:txBody>
          <a:bodyPr>
            <a:normAutofit/>
          </a:bodyPr>
          <a:lstStyle/>
          <a:p>
            <a:r>
              <a:rPr lang="fr-FR" b="1" dirty="0"/>
              <a:t>4 - </a:t>
            </a:r>
            <a:r>
              <a:rPr lang="fr-FR" b="1" i="1" dirty="0"/>
              <a:t>Traité de la liberté chrétienne </a:t>
            </a:r>
            <a:r>
              <a:rPr lang="fr-FR" b="1" dirty="0"/>
              <a:t>(novembre 1520)</a:t>
            </a:r>
          </a:p>
        </p:txBody>
      </p:sp>
      <p:sp>
        <p:nvSpPr>
          <p:cNvPr id="3" name="Espace réservé du contenu 2">
            <a:extLst>
              <a:ext uri="{FF2B5EF4-FFF2-40B4-BE49-F238E27FC236}">
                <a16:creationId xmlns:a16="http://schemas.microsoft.com/office/drawing/2014/main" id="{E0F044FC-A6D7-304A-8A63-AAA423470878}"/>
              </a:ext>
            </a:extLst>
          </p:cNvPr>
          <p:cNvSpPr>
            <a:spLocks noGrp="1"/>
          </p:cNvSpPr>
          <p:nvPr>
            <p:ph idx="1"/>
          </p:nvPr>
        </p:nvSpPr>
        <p:spPr/>
        <p:txBody>
          <a:bodyPr/>
          <a:lstStyle/>
          <a:p>
            <a:r>
              <a:rPr lang="fr-FR" dirty="0"/>
              <a:t>Luther propose un </a:t>
            </a:r>
            <a:r>
              <a:rPr lang="fr-FR" b="1" dirty="0"/>
              <a:t>manuel du parfait chrétien </a:t>
            </a:r>
            <a:r>
              <a:rPr lang="fr-FR" dirty="0"/>
              <a:t>qui est le chrétien évangélique. </a:t>
            </a:r>
          </a:p>
          <a:p>
            <a:endParaRPr lang="fr-FR" dirty="0"/>
          </a:p>
          <a:p>
            <a:r>
              <a:rPr lang="fr-FR" dirty="0"/>
              <a:t>Le chrétien est libre, mais cette liberté intérieure ne le dispense pas d’obéir aux autorités civiles.</a:t>
            </a:r>
          </a:p>
          <a:p>
            <a:endParaRPr lang="fr-FR" dirty="0"/>
          </a:p>
          <a:p>
            <a:r>
              <a:rPr lang="fr-FR" dirty="0"/>
              <a:t>Livre adressé au pape Léon X (1513-1521).</a:t>
            </a:r>
          </a:p>
        </p:txBody>
      </p:sp>
    </p:spTree>
    <p:extLst>
      <p:ext uri="{BB962C8B-B14F-4D97-AF65-F5344CB8AC3E}">
        <p14:creationId xmlns:p14="http://schemas.microsoft.com/office/powerpoint/2010/main" val="2322871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1B7C95-1068-694D-8B1D-476BA1D80A19}"/>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DCEBC384-62C5-BF44-8B47-12E82DD995F2}"/>
              </a:ext>
            </a:extLst>
          </p:cNvPr>
          <p:cNvSpPr>
            <a:spLocks noGrp="1"/>
          </p:cNvSpPr>
          <p:nvPr>
            <p:ph idx="1"/>
          </p:nvPr>
        </p:nvSpPr>
        <p:spPr/>
        <p:txBody>
          <a:bodyPr/>
          <a:lstStyle/>
          <a:p>
            <a:r>
              <a:rPr lang="fr-FR" dirty="0"/>
              <a:t>Les ouvrages de Luther </a:t>
            </a:r>
          </a:p>
          <a:p>
            <a:pPr>
              <a:buFontTx/>
              <a:buChar char="-"/>
            </a:pPr>
            <a:r>
              <a:rPr lang="fr-FR" dirty="0"/>
              <a:t>brûlés à Louvain et à Liège le 10 décembre 1520 </a:t>
            </a:r>
          </a:p>
          <a:p>
            <a:pPr>
              <a:buFontTx/>
              <a:buChar char="-"/>
            </a:pPr>
            <a:r>
              <a:rPr lang="fr-FR" dirty="0"/>
              <a:t>devant les professeurs et les étudiants de l’université de Wittenberg</a:t>
            </a:r>
          </a:p>
          <a:p>
            <a:pPr>
              <a:buFontTx/>
              <a:buChar char="-"/>
            </a:pPr>
            <a:r>
              <a:rPr lang="fr-FR" dirty="0"/>
              <a:t> </a:t>
            </a:r>
            <a:r>
              <a:rPr lang="fr-FR" b="1" dirty="0" err="1"/>
              <a:t>biblioclasme</a:t>
            </a:r>
            <a:endParaRPr lang="fr-FR" b="1" dirty="0"/>
          </a:p>
          <a:p>
            <a:r>
              <a:rPr lang="fr-FR" dirty="0"/>
              <a:t>Luther rétorque par un autre </a:t>
            </a:r>
            <a:r>
              <a:rPr lang="fr-FR" b="1" dirty="0" err="1"/>
              <a:t>biblioclasme</a:t>
            </a:r>
            <a:r>
              <a:rPr lang="fr-FR" dirty="0"/>
              <a:t> :</a:t>
            </a:r>
          </a:p>
          <a:p>
            <a:pPr marL="0" indent="0">
              <a:buNone/>
            </a:pPr>
            <a:r>
              <a:rPr lang="fr-FR" dirty="0"/>
              <a:t>- les commentaires de théologie classique,</a:t>
            </a:r>
          </a:p>
          <a:p>
            <a:pPr marL="0" indent="0">
              <a:buNone/>
            </a:pPr>
            <a:r>
              <a:rPr lang="fr-FR" dirty="0"/>
              <a:t>- les livres de droit de l’Eglise, </a:t>
            </a:r>
          </a:p>
          <a:p>
            <a:pPr marL="0" indent="0">
              <a:buNone/>
            </a:pPr>
            <a:r>
              <a:rPr lang="fr-FR" dirty="0"/>
              <a:t>- la bulle papale sont brûlés. </a:t>
            </a:r>
          </a:p>
        </p:txBody>
      </p:sp>
    </p:spTree>
    <p:extLst>
      <p:ext uri="{BB962C8B-B14F-4D97-AF65-F5344CB8AC3E}">
        <p14:creationId xmlns:p14="http://schemas.microsoft.com/office/powerpoint/2010/main" val="24555813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CD2A8-93CD-6340-9BBD-B497816DC67C}"/>
              </a:ext>
            </a:extLst>
          </p:cNvPr>
          <p:cNvSpPr>
            <a:spLocks noGrp="1"/>
          </p:cNvSpPr>
          <p:nvPr>
            <p:ph type="title"/>
          </p:nvPr>
        </p:nvSpPr>
        <p:spPr/>
        <p:txBody>
          <a:bodyPr>
            <a:normAutofit/>
          </a:bodyPr>
          <a:lstStyle/>
          <a:p>
            <a:r>
              <a:rPr lang="fr-FR" b="1" dirty="0"/>
              <a:t> &gt;&gt; CONCLUSION</a:t>
            </a:r>
          </a:p>
        </p:txBody>
      </p:sp>
      <p:sp>
        <p:nvSpPr>
          <p:cNvPr id="3" name="Espace réservé du contenu 2">
            <a:extLst>
              <a:ext uri="{FF2B5EF4-FFF2-40B4-BE49-F238E27FC236}">
                <a16:creationId xmlns:a16="http://schemas.microsoft.com/office/drawing/2014/main" id="{1A29F517-B6A2-864A-8878-2CFE7E670ABC}"/>
              </a:ext>
            </a:extLst>
          </p:cNvPr>
          <p:cNvSpPr>
            <a:spLocks noGrp="1"/>
          </p:cNvSpPr>
          <p:nvPr>
            <p:ph idx="1"/>
          </p:nvPr>
        </p:nvSpPr>
        <p:spPr/>
        <p:txBody>
          <a:bodyPr/>
          <a:lstStyle/>
          <a:p>
            <a:r>
              <a:rPr lang="fr-FR" b="1" dirty="0"/>
              <a:t>3 janvier 1521 </a:t>
            </a:r>
            <a:r>
              <a:rPr lang="fr-FR" dirty="0"/>
              <a:t>: </a:t>
            </a:r>
            <a:r>
              <a:rPr lang="fr-FR" b="1" dirty="0"/>
              <a:t>excommunication</a:t>
            </a:r>
            <a:r>
              <a:rPr lang="fr-FR" dirty="0"/>
              <a:t> de Luther</a:t>
            </a:r>
          </a:p>
          <a:p>
            <a:endParaRPr lang="fr-FR" dirty="0"/>
          </a:p>
          <a:p>
            <a:pPr marL="0" indent="0">
              <a:buNone/>
            </a:pPr>
            <a:r>
              <a:rPr lang="fr-FR" dirty="0"/>
              <a:t>Rhétorique aux images frappantes</a:t>
            </a:r>
          </a:p>
          <a:p>
            <a:pPr marL="0" indent="0">
              <a:buNone/>
            </a:pPr>
            <a:r>
              <a:rPr lang="fr-FR" dirty="0"/>
              <a:t>Force et pouvoir de communication</a:t>
            </a:r>
          </a:p>
          <a:p>
            <a:pPr marL="0" indent="0">
              <a:buNone/>
            </a:pPr>
            <a:r>
              <a:rPr lang="fr-FR" dirty="0"/>
              <a:t>Tonitruance d’une parole </a:t>
            </a:r>
            <a:r>
              <a:rPr lang="fr-FR" b="1" dirty="0"/>
              <a:t>aux accents prophétiques</a:t>
            </a:r>
          </a:p>
        </p:txBody>
      </p:sp>
    </p:spTree>
    <p:extLst>
      <p:ext uri="{BB962C8B-B14F-4D97-AF65-F5344CB8AC3E}">
        <p14:creationId xmlns:p14="http://schemas.microsoft.com/office/powerpoint/2010/main" val="40169631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F3ED38-11CA-8747-8A82-0D6DCCCC97B0}"/>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4CBF827F-8D1D-3B45-AE6C-78CED7987F12}"/>
              </a:ext>
            </a:extLst>
          </p:cNvPr>
          <p:cNvSpPr>
            <a:spLocks noGrp="1"/>
          </p:cNvSpPr>
          <p:nvPr>
            <p:ph idx="1"/>
          </p:nvPr>
        </p:nvSpPr>
        <p:spPr/>
        <p:txBody>
          <a:bodyPr>
            <a:normAutofit fontScale="85000" lnSpcReduction="20000"/>
          </a:bodyPr>
          <a:lstStyle/>
          <a:p>
            <a:pPr marL="0" indent="0" algn="just" fontAlgn="base">
              <a:buNone/>
            </a:pPr>
            <a:r>
              <a:rPr lang="fr-FR" i="1" dirty="0"/>
              <a:t>« </a:t>
            </a:r>
            <a:r>
              <a:rPr lang="fr-FR" dirty="0"/>
              <a:t>Quand j’étais à Erfurt, la </a:t>
            </a:r>
            <a:r>
              <a:rPr lang="fr-FR" b="1" dirty="0"/>
              <a:t>vie monacale </a:t>
            </a:r>
            <a:r>
              <a:rPr lang="fr-FR" dirty="0"/>
              <a:t>me paraissait l’expression la plus élevée de la piété chrétienne. Dans l’église des Augustins je vis un tableau qui me frappa vivement. </a:t>
            </a:r>
            <a:r>
              <a:rPr lang="fr-FR" b="1" dirty="0"/>
              <a:t>La sainte Église y était représentée sous la figure d’un vaisseau dans l’intérieur duquel il n’y avait nul profane, ni rois ni princes</a:t>
            </a:r>
            <a:r>
              <a:rPr lang="fr-FR" dirty="0"/>
              <a:t>; on n’y voyait que le pape, les cardinaux et les évêques avec le Saint-Esprit; des deux côtés étaient rangés en ligne les prêtres et les moines, maniant les rames, naviguant ainsi vers le ciel. Quant aux </a:t>
            </a:r>
            <a:r>
              <a:rPr lang="fr-FR" b="1" dirty="0"/>
              <a:t>laïcs</a:t>
            </a:r>
            <a:r>
              <a:rPr lang="fr-FR" dirty="0"/>
              <a:t>, ils nageaient autour du vaisseau, s’y accrochant pour ne pas se </a:t>
            </a:r>
            <a:r>
              <a:rPr lang="fr-FR" b="1" dirty="0"/>
              <a:t>noyer</a:t>
            </a:r>
            <a:r>
              <a:rPr lang="fr-FR" dirty="0"/>
              <a:t>; quelques-uns se tenaient par le </a:t>
            </a:r>
            <a:r>
              <a:rPr lang="fr-FR" b="1" dirty="0"/>
              <a:t>moyen de cordes </a:t>
            </a:r>
            <a:r>
              <a:rPr lang="fr-FR" dirty="0"/>
              <a:t>que les révérends pères leur jetaient par grâce et par communication de leurs </a:t>
            </a:r>
            <a:r>
              <a:rPr lang="fr-FR" b="1" dirty="0"/>
              <a:t>œuvres</a:t>
            </a:r>
            <a:r>
              <a:rPr lang="fr-FR" dirty="0"/>
              <a:t>, les préservant ainsi d’une mort certaine, pour les traîner après eux dans le ciel. </a:t>
            </a:r>
            <a:r>
              <a:rPr lang="fr-FR" b="1" dirty="0"/>
              <a:t>Il n’y avait dans l’eau ni pape ni cardinal, ni évêque, ni prêtre, ni moine; rien que des laïcs</a:t>
            </a:r>
            <a:r>
              <a:rPr lang="fr-FR" dirty="0"/>
              <a:t>. »</a:t>
            </a:r>
          </a:p>
          <a:p>
            <a:pPr marL="0" indent="0" algn="just" fontAlgn="base">
              <a:buNone/>
            </a:pPr>
            <a:endParaRPr lang="fr-FR" dirty="0"/>
          </a:p>
          <a:p>
            <a:pPr marL="0" indent="0" fontAlgn="base">
              <a:buNone/>
            </a:pPr>
            <a:r>
              <a:rPr lang="fr-FR" dirty="0"/>
              <a:t>(</a:t>
            </a:r>
            <a:r>
              <a:rPr lang="fr-FR" i="1" dirty="0"/>
              <a:t>Luther d’après Luther. </a:t>
            </a:r>
            <a:r>
              <a:rPr lang="fr-FR" dirty="0"/>
              <a:t>Fragments extraits de ses œuvres par G. A. </a:t>
            </a:r>
            <a:r>
              <a:rPr lang="fr-FR" dirty="0" err="1"/>
              <a:t>Hoff</a:t>
            </a:r>
            <a:r>
              <a:rPr lang="fr-FR" dirty="0"/>
              <a:t>, Lausanne, 1887, p. 201-202).</a:t>
            </a:r>
          </a:p>
          <a:p>
            <a:endParaRPr lang="fr-FR" dirty="0"/>
          </a:p>
        </p:txBody>
      </p:sp>
    </p:spTree>
    <p:extLst>
      <p:ext uri="{BB962C8B-B14F-4D97-AF65-F5344CB8AC3E}">
        <p14:creationId xmlns:p14="http://schemas.microsoft.com/office/powerpoint/2010/main" val="16265017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FC5D4-4824-7144-B4A2-BC9EB485A28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8F7435B-A768-8443-BA92-B687DAA35756}"/>
              </a:ext>
            </a:extLst>
          </p:cNvPr>
          <p:cNvSpPr>
            <a:spLocks noGrp="1"/>
          </p:cNvSpPr>
          <p:nvPr>
            <p:ph idx="1"/>
          </p:nvPr>
        </p:nvSpPr>
        <p:spPr/>
        <p:txBody>
          <a:bodyPr/>
          <a:lstStyle/>
          <a:p>
            <a:pPr marL="0" indent="0">
              <a:buNone/>
            </a:pPr>
            <a:r>
              <a:rPr lang="fr-FR" dirty="0"/>
              <a:t>Métaphores</a:t>
            </a:r>
          </a:p>
          <a:p>
            <a:pPr marL="0" indent="0">
              <a:buNone/>
            </a:pPr>
            <a:r>
              <a:rPr lang="fr-FR" i="1" dirty="0"/>
              <a:t>Nef de l’Eglise</a:t>
            </a:r>
          </a:p>
          <a:p>
            <a:pPr marL="0" indent="0">
              <a:buNone/>
            </a:pPr>
            <a:r>
              <a:rPr lang="fr-FR" i="1" dirty="0"/>
              <a:t>Cordes</a:t>
            </a:r>
          </a:p>
        </p:txBody>
      </p:sp>
    </p:spTree>
    <p:extLst>
      <p:ext uri="{BB962C8B-B14F-4D97-AF65-F5344CB8AC3E}">
        <p14:creationId xmlns:p14="http://schemas.microsoft.com/office/powerpoint/2010/main" val="1915879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56E8D0-EFE5-C34D-A152-CAE1BF738B31}"/>
              </a:ext>
            </a:extLst>
          </p:cNvPr>
          <p:cNvSpPr>
            <a:spLocks noGrp="1"/>
          </p:cNvSpPr>
          <p:nvPr>
            <p:ph type="title"/>
          </p:nvPr>
        </p:nvSpPr>
        <p:spPr/>
        <p:txBody>
          <a:bodyPr/>
          <a:lstStyle/>
          <a:p>
            <a:r>
              <a:rPr lang="fr-FR" b="1" dirty="0"/>
              <a:t>CONCLUSION</a:t>
            </a:r>
          </a:p>
        </p:txBody>
      </p:sp>
      <p:sp>
        <p:nvSpPr>
          <p:cNvPr id="3" name="Espace réservé du contenu 2">
            <a:extLst>
              <a:ext uri="{FF2B5EF4-FFF2-40B4-BE49-F238E27FC236}">
                <a16:creationId xmlns:a16="http://schemas.microsoft.com/office/drawing/2014/main" id="{139F8CAB-FAFA-5941-AEFB-D9290E9ADB9B}"/>
              </a:ext>
            </a:extLst>
          </p:cNvPr>
          <p:cNvSpPr>
            <a:spLocks noGrp="1"/>
          </p:cNvSpPr>
          <p:nvPr>
            <p:ph idx="1"/>
          </p:nvPr>
        </p:nvSpPr>
        <p:spPr/>
        <p:txBody>
          <a:bodyPr/>
          <a:lstStyle/>
          <a:p>
            <a:r>
              <a:rPr lang="fr-FR" b="1" dirty="0"/>
              <a:t>Pour aller plus loin : </a:t>
            </a:r>
          </a:p>
          <a:p>
            <a:endParaRPr lang="fr-FR" dirty="0"/>
          </a:p>
          <a:p>
            <a:r>
              <a:rPr lang="fr-FR" dirty="0"/>
              <a:t>Marc </a:t>
            </a:r>
            <a:r>
              <a:rPr lang="fr-FR" dirty="0" err="1"/>
              <a:t>Lienhard</a:t>
            </a:r>
            <a:r>
              <a:rPr lang="fr-FR" dirty="0"/>
              <a:t>, « Luther et la papauté », </a:t>
            </a:r>
            <a:r>
              <a:rPr lang="fr-FR" i="1" dirty="0"/>
              <a:t>Chrétiens et sociétés</a:t>
            </a:r>
            <a:r>
              <a:rPr lang="fr-FR" dirty="0"/>
              <a:t>, 3, 1996, p. 3-33</a:t>
            </a:r>
          </a:p>
          <a:p>
            <a:endParaRPr lang="fr-FR" dirty="0"/>
          </a:p>
          <a:p>
            <a:r>
              <a:rPr lang="fr-FR" dirty="0">
                <a:hlinkClick r:id="rId2"/>
              </a:rPr>
              <a:t>https://doi.org/10.4000/chretienssocietes.7273</a:t>
            </a:r>
            <a:endParaRPr lang="fr-FR" dirty="0"/>
          </a:p>
        </p:txBody>
      </p:sp>
    </p:spTree>
    <p:extLst>
      <p:ext uri="{BB962C8B-B14F-4D97-AF65-F5344CB8AC3E}">
        <p14:creationId xmlns:p14="http://schemas.microsoft.com/office/powerpoint/2010/main" val="372516804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1557</TotalTime>
  <Words>3862</Words>
  <Application>Microsoft Macintosh PowerPoint</Application>
  <PresentationFormat>Grand écran</PresentationFormat>
  <Paragraphs>432</Paragraphs>
  <Slides>97</Slides>
  <Notes>9</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97</vt:i4>
      </vt:variant>
    </vt:vector>
  </HeadingPairs>
  <TitlesOfParts>
    <vt:vector size="104" baseType="lpstr">
      <vt:lpstr>Arial</vt:lpstr>
      <vt:lpstr>Calibri</vt:lpstr>
      <vt:lpstr>Calibri Light</vt:lpstr>
      <vt:lpstr>Helvetica</vt:lpstr>
      <vt:lpstr>Times New Roman</vt:lpstr>
      <vt:lpstr>Wingdings</vt:lpstr>
      <vt:lpstr>Thème Office</vt:lpstr>
      <vt:lpstr>        LA NAISSANCE D’UNE NOUVELLE THEOLOGIE LA THEOLOGIE LUTHERIENNE AU XVIe SIECLE</vt:lpstr>
      <vt:lpstr>Présentation PowerPoint</vt:lpstr>
      <vt:lpstr>INTRODUCTION</vt:lpstr>
      <vt:lpstr> - Disputatio de Heidelberg du  26 avril 1518 </vt:lpstr>
      <vt:lpstr>Présentation PowerPoint</vt:lpstr>
      <vt:lpstr>Présentation PowerPoint</vt:lpstr>
      <vt:lpstr> - Sermon sur les indulgences et la grâce  (1518) </vt:lpstr>
      <vt:lpstr>Présentation PowerPoint</vt:lpstr>
      <vt:lpstr>Présentation PowerPoint</vt:lpstr>
      <vt:lpstr>Présentation PowerPoint</vt:lpstr>
      <vt:lpstr>Présentation PowerPoint</vt:lpstr>
      <vt:lpstr>Présentation PowerPoint</vt:lpstr>
      <vt:lpstr>Présentation PowerPoint</vt:lpstr>
      <vt:lpstr>I – LA RUPTURE AVEC L’EGLISE DE ROME</vt:lpstr>
      <vt:lpstr>A – UNE RUPTURE INATTENDUE</vt:lpstr>
      <vt:lpstr>1 – Précipitée par les « combats de plume »</vt:lpstr>
      <vt:lpstr>Présentation PowerPoint</vt:lpstr>
      <vt:lpstr>Présentation PowerPoint</vt:lpstr>
      <vt:lpstr>Présentation PowerPoint</vt:lpstr>
      <vt:lpstr>2 – Arrimée à l’histoire personnelle de Luther</vt:lpstr>
      <vt:lpstr>- Un autre rapport à l’Ecriture sainte</vt:lpstr>
      <vt:lpstr>Présentation PowerPoint</vt:lpstr>
      <vt:lpstr>- Un autre rapport à la memoria</vt:lpstr>
      <vt:lpstr>Présentation PowerPoint</vt:lpstr>
      <vt:lpstr>Présentation PowerPoint</vt:lpstr>
      <vt:lpstr>Présentation PowerPoint</vt:lpstr>
      <vt:lpstr>Présentation PowerPoint</vt:lpstr>
      <vt:lpstr>Présentation PowerPoint</vt:lpstr>
      <vt:lpstr>Présentation PowerPoint</vt:lpstr>
      <vt:lpstr>2 –  amplifiée par un dialogue de sourds</vt:lpstr>
      <vt:lpstr>Présentation PowerPoint</vt:lpstr>
      <vt:lpstr>Présentation PowerPoint</vt:lpstr>
      <vt:lpstr>Présentation PowerPoint</vt:lpstr>
      <vt:lpstr>Présentation PowerPoint</vt:lpstr>
      <vt:lpstr>B – UNE RUPTURE INSTITUTIONNELLE</vt:lpstr>
      <vt:lpstr>1 – Une critique doctrinale de l’Eglise</vt:lpstr>
      <vt:lpstr>Présentation PowerPoint</vt:lpstr>
      <vt:lpstr>Présentation PowerPoint</vt:lpstr>
      <vt:lpstr>Présentation PowerPoint</vt:lpstr>
      <vt:lpstr>Présentation PowerPoint</vt:lpstr>
      <vt:lpstr>Présentation PowerPoint</vt:lpstr>
      <vt:lpstr>Présentation PowerPoint</vt:lpstr>
      <vt:lpstr>2 – Le rejet de l’infaillibilité du pape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 – UNE EXCOMMUNICATION « MALGRE LUTHER » </vt:lpstr>
      <vt:lpstr>Présentation PowerPoint</vt:lpstr>
      <vt:lpstr>Présentation PowerPoint</vt:lpstr>
      <vt:lpstr>Présentation PowerPoint</vt:lpstr>
      <vt:lpstr>Présentation PowerPoint</vt:lpstr>
      <vt:lpstr> II - « UN NOUVEAU MOUVEMENT : « ----? »</vt:lpstr>
      <vt:lpstr>A – UN MOUVEMENT DANS L’HISTOIRE</vt:lpstr>
      <vt:lpstr>1 – Une distance avec les messianismes médiévaux</vt:lpstr>
      <vt:lpstr>- Sur la question de l’Antéchrist</vt:lpstr>
      <vt:lpstr>Présentation PowerPoint</vt:lpstr>
      <vt:lpstr>Présentation PowerPoint</vt:lpstr>
      <vt:lpstr>2 – Le désir d’une Eglise « contemporaine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 Un discernement entre la « vraie » et la « fausse » Eglise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 La construction d’une « cité de Dieu ? »</vt:lpstr>
      <vt:lpstr>Présentation PowerPoint</vt:lpstr>
      <vt:lpstr>Présentation PowerPoint</vt:lpstr>
      <vt:lpstr>III – UNE PROGRAMMATIQUE THEOLOGIQUE</vt:lpstr>
      <vt:lpstr>1 - De la papauté de Rome (juin 1520)</vt:lpstr>
      <vt:lpstr>Présentation PowerPoint</vt:lpstr>
      <vt:lpstr>2  - Appel à la noblesse chrétienne de la nation allemande (août 1520)</vt:lpstr>
      <vt:lpstr>Présentation PowerPoint</vt:lpstr>
      <vt:lpstr>Présentation PowerPoint</vt:lpstr>
      <vt:lpstr>3 - De la captivité babylonienne de l’Eglise, (octobre 1520)</vt:lpstr>
      <vt:lpstr>4 - Traité de la liberté chrétienne (novembre 1520)</vt:lpstr>
      <vt:lpstr>Présentation PowerPoint</vt:lpstr>
      <vt:lpstr> &gt;&gt; CONCLUSION</vt:lpstr>
      <vt:lpstr>Présentation PowerPoint</vt:lpstr>
      <vt:lpstr>Présentation PowerPoint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UE 303 – REFORMATIO  CHAPITRE 3 – 2021</dc:title>
  <dc:creator>christian manuel</dc:creator>
  <cp:lastModifiedBy>christian manuel</cp:lastModifiedBy>
  <cp:revision>51</cp:revision>
  <dcterms:created xsi:type="dcterms:W3CDTF">2021-10-01T10:08:04Z</dcterms:created>
  <dcterms:modified xsi:type="dcterms:W3CDTF">2022-10-05T11:38:17Z</dcterms:modified>
</cp:coreProperties>
</file>