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6" r:id="rId2"/>
    <p:sldId id="578" r:id="rId3"/>
    <p:sldId id="257" r:id="rId4"/>
    <p:sldId id="550" r:id="rId5"/>
    <p:sldId id="606" r:id="rId6"/>
    <p:sldId id="607" r:id="rId7"/>
    <p:sldId id="552" r:id="rId8"/>
    <p:sldId id="553" r:id="rId9"/>
    <p:sldId id="558" r:id="rId10"/>
    <p:sldId id="570" r:id="rId11"/>
    <p:sldId id="585" r:id="rId12"/>
    <p:sldId id="584" r:id="rId13"/>
    <p:sldId id="559" r:id="rId14"/>
    <p:sldId id="561" r:id="rId15"/>
    <p:sldId id="573" r:id="rId16"/>
    <p:sldId id="576" r:id="rId17"/>
    <p:sldId id="580" r:id="rId18"/>
    <p:sldId id="583" r:id="rId19"/>
    <p:sldId id="581" r:id="rId20"/>
    <p:sldId id="577" r:id="rId21"/>
    <p:sldId id="579" r:id="rId22"/>
    <p:sldId id="574" r:id="rId23"/>
    <p:sldId id="560" r:id="rId24"/>
    <p:sldId id="575" r:id="rId25"/>
    <p:sldId id="554" r:id="rId26"/>
    <p:sldId id="562" r:id="rId27"/>
    <p:sldId id="555" r:id="rId28"/>
    <p:sldId id="614" r:id="rId29"/>
    <p:sldId id="572" r:id="rId30"/>
    <p:sldId id="571" r:id="rId31"/>
    <p:sldId id="588" r:id="rId32"/>
    <p:sldId id="589" r:id="rId33"/>
    <p:sldId id="590" r:id="rId34"/>
    <p:sldId id="591" r:id="rId35"/>
    <p:sldId id="592" r:id="rId36"/>
    <p:sldId id="586" r:id="rId37"/>
    <p:sldId id="587" r:id="rId38"/>
    <p:sldId id="593" r:id="rId39"/>
    <p:sldId id="594" r:id="rId40"/>
    <p:sldId id="595" r:id="rId41"/>
    <p:sldId id="596" r:id="rId42"/>
    <p:sldId id="604" r:id="rId43"/>
    <p:sldId id="605" r:id="rId44"/>
    <p:sldId id="551" r:id="rId45"/>
    <p:sldId id="565" r:id="rId46"/>
    <p:sldId id="567" r:id="rId47"/>
    <p:sldId id="563" r:id="rId48"/>
    <p:sldId id="609" r:id="rId49"/>
    <p:sldId id="610" r:id="rId50"/>
    <p:sldId id="549" r:id="rId51"/>
    <p:sldId id="597" r:id="rId52"/>
    <p:sldId id="600" r:id="rId53"/>
    <p:sldId id="602" r:id="rId54"/>
    <p:sldId id="603" r:id="rId55"/>
    <p:sldId id="258" r:id="rId56"/>
    <p:sldId id="569" r:id="rId57"/>
    <p:sldId id="613" r:id="rId58"/>
    <p:sldId id="548" r:id="rId59"/>
    <p:sldId id="611" r:id="rId60"/>
    <p:sldId id="259" r:id="rId61"/>
    <p:sldId id="612" r:id="rId62"/>
    <p:sldId id="556" r:id="rId63"/>
    <p:sldId id="557" r:id="rId6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06"/>
  </p:normalViewPr>
  <p:slideViewPr>
    <p:cSldViewPr snapToGrid="0" snapToObjects="1">
      <p:cViewPr varScale="1">
        <p:scale>
          <a:sx n="111" d="100"/>
          <a:sy n="111" d="100"/>
        </p:scale>
        <p:origin x="63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FEBAA-B662-C24D-8B92-9BD3766387AA}" type="datetimeFigureOut">
              <a:rPr lang="fr-FR" smtClean="0"/>
              <a:t>07/12/2022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A620B-EF0E-FD4D-8933-9D9F0452EF7A}" type="slidenum">
              <a:rPr lang="fr-FR" smtClean="0"/>
              <a:t>‹N°›</a:t>
            </a:fld>
            <a:endParaRPr lang="fr-FR"/>
          </a:p>
        </p:txBody>
      </p:sp>
    </p:spTree>
    <p:extLst>
      <p:ext uri="{BB962C8B-B14F-4D97-AF65-F5344CB8AC3E}">
        <p14:creationId xmlns:p14="http://schemas.microsoft.com/office/powerpoint/2010/main" val="3976534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B9A620B-EF0E-FD4D-8933-9D9F0452EF7A}" type="slidenum">
              <a:rPr lang="fr-FR" smtClean="0"/>
              <a:t>7</a:t>
            </a:fld>
            <a:endParaRPr lang="fr-FR"/>
          </a:p>
        </p:txBody>
      </p:sp>
    </p:spTree>
    <p:extLst>
      <p:ext uri="{BB962C8B-B14F-4D97-AF65-F5344CB8AC3E}">
        <p14:creationId xmlns:p14="http://schemas.microsoft.com/office/powerpoint/2010/main" val="1341828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Frontispice</a:t>
            </a:r>
          </a:p>
        </p:txBody>
      </p:sp>
      <p:sp>
        <p:nvSpPr>
          <p:cNvPr id="4" name="Espace réservé du numéro de diapositive 3"/>
          <p:cNvSpPr>
            <a:spLocks noGrp="1"/>
          </p:cNvSpPr>
          <p:nvPr>
            <p:ph type="sldNum" sz="quarter" idx="5"/>
          </p:nvPr>
        </p:nvSpPr>
        <p:spPr/>
        <p:txBody>
          <a:bodyPr/>
          <a:lstStyle/>
          <a:p>
            <a:fld id="{8B9A620B-EF0E-FD4D-8933-9D9F0452EF7A}" type="slidenum">
              <a:rPr lang="fr-FR" smtClean="0"/>
              <a:t>31</a:t>
            </a:fld>
            <a:endParaRPr lang="fr-FR"/>
          </a:p>
        </p:txBody>
      </p:sp>
    </p:spTree>
    <p:extLst>
      <p:ext uri="{BB962C8B-B14F-4D97-AF65-F5344CB8AC3E}">
        <p14:creationId xmlns:p14="http://schemas.microsoft.com/office/powerpoint/2010/main" val="3943576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E9307B-AEE3-5A4C-A5D0-BA8BFCA6601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FB8DC5E-C7BC-E041-8C85-2F35AF99A9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20E95E9-4B1C-4244-9861-27970B247037}"/>
              </a:ext>
            </a:extLst>
          </p:cNvPr>
          <p:cNvSpPr>
            <a:spLocks noGrp="1"/>
          </p:cNvSpPr>
          <p:nvPr>
            <p:ph type="dt" sz="half" idx="10"/>
          </p:nvPr>
        </p:nvSpPr>
        <p:spPr/>
        <p:txBody>
          <a:bodyPr/>
          <a:lstStyle/>
          <a:p>
            <a:fld id="{18853A2E-8B84-B546-98B0-23F428B80CC7}" type="datetimeFigureOut">
              <a:rPr lang="fr-FR" smtClean="0"/>
              <a:t>07/12/2022</a:t>
            </a:fld>
            <a:endParaRPr lang="fr-FR"/>
          </a:p>
        </p:txBody>
      </p:sp>
      <p:sp>
        <p:nvSpPr>
          <p:cNvPr id="5" name="Espace réservé du pied de page 4">
            <a:extLst>
              <a:ext uri="{FF2B5EF4-FFF2-40B4-BE49-F238E27FC236}">
                <a16:creationId xmlns:a16="http://schemas.microsoft.com/office/drawing/2014/main" id="{148F6251-3DB7-CF4A-B6E1-04D4D2838E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4256C5-583E-A44A-85B6-E27B8BFF0480}"/>
              </a:ext>
            </a:extLst>
          </p:cNvPr>
          <p:cNvSpPr>
            <a:spLocks noGrp="1"/>
          </p:cNvSpPr>
          <p:nvPr>
            <p:ph type="sldNum" sz="quarter" idx="12"/>
          </p:nvPr>
        </p:nvSpPr>
        <p:spPr/>
        <p:txBody>
          <a:bodyPr/>
          <a:lstStyle/>
          <a:p>
            <a:fld id="{FC65AE11-3B7C-734F-AE21-145EE5D4C495}" type="slidenum">
              <a:rPr lang="fr-FR" smtClean="0"/>
              <a:t>‹N°›</a:t>
            </a:fld>
            <a:endParaRPr lang="fr-FR"/>
          </a:p>
        </p:txBody>
      </p:sp>
    </p:spTree>
    <p:extLst>
      <p:ext uri="{BB962C8B-B14F-4D97-AF65-F5344CB8AC3E}">
        <p14:creationId xmlns:p14="http://schemas.microsoft.com/office/powerpoint/2010/main" val="4280570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6E7974-E640-EF46-A52A-B830F308F65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F2D6420-0543-F54F-8096-B0C78E09AF7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6AF377E-F30B-E445-A3A7-4BE31A45B657}"/>
              </a:ext>
            </a:extLst>
          </p:cNvPr>
          <p:cNvSpPr>
            <a:spLocks noGrp="1"/>
          </p:cNvSpPr>
          <p:nvPr>
            <p:ph type="dt" sz="half" idx="10"/>
          </p:nvPr>
        </p:nvSpPr>
        <p:spPr/>
        <p:txBody>
          <a:bodyPr/>
          <a:lstStyle/>
          <a:p>
            <a:fld id="{18853A2E-8B84-B546-98B0-23F428B80CC7}" type="datetimeFigureOut">
              <a:rPr lang="fr-FR" smtClean="0"/>
              <a:t>07/12/2022</a:t>
            </a:fld>
            <a:endParaRPr lang="fr-FR"/>
          </a:p>
        </p:txBody>
      </p:sp>
      <p:sp>
        <p:nvSpPr>
          <p:cNvPr id="5" name="Espace réservé du pied de page 4">
            <a:extLst>
              <a:ext uri="{FF2B5EF4-FFF2-40B4-BE49-F238E27FC236}">
                <a16:creationId xmlns:a16="http://schemas.microsoft.com/office/drawing/2014/main" id="{6EFF17DA-5129-2B4E-A743-693F250B31B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9A056FB-B107-5442-B209-FA8241B3E535}"/>
              </a:ext>
            </a:extLst>
          </p:cNvPr>
          <p:cNvSpPr>
            <a:spLocks noGrp="1"/>
          </p:cNvSpPr>
          <p:nvPr>
            <p:ph type="sldNum" sz="quarter" idx="12"/>
          </p:nvPr>
        </p:nvSpPr>
        <p:spPr/>
        <p:txBody>
          <a:bodyPr/>
          <a:lstStyle/>
          <a:p>
            <a:fld id="{FC65AE11-3B7C-734F-AE21-145EE5D4C495}" type="slidenum">
              <a:rPr lang="fr-FR" smtClean="0"/>
              <a:t>‹N°›</a:t>
            </a:fld>
            <a:endParaRPr lang="fr-FR"/>
          </a:p>
        </p:txBody>
      </p:sp>
    </p:spTree>
    <p:extLst>
      <p:ext uri="{BB962C8B-B14F-4D97-AF65-F5344CB8AC3E}">
        <p14:creationId xmlns:p14="http://schemas.microsoft.com/office/powerpoint/2010/main" val="285628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1DC08A4-FE13-5848-84D4-68F5DE9E290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804BEFC-E4CE-FC49-8E05-1D3E7481C20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52B11EF-B61A-424C-AC50-AD75A9C60702}"/>
              </a:ext>
            </a:extLst>
          </p:cNvPr>
          <p:cNvSpPr>
            <a:spLocks noGrp="1"/>
          </p:cNvSpPr>
          <p:nvPr>
            <p:ph type="dt" sz="half" idx="10"/>
          </p:nvPr>
        </p:nvSpPr>
        <p:spPr/>
        <p:txBody>
          <a:bodyPr/>
          <a:lstStyle/>
          <a:p>
            <a:fld id="{18853A2E-8B84-B546-98B0-23F428B80CC7}" type="datetimeFigureOut">
              <a:rPr lang="fr-FR" smtClean="0"/>
              <a:t>07/12/2022</a:t>
            </a:fld>
            <a:endParaRPr lang="fr-FR"/>
          </a:p>
        </p:txBody>
      </p:sp>
      <p:sp>
        <p:nvSpPr>
          <p:cNvPr id="5" name="Espace réservé du pied de page 4">
            <a:extLst>
              <a:ext uri="{FF2B5EF4-FFF2-40B4-BE49-F238E27FC236}">
                <a16:creationId xmlns:a16="http://schemas.microsoft.com/office/drawing/2014/main" id="{A4D373CD-65DA-4F43-A0EF-8C7B92FA025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9A1498D-98E1-E544-B0D1-982A88C824BD}"/>
              </a:ext>
            </a:extLst>
          </p:cNvPr>
          <p:cNvSpPr>
            <a:spLocks noGrp="1"/>
          </p:cNvSpPr>
          <p:nvPr>
            <p:ph type="sldNum" sz="quarter" idx="12"/>
          </p:nvPr>
        </p:nvSpPr>
        <p:spPr/>
        <p:txBody>
          <a:bodyPr/>
          <a:lstStyle/>
          <a:p>
            <a:fld id="{FC65AE11-3B7C-734F-AE21-145EE5D4C495}" type="slidenum">
              <a:rPr lang="fr-FR" smtClean="0"/>
              <a:t>‹N°›</a:t>
            </a:fld>
            <a:endParaRPr lang="fr-FR"/>
          </a:p>
        </p:txBody>
      </p:sp>
    </p:spTree>
    <p:extLst>
      <p:ext uri="{BB962C8B-B14F-4D97-AF65-F5344CB8AC3E}">
        <p14:creationId xmlns:p14="http://schemas.microsoft.com/office/powerpoint/2010/main" val="2766712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6A86B8-A4D3-3E45-9248-C86881F5A36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3FC26E3-9254-9241-8035-A488BFAE5EB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63D072-F98D-E145-9B75-D003D572FE45}"/>
              </a:ext>
            </a:extLst>
          </p:cNvPr>
          <p:cNvSpPr>
            <a:spLocks noGrp="1"/>
          </p:cNvSpPr>
          <p:nvPr>
            <p:ph type="dt" sz="half" idx="10"/>
          </p:nvPr>
        </p:nvSpPr>
        <p:spPr/>
        <p:txBody>
          <a:bodyPr/>
          <a:lstStyle/>
          <a:p>
            <a:fld id="{18853A2E-8B84-B546-98B0-23F428B80CC7}" type="datetimeFigureOut">
              <a:rPr lang="fr-FR" smtClean="0"/>
              <a:t>07/12/2022</a:t>
            </a:fld>
            <a:endParaRPr lang="fr-FR"/>
          </a:p>
        </p:txBody>
      </p:sp>
      <p:sp>
        <p:nvSpPr>
          <p:cNvPr id="5" name="Espace réservé du pied de page 4">
            <a:extLst>
              <a:ext uri="{FF2B5EF4-FFF2-40B4-BE49-F238E27FC236}">
                <a16:creationId xmlns:a16="http://schemas.microsoft.com/office/drawing/2014/main" id="{AEEC7990-A8DF-BF4D-BF88-EEA5B9BBE97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9BE929-7981-A74C-A60E-BD66944F0668}"/>
              </a:ext>
            </a:extLst>
          </p:cNvPr>
          <p:cNvSpPr>
            <a:spLocks noGrp="1"/>
          </p:cNvSpPr>
          <p:nvPr>
            <p:ph type="sldNum" sz="quarter" idx="12"/>
          </p:nvPr>
        </p:nvSpPr>
        <p:spPr/>
        <p:txBody>
          <a:bodyPr/>
          <a:lstStyle/>
          <a:p>
            <a:fld id="{FC65AE11-3B7C-734F-AE21-145EE5D4C495}" type="slidenum">
              <a:rPr lang="fr-FR" smtClean="0"/>
              <a:t>‹N°›</a:t>
            </a:fld>
            <a:endParaRPr lang="fr-FR"/>
          </a:p>
        </p:txBody>
      </p:sp>
    </p:spTree>
    <p:extLst>
      <p:ext uri="{BB962C8B-B14F-4D97-AF65-F5344CB8AC3E}">
        <p14:creationId xmlns:p14="http://schemas.microsoft.com/office/powerpoint/2010/main" val="173072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7C0476-033A-794E-A804-C5FAD23CA5D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8F84D9E-DDC0-5F4D-98D8-F7133AE492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F18D342-05CD-004F-B8A8-D9D4B6FAC37A}"/>
              </a:ext>
            </a:extLst>
          </p:cNvPr>
          <p:cNvSpPr>
            <a:spLocks noGrp="1"/>
          </p:cNvSpPr>
          <p:nvPr>
            <p:ph type="dt" sz="half" idx="10"/>
          </p:nvPr>
        </p:nvSpPr>
        <p:spPr/>
        <p:txBody>
          <a:bodyPr/>
          <a:lstStyle/>
          <a:p>
            <a:fld id="{18853A2E-8B84-B546-98B0-23F428B80CC7}" type="datetimeFigureOut">
              <a:rPr lang="fr-FR" smtClean="0"/>
              <a:t>07/12/2022</a:t>
            </a:fld>
            <a:endParaRPr lang="fr-FR"/>
          </a:p>
        </p:txBody>
      </p:sp>
      <p:sp>
        <p:nvSpPr>
          <p:cNvPr id="5" name="Espace réservé du pied de page 4">
            <a:extLst>
              <a:ext uri="{FF2B5EF4-FFF2-40B4-BE49-F238E27FC236}">
                <a16:creationId xmlns:a16="http://schemas.microsoft.com/office/drawing/2014/main" id="{D295C4E2-23C0-AD49-A7C6-1D6820AA77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628DC2A-2F9B-9445-A5F1-D7FCDB411BC4}"/>
              </a:ext>
            </a:extLst>
          </p:cNvPr>
          <p:cNvSpPr>
            <a:spLocks noGrp="1"/>
          </p:cNvSpPr>
          <p:nvPr>
            <p:ph type="sldNum" sz="quarter" idx="12"/>
          </p:nvPr>
        </p:nvSpPr>
        <p:spPr/>
        <p:txBody>
          <a:bodyPr/>
          <a:lstStyle/>
          <a:p>
            <a:fld id="{FC65AE11-3B7C-734F-AE21-145EE5D4C495}" type="slidenum">
              <a:rPr lang="fr-FR" smtClean="0"/>
              <a:t>‹N°›</a:t>
            </a:fld>
            <a:endParaRPr lang="fr-FR"/>
          </a:p>
        </p:txBody>
      </p:sp>
    </p:spTree>
    <p:extLst>
      <p:ext uri="{BB962C8B-B14F-4D97-AF65-F5344CB8AC3E}">
        <p14:creationId xmlns:p14="http://schemas.microsoft.com/office/powerpoint/2010/main" val="3939631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63D41-4FAC-1A49-B9DA-F5CEFB19267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00B9BCE-F7E6-334B-A8B1-3780F344E54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D220095-19A8-3340-8A8C-8F87C4725BA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00694B2-CCCE-B24C-8CBC-7F52B876AC8F}"/>
              </a:ext>
            </a:extLst>
          </p:cNvPr>
          <p:cNvSpPr>
            <a:spLocks noGrp="1"/>
          </p:cNvSpPr>
          <p:nvPr>
            <p:ph type="dt" sz="half" idx="10"/>
          </p:nvPr>
        </p:nvSpPr>
        <p:spPr/>
        <p:txBody>
          <a:bodyPr/>
          <a:lstStyle/>
          <a:p>
            <a:fld id="{18853A2E-8B84-B546-98B0-23F428B80CC7}" type="datetimeFigureOut">
              <a:rPr lang="fr-FR" smtClean="0"/>
              <a:t>07/12/2022</a:t>
            </a:fld>
            <a:endParaRPr lang="fr-FR"/>
          </a:p>
        </p:txBody>
      </p:sp>
      <p:sp>
        <p:nvSpPr>
          <p:cNvPr id="6" name="Espace réservé du pied de page 5">
            <a:extLst>
              <a:ext uri="{FF2B5EF4-FFF2-40B4-BE49-F238E27FC236}">
                <a16:creationId xmlns:a16="http://schemas.microsoft.com/office/drawing/2014/main" id="{E4B2BA4C-ECC4-984D-B278-969492AD4F4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AE97241-3B7D-2840-94FD-BCC3DA2F7FE9}"/>
              </a:ext>
            </a:extLst>
          </p:cNvPr>
          <p:cNvSpPr>
            <a:spLocks noGrp="1"/>
          </p:cNvSpPr>
          <p:nvPr>
            <p:ph type="sldNum" sz="quarter" idx="12"/>
          </p:nvPr>
        </p:nvSpPr>
        <p:spPr/>
        <p:txBody>
          <a:bodyPr/>
          <a:lstStyle/>
          <a:p>
            <a:fld id="{FC65AE11-3B7C-734F-AE21-145EE5D4C495}" type="slidenum">
              <a:rPr lang="fr-FR" smtClean="0"/>
              <a:t>‹N°›</a:t>
            </a:fld>
            <a:endParaRPr lang="fr-FR"/>
          </a:p>
        </p:txBody>
      </p:sp>
    </p:spTree>
    <p:extLst>
      <p:ext uri="{BB962C8B-B14F-4D97-AF65-F5344CB8AC3E}">
        <p14:creationId xmlns:p14="http://schemas.microsoft.com/office/powerpoint/2010/main" val="821307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13C72D-107A-D44C-A5AC-193900E340F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9ABC1FD-0B91-B446-BBAD-6938585C00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5274DB7-8129-CA49-B65D-BBBC5477E88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288D6BE-47E4-1C45-B75C-4A03F47678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1CED3F9-3F2F-004B-BEAA-659752C2D3C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68F3DC4-B751-814D-B589-4E4D95453BBD}"/>
              </a:ext>
            </a:extLst>
          </p:cNvPr>
          <p:cNvSpPr>
            <a:spLocks noGrp="1"/>
          </p:cNvSpPr>
          <p:nvPr>
            <p:ph type="dt" sz="half" idx="10"/>
          </p:nvPr>
        </p:nvSpPr>
        <p:spPr/>
        <p:txBody>
          <a:bodyPr/>
          <a:lstStyle/>
          <a:p>
            <a:fld id="{18853A2E-8B84-B546-98B0-23F428B80CC7}" type="datetimeFigureOut">
              <a:rPr lang="fr-FR" smtClean="0"/>
              <a:t>07/12/2022</a:t>
            </a:fld>
            <a:endParaRPr lang="fr-FR"/>
          </a:p>
        </p:txBody>
      </p:sp>
      <p:sp>
        <p:nvSpPr>
          <p:cNvPr id="8" name="Espace réservé du pied de page 7">
            <a:extLst>
              <a:ext uri="{FF2B5EF4-FFF2-40B4-BE49-F238E27FC236}">
                <a16:creationId xmlns:a16="http://schemas.microsoft.com/office/drawing/2014/main" id="{C0D7C9A6-63C3-D74E-8B11-5A8F7BDEF4E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82D0CB6-C3B8-7B4D-BE32-65025D219F99}"/>
              </a:ext>
            </a:extLst>
          </p:cNvPr>
          <p:cNvSpPr>
            <a:spLocks noGrp="1"/>
          </p:cNvSpPr>
          <p:nvPr>
            <p:ph type="sldNum" sz="quarter" idx="12"/>
          </p:nvPr>
        </p:nvSpPr>
        <p:spPr/>
        <p:txBody>
          <a:bodyPr/>
          <a:lstStyle/>
          <a:p>
            <a:fld id="{FC65AE11-3B7C-734F-AE21-145EE5D4C495}" type="slidenum">
              <a:rPr lang="fr-FR" smtClean="0"/>
              <a:t>‹N°›</a:t>
            </a:fld>
            <a:endParaRPr lang="fr-FR"/>
          </a:p>
        </p:txBody>
      </p:sp>
    </p:spTree>
    <p:extLst>
      <p:ext uri="{BB962C8B-B14F-4D97-AF65-F5344CB8AC3E}">
        <p14:creationId xmlns:p14="http://schemas.microsoft.com/office/powerpoint/2010/main" val="424289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FE073-F4D8-CA40-967D-FA35AA7550A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2E8AD3B-0572-9A45-8048-A840D3A52879}"/>
              </a:ext>
            </a:extLst>
          </p:cNvPr>
          <p:cNvSpPr>
            <a:spLocks noGrp="1"/>
          </p:cNvSpPr>
          <p:nvPr>
            <p:ph type="dt" sz="half" idx="10"/>
          </p:nvPr>
        </p:nvSpPr>
        <p:spPr/>
        <p:txBody>
          <a:bodyPr/>
          <a:lstStyle/>
          <a:p>
            <a:fld id="{18853A2E-8B84-B546-98B0-23F428B80CC7}" type="datetimeFigureOut">
              <a:rPr lang="fr-FR" smtClean="0"/>
              <a:t>07/12/2022</a:t>
            </a:fld>
            <a:endParaRPr lang="fr-FR"/>
          </a:p>
        </p:txBody>
      </p:sp>
      <p:sp>
        <p:nvSpPr>
          <p:cNvPr id="4" name="Espace réservé du pied de page 3">
            <a:extLst>
              <a:ext uri="{FF2B5EF4-FFF2-40B4-BE49-F238E27FC236}">
                <a16:creationId xmlns:a16="http://schemas.microsoft.com/office/drawing/2014/main" id="{E5C01E0C-ECA0-5249-A9C0-4B6B8185FF0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1A142E2-7474-CB41-BFED-075DBD4B4662}"/>
              </a:ext>
            </a:extLst>
          </p:cNvPr>
          <p:cNvSpPr>
            <a:spLocks noGrp="1"/>
          </p:cNvSpPr>
          <p:nvPr>
            <p:ph type="sldNum" sz="quarter" idx="12"/>
          </p:nvPr>
        </p:nvSpPr>
        <p:spPr/>
        <p:txBody>
          <a:bodyPr/>
          <a:lstStyle/>
          <a:p>
            <a:fld id="{FC65AE11-3B7C-734F-AE21-145EE5D4C495}" type="slidenum">
              <a:rPr lang="fr-FR" smtClean="0"/>
              <a:t>‹N°›</a:t>
            </a:fld>
            <a:endParaRPr lang="fr-FR"/>
          </a:p>
        </p:txBody>
      </p:sp>
    </p:spTree>
    <p:extLst>
      <p:ext uri="{BB962C8B-B14F-4D97-AF65-F5344CB8AC3E}">
        <p14:creationId xmlns:p14="http://schemas.microsoft.com/office/powerpoint/2010/main" val="4004440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CF2DD65-6A70-4445-9051-88A39F9A2CEC}"/>
              </a:ext>
            </a:extLst>
          </p:cNvPr>
          <p:cNvSpPr>
            <a:spLocks noGrp="1"/>
          </p:cNvSpPr>
          <p:nvPr>
            <p:ph type="dt" sz="half" idx="10"/>
          </p:nvPr>
        </p:nvSpPr>
        <p:spPr/>
        <p:txBody>
          <a:bodyPr/>
          <a:lstStyle/>
          <a:p>
            <a:fld id="{18853A2E-8B84-B546-98B0-23F428B80CC7}" type="datetimeFigureOut">
              <a:rPr lang="fr-FR" smtClean="0"/>
              <a:t>07/12/2022</a:t>
            </a:fld>
            <a:endParaRPr lang="fr-FR"/>
          </a:p>
        </p:txBody>
      </p:sp>
      <p:sp>
        <p:nvSpPr>
          <p:cNvPr id="3" name="Espace réservé du pied de page 2">
            <a:extLst>
              <a:ext uri="{FF2B5EF4-FFF2-40B4-BE49-F238E27FC236}">
                <a16:creationId xmlns:a16="http://schemas.microsoft.com/office/drawing/2014/main" id="{3F0A76D5-5808-8C4D-BF10-13296F186F0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7486DAF-B45B-EA44-BC3C-CE2E5A6A3A3C}"/>
              </a:ext>
            </a:extLst>
          </p:cNvPr>
          <p:cNvSpPr>
            <a:spLocks noGrp="1"/>
          </p:cNvSpPr>
          <p:nvPr>
            <p:ph type="sldNum" sz="quarter" idx="12"/>
          </p:nvPr>
        </p:nvSpPr>
        <p:spPr/>
        <p:txBody>
          <a:bodyPr/>
          <a:lstStyle/>
          <a:p>
            <a:fld id="{FC65AE11-3B7C-734F-AE21-145EE5D4C495}" type="slidenum">
              <a:rPr lang="fr-FR" smtClean="0"/>
              <a:t>‹N°›</a:t>
            </a:fld>
            <a:endParaRPr lang="fr-FR"/>
          </a:p>
        </p:txBody>
      </p:sp>
    </p:spTree>
    <p:extLst>
      <p:ext uri="{BB962C8B-B14F-4D97-AF65-F5344CB8AC3E}">
        <p14:creationId xmlns:p14="http://schemas.microsoft.com/office/powerpoint/2010/main" val="3419447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B900D6-90B8-7448-9346-25999536984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3EA6657-0CCE-F645-A132-B9D9ED5751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DA1A699-7D8C-3848-82E9-CFC52E384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BBA1BB0-7232-C043-A482-7D36B7AE02EA}"/>
              </a:ext>
            </a:extLst>
          </p:cNvPr>
          <p:cNvSpPr>
            <a:spLocks noGrp="1"/>
          </p:cNvSpPr>
          <p:nvPr>
            <p:ph type="dt" sz="half" idx="10"/>
          </p:nvPr>
        </p:nvSpPr>
        <p:spPr/>
        <p:txBody>
          <a:bodyPr/>
          <a:lstStyle/>
          <a:p>
            <a:fld id="{18853A2E-8B84-B546-98B0-23F428B80CC7}" type="datetimeFigureOut">
              <a:rPr lang="fr-FR" smtClean="0"/>
              <a:t>07/12/2022</a:t>
            </a:fld>
            <a:endParaRPr lang="fr-FR"/>
          </a:p>
        </p:txBody>
      </p:sp>
      <p:sp>
        <p:nvSpPr>
          <p:cNvPr id="6" name="Espace réservé du pied de page 5">
            <a:extLst>
              <a:ext uri="{FF2B5EF4-FFF2-40B4-BE49-F238E27FC236}">
                <a16:creationId xmlns:a16="http://schemas.microsoft.com/office/drawing/2014/main" id="{3FD93B2F-D91D-A843-AB83-B18681AF00F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D27BE0D-8F4C-994A-BE71-E31E98D0DC14}"/>
              </a:ext>
            </a:extLst>
          </p:cNvPr>
          <p:cNvSpPr>
            <a:spLocks noGrp="1"/>
          </p:cNvSpPr>
          <p:nvPr>
            <p:ph type="sldNum" sz="quarter" idx="12"/>
          </p:nvPr>
        </p:nvSpPr>
        <p:spPr/>
        <p:txBody>
          <a:bodyPr/>
          <a:lstStyle/>
          <a:p>
            <a:fld id="{FC65AE11-3B7C-734F-AE21-145EE5D4C495}" type="slidenum">
              <a:rPr lang="fr-FR" smtClean="0"/>
              <a:t>‹N°›</a:t>
            </a:fld>
            <a:endParaRPr lang="fr-FR"/>
          </a:p>
        </p:txBody>
      </p:sp>
    </p:spTree>
    <p:extLst>
      <p:ext uri="{BB962C8B-B14F-4D97-AF65-F5344CB8AC3E}">
        <p14:creationId xmlns:p14="http://schemas.microsoft.com/office/powerpoint/2010/main" val="1329327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48A3EC-0030-334E-A9DA-2B2AAF3AA52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AF94614-AA6E-0340-8245-FB98DFBBBC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8D551D5-8788-7347-932D-C8CD2D743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7FDCFAC-4D45-FC4C-B7E2-F98482494B1D}"/>
              </a:ext>
            </a:extLst>
          </p:cNvPr>
          <p:cNvSpPr>
            <a:spLocks noGrp="1"/>
          </p:cNvSpPr>
          <p:nvPr>
            <p:ph type="dt" sz="half" idx="10"/>
          </p:nvPr>
        </p:nvSpPr>
        <p:spPr/>
        <p:txBody>
          <a:bodyPr/>
          <a:lstStyle/>
          <a:p>
            <a:fld id="{18853A2E-8B84-B546-98B0-23F428B80CC7}" type="datetimeFigureOut">
              <a:rPr lang="fr-FR" smtClean="0"/>
              <a:t>07/12/2022</a:t>
            </a:fld>
            <a:endParaRPr lang="fr-FR"/>
          </a:p>
        </p:txBody>
      </p:sp>
      <p:sp>
        <p:nvSpPr>
          <p:cNvPr id="6" name="Espace réservé du pied de page 5">
            <a:extLst>
              <a:ext uri="{FF2B5EF4-FFF2-40B4-BE49-F238E27FC236}">
                <a16:creationId xmlns:a16="http://schemas.microsoft.com/office/drawing/2014/main" id="{525AC674-1062-774F-84CC-8ACD7F3C110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445E457-1467-C244-9C12-B86DA36D4DBD}"/>
              </a:ext>
            </a:extLst>
          </p:cNvPr>
          <p:cNvSpPr>
            <a:spLocks noGrp="1"/>
          </p:cNvSpPr>
          <p:nvPr>
            <p:ph type="sldNum" sz="quarter" idx="12"/>
          </p:nvPr>
        </p:nvSpPr>
        <p:spPr/>
        <p:txBody>
          <a:bodyPr/>
          <a:lstStyle/>
          <a:p>
            <a:fld id="{FC65AE11-3B7C-734F-AE21-145EE5D4C495}" type="slidenum">
              <a:rPr lang="fr-FR" smtClean="0"/>
              <a:t>‹N°›</a:t>
            </a:fld>
            <a:endParaRPr lang="fr-FR"/>
          </a:p>
        </p:txBody>
      </p:sp>
    </p:spTree>
    <p:extLst>
      <p:ext uri="{BB962C8B-B14F-4D97-AF65-F5344CB8AC3E}">
        <p14:creationId xmlns:p14="http://schemas.microsoft.com/office/powerpoint/2010/main" val="89856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4958E81-11B3-594E-94FC-4E89DC030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BED2E97-FB36-DE47-9E6B-0A406C70F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7AB42C3-64F2-CF47-9806-39FBE26FD7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53A2E-8B84-B546-98B0-23F428B80CC7}" type="datetimeFigureOut">
              <a:rPr lang="fr-FR" smtClean="0"/>
              <a:t>07/12/2022</a:t>
            </a:fld>
            <a:endParaRPr lang="fr-FR"/>
          </a:p>
        </p:txBody>
      </p:sp>
      <p:sp>
        <p:nvSpPr>
          <p:cNvPr id="5" name="Espace réservé du pied de page 4">
            <a:extLst>
              <a:ext uri="{FF2B5EF4-FFF2-40B4-BE49-F238E27FC236}">
                <a16:creationId xmlns:a16="http://schemas.microsoft.com/office/drawing/2014/main" id="{BE774E84-1E3A-4741-A372-55A0016589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7602158-07A8-444F-B5DF-A64795A45B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5AE11-3B7C-734F-AE21-145EE5D4C495}" type="slidenum">
              <a:rPr lang="fr-FR" smtClean="0"/>
              <a:t>‹N°›</a:t>
            </a:fld>
            <a:endParaRPr lang="fr-FR"/>
          </a:p>
        </p:txBody>
      </p:sp>
    </p:spTree>
    <p:extLst>
      <p:ext uri="{BB962C8B-B14F-4D97-AF65-F5344CB8AC3E}">
        <p14:creationId xmlns:p14="http://schemas.microsoft.com/office/powerpoint/2010/main" val="3710033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AB91D2-8376-6843-8911-53901E8A1326}"/>
              </a:ext>
            </a:extLst>
          </p:cNvPr>
          <p:cNvSpPr>
            <a:spLocks noGrp="1"/>
          </p:cNvSpPr>
          <p:nvPr>
            <p:ph type="ctrTitle"/>
          </p:nvPr>
        </p:nvSpPr>
        <p:spPr/>
        <p:txBody>
          <a:bodyPr>
            <a:normAutofit fontScale="90000"/>
          </a:bodyPr>
          <a:lstStyle/>
          <a:p>
            <a:r>
              <a:rPr lang="fr-FR" sz="4800" b="1" dirty="0"/>
              <a:t>ENTRER DANS LE XVIII</a:t>
            </a:r>
            <a:r>
              <a:rPr lang="fr-FR" sz="4800" b="1" baseline="30000" dirty="0"/>
              <a:t>e</a:t>
            </a:r>
            <a:r>
              <a:rPr lang="fr-FR" sz="4800" b="1" dirty="0"/>
              <a:t> SIECLE</a:t>
            </a:r>
            <a:br>
              <a:rPr lang="fr-FR" sz="4800" b="1" dirty="0"/>
            </a:br>
            <a:r>
              <a:rPr lang="fr-FR" sz="4800" b="1" dirty="0"/>
              <a:t>DE LA REFORMATION A LA REVOLUTION</a:t>
            </a:r>
            <a:br>
              <a:rPr lang="fr-FR" sz="4800" b="1" dirty="0"/>
            </a:br>
            <a:endParaRPr lang="fr-FR" sz="4800" b="1" dirty="0"/>
          </a:p>
        </p:txBody>
      </p:sp>
      <p:sp>
        <p:nvSpPr>
          <p:cNvPr id="3" name="Sous-titre 2">
            <a:extLst>
              <a:ext uri="{FF2B5EF4-FFF2-40B4-BE49-F238E27FC236}">
                <a16:creationId xmlns:a16="http://schemas.microsoft.com/office/drawing/2014/main" id="{E64960E6-500A-3F47-AD26-F5D27AF819EB}"/>
              </a:ext>
            </a:extLst>
          </p:cNvPr>
          <p:cNvSpPr>
            <a:spLocks noGrp="1"/>
          </p:cNvSpPr>
          <p:nvPr>
            <p:ph type="subTitle" idx="1"/>
          </p:nvPr>
        </p:nvSpPr>
        <p:spPr/>
        <p:txBody>
          <a:bodyPr>
            <a:normAutofit lnSpcReduction="10000"/>
          </a:bodyPr>
          <a:lstStyle/>
          <a:p>
            <a:endParaRPr lang="fr-FR" dirty="0"/>
          </a:p>
          <a:p>
            <a:r>
              <a:rPr lang="fr-FR" b="1" dirty="0"/>
              <a:t>UE 303</a:t>
            </a:r>
          </a:p>
          <a:p>
            <a:r>
              <a:rPr lang="fr-FR" b="1" dirty="0"/>
              <a:t>COURS 10</a:t>
            </a:r>
          </a:p>
          <a:p>
            <a:r>
              <a:rPr lang="fr-FR" b="1"/>
              <a:t>Sylvie Manuel-Barnay</a:t>
            </a:r>
            <a:endParaRPr lang="fr-FR" b="1" dirty="0"/>
          </a:p>
        </p:txBody>
      </p:sp>
    </p:spTree>
    <p:extLst>
      <p:ext uri="{BB962C8B-B14F-4D97-AF65-F5344CB8AC3E}">
        <p14:creationId xmlns:p14="http://schemas.microsoft.com/office/powerpoint/2010/main" val="4172886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51CAB7-899F-264D-93F1-801995B0B8B4}"/>
              </a:ext>
            </a:extLst>
          </p:cNvPr>
          <p:cNvSpPr>
            <a:spLocks noGrp="1"/>
          </p:cNvSpPr>
          <p:nvPr>
            <p:ph type="title"/>
          </p:nvPr>
        </p:nvSpPr>
        <p:spPr/>
        <p:txBody>
          <a:bodyPr/>
          <a:lstStyle/>
          <a:p>
            <a:r>
              <a:rPr lang="fr-FR" b="1" dirty="0"/>
              <a:t>- « Une crise de la conscience européenne »</a:t>
            </a:r>
          </a:p>
        </p:txBody>
      </p:sp>
      <p:sp>
        <p:nvSpPr>
          <p:cNvPr id="3" name="Espace réservé du contenu 2">
            <a:extLst>
              <a:ext uri="{FF2B5EF4-FFF2-40B4-BE49-F238E27FC236}">
                <a16:creationId xmlns:a16="http://schemas.microsoft.com/office/drawing/2014/main" id="{A4153A1A-A5D5-2E48-A792-25DC72C4BB80}"/>
              </a:ext>
            </a:extLst>
          </p:cNvPr>
          <p:cNvSpPr>
            <a:spLocks noGrp="1"/>
          </p:cNvSpPr>
          <p:nvPr>
            <p:ph idx="1"/>
          </p:nvPr>
        </p:nvSpPr>
        <p:spPr/>
        <p:txBody>
          <a:bodyPr>
            <a:normAutofit/>
          </a:bodyPr>
          <a:lstStyle/>
          <a:p>
            <a:pPr marL="0" indent="0">
              <a:buNone/>
            </a:pPr>
            <a:r>
              <a:rPr lang="fr-FR" dirty="0"/>
              <a:t>Paul Hazard, 1935</a:t>
            </a:r>
          </a:p>
          <a:p>
            <a:pPr marL="0" indent="0">
              <a:buNone/>
            </a:pPr>
            <a:endParaRPr lang="fr-FR" dirty="0"/>
          </a:p>
          <a:p>
            <a:pPr marL="0" indent="0">
              <a:buNone/>
            </a:pPr>
            <a:r>
              <a:rPr lang="fr-FR" dirty="0"/>
              <a:t>Europe de la fin du XVII</a:t>
            </a:r>
            <a:r>
              <a:rPr lang="fr-FR" baseline="30000" dirty="0"/>
              <a:t>e</a:t>
            </a:r>
            <a:r>
              <a:rPr lang="fr-FR" dirty="0"/>
              <a:t> siècle</a:t>
            </a:r>
          </a:p>
          <a:p>
            <a:pPr marL="0" indent="0">
              <a:buNone/>
            </a:pPr>
            <a:r>
              <a:rPr lang="fr-FR" dirty="0"/>
              <a:t>A partir des années 1680</a:t>
            </a:r>
          </a:p>
          <a:p>
            <a:pPr marL="0" indent="0">
              <a:buNone/>
            </a:pP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1030885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B09045-F461-4D41-9E29-98B149C1585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B392D2D-47F8-1645-BC2E-5EB2A4A42A4C}"/>
              </a:ext>
            </a:extLst>
          </p:cNvPr>
          <p:cNvSpPr>
            <a:spLocks noGrp="1"/>
          </p:cNvSpPr>
          <p:nvPr>
            <p:ph idx="1"/>
          </p:nvPr>
        </p:nvSpPr>
        <p:spPr/>
        <p:txBody>
          <a:bodyPr/>
          <a:lstStyle/>
          <a:p>
            <a:r>
              <a:rPr lang="fr-FR" b="1" dirty="0"/>
              <a:t>Remodelage du centre de l’Europe</a:t>
            </a:r>
          </a:p>
          <a:p>
            <a:endParaRPr lang="fr-FR" dirty="0"/>
          </a:p>
          <a:p>
            <a:pPr>
              <a:buFontTx/>
              <a:buChar char="-"/>
            </a:pPr>
            <a:r>
              <a:rPr lang="fr-FR" dirty="0"/>
              <a:t>Roi soleil</a:t>
            </a:r>
          </a:p>
          <a:p>
            <a:pPr>
              <a:buFontTx/>
              <a:buChar char="-"/>
            </a:pPr>
            <a:r>
              <a:rPr lang="fr-FR" dirty="0"/>
              <a:t>Nouveau rival : L’Angleterre</a:t>
            </a:r>
          </a:p>
          <a:p>
            <a:endParaRPr lang="fr-FR" b="1" dirty="0"/>
          </a:p>
          <a:p>
            <a:r>
              <a:rPr lang="fr-FR" b="1" dirty="0"/>
              <a:t>Avancées des sciences </a:t>
            </a:r>
          </a:p>
        </p:txBody>
      </p:sp>
    </p:spTree>
    <p:extLst>
      <p:ext uri="{BB962C8B-B14F-4D97-AF65-F5344CB8AC3E}">
        <p14:creationId xmlns:p14="http://schemas.microsoft.com/office/powerpoint/2010/main" val="2580329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A541A0-504D-2A4D-999C-3DCEEEAAFD7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6A3F0CD-5C1D-B14B-9C34-0B36B3256A24}"/>
              </a:ext>
            </a:extLst>
          </p:cNvPr>
          <p:cNvSpPr>
            <a:spLocks noGrp="1"/>
          </p:cNvSpPr>
          <p:nvPr>
            <p:ph idx="1"/>
          </p:nvPr>
        </p:nvSpPr>
        <p:spPr/>
        <p:txBody>
          <a:bodyPr>
            <a:normAutofit fontScale="92500" lnSpcReduction="20000"/>
          </a:bodyPr>
          <a:lstStyle/>
          <a:p>
            <a:pPr marL="0" indent="0">
              <a:buNone/>
            </a:pPr>
            <a:r>
              <a:rPr lang="fr-FR" dirty="0"/>
              <a:t>Avancées des sciences bibliques sur l’historicité de la Bible</a:t>
            </a:r>
          </a:p>
          <a:p>
            <a:pPr marL="0" indent="0">
              <a:buNone/>
            </a:pPr>
            <a:r>
              <a:rPr lang="fr-FR" dirty="0"/>
              <a:t>Avancées des sciences philosophiques</a:t>
            </a:r>
          </a:p>
          <a:p>
            <a:pPr marL="0" indent="0">
              <a:buNone/>
            </a:pPr>
            <a:endParaRPr lang="fr-FR" dirty="0"/>
          </a:p>
          <a:p>
            <a:pPr marL="0" indent="0">
              <a:buNone/>
            </a:pPr>
            <a:r>
              <a:rPr lang="fr-FR" dirty="0"/>
              <a:t>La « raison » comme instrument de la science</a:t>
            </a:r>
          </a:p>
          <a:p>
            <a:pPr marL="0" indent="0">
              <a:buNone/>
            </a:pPr>
            <a:r>
              <a:rPr lang="fr-FR" dirty="0"/>
              <a:t>Descartes</a:t>
            </a:r>
          </a:p>
          <a:p>
            <a:pPr marL="0" indent="0">
              <a:buNone/>
            </a:pPr>
            <a:r>
              <a:rPr lang="fr-FR" dirty="0"/>
              <a:t>Malebranche</a:t>
            </a:r>
          </a:p>
          <a:p>
            <a:pPr marL="0" indent="0">
              <a:buNone/>
            </a:pPr>
            <a:r>
              <a:rPr lang="fr-FR" dirty="0"/>
              <a:t>Spinoza</a:t>
            </a:r>
          </a:p>
          <a:p>
            <a:pPr marL="0" indent="0">
              <a:buNone/>
            </a:pPr>
            <a:r>
              <a:rPr lang="fr-FR" i="1" dirty="0"/>
              <a:t>Léviathan</a:t>
            </a:r>
            <a:r>
              <a:rPr lang="fr-FR" dirty="0"/>
              <a:t> de Hobbes</a:t>
            </a:r>
          </a:p>
          <a:p>
            <a:pPr marL="0" indent="0">
              <a:buNone/>
            </a:pPr>
            <a:r>
              <a:rPr lang="fr-FR" dirty="0"/>
              <a:t> &gt; « invention du contrat social »</a:t>
            </a:r>
          </a:p>
          <a:p>
            <a:pPr marL="0" indent="0">
              <a:buNone/>
            </a:pPr>
            <a:r>
              <a:rPr lang="fr-FR" dirty="0"/>
              <a:t>&gt; légitimité du pouvoir vient du peuple</a:t>
            </a:r>
          </a:p>
          <a:p>
            <a:endParaRPr lang="fr-FR" dirty="0"/>
          </a:p>
        </p:txBody>
      </p:sp>
    </p:spTree>
    <p:extLst>
      <p:ext uri="{BB962C8B-B14F-4D97-AF65-F5344CB8AC3E}">
        <p14:creationId xmlns:p14="http://schemas.microsoft.com/office/powerpoint/2010/main" val="3467950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66CB31-84B0-7945-8378-EE6D91DC2800}"/>
              </a:ext>
            </a:extLst>
          </p:cNvPr>
          <p:cNvSpPr>
            <a:spLocks noGrp="1"/>
          </p:cNvSpPr>
          <p:nvPr>
            <p:ph type="title"/>
          </p:nvPr>
        </p:nvSpPr>
        <p:spPr/>
        <p:txBody>
          <a:bodyPr/>
          <a:lstStyle/>
          <a:p>
            <a:r>
              <a:rPr lang="fr-FR" b="1" dirty="0"/>
              <a:t>I – UN DESENCHANTEMENT DU MONDE ?</a:t>
            </a:r>
          </a:p>
        </p:txBody>
      </p:sp>
      <p:sp>
        <p:nvSpPr>
          <p:cNvPr id="3" name="Espace réservé du contenu 2">
            <a:extLst>
              <a:ext uri="{FF2B5EF4-FFF2-40B4-BE49-F238E27FC236}">
                <a16:creationId xmlns:a16="http://schemas.microsoft.com/office/drawing/2014/main" id="{2F691FDB-6CDD-8242-9765-85F58E890881}"/>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099265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486C04-E030-BC4D-9784-4E2017D51DDF}"/>
              </a:ext>
            </a:extLst>
          </p:cNvPr>
          <p:cNvSpPr>
            <a:spLocks noGrp="1"/>
          </p:cNvSpPr>
          <p:nvPr>
            <p:ph type="title"/>
          </p:nvPr>
        </p:nvSpPr>
        <p:spPr/>
        <p:txBody>
          <a:bodyPr/>
          <a:lstStyle/>
          <a:p>
            <a:r>
              <a:rPr lang="fr-FR" b="1" dirty="0"/>
              <a:t>A – LE RÔLE DE LA PHILOSOPHIE « DES </a:t>
            </a:r>
            <a:r>
              <a:rPr lang="fr-FR" b="1" i="1" dirty="0"/>
              <a:t>LUMIERES » </a:t>
            </a:r>
            <a:r>
              <a:rPr lang="fr-FR" b="1" dirty="0"/>
              <a:t>?</a:t>
            </a:r>
          </a:p>
        </p:txBody>
      </p:sp>
      <p:sp>
        <p:nvSpPr>
          <p:cNvPr id="3" name="Espace réservé du contenu 2">
            <a:extLst>
              <a:ext uri="{FF2B5EF4-FFF2-40B4-BE49-F238E27FC236}">
                <a16:creationId xmlns:a16="http://schemas.microsoft.com/office/drawing/2014/main" id="{204FC6FB-9243-8849-9BC3-FFC58BE1A4C4}"/>
              </a:ext>
            </a:extLst>
          </p:cNvPr>
          <p:cNvSpPr>
            <a:spLocks noGrp="1"/>
          </p:cNvSpPr>
          <p:nvPr>
            <p:ph idx="1"/>
          </p:nvPr>
        </p:nvSpPr>
        <p:spPr/>
        <p:txBody>
          <a:bodyPr>
            <a:normAutofit/>
          </a:bodyPr>
          <a:lstStyle/>
          <a:p>
            <a:pPr marL="0" indent="0">
              <a:buNone/>
            </a:pPr>
            <a:endParaRPr lang="fr-FR" dirty="0"/>
          </a:p>
        </p:txBody>
      </p:sp>
    </p:spTree>
    <p:extLst>
      <p:ext uri="{BB962C8B-B14F-4D97-AF65-F5344CB8AC3E}">
        <p14:creationId xmlns:p14="http://schemas.microsoft.com/office/powerpoint/2010/main" val="2686992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FB6671-141C-1C48-90BB-CF69A0CE8B18}"/>
              </a:ext>
            </a:extLst>
          </p:cNvPr>
          <p:cNvSpPr>
            <a:spLocks noGrp="1"/>
          </p:cNvSpPr>
          <p:nvPr>
            <p:ph type="title"/>
          </p:nvPr>
        </p:nvSpPr>
        <p:spPr/>
        <p:txBody>
          <a:bodyPr/>
          <a:lstStyle/>
          <a:p>
            <a:r>
              <a:rPr lang="fr-FR" b="1" dirty="0"/>
              <a:t>- Les </a:t>
            </a:r>
            <a:r>
              <a:rPr lang="fr-FR" b="1" i="1" dirty="0"/>
              <a:t>Lumières</a:t>
            </a:r>
            <a:r>
              <a:rPr lang="fr-FR" b="1" dirty="0"/>
              <a:t>, un mouvement élitaire</a:t>
            </a:r>
          </a:p>
        </p:txBody>
      </p:sp>
      <p:sp>
        <p:nvSpPr>
          <p:cNvPr id="3" name="Espace réservé du contenu 2">
            <a:extLst>
              <a:ext uri="{FF2B5EF4-FFF2-40B4-BE49-F238E27FC236}">
                <a16:creationId xmlns:a16="http://schemas.microsoft.com/office/drawing/2014/main" id="{02E939DB-CEFC-3248-8452-F848E19F1FE2}"/>
              </a:ext>
            </a:extLst>
          </p:cNvPr>
          <p:cNvSpPr>
            <a:spLocks noGrp="1"/>
          </p:cNvSpPr>
          <p:nvPr>
            <p:ph idx="1"/>
          </p:nvPr>
        </p:nvSpPr>
        <p:spPr/>
        <p:txBody>
          <a:bodyPr>
            <a:normAutofit fontScale="92500" lnSpcReduction="10000"/>
          </a:bodyPr>
          <a:lstStyle/>
          <a:p>
            <a:pPr marL="0" indent="0">
              <a:buNone/>
            </a:pPr>
            <a:r>
              <a:rPr lang="fr-FR" b="1" i="1" dirty="0"/>
              <a:t>Lumières</a:t>
            </a:r>
            <a:r>
              <a:rPr lang="fr-FR" b="1" dirty="0"/>
              <a:t> </a:t>
            </a:r>
            <a:r>
              <a:rPr lang="fr-FR" dirty="0"/>
              <a:t>=</a:t>
            </a:r>
          </a:p>
          <a:p>
            <a:pPr marL="0" indent="0">
              <a:buNone/>
            </a:pPr>
            <a:r>
              <a:rPr lang="fr-FR" dirty="0"/>
              <a:t> </a:t>
            </a:r>
          </a:p>
          <a:p>
            <a:pPr marL="0" indent="0">
              <a:buNone/>
            </a:pPr>
            <a:r>
              <a:rPr lang="fr-FR" dirty="0"/>
              <a:t>Mouvement culturel, intellectuel, philosophique au XVIII</a:t>
            </a:r>
            <a:r>
              <a:rPr lang="fr-FR" baseline="30000" dirty="0"/>
              <a:t>e</a:t>
            </a:r>
            <a:r>
              <a:rPr lang="fr-FR" dirty="0"/>
              <a:t> siècle</a:t>
            </a:r>
          </a:p>
          <a:p>
            <a:pPr marL="0" indent="0">
              <a:buNone/>
            </a:pPr>
            <a:endParaRPr lang="fr-FR" dirty="0"/>
          </a:p>
          <a:p>
            <a:pPr marL="0" indent="0">
              <a:buNone/>
            </a:pPr>
            <a:r>
              <a:rPr lang="fr-FR" dirty="0"/>
              <a:t>« Siècle des </a:t>
            </a:r>
            <a:r>
              <a:rPr lang="fr-FR" i="1" dirty="0"/>
              <a:t>Lumières</a:t>
            </a:r>
            <a:r>
              <a:rPr lang="fr-FR" dirty="0"/>
              <a:t> »</a:t>
            </a:r>
          </a:p>
          <a:p>
            <a:pPr marL="0" indent="0">
              <a:buNone/>
            </a:pPr>
            <a:endParaRPr lang="fr-FR" dirty="0"/>
          </a:p>
          <a:p>
            <a:pPr marL="0" indent="0">
              <a:buNone/>
            </a:pPr>
            <a:r>
              <a:rPr lang="fr-FR" dirty="0"/>
              <a:t>1720-1780</a:t>
            </a:r>
          </a:p>
          <a:p>
            <a:pPr marL="0" indent="0">
              <a:buNone/>
            </a:pPr>
            <a:br>
              <a:rPr lang="fr-FR" dirty="0"/>
            </a:br>
            <a:r>
              <a:rPr lang="fr-FR" dirty="0"/>
              <a:t>&gt;&gt; repenser les deux souverainetés, celle de l’Eglise, celle de l’Etat</a:t>
            </a:r>
          </a:p>
          <a:p>
            <a:pPr marL="0" indent="0">
              <a:buNone/>
            </a:pPr>
            <a:r>
              <a:rPr lang="fr-FR" dirty="0"/>
              <a:t>&gt;&gt; repenser le rapport des deux souverainetés</a:t>
            </a:r>
          </a:p>
          <a:p>
            <a:endParaRPr lang="fr-FR" dirty="0"/>
          </a:p>
        </p:txBody>
      </p:sp>
    </p:spTree>
    <p:extLst>
      <p:ext uri="{BB962C8B-B14F-4D97-AF65-F5344CB8AC3E}">
        <p14:creationId xmlns:p14="http://schemas.microsoft.com/office/powerpoint/2010/main" val="2643845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530EFD-F0B4-C14E-89B0-FE176C5CAD1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55CC570-55B3-AC40-A721-54EA1FA96650}"/>
              </a:ext>
            </a:extLst>
          </p:cNvPr>
          <p:cNvSpPr>
            <a:spLocks noGrp="1"/>
          </p:cNvSpPr>
          <p:nvPr>
            <p:ph idx="1"/>
          </p:nvPr>
        </p:nvSpPr>
        <p:spPr/>
        <p:txBody>
          <a:bodyPr>
            <a:normAutofit fontScale="85000" lnSpcReduction="20000"/>
          </a:bodyPr>
          <a:lstStyle/>
          <a:p>
            <a:pPr marL="0" indent="0">
              <a:buNone/>
            </a:pPr>
            <a:r>
              <a:rPr lang="fr-FR" b="1" dirty="0"/>
              <a:t>Montesquieu (1689-1755)</a:t>
            </a:r>
          </a:p>
          <a:p>
            <a:pPr marL="0" indent="0">
              <a:buNone/>
            </a:pPr>
            <a:r>
              <a:rPr lang="fr-FR" i="1" dirty="0"/>
              <a:t>De l’esprit des lois </a:t>
            </a:r>
            <a:r>
              <a:rPr lang="fr-FR" dirty="0"/>
              <a:t>(1748)</a:t>
            </a:r>
          </a:p>
          <a:p>
            <a:pPr marL="0" indent="0">
              <a:buNone/>
            </a:pPr>
            <a:r>
              <a:rPr lang="fr-FR" dirty="0"/>
              <a:t>Monarchie tempérée</a:t>
            </a:r>
          </a:p>
          <a:p>
            <a:pPr marL="0" indent="0">
              <a:buNone/>
            </a:pPr>
            <a:r>
              <a:rPr lang="fr-FR" dirty="0"/>
              <a:t>Distinction des pouvoirs</a:t>
            </a:r>
          </a:p>
          <a:p>
            <a:pPr marL="0" indent="0">
              <a:buNone/>
            </a:pPr>
            <a:r>
              <a:rPr lang="fr-FR" dirty="0"/>
              <a:t>Contrôle des élites éclairées</a:t>
            </a:r>
          </a:p>
          <a:p>
            <a:pPr marL="0" indent="0">
              <a:buNone/>
            </a:pPr>
            <a:r>
              <a:rPr lang="fr-FR" b="1" dirty="0"/>
              <a:t>Voltaire (1694-1778)</a:t>
            </a:r>
          </a:p>
          <a:p>
            <a:pPr marL="0" indent="0">
              <a:buNone/>
            </a:pPr>
            <a:r>
              <a:rPr lang="fr-FR" dirty="0"/>
              <a:t>Historiographe</a:t>
            </a:r>
          </a:p>
          <a:p>
            <a:pPr marL="0" indent="0">
              <a:buNone/>
            </a:pPr>
            <a:r>
              <a:rPr lang="fr-FR" dirty="0"/>
              <a:t>Déiste*</a:t>
            </a:r>
          </a:p>
          <a:p>
            <a:pPr marL="0" indent="0">
              <a:buNone/>
            </a:pPr>
            <a:r>
              <a:rPr lang="fr-FR" dirty="0"/>
              <a:t>Lutte contre l’absolutisme politique et religieux</a:t>
            </a:r>
          </a:p>
          <a:p>
            <a:pPr marL="0" indent="0">
              <a:buNone/>
            </a:pPr>
            <a:r>
              <a:rPr lang="fr-FR" i="1" dirty="0"/>
              <a:t>Candide</a:t>
            </a:r>
            <a:r>
              <a:rPr lang="fr-FR" dirty="0"/>
              <a:t> (1759)</a:t>
            </a:r>
          </a:p>
          <a:p>
            <a:pPr marL="0" indent="0">
              <a:buNone/>
            </a:pPr>
            <a:r>
              <a:rPr lang="fr-FR" dirty="0"/>
              <a:t>Bonheur fondé sur le bien commun et le travail « notre jardin »</a:t>
            </a:r>
          </a:p>
        </p:txBody>
      </p:sp>
    </p:spTree>
    <p:extLst>
      <p:ext uri="{BB962C8B-B14F-4D97-AF65-F5344CB8AC3E}">
        <p14:creationId xmlns:p14="http://schemas.microsoft.com/office/powerpoint/2010/main" val="388587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3059940-3ED6-494F-821D-08E02F54BC02}"/>
              </a:ext>
            </a:extLst>
          </p:cNvPr>
          <p:cNvPicPr>
            <a:picLocks noChangeAspect="1"/>
          </p:cNvPicPr>
          <p:nvPr/>
        </p:nvPicPr>
        <p:blipFill>
          <a:blip r:embed="rId2"/>
          <a:stretch>
            <a:fillRect/>
          </a:stretch>
        </p:blipFill>
        <p:spPr>
          <a:xfrm>
            <a:off x="7353300" y="259772"/>
            <a:ext cx="4035136" cy="8070272"/>
          </a:xfrm>
          <a:prstGeom prst="rect">
            <a:avLst/>
          </a:prstGeom>
        </p:spPr>
      </p:pic>
      <p:pic>
        <p:nvPicPr>
          <p:cNvPr id="5" name="Image 4">
            <a:extLst>
              <a:ext uri="{FF2B5EF4-FFF2-40B4-BE49-F238E27FC236}">
                <a16:creationId xmlns:a16="http://schemas.microsoft.com/office/drawing/2014/main" id="{DDA05285-3462-6A4C-965C-94A2B6993352}"/>
              </a:ext>
            </a:extLst>
          </p:cNvPr>
          <p:cNvPicPr>
            <a:picLocks noChangeAspect="1"/>
          </p:cNvPicPr>
          <p:nvPr/>
        </p:nvPicPr>
        <p:blipFill>
          <a:blip r:embed="rId3"/>
          <a:stretch>
            <a:fillRect/>
          </a:stretch>
        </p:blipFill>
        <p:spPr>
          <a:xfrm>
            <a:off x="899349" y="-176646"/>
            <a:ext cx="5114719" cy="6858000"/>
          </a:xfrm>
          <a:prstGeom prst="rect">
            <a:avLst/>
          </a:prstGeom>
        </p:spPr>
      </p:pic>
    </p:spTree>
    <p:extLst>
      <p:ext uri="{BB962C8B-B14F-4D97-AF65-F5344CB8AC3E}">
        <p14:creationId xmlns:p14="http://schemas.microsoft.com/office/powerpoint/2010/main" val="361884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67C939-FA69-0448-B898-4DFD6828765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1656C95-1CDC-B349-B8FA-C4A5F5AFF8F3}"/>
              </a:ext>
            </a:extLst>
          </p:cNvPr>
          <p:cNvSpPr>
            <a:spLocks noGrp="1"/>
          </p:cNvSpPr>
          <p:nvPr>
            <p:ph idx="1"/>
          </p:nvPr>
        </p:nvSpPr>
        <p:spPr/>
        <p:txBody>
          <a:bodyPr/>
          <a:lstStyle/>
          <a:p>
            <a:pPr marL="0" indent="0" algn="just">
              <a:buNone/>
            </a:pPr>
            <a:r>
              <a:rPr lang="fr-FR" dirty="0"/>
              <a:t>« Pangloss disait quelquefois à Candide : </a:t>
            </a:r>
            <a:r>
              <a:rPr lang="fr-FR" b="1" dirty="0"/>
              <a:t>Tous les événements sont enchaînés</a:t>
            </a:r>
            <a:r>
              <a:rPr lang="fr-FR" dirty="0"/>
              <a:t> dans le meilleur des mondes possibles ; car enfin si vous n’aviez pas été chassé d’un beau château à grands coups de pied dans le derrière pour l’amour de mademoiselle Cunégonde, si vous n’aviez pas été mis à l’Inquisition, si vous n’aviez pas couru l’Amérique à pied, si vous n’aviez pas donné un bon coup d’épée au baron, si vous n’aviez pas perdu tous vos moutons du bon pays d’Eldorado, vous ne mangeriez pas ici des cédrats confits et des pistaches.</a:t>
            </a:r>
            <a:br>
              <a:rPr lang="fr-FR" dirty="0"/>
            </a:br>
            <a:r>
              <a:rPr lang="fr-FR" dirty="0"/>
              <a:t>– Cela est bien dit, répondit Candide, mais il faut cultiver notre jardin. »</a:t>
            </a:r>
          </a:p>
        </p:txBody>
      </p:sp>
    </p:spTree>
    <p:extLst>
      <p:ext uri="{BB962C8B-B14F-4D97-AF65-F5344CB8AC3E}">
        <p14:creationId xmlns:p14="http://schemas.microsoft.com/office/powerpoint/2010/main" val="312749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EDBB75-801B-F343-9083-1F4E094CA6B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873FDD5-E8F5-144E-8D31-CA870447A6B9}"/>
              </a:ext>
            </a:extLst>
          </p:cNvPr>
          <p:cNvSpPr>
            <a:spLocks noGrp="1"/>
          </p:cNvSpPr>
          <p:nvPr>
            <p:ph idx="1"/>
          </p:nvPr>
        </p:nvSpPr>
        <p:spPr/>
        <p:txBody>
          <a:bodyPr/>
          <a:lstStyle/>
          <a:p>
            <a:r>
              <a:rPr lang="fr-FR" dirty="0"/>
              <a:t>Inscrit dans le débat théologique sur la question du mal</a:t>
            </a:r>
          </a:p>
          <a:p>
            <a:r>
              <a:rPr lang="fr-FR" dirty="0"/>
              <a:t>Opposition à Leibnitz et à sa conception d’un Dieu pensé comme « principe d’une raison suffisante »</a:t>
            </a:r>
          </a:p>
          <a:p>
            <a:r>
              <a:rPr lang="fr-FR" dirty="0"/>
              <a:t>Attaques du conservatisme de la noblesse</a:t>
            </a:r>
          </a:p>
        </p:txBody>
      </p:sp>
    </p:spTree>
    <p:extLst>
      <p:ext uri="{BB962C8B-B14F-4D97-AF65-F5344CB8AC3E}">
        <p14:creationId xmlns:p14="http://schemas.microsoft.com/office/powerpoint/2010/main" val="1008930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94E3ABD-E3F5-9348-B4E0-58BB1E00449A}"/>
              </a:ext>
            </a:extLst>
          </p:cNvPr>
          <p:cNvPicPr>
            <a:picLocks noChangeAspect="1"/>
          </p:cNvPicPr>
          <p:nvPr/>
        </p:nvPicPr>
        <p:blipFill>
          <a:blip r:embed="rId2"/>
          <a:stretch>
            <a:fillRect/>
          </a:stretch>
        </p:blipFill>
        <p:spPr>
          <a:xfrm>
            <a:off x="0" y="1202531"/>
            <a:ext cx="12192000" cy="4452938"/>
          </a:xfrm>
          <a:prstGeom prst="rect">
            <a:avLst/>
          </a:prstGeom>
        </p:spPr>
      </p:pic>
      <p:sp>
        <p:nvSpPr>
          <p:cNvPr id="5" name="ZoneTexte 4">
            <a:extLst>
              <a:ext uri="{FF2B5EF4-FFF2-40B4-BE49-F238E27FC236}">
                <a16:creationId xmlns:a16="http://schemas.microsoft.com/office/drawing/2014/main" id="{DBB33801-7C28-1C49-ADA8-A436E3C89765}"/>
              </a:ext>
            </a:extLst>
          </p:cNvPr>
          <p:cNvSpPr txBox="1"/>
          <p:nvPr/>
        </p:nvSpPr>
        <p:spPr>
          <a:xfrm>
            <a:off x="3439391" y="6359236"/>
            <a:ext cx="4603173" cy="374073"/>
          </a:xfrm>
          <a:prstGeom prst="rect">
            <a:avLst/>
          </a:prstGeom>
          <a:noFill/>
        </p:spPr>
        <p:txBody>
          <a:bodyPr wrap="square" rtlCol="0">
            <a:spAutoFit/>
          </a:bodyPr>
          <a:lstStyle/>
          <a:p>
            <a:pPr algn="ctr"/>
            <a:r>
              <a:rPr lang="fr-FR" dirty="0"/>
              <a:t>Château de Sceaux</a:t>
            </a:r>
          </a:p>
        </p:txBody>
      </p:sp>
    </p:spTree>
    <p:extLst>
      <p:ext uri="{BB962C8B-B14F-4D97-AF65-F5344CB8AC3E}">
        <p14:creationId xmlns:p14="http://schemas.microsoft.com/office/powerpoint/2010/main" val="2703261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E58F0A3-720F-9249-9E81-C0E7C3491956}"/>
              </a:ext>
            </a:extLst>
          </p:cNvPr>
          <p:cNvPicPr>
            <a:picLocks noChangeAspect="1"/>
          </p:cNvPicPr>
          <p:nvPr/>
        </p:nvPicPr>
        <p:blipFill>
          <a:blip r:embed="rId2"/>
          <a:stretch>
            <a:fillRect/>
          </a:stretch>
        </p:blipFill>
        <p:spPr>
          <a:xfrm>
            <a:off x="3356264" y="42967"/>
            <a:ext cx="5144304" cy="6357833"/>
          </a:xfrm>
          <a:prstGeom prst="rect">
            <a:avLst/>
          </a:prstGeom>
        </p:spPr>
      </p:pic>
      <p:sp>
        <p:nvSpPr>
          <p:cNvPr id="5" name="ZoneTexte 4">
            <a:extLst>
              <a:ext uri="{FF2B5EF4-FFF2-40B4-BE49-F238E27FC236}">
                <a16:creationId xmlns:a16="http://schemas.microsoft.com/office/drawing/2014/main" id="{57B6AD8B-32A8-CC42-9F5F-06F4C874E739}"/>
              </a:ext>
            </a:extLst>
          </p:cNvPr>
          <p:cNvSpPr txBox="1"/>
          <p:nvPr/>
        </p:nvSpPr>
        <p:spPr>
          <a:xfrm>
            <a:off x="8873836" y="2213264"/>
            <a:ext cx="2524991" cy="1200329"/>
          </a:xfrm>
          <a:prstGeom prst="rect">
            <a:avLst/>
          </a:prstGeom>
          <a:noFill/>
        </p:spPr>
        <p:txBody>
          <a:bodyPr wrap="square" rtlCol="0">
            <a:spAutoFit/>
          </a:bodyPr>
          <a:lstStyle/>
          <a:p>
            <a:r>
              <a:rPr lang="fr-FR" dirty="0"/>
              <a:t>Nicolas de Largillière, François-Marie Arouet dit Voltaire; vers 1724-1725), Musée du Louvre.</a:t>
            </a:r>
          </a:p>
        </p:txBody>
      </p:sp>
    </p:spTree>
    <p:extLst>
      <p:ext uri="{BB962C8B-B14F-4D97-AF65-F5344CB8AC3E}">
        <p14:creationId xmlns:p14="http://schemas.microsoft.com/office/powerpoint/2010/main" val="1720464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EACA3C5-A632-414B-B11E-CF993904CF35}"/>
              </a:ext>
            </a:extLst>
          </p:cNvPr>
          <p:cNvPicPr>
            <a:picLocks noChangeAspect="1"/>
          </p:cNvPicPr>
          <p:nvPr/>
        </p:nvPicPr>
        <p:blipFill>
          <a:blip r:embed="rId2"/>
          <a:stretch>
            <a:fillRect/>
          </a:stretch>
        </p:blipFill>
        <p:spPr>
          <a:xfrm>
            <a:off x="3250598" y="0"/>
            <a:ext cx="5690804" cy="6858000"/>
          </a:xfrm>
          <a:prstGeom prst="rect">
            <a:avLst/>
          </a:prstGeom>
        </p:spPr>
      </p:pic>
      <p:sp>
        <p:nvSpPr>
          <p:cNvPr id="3" name="ZoneTexte 2">
            <a:extLst>
              <a:ext uri="{FF2B5EF4-FFF2-40B4-BE49-F238E27FC236}">
                <a16:creationId xmlns:a16="http://schemas.microsoft.com/office/drawing/2014/main" id="{9C4AC69A-3E1E-F849-9952-CB019FCCC0C5}"/>
              </a:ext>
            </a:extLst>
          </p:cNvPr>
          <p:cNvSpPr txBox="1"/>
          <p:nvPr/>
        </p:nvSpPr>
        <p:spPr>
          <a:xfrm>
            <a:off x="9299864" y="3917373"/>
            <a:ext cx="2410691" cy="1754326"/>
          </a:xfrm>
          <a:prstGeom prst="rect">
            <a:avLst/>
          </a:prstGeom>
          <a:noFill/>
        </p:spPr>
        <p:txBody>
          <a:bodyPr wrap="square" rtlCol="0">
            <a:spAutoFit/>
          </a:bodyPr>
          <a:lstStyle/>
          <a:p>
            <a:r>
              <a:rPr lang="fr-FR" dirty="0"/>
              <a:t>Adolphe </a:t>
            </a:r>
            <a:r>
              <a:rPr lang="fr-FR" dirty="0" err="1"/>
              <a:t>von</a:t>
            </a:r>
            <a:r>
              <a:rPr lang="fr-FR" dirty="0"/>
              <a:t> Menzel, Voltaire et Frédéric II de Prusse</a:t>
            </a:r>
          </a:p>
          <a:p>
            <a:r>
              <a:rPr lang="fr-FR" dirty="0"/>
              <a:t>«</a:t>
            </a:r>
            <a:r>
              <a:rPr lang="fr-FR" i="1" dirty="0"/>
              <a:t>Le roi avait de l’esprit et en faisait avoir</a:t>
            </a:r>
            <a:r>
              <a:rPr lang="fr-FR" dirty="0"/>
              <a:t> », XIX</a:t>
            </a:r>
            <a:r>
              <a:rPr lang="fr-FR" baseline="30000" dirty="0"/>
              <a:t>e</a:t>
            </a:r>
            <a:r>
              <a:rPr lang="fr-FR" dirty="0"/>
              <a:t> siècle.</a:t>
            </a:r>
          </a:p>
        </p:txBody>
      </p:sp>
    </p:spTree>
    <p:extLst>
      <p:ext uri="{BB962C8B-B14F-4D97-AF65-F5344CB8AC3E}">
        <p14:creationId xmlns:p14="http://schemas.microsoft.com/office/powerpoint/2010/main" val="1363331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4F9B1B-0F84-1E4D-BB1D-34F01F1CA0A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DCD9B3F-B86E-4F47-BEB7-FCE4C8EE825F}"/>
              </a:ext>
            </a:extLst>
          </p:cNvPr>
          <p:cNvSpPr>
            <a:spLocks noGrp="1"/>
          </p:cNvSpPr>
          <p:nvPr>
            <p:ph idx="1"/>
          </p:nvPr>
        </p:nvSpPr>
        <p:spPr/>
        <p:txBody>
          <a:bodyPr/>
          <a:lstStyle/>
          <a:p>
            <a:r>
              <a:rPr lang="fr-FR" dirty="0"/>
              <a:t>Diversité des positions</a:t>
            </a:r>
          </a:p>
          <a:p>
            <a:r>
              <a:rPr lang="fr-FR" dirty="0"/>
              <a:t>Conception aristocratique de la société</a:t>
            </a:r>
          </a:p>
          <a:p>
            <a:pPr>
              <a:buFontTx/>
              <a:buChar char="-"/>
            </a:pPr>
            <a:r>
              <a:rPr lang="fr-FR" dirty="0"/>
              <a:t>Absolutisme éclairé comme mode de gouvernement (Voltaire, Diderot)</a:t>
            </a:r>
          </a:p>
          <a:p>
            <a:pPr>
              <a:buFontTx/>
              <a:buChar char="-"/>
            </a:pPr>
            <a:r>
              <a:rPr lang="fr-FR" dirty="0"/>
              <a:t>Un pouvoir fort fondé sur un roi philosophe</a:t>
            </a:r>
          </a:p>
          <a:p>
            <a:pPr>
              <a:buFontTx/>
              <a:buChar char="-"/>
            </a:pPr>
            <a:r>
              <a:rPr lang="fr-FR" dirty="0"/>
              <a:t>Partisans du déisme : être suprême grand architecte de l’univers</a:t>
            </a:r>
          </a:p>
          <a:p>
            <a:pPr>
              <a:buFontTx/>
              <a:buChar char="-"/>
            </a:pPr>
            <a:r>
              <a:rPr lang="fr-FR" dirty="0"/>
              <a:t>Pas d’athéisme</a:t>
            </a:r>
          </a:p>
          <a:p>
            <a:pPr>
              <a:buFontTx/>
              <a:buChar char="-"/>
            </a:pPr>
            <a:endParaRPr lang="fr-FR" dirty="0"/>
          </a:p>
        </p:txBody>
      </p:sp>
    </p:spTree>
    <p:extLst>
      <p:ext uri="{BB962C8B-B14F-4D97-AF65-F5344CB8AC3E}">
        <p14:creationId xmlns:p14="http://schemas.microsoft.com/office/powerpoint/2010/main" val="3182896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ABBAF8-54CC-8642-90C9-2E01CEA67141}"/>
              </a:ext>
            </a:extLst>
          </p:cNvPr>
          <p:cNvSpPr>
            <a:spLocks noGrp="1"/>
          </p:cNvSpPr>
          <p:nvPr>
            <p:ph type="title"/>
          </p:nvPr>
        </p:nvSpPr>
        <p:spPr/>
        <p:txBody>
          <a:bodyPr/>
          <a:lstStyle/>
          <a:p>
            <a:r>
              <a:rPr lang="fr-FR" b="1" dirty="0"/>
              <a:t>- Une diffusion restreinte des </a:t>
            </a:r>
            <a:r>
              <a:rPr lang="fr-FR" b="1" i="1" dirty="0"/>
              <a:t>Lumières</a:t>
            </a:r>
          </a:p>
        </p:txBody>
      </p:sp>
      <p:sp>
        <p:nvSpPr>
          <p:cNvPr id="3" name="Espace réservé du contenu 2">
            <a:extLst>
              <a:ext uri="{FF2B5EF4-FFF2-40B4-BE49-F238E27FC236}">
                <a16:creationId xmlns:a16="http://schemas.microsoft.com/office/drawing/2014/main" id="{EE58F57F-E537-BC4A-8EE1-71C68A291B63}"/>
              </a:ext>
            </a:extLst>
          </p:cNvPr>
          <p:cNvSpPr>
            <a:spLocks noGrp="1"/>
          </p:cNvSpPr>
          <p:nvPr>
            <p:ph idx="1"/>
          </p:nvPr>
        </p:nvSpPr>
        <p:spPr/>
        <p:txBody>
          <a:bodyPr/>
          <a:lstStyle/>
          <a:p>
            <a:pPr marL="0" indent="0">
              <a:buNone/>
            </a:pPr>
            <a:r>
              <a:rPr lang="fr-FR" dirty="0"/>
              <a:t>Relativiser le rôle des penseurs des Lumières </a:t>
            </a:r>
          </a:p>
          <a:p>
            <a:pPr marL="0" indent="0">
              <a:buNone/>
            </a:pPr>
            <a:endParaRPr lang="fr-FR" dirty="0"/>
          </a:p>
          <a:p>
            <a:pPr marL="0" indent="0">
              <a:buNone/>
            </a:pPr>
            <a:r>
              <a:rPr lang="fr-FR" dirty="0"/>
              <a:t>Relecture historiographique</a:t>
            </a:r>
          </a:p>
          <a:p>
            <a:pPr marL="0" indent="0">
              <a:buNone/>
            </a:pPr>
            <a:r>
              <a:rPr lang="fr-FR" dirty="0"/>
              <a:t>&gt;&gt;&gt; temps d'opposition entre les philosophes des Lumières et l'Église</a:t>
            </a:r>
          </a:p>
          <a:p>
            <a:pPr marL="0" indent="0">
              <a:buNone/>
            </a:pPr>
            <a:r>
              <a:rPr lang="fr-FR" dirty="0"/>
              <a:t>&gt;&gt;&gt; à minorer largement</a:t>
            </a:r>
          </a:p>
          <a:p>
            <a:pPr marL="0" indent="0">
              <a:buNone/>
            </a:pPr>
            <a:r>
              <a:rPr lang="fr-FR" dirty="0"/>
              <a:t>&gt;&gt;&gt; absence des débats et des sources</a:t>
            </a:r>
          </a:p>
        </p:txBody>
      </p:sp>
    </p:spTree>
    <p:extLst>
      <p:ext uri="{BB962C8B-B14F-4D97-AF65-F5344CB8AC3E}">
        <p14:creationId xmlns:p14="http://schemas.microsoft.com/office/powerpoint/2010/main" val="2413126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D94F6C-DD8E-054B-9E83-70BD6E5CA4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6CED66D-CD62-4D44-B570-0F37A0A8D805}"/>
              </a:ext>
            </a:extLst>
          </p:cNvPr>
          <p:cNvSpPr>
            <a:spLocks noGrp="1"/>
          </p:cNvSpPr>
          <p:nvPr>
            <p:ph idx="1"/>
          </p:nvPr>
        </p:nvSpPr>
        <p:spPr/>
        <p:txBody>
          <a:bodyPr/>
          <a:lstStyle/>
          <a:p>
            <a:r>
              <a:rPr lang="fr-FR" dirty="0"/>
              <a:t>&gt;&gt;&gt; </a:t>
            </a:r>
            <a:r>
              <a:rPr lang="fr-FR" b="1" dirty="0"/>
              <a:t>La Révolution française* n’est pas la fille des </a:t>
            </a:r>
            <a:r>
              <a:rPr lang="fr-FR" b="1" i="1" dirty="0"/>
              <a:t>Lumières.</a:t>
            </a:r>
          </a:p>
        </p:txBody>
      </p:sp>
    </p:spTree>
    <p:extLst>
      <p:ext uri="{BB962C8B-B14F-4D97-AF65-F5344CB8AC3E}">
        <p14:creationId xmlns:p14="http://schemas.microsoft.com/office/powerpoint/2010/main" val="2012594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A9878D-2DCA-1141-8030-C558C7FAD3E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3624D34-2E44-634B-AAE3-FA83DAD7A1A8}"/>
              </a:ext>
            </a:extLst>
          </p:cNvPr>
          <p:cNvSpPr>
            <a:spLocks noGrp="1"/>
          </p:cNvSpPr>
          <p:nvPr>
            <p:ph idx="1"/>
          </p:nvPr>
        </p:nvSpPr>
        <p:spPr/>
        <p:txBody>
          <a:bodyPr>
            <a:normAutofit/>
          </a:bodyPr>
          <a:lstStyle/>
          <a:p>
            <a:pPr fontAlgn="base"/>
            <a:r>
              <a:rPr lang="fr-FR" dirty="0"/>
              <a:t>question des relations entre les deux « souverainetés »</a:t>
            </a:r>
          </a:p>
          <a:p>
            <a:pPr fontAlgn="base">
              <a:buFont typeface="Wingdings" pitchFamily="2" charset="2"/>
              <a:buChar char="Ø"/>
            </a:pPr>
            <a:r>
              <a:rPr lang="fr-FR" dirty="0"/>
              <a:t>Beaucoup plus importante</a:t>
            </a:r>
          </a:p>
          <a:p>
            <a:pPr marL="0" indent="0" fontAlgn="base">
              <a:buNone/>
            </a:pPr>
            <a:r>
              <a:rPr lang="fr-FR" dirty="0"/>
              <a:t>autorité temporelle</a:t>
            </a:r>
          </a:p>
          <a:p>
            <a:pPr marL="0" indent="0" fontAlgn="base">
              <a:buNone/>
            </a:pPr>
            <a:r>
              <a:rPr lang="fr-FR" dirty="0"/>
              <a:t>autorité spirituelle. </a:t>
            </a:r>
          </a:p>
          <a:p>
            <a:endParaRPr lang="fr-FR" dirty="0"/>
          </a:p>
        </p:txBody>
      </p:sp>
    </p:spTree>
    <p:extLst>
      <p:ext uri="{BB962C8B-B14F-4D97-AF65-F5344CB8AC3E}">
        <p14:creationId xmlns:p14="http://schemas.microsoft.com/office/powerpoint/2010/main" val="3601673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C3F2EC-FCA3-884A-8787-B8756036E97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DF0F3CD-F0B9-C144-A25D-2806FE396B78}"/>
              </a:ext>
            </a:extLst>
          </p:cNvPr>
          <p:cNvSpPr>
            <a:spLocks noGrp="1"/>
          </p:cNvSpPr>
          <p:nvPr>
            <p:ph idx="1"/>
          </p:nvPr>
        </p:nvSpPr>
        <p:spPr/>
        <p:txBody>
          <a:bodyPr/>
          <a:lstStyle/>
          <a:p>
            <a:pPr marL="0" indent="0">
              <a:buNone/>
            </a:pPr>
            <a:r>
              <a:rPr lang="fr-FR" dirty="0"/>
              <a:t>Controverses théologiques</a:t>
            </a:r>
          </a:p>
          <a:p>
            <a:pPr marL="0" indent="0">
              <a:buNone/>
            </a:pPr>
            <a:endParaRPr lang="fr-FR" dirty="0"/>
          </a:p>
          <a:p>
            <a:pPr marL="0" indent="0">
              <a:buNone/>
            </a:pPr>
            <a:r>
              <a:rPr lang="fr-FR" dirty="0"/>
              <a:t>&gt;&gt; débats philosophiques</a:t>
            </a:r>
          </a:p>
          <a:p>
            <a:pPr marL="0" indent="0">
              <a:buNone/>
            </a:pPr>
            <a:r>
              <a:rPr lang="fr-FR" dirty="0"/>
              <a:t>Montesquieu / bulle </a:t>
            </a:r>
            <a:r>
              <a:rPr lang="fr-FR" i="1" dirty="0" err="1"/>
              <a:t>Unigenitus</a:t>
            </a:r>
            <a:r>
              <a:rPr lang="fr-FR" i="1" dirty="0"/>
              <a:t>, </a:t>
            </a:r>
          </a:p>
          <a:p>
            <a:pPr marL="0" indent="0">
              <a:buNone/>
            </a:pPr>
            <a:r>
              <a:rPr lang="fr-FR" dirty="0"/>
              <a:t>Voltaire /propriété des biens ecclésiastiques </a:t>
            </a:r>
          </a:p>
          <a:p>
            <a:pPr marL="0" indent="0">
              <a:buNone/>
            </a:pPr>
            <a:r>
              <a:rPr lang="fr-FR" dirty="0"/>
              <a:t>Rousseau /mariage des protestants. </a:t>
            </a:r>
          </a:p>
          <a:p>
            <a:pPr marL="0" indent="0">
              <a:buNone/>
            </a:pPr>
            <a:r>
              <a:rPr lang="fr-FR" dirty="0"/>
              <a:t>&gt;&gt; pensée des philosophes des </a:t>
            </a:r>
            <a:r>
              <a:rPr lang="fr-FR" i="1" dirty="0"/>
              <a:t>Lumières </a:t>
            </a:r>
          </a:p>
          <a:p>
            <a:pPr marL="0" indent="0">
              <a:buNone/>
            </a:pPr>
            <a:r>
              <a:rPr lang="fr-FR" dirty="0"/>
              <a:t>&gt;&gt; réaction à la pensée des théologiens</a:t>
            </a:r>
          </a:p>
        </p:txBody>
      </p:sp>
    </p:spTree>
    <p:extLst>
      <p:ext uri="{BB962C8B-B14F-4D97-AF65-F5344CB8AC3E}">
        <p14:creationId xmlns:p14="http://schemas.microsoft.com/office/powerpoint/2010/main" val="153915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BE0457-16F0-7240-888E-5A8A8A1A427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0397E50-11F8-374D-A771-E073BFFDEC25}"/>
              </a:ext>
            </a:extLst>
          </p:cNvPr>
          <p:cNvSpPr>
            <a:spLocks noGrp="1"/>
          </p:cNvSpPr>
          <p:nvPr>
            <p:ph idx="1"/>
          </p:nvPr>
        </p:nvSpPr>
        <p:spPr/>
        <p:txBody>
          <a:bodyPr>
            <a:normAutofit fontScale="92500" lnSpcReduction="20000"/>
          </a:bodyPr>
          <a:lstStyle/>
          <a:p>
            <a:pPr fontAlgn="base"/>
            <a:r>
              <a:rPr lang="fr-FR" dirty="0"/>
              <a:t>questions très concrètes : </a:t>
            </a:r>
          </a:p>
          <a:p>
            <a:pPr fontAlgn="base"/>
            <a:r>
              <a:rPr lang="fr-FR" dirty="0"/>
              <a:t>mariage des protestants</a:t>
            </a:r>
          </a:p>
          <a:p>
            <a:pPr fontAlgn="base">
              <a:buFontTx/>
              <a:buChar char="-"/>
            </a:pPr>
            <a:r>
              <a:rPr lang="fr-FR" dirty="0"/>
              <a:t>polémiques théologiques</a:t>
            </a:r>
          </a:p>
          <a:p>
            <a:pPr fontAlgn="base">
              <a:buFontTx/>
              <a:buChar char="-"/>
            </a:pPr>
            <a:r>
              <a:rPr lang="fr-FR" dirty="0"/>
              <a:t>début de la construction d’un discours philosophique sur la tolérance</a:t>
            </a:r>
          </a:p>
          <a:p>
            <a:pPr marL="0" indent="0" fontAlgn="base">
              <a:buNone/>
            </a:pPr>
            <a:r>
              <a:rPr lang="fr-FR" dirty="0"/>
              <a:t>Exemple : comment traiter les protestants ?</a:t>
            </a:r>
          </a:p>
          <a:p>
            <a:pPr marL="0" indent="0" fontAlgn="base">
              <a:buNone/>
            </a:pPr>
            <a:r>
              <a:rPr lang="fr-FR" dirty="0"/>
              <a:t>les forcer à la conversion ? </a:t>
            </a:r>
          </a:p>
          <a:p>
            <a:pPr marL="0" indent="0" fontAlgn="base">
              <a:buNone/>
            </a:pPr>
            <a:r>
              <a:rPr lang="fr-FR" dirty="0"/>
              <a:t>reconnaître les mariages clandestins ?</a:t>
            </a:r>
          </a:p>
          <a:p>
            <a:pPr marL="0" indent="0" fontAlgn="base">
              <a:buNone/>
            </a:pPr>
            <a:endParaRPr lang="fr-FR" dirty="0"/>
          </a:p>
          <a:p>
            <a:pPr marL="0" indent="0" fontAlgn="base">
              <a:buNone/>
            </a:pPr>
            <a:r>
              <a:rPr lang="fr-FR" dirty="0"/>
              <a:t>Débats</a:t>
            </a:r>
          </a:p>
          <a:p>
            <a:pPr marL="0" indent="0" fontAlgn="base">
              <a:buNone/>
            </a:pPr>
            <a:r>
              <a:rPr lang="fr-FR" dirty="0"/>
              <a:t>Intelligence collective</a:t>
            </a:r>
          </a:p>
          <a:p>
            <a:pPr marL="0" indent="0">
              <a:buNone/>
            </a:pPr>
            <a:endParaRPr lang="fr-FR" dirty="0"/>
          </a:p>
        </p:txBody>
      </p:sp>
    </p:spTree>
    <p:extLst>
      <p:ext uri="{BB962C8B-B14F-4D97-AF65-F5344CB8AC3E}">
        <p14:creationId xmlns:p14="http://schemas.microsoft.com/office/powerpoint/2010/main" val="1553008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E7BF4-C258-5643-9F73-C63B38BD265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987AF25-C2FF-174C-8830-B1C4B469DEF6}"/>
              </a:ext>
            </a:extLst>
          </p:cNvPr>
          <p:cNvSpPr>
            <a:spLocks noGrp="1"/>
          </p:cNvSpPr>
          <p:nvPr>
            <p:ph idx="1"/>
          </p:nvPr>
        </p:nvSpPr>
        <p:spPr/>
        <p:txBody>
          <a:bodyPr/>
          <a:lstStyle/>
          <a:p>
            <a:r>
              <a:rPr lang="fr-FR" dirty="0"/>
              <a:t>Déisme* ? </a:t>
            </a:r>
          </a:p>
          <a:p>
            <a:r>
              <a:rPr lang="fr-FR" dirty="0"/>
              <a:t>Une religion regardant la nature / le Dieu qui est dans les cieux /</a:t>
            </a:r>
          </a:p>
          <a:p>
            <a:r>
              <a:rPr lang="fr-FR" dirty="0"/>
              <a:t>Une religion naturelle</a:t>
            </a:r>
          </a:p>
          <a:p>
            <a:r>
              <a:rPr lang="fr-FR" dirty="0"/>
              <a:t>Une religion conforme à la raison</a:t>
            </a:r>
          </a:p>
          <a:p>
            <a:endParaRPr lang="fr-FR" dirty="0"/>
          </a:p>
          <a:p>
            <a:r>
              <a:rPr lang="fr-FR" dirty="0"/>
              <a:t>Ce n’est pas un athéisme*.</a:t>
            </a:r>
          </a:p>
          <a:p>
            <a:pPr marL="0" indent="0">
              <a:buNone/>
            </a:pPr>
            <a:endParaRPr lang="fr-FR" dirty="0"/>
          </a:p>
          <a:p>
            <a:pPr marL="0" indent="0">
              <a:buNone/>
            </a:pPr>
            <a:r>
              <a:rPr lang="fr-FR" b="1" dirty="0"/>
              <a:t>Opposition à l’absolutisme sous toutes ses formes</a:t>
            </a:r>
          </a:p>
        </p:txBody>
      </p:sp>
    </p:spTree>
    <p:extLst>
      <p:ext uri="{BB962C8B-B14F-4D97-AF65-F5344CB8AC3E}">
        <p14:creationId xmlns:p14="http://schemas.microsoft.com/office/powerpoint/2010/main" val="3205692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047A34-B0F2-114F-AA72-1BA21732D2AE}"/>
              </a:ext>
            </a:extLst>
          </p:cNvPr>
          <p:cNvSpPr>
            <a:spLocks noGrp="1"/>
          </p:cNvSpPr>
          <p:nvPr>
            <p:ph type="title"/>
          </p:nvPr>
        </p:nvSpPr>
        <p:spPr/>
        <p:txBody>
          <a:bodyPr/>
          <a:lstStyle/>
          <a:p>
            <a:endParaRPr lang="fr-FR" b="1" dirty="0"/>
          </a:p>
        </p:txBody>
      </p:sp>
      <p:sp>
        <p:nvSpPr>
          <p:cNvPr id="3" name="Espace réservé du contenu 2">
            <a:extLst>
              <a:ext uri="{FF2B5EF4-FFF2-40B4-BE49-F238E27FC236}">
                <a16:creationId xmlns:a16="http://schemas.microsoft.com/office/drawing/2014/main" id="{63B10ED7-21B7-404A-84BE-E38DDC27809E}"/>
              </a:ext>
            </a:extLst>
          </p:cNvPr>
          <p:cNvSpPr>
            <a:spLocks noGrp="1"/>
          </p:cNvSpPr>
          <p:nvPr>
            <p:ph idx="1"/>
          </p:nvPr>
        </p:nvSpPr>
        <p:spPr/>
        <p:txBody>
          <a:bodyPr>
            <a:normAutofit lnSpcReduction="10000"/>
          </a:bodyPr>
          <a:lstStyle/>
          <a:p>
            <a:pPr marL="0" indent="0">
              <a:buNone/>
            </a:pPr>
            <a:r>
              <a:rPr lang="fr-FR" dirty="0"/>
              <a:t>1686, Fontenelle, </a:t>
            </a:r>
            <a:r>
              <a:rPr lang="fr-FR" i="1" dirty="0"/>
              <a:t>Histoire des miracles</a:t>
            </a:r>
          </a:p>
          <a:p>
            <a:pPr>
              <a:buFontTx/>
              <a:buChar char="-"/>
            </a:pPr>
            <a:r>
              <a:rPr lang="fr-FR" dirty="0"/>
              <a:t>Désenchantement</a:t>
            </a:r>
          </a:p>
          <a:p>
            <a:pPr>
              <a:buFontTx/>
              <a:buChar char="-"/>
            </a:pPr>
            <a:r>
              <a:rPr lang="fr-FR" dirty="0"/>
              <a:t>Critique</a:t>
            </a:r>
          </a:p>
          <a:p>
            <a:pPr>
              <a:buFontTx/>
              <a:buChar char="-"/>
            </a:pPr>
            <a:r>
              <a:rPr lang="fr-FR" dirty="0"/>
              <a:t>Changement de paradigme</a:t>
            </a:r>
          </a:p>
          <a:p>
            <a:pPr>
              <a:buFontTx/>
              <a:buChar char="-"/>
            </a:pPr>
            <a:endParaRPr lang="fr-FR" dirty="0"/>
          </a:p>
          <a:p>
            <a:pPr marL="0" indent="0">
              <a:buNone/>
            </a:pPr>
            <a:r>
              <a:rPr lang="fr-FR" dirty="0"/>
              <a:t>1721, Montesquieu, </a:t>
            </a:r>
            <a:r>
              <a:rPr lang="fr-FR" i="1" dirty="0"/>
              <a:t>Lettres persanes</a:t>
            </a:r>
          </a:p>
          <a:p>
            <a:pPr>
              <a:buFontTx/>
              <a:buChar char="-"/>
            </a:pPr>
            <a:r>
              <a:rPr lang="fr-FR" dirty="0"/>
              <a:t>Querelles religieuses</a:t>
            </a:r>
          </a:p>
          <a:p>
            <a:pPr>
              <a:buFontTx/>
              <a:buChar char="-"/>
            </a:pPr>
            <a:r>
              <a:rPr lang="fr-FR" dirty="0"/>
              <a:t>Rite du pouvoir thaumaturgique du roi &gt; un rire</a:t>
            </a:r>
          </a:p>
          <a:p>
            <a:pPr>
              <a:buFontTx/>
              <a:buChar char="-"/>
            </a:pPr>
            <a:r>
              <a:rPr lang="fr-FR" dirty="0"/>
              <a:t>« plus grand magicien » : « le pape »</a:t>
            </a:r>
          </a:p>
        </p:txBody>
      </p:sp>
    </p:spTree>
    <p:extLst>
      <p:ext uri="{BB962C8B-B14F-4D97-AF65-F5344CB8AC3E}">
        <p14:creationId xmlns:p14="http://schemas.microsoft.com/office/powerpoint/2010/main" val="2143482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AE993D-44A8-7A42-8D62-1964FCB15165}"/>
              </a:ext>
            </a:extLst>
          </p:cNvPr>
          <p:cNvSpPr>
            <a:spLocks noGrp="1"/>
          </p:cNvSpPr>
          <p:nvPr>
            <p:ph type="title"/>
          </p:nvPr>
        </p:nvSpPr>
        <p:spPr/>
        <p:txBody>
          <a:bodyPr/>
          <a:lstStyle/>
          <a:p>
            <a:r>
              <a:rPr lang="fr-FR" b="1" dirty="0"/>
              <a:t>INTRODUCTION</a:t>
            </a:r>
          </a:p>
        </p:txBody>
      </p:sp>
      <p:sp>
        <p:nvSpPr>
          <p:cNvPr id="3" name="Espace réservé du contenu 2">
            <a:extLst>
              <a:ext uri="{FF2B5EF4-FFF2-40B4-BE49-F238E27FC236}">
                <a16:creationId xmlns:a16="http://schemas.microsoft.com/office/drawing/2014/main" id="{106F6D5A-77F1-5D4C-8044-2DE8ADAD4389}"/>
              </a:ext>
            </a:extLst>
          </p:cNvPr>
          <p:cNvSpPr>
            <a:spLocks noGrp="1"/>
          </p:cNvSpPr>
          <p:nvPr>
            <p:ph idx="1"/>
          </p:nvPr>
        </p:nvSpPr>
        <p:spPr/>
        <p:txBody>
          <a:bodyPr/>
          <a:lstStyle/>
          <a:p>
            <a:pPr marL="0" indent="0">
              <a:buNone/>
            </a:pPr>
            <a:endParaRPr lang="fr-FR" dirty="0"/>
          </a:p>
          <a:p>
            <a:pPr marL="0" indent="0">
              <a:buNone/>
            </a:pPr>
            <a:r>
              <a:rPr lang="fr-FR" dirty="0"/>
              <a:t>… et cours de conclusion</a:t>
            </a:r>
          </a:p>
          <a:p>
            <a:pPr marL="0" indent="0">
              <a:buNone/>
            </a:pPr>
            <a:endParaRPr lang="fr-FR" dirty="0"/>
          </a:p>
          <a:p>
            <a:pPr marL="0" indent="0">
              <a:buNone/>
            </a:pPr>
            <a:r>
              <a:rPr lang="fr-FR" dirty="0"/>
              <a:t>Synthèse générale</a:t>
            </a:r>
          </a:p>
        </p:txBody>
      </p:sp>
    </p:spTree>
    <p:extLst>
      <p:ext uri="{BB962C8B-B14F-4D97-AF65-F5344CB8AC3E}">
        <p14:creationId xmlns:p14="http://schemas.microsoft.com/office/powerpoint/2010/main" val="3343917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1146DC-6442-9E49-B9B1-635282465B90}"/>
              </a:ext>
            </a:extLst>
          </p:cNvPr>
          <p:cNvSpPr>
            <a:spLocks noGrp="1"/>
          </p:cNvSpPr>
          <p:nvPr>
            <p:ph type="title"/>
          </p:nvPr>
        </p:nvSpPr>
        <p:spPr/>
        <p:txBody>
          <a:bodyPr/>
          <a:lstStyle/>
          <a:p>
            <a:r>
              <a:rPr lang="fr-FR" b="1" dirty="0"/>
              <a:t>B – LE RÔLE DE L’</a:t>
            </a:r>
            <a:r>
              <a:rPr lang="fr-FR" b="1" i="1" dirty="0"/>
              <a:t>ENCYCLOPEDIE*</a:t>
            </a:r>
          </a:p>
        </p:txBody>
      </p:sp>
      <p:sp>
        <p:nvSpPr>
          <p:cNvPr id="3" name="Espace réservé du contenu 2">
            <a:extLst>
              <a:ext uri="{FF2B5EF4-FFF2-40B4-BE49-F238E27FC236}">
                <a16:creationId xmlns:a16="http://schemas.microsoft.com/office/drawing/2014/main" id="{EF409393-0E1E-6548-98A7-2275403063B7}"/>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3928107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7AD446-5AC3-B445-BBD1-66D75EB111A8}"/>
              </a:ext>
            </a:extLst>
          </p:cNvPr>
          <p:cNvSpPr>
            <a:spLocks noGrp="1"/>
          </p:cNvSpPr>
          <p:nvPr>
            <p:ph type="title"/>
          </p:nvPr>
        </p:nvSpPr>
        <p:spPr/>
        <p:txBody>
          <a:bodyPr/>
          <a:lstStyle/>
          <a:p>
            <a:r>
              <a:rPr lang="fr-FR" b="1" dirty="0"/>
              <a:t>- Une aventure majeure</a:t>
            </a:r>
          </a:p>
        </p:txBody>
      </p:sp>
      <p:sp>
        <p:nvSpPr>
          <p:cNvPr id="3" name="Espace réservé du contenu 2">
            <a:extLst>
              <a:ext uri="{FF2B5EF4-FFF2-40B4-BE49-F238E27FC236}">
                <a16:creationId xmlns:a16="http://schemas.microsoft.com/office/drawing/2014/main" id="{A8616C04-EAB0-6340-BF44-3765AAD637D7}"/>
              </a:ext>
            </a:extLst>
          </p:cNvPr>
          <p:cNvSpPr>
            <a:spLocks noGrp="1"/>
          </p:cNvSpPr>
          <p:nvPr>
            <p:ph idx="1"/>
          </p:nvPr>
        </p:nvSpPr>
        <p:spPr/>
        <p:txBody>
          <a:bodyPr/>
          <a:lstStyle/>
          <a:p>
            <a:r>
              <a:rPr lang="fr-FR" dirty="0"/>
              <a:t>Œuvre majeure du XVIII</a:t>
            </a:r>
            <a:r>
              <a:rPr lang="fr-FR" baseline="30000" dirty="0"/>
              <a:t>e</a:t>
            </a:r>
            <a:r>
              <a:rPr lang="fr-FR" dirty="0"/>
              <a:t> siècle</a:t>
            </a:r>
          </a:p>
          <a:p>
            <a:endParaRPr lang="fr-FR" dirty="0"/>
          </a:p>
          <a:p>
            <a:r>
              <a:rPr lang="fr-FR" i="1" dirty="0"/>
              <a:t>Encyclopédie ou dictionnaire </a:t>
            </a:r>
            <a:r>
              <a:rPr lang="fr-FR" i="1" dirty="0">
                <a:highlight>
                  <a:srgbClr val="00FFFF"/>
                </a:highlight>
              </a:rPr>
              <a:t>raisonné</a:t>
            </a:r>
            <a:r>
              <a:rPr lang="fr-FR" i="1" dirty="0"/>
              <a:t> </a:t>
            </a:r>
          </a:p>
          <a:p>
            <a:pPr marL="0" indent="0">
              <a:buNone/>
            </a:pPr>
            <a:r>
              <a:rPr lang="fr-FR" i="1" dirty="0"/>
              <a:t>des sciences, des arts et des métiers </a:t>
            </a:r>
            <a:r>
              <a:rPr lang="fr-FR" dirty="0"/>
              <a:t>(1751-1772)</a:t>
            </a:r>
          </a:p>
          <a:p>
            <a:pPr marL="0" indent="0">
              <a:buNone/>
            </a:pPr>
            <a:endParaRPr lang="fr-FR" dirty="0"/>
          </a:p>
          <a:p>
            <a:pPr marL="0" indent="0">
              <a:buNone/>
            </a:pPr>
            <a:r>
              <a:rPr lang="fr-FR" sz="1800" dirty="0"/>
              <a:t>La philosophie allégorique arrache</a:t>
            </a:r>
          </a:p>
          <a:p>
            <a:pPr marL="0" indent="0">
              <a:buNone/>
            </a:pPr>
            <a:r>
              <a:rPr lang="fr-FR" sz="1800" dirty="0"/>
              <a:t>le voile de la raison devant la vérité rayonnante de</a:t>
            </a:r>
          </a:p>
          <a:p>
            <a:pPr marL="0" indent="0">
              <a:buNone/>
            </a:pPr>
            <a:r>
              <a:rPr lang="fr-FR" sz="1800" dirty="0"/>
              <a:t>lumière</a:t>
            </a:r>
          </a:p>
          <a:p>
            <a:endParaRPr lang="fr-FR" dirty="0"/>
          </a:p>
          <a:p>
            <a:pPr marL="0" indent="0">
              <a:buNone/>
            </a:pPr>
            <a:endParaRPr lang="fr-FR" dirty="0"/>
          </a:p>
        </p:txBody>
      </p:sp>
      <p:pic>
        <p:nvPicPr>
          <p:cNvPr id="4" name="Image 3">
            <a:extLst>
              <a:ext uri="{FF2B5EF4-FFF2-40B4-BE49-F238E27FC236}">
                <a16:creationId xmlns:a16="http://schemas.microsoft.com/office/drawing/2014/main" id="{0947DE95-F4BE-5B49-8E29-2A5DA86ABCCD}"/>
              </a:ext>
            </a:extLst>
          </p:cNvPr>
          <p:cNvPicPr>
            <a:picLocks noChangeAspect="1"/>
          </p:cNvPicPr>
          <p:nvPr/>
        </p:nvPicPr>
        <p:blipFill>
          <a:blip r:embed="rId3"/>
          <a:stretch>
            <a:fillRect/>
          </a:stretch>
        </p:blipFill>
        <p:spPr>
          <a:xfrm>
            <a:off x="8033327" y="0"/>
            <a:ext cx="4064000" cy="6337300"/>
          </a:xfrm>
          <a:prstGeom prst="rect">
            <a:avLst/>
          </a:prstGeom>
        </p:spPr>
      </p:pic>
    </p:spTree>
    <p:extLst>
      <p:ext uri="{BB962C8B-B14F-4D97-AF65-F5344CB8AC3E}">
        <p14:creationId xmlns:p14="http://schemas.microsoft.com/office/powerpoint/2010/main" val="1404907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DA67099E-7CF2-4C41-A4A3-8DA087AB27DA}"/>
              </a:ext>
            </a:extLst>
          </p:cNvPr>
          <p:cNvPicPr>
            <a:picLocks noGrp="1" noChangeAspect="1"/>
          </p:cNvPicPr>
          <p:nvPr>
            <p:ph idx="4294967295"/>
          </p:nvPr>
        </p:nvPicPr>
        <p:blipFill>
          <a:blip r:embed="rId2"/>
          <a:stretch>
            <a:fillRect/>
          </a:stretch>
        </p:blipFill>
        <p:spPr>
          <a:xfrm>
            <a:off x="1215736" y="146916"/>
            <a:ext cx="3948546" cy="6417209"/>
          </a:xfrm>
        </p:spPr>
      </p:pic>
      <p:pic>
        <p:nvPicPr>
          <p:cNvPr id="5" name="Image 4">
            <a:extLst>
              <a:ext uri="{FF2B5EF4-FFF2-40B4-BE49-F238E27FC236}">
                <a16:creationId xmlns:a16="http://schemas.microsoft.com/office/drawing/2014/main" id="{A7BC281D-F691-774C-9D63-23523F39FE30}"/>
              </a:ext>
            </a:extLst>
          </p:cNvPr>
          <p:cNvPicPr>
            <a:picLocks noChangeAspect="1"/>
          </p:cNvPicPr>
          <p:nvPr/>
        </p:nvPicPr>
        <p:blipFill>
          <a:blip r:embed="rId3"/>
          <a:stretch>
            <a:fillRect/>
          </a:stretch>
        </p:blipFill>
        <p:spPr>
          <a:xfrm>
            <a:off x="5201340" y="146916"/>
            <a:ext cx="4193063" cy="6417209"/>
          </a:xfrm>
          <a:prstGeom prst="rect">
            <a:avLst/>
          </a:prstGeom>
        </p:spPr>
      </p:pic>
    </p:spTree>
    <p:extLst>
      <p:ext uri="{BB962C8B-B14F-4D97-AF65-F5344CB8AC3E}">
        <p14:creationId xmlns:p14="http://schemas.microsoft.com/office/powerpoint/2010/main" val="4105673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94AE87-F9CB-7545-BA7C-AC2C2A1D6C6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2CE2459-07FF-3346-A8EE-70BA64CF75B6}"/>
              </a:ext>
            </a:extLst>
          </p:cNvPr>
          <p:cNvSpPr>
            <a:spLocks noGrp="1"/>
          </p:cNvSpPr>
          <p:nvPr>
            <p:ph idx="1"/>
          </p:nvPr>
        </p:nvSpPr>
        <p:spPr/>
        <p:txBody>
          <a:bodyPr/>
          <a:lstStyle/>
          <a:p>
            <a:pPr>
              <a:buFontTx/>
              <a:buChar char="-"/>
            </a:pPr>
            <a:r>
              <a:rPr lang="fr-FR" dirty="0"/>
              <a:t>Aventure éditoriale</a:t>
            </a:r>
          </a:p>
          <a:p>
            <a:pPr marL="0" indent="0">
              <a:buNone/>
            </a:pPr>
            <a:r>
              <a:rPr lang="fr-FR" dirty="0"/>
              <a:t>1728-1745 : projet de traduction</a:t>
            </a:r>
          </a:p>
          <a:p>
            <a:pPr marL="0" indent="0">
              <a:buNone/>
            </a:pPr>
            <a:r>
              <a:rPr lang="fr-FR" dirty="0"/>
              <a:t>Traduction de la </a:t>
            </a:r>
            <a:r>
              <a:rPr lang="fr-FR" i="1" dirty="0" err="1"/>
              <a:t>Cyclopedia</a:t>
            </a:r>
            <a:r>
              <a:rPr lang="fr-FR" dirty="0"/>
              <a:t> de Chambers</a:t>
            </a:r>
          </a:p>
          <a:p>
            <a:pPr marL="0" indent="0">
              <a:buNone/>
            </a:pPr>
            <a:r>
              <a:rPr lang="fr-FR" dirty="0"/>
              <a:t>Puis projet de plus grande ampleur</a:t>
            </a:r>
          </a:p>
          <a:p>
            <a:pPr marL="0" indent="0">
              <a:buNone/>
            </a:pPr>
            <a:r>
              <a:rPr lang="fr-FR" dirty="0"/>
              <a:t>1752 : demande des jésuites d’arrêter le projet</a:t>
            </a:r>
          </a:p>
          <a:p>
            <a:pPr marL="0" indent="0">
              <a:buNone/>
            </a:pPr>
            <a:r>
              <a:rPr lang="fr-FR" dirty="0"/>
              <a:t>1753 : levée de l’interdiction</a:t>
            </a:r>
          </a:p>
          <a:p>
            <a:pPr marL="0" indent="0">
              <a:buNone/>
            </a:pPr>
            <a:r>
              <a:rPr lang="fr-FR" dirty="0"/>
              <a:t>1759 : condamnation du pape Clément XIII</a:t>
            </a:r>
          </a:p>
          <a:p>
            <a:pPr marL="0" indent="0">
              <a:buNone/>
            </a:pPr>
            <a:r>
              <a:rPr lang="fr-FR" dirty="0"/>
              <a:t>1782-1785 : achèvement de l’édition</a:t>
            </a:r>
          </a:p>
          <a:p>
            <a:pPr marL="0" indent="0">
              <a:buNone/>
            </a:pPr>
            <a:endParaRPr lang="fr-FR" dirty="0"/>
          </a:p>
        </p:txBody>
      </p:sp>
    </p:spTree>
    <p:extLst>
      <p:ext uri="{BB962C8B-B14F-4D97-AF65-F5344CB8AC3E}">
        <p14:creationId xmlns:p14="http://schemas.microsoft.com/office/powerpoint/2010/main" val="113769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BB1690-E4A8-394D-9B0C-FCE9709B0957}"/>
              </a:ext>
            </a:extLst>
          </p:cNvPr>
          <p:cNvSpPr>
            <a:spLocks noGrp="1"/>
          </p:cNvSpPr>
          <p:nvPr>
            <p:ph type="title"/>
          </p:nvPr>
        </p:nvSpPr>
        <p:spPr>
          <a:xfrm>
            <a:off x="495300" y="250825"/>
            <a:ext cx="10515600" cy="1325563"/>
          </a:xfrm>
        </p:spPr>
        <p:txBody>
          <a:bodyPr/>
          <a:lstStyle/>
          <a:p>
            <a:endParaRPr lang="fr-FR" dirty="0"/>
          </a:p>
        </p:txBody>
      </p:sp>
      <p:sp>
        <p:nvSpPr>
          <p:cNvPr id="3" name="Espace réservé du contenu 2">
            <a:extLst>
              <a:ext uri="{FF2B5EF4-FFF2-40B4-BE49-F238E27FC236}">
                <a16:creationId xmlns:a16="http://schemas.microsoft.com/office/drawing/2014/main" id="{ABFBEFB8-1132-4E42-968D-D2061B64DFBE}"/>
              </a:ext>
            </a:extLst>
          </p:cNvPr>
          <p:cNvSpPr>
            <a:spLocks noGrp="1"/>
          </p:cNvSpPr>
          <p:nvPr>
            <p:ph idx="1"/>
          </p:nvPr>
        </p:nvSpPr>
        <p:spPr/>
        <p:txBody>
          <a:bodyPr>
            <a:normAutofit lnSpcReduction="10000"/>
          </a:bodyPr>
          <a:lstStyle/>
          <a:p>
            <a:r>
              <a:rPr lang="fr-FR" dirty="0"/>
              <a:t>Esprit philosophique</a:t>
            </a:r>
          </a:p>
          <a:p>
            <a:r>
              <a:rPr lang="fr-FR" dirty="0"/>
              <a:t>Esprit scientifique</a:t>
            </a:r>
          </a:p>
          <a:p>
            <a:r>
              <a:rPr lang="fr-FR" dirty="0"/>
              <a:t>Esprit critique</a:t>
            </a:r>
          </a:p>
          <a:p>
            <a:r>
              <a:rPr lang="fr-FR" dirty="0"/>
              <a:t>Esprit des élites</a:t>
            </a:r>
          </a:p>
          <a:p>
            <a:endParaRPr lang="fr-FR" dirty="0"/>
          </a:p>
          <a:p>
            <a:pPr marL="0" indent="0">
              <a:buNone/>
            </a:pPr>
            <a:r>
              <a:rPr lang="fr-FR" dirty="0"/>
              <a:t>imprimé à 4 255 exemplaires</a:t>
            </a:r>
          </a:p>
          <a:p>
            <a:pPr marL="0" indent="0">
              <a:buNone/>
            </a:pPr>
            <a:r>
              <a:rPr lang="fr-FR" dirty="0"/>
              <a:t>dix-sept volumes de texte</a:t>
            </a:r>
          </a:p>
          <a:p>
            <a:pPr marL="0" indent="0">
              <a:buNone/>
            </a:pPr>
            <a:r>
              <a:rPr lang="fr-FR" dirty="0"/>
              <a:t>onze volumes de planches </a:t>
            </a:r>
          </a:p>
          <a:p>
            <a:pPr marL="0" indent="0">
              <a:buNone/>
            </a:pPr>
            <a:r>
              <a:rPr lang="fr-FR" dirty="0"/>
              <a:t>71 818 articles</a:t>
            </a:r>
          </a:p>
        </p:txBody>
      </p:sp>
      <p:sp>
        <p:nvSpPr>
          <p:cNvPr id="4" name="Rectangle 2">
            <a:extLst>
              <a:ext uri="{FF2B5EF4-FFF2-40B4-BE49-F238E27FC236}">
                <a16:creationId xmlns:a16="http://schemas.microsoft.com/office/drawing/2014/main" id="{221C8C1A-6A99-4C4C-B41A-BF72819D5F4C}"/>
              </a:ext>
            </a:extLst>
          </p:cNvPr>
          <p:cNvSpPr>
            <a:spLocks noChangeArrowheads="1"/>
          </p:cNvSpPr>
          <p:nvPr/>
        </p:nvSpPr>
        <p:spPr bwMode="auto">
          <a:xfrm>
            <a:off x="0" y="-7425110"/>
            <a:ext cx="838200" cy="1485021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dirty="0">
                <a:ln>
                  <a:noFill/>
                </a:ln>
                <a:solidFill>
                  <a:srgbClr val="0B0080"/>
                </a:solidFill>
                <a:effectLst/>
                <a:latin typeface="Arial" panose="020B0604020202020204" pitchFamily="34" charset="0"/>
              </a:rPr>
              <a:t>  </a:t>
            </a:r>
            <a:r>
              <a:rPr kumimoji="0" lang="fr-FR" altLang="fr-FR" sz="23500" b="0" i="0" u="none" strike="noStrike" cap="none" normalizeH="0" baseline="0" dirty="0">
                <a:ln>
                  <a:noFill/>
                </a:ln>
                <a:solidFill>
                  <a:srgbClr val="0B0080"/>
                </a:solidFill>
                <a:effectLst/>
                <a:latin typeface="Arial" panose="020B0604020202020204" pitchFamily="34" charset="0"/>
              </a:rPr>
              <a:t>    </a:t>
            </a:r>
            <a:endParaRPr kumimoji="0" lang="fr-FR" altLang="fr-FR" sz="900" b="0" i="0" u="none" strike="noStrike" cap="none" normalizeH="0" baseline="0" dirty="0">
              <a:ln>
                <a:noFill/>
              </a:ln>
              <a:solidFill>
                <a:srgbClr val="2021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93946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983180-08C9-AE43-B626-D45435B7940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302967C-DF55-4C41-A6A1-E158F462AC4B}"/>
              </a:ext>
            </a:extLst>
          </p:cNvPr>
          <p:cNvSpPr>
            <a:spLocks noGrp="1"/>
          </p:cNvSpPr>
          <p:nvPr>
            <p:ph idx="1"/>
          </p:nvPr>
        </p:nvSpPr>
        <p:spPr/>
        <p:txBody>
          <a:bodyPr>
            <a:normAutofit fontScale="85000" lnSpcReduction="20000"/>
          </a:bodyPr>
          <a:lstStyle/>
          <a:p>
            <a:pPr marL="0" indent="0">
              <a:buNone/>
            </a:pPr>
            <a:r>
              <a:rPr lang="fr-FR" b="1" dirty="0"/>
              <a:t>Article « </a:t>
            </a:r>
            <a:r>
              <a:rPr lang="fr-FR" b="1" dirty="0">
                <a:highlight>
                  <a:srgbClr val="00FFFF"/>
                </a:highlight>
              </a:rPr>
              <a:t>Anthropophagie</a:t>
            </a:r>
            <a:r>
              <a:rPr lang="fr-FR" b="1" dirty="0"/>
              <a:t> »</a:t>
            </a:r>
          </a:p>
          <a:p>
            <a:pPr>
              <a:buFont typeface="Wingdings" pitchFamily="2" charset="2"/>
              <a:buChar char="Ø"/>
            </a:pPr>
            <a:r>
              <a:rPr lang="fr-FR" dirty="0"/>
              <a:t>Renvoi subrepticement à « eucharistie »</a:t>
            </a:r>
          </a:p>
          <a:p>
            <a:pPr>
              <a:buFont typeface="Wingdings" pitchFamily="2" charset="2"/>
              <a:buChar char="Ø"/>
            </a:pPr>
            <a:endParaRPr lang="fr-FR" dirty="0"/>
          </a:p>
          <a:p>
            <a:pPr marL="0" indent="0" algn="just">
              <a:buNone/>
            </a:pPr>
            <a:r>
              <a:rPr lang="fr-FR" dirty="0"/>
              <a:t>« Les </a:t>
            </a:r>
            <a:r>
              <a:rPr lang="fr-FR" dirty="0" err="1"/>
              <a:t>payens</a:t>
            </a:r>
            <a:r>
              <a:rPr lang="fr-FR" dirty="0"/>
              <a:t> </a:t>
            </a:r>
            <a:r>
              <a:rPr lang="fr-FR" dirty="0" err="1"/>
              <a:t>accusoient</a:t>
            </a:r>
            <a:r>
              <a:rPr lang="fr-FR" dirty="0"/>
              <a:t> les premiers Chrétiens d’</a:t>
            </a:r>
            <a:r>
              <a:rPr lang="fr-FR" i="1" dirty="0"/>
              <a:t>anthropophagie</a:t>
            </a:r>
            <a:r>
              <a:rPr lang="fr-FR" dirty="0"/>
              <a:t> ; ils permettent, </a:t>
            </a:r>
            <a:r>
              <a:rPr lang="fr-FR" dirty="0" err="1"/>
              <a:t>disoient</a:t>
            </a:r>
            <a:r>
              <a:rPr lang="fr-FR" dirty="0"/>
              <a:t>-ils, le crime d’Œdipe, &amp; ils renouvellent la </a:t>
            </a:r>
            <a:r>
              <a:rPr lang="fr-FR" dirty="0" err="1"/>
              <a:t>scene</a:t>
            </a:r>
            <a:r>
              <a:rPr lang="fr-FR" dirty="0"/>
              <a:t> de Thyeste. Il </a:t>
            </a:r>
            <a:r>
              <a:rPr lang="fr-FR" dirty="0" err="1"/>
              <a:t>paroît</a:t>
            </a:r>
            <a:r>
              <a:rPr lang="fr-FR" dirty="0"/>
              <a:t> par les ouvrages de Tatien, par le chapitre </a:t>
            </a:r>
            <a:r>
              <a:rPr lang="fr-FR" dirty="0" err="1"/>
              <a:t>huitieme</a:t>
            </a:r>
            <a:r>
              <a:rPr lang="fr-FR" dirty="0"/>
              <a:t> de l’apologie des Chrétiens de Tertullien, &amp; par le IV</a:t>
            </a:r>
            <a:r>
              <a:rPr lang="fr-FR" baseline="30000" dirty="0"/>
              <a:t>e</a:t>
            </a:r>
            <a:r>
              <a:rPr lang="fr-FR" dirty="0"/>
              <a:t> livre de la Providence, par Salvien, que ce fut la célébration </a:t>
            </a:r>
            <a:r>
              <a:rPr lang="fr-FR" dirty="0" err="1"/>
              <a:t>secrete</a:t>
            </a:r>
            <a:r>
              <a:rPr lang="fr-FR" dirty="0"/>
              <a:t> de nos </a:t>
            </a:r>
            <a:r>
              <a:rPr lang="fr-FR" dirty="0" err="1"/>
              <a:t>mysteres</a:t>
            </a:r>
            <a:r>
              <a:rPr lang="fr-FR" dirty="0"/>
              <a:t> qui donna lieu à ces calomnies. Ils tuent, </a:t>
            </a:r>
            <a:r>
              <a:rPr lang="fr-FR" dirty="0" err="1"/>
              <a:t>ajoûtoient</a:t>
            </a:r>
            <a:r>
              <a:rPr lang="fr-FR" dirty="0"/>
              <a:t> les </a:t>
            </a:r>
            <a:r>
              <a:rPr lang="fr-FR" dirty="0" err="1"/>
              <a:t>payens</a:t>
            </a:r>
            <a:r>
              <a:rPr lang="fr-FR" dirty="0"/>
              <a:t>, </a:t>
            </a:r>
            <a:r>
              <a:rPr lang="fr-FR" dirty="0">
                <a:highlight>
                  <a:srgbClr val="00FF00"/>
                </a:highlight>
              </a:rPr>
              <a:t>un enfant, &amp; ils en mangent la chair </a:t>
            </a:r>
            <a:r>
              <a:rPr lang="fr-FR" dirty="0"/>
              <a:t>; accusations qui n’</a:t>
            </a:r>
            <a:r>
              <a:rPr lang="fr-FR" dirty="0" err="1"/>
              <a:t>étoient</a:t>
            </a:r>
            <a:r>
              <a:rPr lang="fr-FR" dirty="0"/>
              <a:t> fondées que sur les notions vagues qu’ils avoient prises de l’eucharistie &amp; de la communion, sur les discours de gens mal instruits. </a:t>
            </a:r>
          </a:p>
          <a:p>
            <a:pPr marL="0" indent="0" algn="just">
              <a:buNone/>
            </a:pPr>
            <a:r>
              <a:rPr lang="fr-FR" i="1" dirty="0"/>
              <a:t>Voyez</a:t>
            </a:r>
            <a:r>
              <a:rPr lang="fr-FR" dirty="0"/>
              <a:t> </a:t>
            </a:r>
            <a:r>
              <a:rPr lang="fr-FR" dirty="0">
                <a:highlight>
                  <a:srgbClr val="00FFFF"/>
                </a:highlight>
              </a:rPr>
              <a:t>Eucharistie, Communion, Autel </a:t>
            </a:r>
            <a:r>
              <a:rPr lang="fr-FR" dirty="0"/>
              <a:t>».</a:t>
            </a:r>
          </a:p>
          <a:p>
            <a:pPr marL="0" indent="0" algn="just">
              <a:buNone/>
            </a:pPr>
            <a:br>
              <a:rPr lang="fr-FR" dirty="0"/>
            </a:br>
            <a:r>
              <a:rPr lang="fr-FR" dirty="0">
                <a:highlight>
                  <a:srgbClr val="00FF00"/>
                </a:highlight>
              </a:rPr>
              <a:t>accusation de meurtre rituel*</a:t>
            </a:r>
          </a:p>
          <a:p>
            <a:pPr>
              <a:buFont typeface="Wingdings" pitchFamily="2" charset="2"/>
              <a:buChar char="Ø"/>
            </a:pPr>
            <a:endParaRPr lang="fr-FR" dirty="0"/>
          </a:p>
        </p:txBody>
      </p:sp>
    </p:spTree>
    <p:extLst>
      <p:ext uri="{BB962C8B-B14F-4D97-AF65-F5344CB8AC3E}">
        <p14:creationId xmlns:p14="http://schemas.microsoft.com/office/powerpoint/2010/main" val="4285311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1A495-5D49-FA4A-8B6C-C36950AFF214}"/>
              </a:ext>
            </a:extLst>
          </p:cNvPr>
          <p:cNvSpPr>
            <a:spLocks noGrp="1"/>
          </p:cNvSpPr>
          <p:nvPr>
            <p:ph type="title"/>
          </p:nvPr>
        </p:nvSpPr>
        <p:spPr/>
        <p:txBody>
          <a:bodyPr/>
          <a:lstStyle/>
          <a:p>
            <a:r>
              <a:rPr lang="fr-FR" b="1" dirty="0"/>
              <a:t>- Relire les </a:t>
            </a:r>
            <a:r>
              <a:rPr lang="fr-FR" b="1" dirty="0">
                <a:highlight>
                  <a:srgbClr val="00FF00"/>
                </a:highlight>
              </a:rPr>
              <a:t>superstitions</a:t>
            </a:r>
            <a:r>
              <a:rPr lang="fr-FR" b="1" dirty="0"/>
              <a:t> et les passions de l’homme</a:t>
            </a:r>
          </a:p>
        </p:txBody>
      </p:sp>
      <p:sp>
        <p:nvSpPr>
          <p:cNvPr id="3" name="Espace réservé du contenu 2">
            <a:extLst>
              <a:ext uri="{FF2B5EF4-FFF2-40B4-BE49-F238E27FC236}">
                <a16:creationId xmlns:a16="http://schemas.microsoft.com/office/drawing/2014/main" id="{FECFC0DE-35AC-B946-AB67-8825442B8CBB}"/>
              </a:ext>
            </a:extLst>
          </p:cNvPr>
          <p:cNvSpPr>
            <a:spLocks noGrp="1"/>
          </p:cNvSpPr>
          <p:nvPr>
            <p:ph idx="1"/>
          </p:nvPr>
        </p:nvSpPr>
        <p:spPr/>
        <p:txBody>
          <a:bodyPr>
            <a:normAutofit fontScale="85000" lnSpcReduction="20000"/>
          </a:bodyPr>
          <a:lstStyle/>
          <a:p>
            <a:pPr marL="0" indent="0">
              <a:buNone/>
            </a:pPr>
            <a:r>
              <a:rPr lang="fr-FR" dirty="0"/>
              <a:t>Apparition d’une comète dans le ciel en 1680, la comète de Haley</a:t>
            </a:r>
          </a:p>
          <a:p>
            <a:pPr marL="0" indent="0">
              <a:buNone/>
            </a:pPr>
            <a:endParaRPr lang="fr-FR" dirty="0"/>
          </a:p>
          <a:p>
            <a:pPr marL="0" indent="0">
              <a:buNone/>
            </a:pPr>
            <a:r>
              <a:rPr lang="fr-FR" dirty="0"/>
              <a:t>Pierre Bayle, </a:t>
            </a:r>
            <a:r>
              <a:rPr lang="fr-FR" i="1" dirty="0"/>
              <a:t>Pensées diverses écrites à un docteur de la Sorbonne à l’occasion de la Comète qui parut au mois de décembre 1680</a:t>
            </a:r>
          </a:p>
          <a:p>
            <a:pPr marL="0" indent="0">
              <a:buNone/>
            </a:pPr>
            <a:endParaRPr lang="fr-FR" dirty="0"/>
          </a:p>
          <a:p>
            <a:pPr marL="0" indent="0" algn="just">
              <a:buNone/>
            </a:pPr>
            <a:r>
              <a:rPr lang="fr-FR" dirty="0"/>
              <a:t>« Dieu ne viole pas les lois de la nature et ce que trop souvent ce que nous avons considéré comme </a:t>
            </a:r>
            <a:r>
              <a:rPr lang="fr-FR" dirty="0">
                <a:highlight>
                  <a:srgbClr val="00FF00"/>
                </a:highlight>
              </a:rPr>
              <a:t>des signes ne sont que des concomitances</a:t>
            </a:r>
            <a:r>
              <a:rPr lang="fr-FR" dirty="0"/>
              <a:t>. Pour certains, la religion est devenue un amas d’extravagances et de bizarreries pour l’homme incrédule. De plus, le chrétien donne souvent l’exemple du vice alors que l’athée peut être vertueux. Une controverse sur le livre des Sibylles est aussi l’occasion de montrer le mécanisme qui fait d’une sottise une histoire écrite qui devient une opinion commune erronée »</a:t>
            </a:r>
          </a:p>
          <a:p>
            <a:pPr marL="0" indent="0">
              <a:buNone/>
            </a:pPr>
            <a:r>
              <a:rPr lang="fr-FR" dirty="0"/>
              <a:t>. </a:t>
            </a:r>
          </a:p>
        </p:txBody>
      </p:sp>
    </p:spTree>
    <p:extLst>
      <p:ext uri="{BB962C8B-B14F-4D97-AF65-F5344CB8AC3E}">
        <p14:creationId xmlns:p14="http://schemas.microsoft.com/office/powerpoint/2010/main" val="1369420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E1BBA2-5804-C748-8F08-4D76D8D8FC80}"/>
              </a:ext>
            </a:extLst>
          </p:cNvPr>
          <p:cNvSpPr>
            <a:spLocks noGrp="1"/>
          </p:cNvSpPr>
          <p:nvPr>
            <p:ph type="title"/>
          </p:nvPr>
        </p:nvSpPr>
        <p:spPr/>
        <p:txBody>
          <a:bodyPr/>
          <a:lstStyle/>
          <a:p>
            <a:r>
              <a:rPr lang="fr-FR" dirty="0"/>
              <a:t>- </a:t>
            </a:r>
            <a:r>
              <a:rPr lang="fr-FR" b="1" dirty="0"/>
              <a:t>Relire les religions révélées</a:t>
            </a:r>
          </a:p>
        </p:txBody>
      </p:sp>
      <p:sp>
        <p:nvSpPr>
          <p:cNvPr id="3" name="Espace réservé du contenu 2">
            <a:extLst>
              <a:ext uri="{FF2B5EF4-FFF2-40B4-BE49-F238E27FC236}">
                <a16:creationId xmlns:a16="http://schemas.microsoft.com/office/drawing/2014/main" id="{2EF68D3C-B59D-814A-A5FD-2677ACF02CC2}"/>
              </a:ext>
            </a:extLst>
          </p:cNvPr>
          <p:cNvSpPr>
            <a:spLocks noGrp="1"/>
          </p:cNvSpPr>
          <p:nvPr>
            <p:ph idx="1"/>
          </p:nvPr>
        </p:nvSpPr>
        <p:spPr/>
        <p:txBody>
          <a:bodyPr/>
          <a:lstStyle/>
          <a:p>
            <a:r>
              <a:rPr lang="fr-FR" b="1" dirty="0"/>
              <a:t>Pas d’antichristianisme </a:t>
            </a:r>
            <a:r>
              <a:rPr lang="fr-FR" dirty="0"/>
              <a:t>: pas de monde sans Dieu</a:t>
            </a:r>
          </a:p>
          <a:p>
            <a:r>
              <a:rPr lang="fr-FR" dirty="0"/>
              <a:t>Encyclopédistes, partisans d’une « </a:t>
            </a:r>
            <a:r>
              <a:rPr lang="fr-FR" b="1" dirty="0"/>
              <a:t>religion naturelle </a:t>
            </a:r>
            <a:r>
              <a:rPr lang="fr-FR" dirty="0"/>
              <a:t>»</a:t>
            </a:r>
          </a:p>
          <a:p>
            <a:r>
              <a:rPr lang="fr-FR" dirty="0"/>
              <a:t>Croyance en un Dieu « grand horloger »</a:t>
            </a:r>
          </a:p>
          <a:p>
            <a:pPr>
              <a:buFontTx/>
              <a:buChar char="-"/>
            </a:pPr>
            <a:r>
              <a:rPr lang="fr-FR" dirty="0"/>
              <a:t>Cause première de l’univers</a:t>
            </a:r>
          </a:p>
          <a:p>
            <a:pPr>
              <a:buFontTx/>
              <a:buChar char="-"/>
            </a:pPr>
            <a:r>
              <a:rPr lang="fr-FR" dirty="0"/>
              <a:t>Garant de la Loi morale</a:t>
            </a:r>
          </a:p>
          <a:p>
            <a:pPr>
              <a:buFontTx/>
              <a:buChar char="-"/>
            </a:pPr>
            <a:endParaRPr lang="fr-FR" dirty="0"/>
          </a:p>
          <a:p>
            <a:pPr marL="0" indent="0">
              <a:buNone/>
            </a:pPr>
            <a:r>
              <a:rPr lang="fr-FR" dirty="0"/>
              <a:t>Cf. Controverses incessantes protestants-catholiques</a:t>
            </a:r>
          </a:p>
          <a:p>
            <a:pPr marL="0" indent="0">
              <a:buNone/>
            </a:pPr>
            <a:r>
              <a:rPr lang="fr-FR" dirty="0"/>
              <a:t>Cf. </a:t>
            </a:r>
            <a:r>
              <a:rPr lang="fr-FR" dirty="0">
                <a:highlight>
                  <a:srgbClr val="00FF00"/>
                </a:highlight>
              </a:rPr>
              <a:t>Déisme* des philosophes anglais</a:t>
            </a:r>
          </a:p>
        </p:txBody>
      </p:sp>
    </p:spTree>
    <p:extLst>
      <p:ext uri="{BB962C8B-B14F-4D97-AF65-F5344CB8AC3E}">
        <p14:creationId xmlns:p14="http://schemas.microsoft.com/office/powerpoint/2010/main" val="4085125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1576B3-B029-CF4C-A25C-7CAA4548BF7E}"/>
              </a:ext>
            </a:extLst>
          </p:cNvPr>
          <p:cNvSpPr>
            <a:spLocks noGrp="1"/>
          </p:cNvSpPr>
          <p:nvPr>
            <p:ph type="title"/>
          </p:nvPr>
        </p:nvSpPr>
        <p:spPr/>
        <p:txBody>
          <a:bodyPr/>
          <a:lstStyle/>
          <a:p>
            <a:r>
              <a:rPr lang="fr-FR" b="1" dirty="0"/>
              <a:t>- Un athéisme* confidentiel</a:t>
            </a:r>
          </a:p>
        </p:txBody>
      </p:sp>
      <p:sp>
        <p:nvSpPr>
          <p:cNvPr id="3" name="Espace réservé du contenu 2">
            <a:extLst>
              <a:ext uri="{FF2B5EF4-FFF2-40B4-BE49-F238E27FC236}">
                <a16:creationId xmlns:a16="http://schemas.microsoft.com/office/drawing/2014/main" id="{4AD3E31E-8D8A-6D46-8E58-35444427702B}"/>
              </a:ext>
            </a:extLst>
          </p:cNvPr>
          <p:cNvSpPr>
            <a:spLocks noGrp="1"/>
          </p:cNvSpPr>
          <p:nvPr>
            <p:ph idx="1"/>
          </p:nvPr>
        </p:nvSpPr>
        <p:spPr/>
        <p:txBody>
          <a:bodyPr/>
          <a:lstStyle/>
          <a:p>
            <a:pPr>
              <a:buFontTx/>
              <a:buChar char="-"/>
            </a:pPr>
            <a:r>
              <a:rPr lang="fr-FR" dirty="0"/>
              <a:t>Libertins : liberté des mœurs et des croyances</a:t>
            </a:r>
          </a:p>
          <a:p>
            <a:pPr>
              <a:buFontTx/>
              <a:buChar char="-"/>
            </a:pPr>
            <a:r>
              <a:rPr lang="fr-FR" dirty="0"/>
              <a:t>Confidentiel et clandestin</a:t>
            </a:r>
          </a:p>
          <a:p>
            <a:pPr marL="0" indent="0">
              <a:buNone/>
            </a:pPr>
            <a:r>
              <a:rPr lang="fr-FR" dirty="0"/>
              <a:t>Pas pensable au XVII</a:t>
            </a:r>
            <a:r>
              <a:rPr lang="fr-FR" baseline="30000" dirty="0"/>
              <a:t>e</a:t>
            </a:r>
            <a:r>
              <a:rPr lang="fr-FR" dirty="0"/>
              <a:t> siècle, ni dans les premières décennies du XVIII</a:t>
            </a:r>
            <a:r>
              <a:rPr lang="fr-FR" baseline="30000" dirty="0"/>
              <a:t>e</a:t>
            </a:r>
            <a:r>
              <a:rPr lang="fr-FR" dirty="0"/>
              <a:t> siècle</a:t>
            </a:r>
          </a:p>
          <a:p>
            <a:pPr marL="0" indent="0">
              <a:buNone/>
            </a:pPr>
            <a:r>
              <a:rPr lang="fr-FR" dirty="0"/>
              <a:t>Pas imaginable</a:t>
            </a:r>
          </a:p>
          <a:p>
            <a:pPr>
              <a:buFontTx/>
              <a:buChar char="-"/>
            </a:pPr>
            <a:r>
              <a:rPr lang="fr-FR" dirty="0"/>
              <a:t>Libertins* érudits : prudents et discrets</a:t>
            </a:r>
          </a:p>
          <a:p>
            <a:pPr>
              <a:buFontTx/>
              <a:buChar char="-"/>
            </a:pPr>
            <a:endParaRPr lang="fr-FR" dirty="0"/>
          </a:p>
          <a:p>
            <a:pPr marL="0" indent="0">
              <a:buNone/>
            </a:pPr>
            <a:r>
              <a:rPr lang="fr-FR" dirty="0"/>
              <a:t>Quelques salons…</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2390881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ACD40F-CC7E-AC44-BC94-7ADDFDF68715}"/>
              </a:ext>
            </a:extLst>
          </p:cNvPr>
          <p:cNvSpPr>
            <a:spLocks noGrp="1"/>
          </p:cNvSpPr>
          <p:nvPr>
            <p:ph type="title"/>
          </p:nvPr>
        </p:nvSpPr>
        <p:spPr>
          <a:xfrm>
            <a:off x="838200" y="365125"/>
            <a:ext cx="10515600" cy="1325563"/>
          </a:xfrm>
        </p:spPr>
        <p:txBody>
          <a:bodyPr/>
          <a:lstStyle/>
          <a:p>
            <a:r>
              <a:rPr lang="fr-FR" b="1" dirty="0"/>
              <a:t>- Une sociabilité participative</a:t>
            </a:r>
          </a:p>
        </p:txBody>
      </p:sp>
      <p:sp>
        <p:nvSpPr>
          <p:cNvPr id="3" name="Espace réservé du contenu 2">
            <a:extLst>
              <a:ext uri="{FF2B5EF4-FFF2-40B4-BE49-F238E27FC236}">
                <a16:creationId xmlns:a16="http://schemas.microsoft.com/office/drawing/2014/main" id="{002BCE82-DF72-8447-8089-250EB2A88877}"/>
              </a:ext>
            </a:extLst>
          </p:cNvPr>
          <p:cNvSpPr>
            <a:spLocks noGrp="1"/>
          </p:cNvSpPr>
          <p:nvPr>
            <p:ph idx="1"/>
          </p:nvPr>
        </p:nvSpPr>
        <p:spPr/>
        <p:txBody>
          <a:bodyPr/>
          <a:lstStyle/>
          <a:p>
            <a:pPr marL="0" indent="0">
              <a:buNone/>
            </a:pPr>
            <a:r>
              <a:rPr lang="fr-FR" dirty="0"/>
              <a:t>Importance des </a:t>
            </a:r>
            <a:r>
              <a:rPr lang="fr-FR" b="1" dirty="0"/>
              <a:t>Salons </a:t>
            </a:r>
            <a:r>
              <a:rPr lang="fr-FR" dirty="0"/>
              <a:t>et de l’art de la discussion</a:t>
            </a:r>
          </a:p>
          <a:p>
            <a:pPr marL="0" indent="0">
              <a:buNone/>
            </a:pPr>
            <a:endParaRPr lang="fr-FR" dirty="0"/>
          </a:p>
          <a:p>
            <a:pPr marL="0" indent="0">
              <a:buNone/>
            </a:pPr>
            <a:r>
              <a:rPr lang="fr-FR" dirty="0"/>
              <a:t>Discussion au</a:t>
            </a:r>
            <a:r>
              <a:rPr lang="fr-FR" b="1" dirty="0"/>
              <a:t> Café </a:t>
            </a:r>
            <a:r>
              <a:rPr lang="fr-FR" dirty="0"/>
              <a:t>et essor des correspondances</a:t>
            </a:r>
          </a:p>
          <a:p>
            <a:pPr marL="0" indent="0">
              <a:buNone/>
            </a:pPr>
            <a:endParaRPr lang="fr-FR" dirty="0"/>
          </a:p>
          <a:p>
            <a:pPr marL="0" indent="0">
              <a:buNone/>
            </a:pPr>
            <a:r>
              <a:rPr lang="fr-FR" b="1" dirty="0"/>
              <a:t>Académies provinciales</a:t>
            </a:r>
            <a:r>
              <a:rPr lang="fr-FR" dirty="0"/>
              <a:t>, relais des idées nouvelles</a:t>
            </a:r>
          </a:p>
        </p:txBody>
      </p:sp>
    </p:spTree>
    <p:extLst>
      <p:ext uri="{BB962C8B-B14F-4D97-AF65-F5344CB8AC3E}">
        <p14:creationId xmlns:p14="http://schemas.microsoft.com/office/powerpoint/2010/main" val="1554760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A6B34E-156B-CA49-8868-989FC0D6F7FD}"/>
              </a:ext>
            </a:extLst>
          </p:cNvPr>
          <p:cNvSpPr>
            <a:spLocks noGrp="1"/>
          </p:cNvSpPr>
          <p:nvPr>
            <p:ph type="title"/>
          </p:nvPr>
        </p:nvSpPr>
        <p:spPr/>
        <p:txBody>
          <a:bodyPr/>
          <a:lstStyle/>
          <a:p>
            <a:r>
              <a:rPr lang="fr-FR" b="1" dirty="0"/>
              <a:t>- Les « libertés de l’Eglise gallicane »</a:t>
            </a:r>
          </a:p>
        </p:txBody>
      </p:sp>
      <p:sp>
        <p:nvSpPr>
          <p:cNvPr id="3" name="Espace réservé du contenu 2">
            <a:extLst>
              <a:ext uri="{FF2B5EF4-FFF2-40B4-BE49-F238E27FC236}">
                <a16:creationId xmlns:a16="http://schemas.microsoft.com/office/drawing/2014/main" id="{587F23E3-E627-6640-BF6A-5BF4C488F6D4}"/>
              </a:ext>
            </a:extLst>
          </p:cNvPr>
          <p:cNvSpPr>
            <a:spLocks noGrp="1"/>
          </p:cNvSpPr>
          <p:nvPr>
            <p:ph idx="1"/>
          </p:nvPr>
        </p:nvSpPr>
        <p:spPr/>
        <p:txBody>
          <a:bodyPr/>
          <a:lstStyle/>
          <a:p>
            <a:r>
              <a:rPr lang="fr-FR" dirty="0"/>
              <a:t>Au XVIII</a:t>
            </a:r>
            <a:r>
              <a:rPr lang="fr-FR" baseline="30000" dirty="0"/>
              <a:t>e</a:t>
            </a:r>
            <a:r>
              <a:rPr lang="fr-FR" dirty="0"/>
              <a:t> siècle : </a:t>
            </a:r>
          </a:p>
          <a:p>
            <a:r>
              <a:rPr lang="fr-FR" dirty="0"/>
              <a:t>« libertés de l'Église gallicane »</a:t>
            </a:r>
          </a:p>
          <a:p>
            <a:r>
              <a:rPr lang="fr-FR" dirty="0"/>
              <a:t>formule de compromis </a:t>
            </a:r>
          </a:p>
          <a:p>
            <a:r>
              <a:rPr lang="fr-FR" dirty="0"/>
              <a:t> Église de France est reconnue catholique </a:t>
            </a:r>
          </a:p>
          <a:p>
            <a:pPr>
              <a:buFontTx/>
              <a:buChar char="-"/>
            </a:pPr>
            <a:r>
              <a:rPr lang="fr-FR" dirty="0"/>
              <a:t>soumise au pape sur le plan spirituel,</a:t>
            </a:r>
          </a:p>
          <a:p>
            <a:pPr>
              <a:buFontTx/>
              <a:buChar char="-"/>
            </a:pPr>
            <a:r>
              <a:rPr lang="fr-FR" dirty="0"/>
              <a:t>intégrée à l'État et soumise au roi sur le plan temporel. </a:t>
            </a:r>
          </a:p>
          <a:p>
            <a:pPr marL="0" indent="0">
              <a:buNone/>
            </a:pPr>
            <a:endParaRPr lang="fr-FR" dirty="0"/>
          </a:p>
          <a:p>
            <a:pPr marL="0" indent="0">
              <a:buNone/>
            </a:pPr>
            <a:r>
              <a:rPr lang="fr-FR" dirty="0"/>
              <a:t>&gt;&gt; l'Église est dans l'État.</a:t>
            </a:r>
          </a:p>
        </p:txBody>
      </p:sp>
    </p:spTree>
    <p:extLst>
      <p:ext uri="{BB962C8B-B14F-4D97-AF65-F5344CB8AC3E}">
        <p14:creationId xmlns:p14="http://schemas.microsoft.com/office/powerpoint/2010/main" val="3222450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B9AE8B-3A57-EE42-A5BB-4060BD4C4BB3}"/>
              </a:ext>
            </a:extLst>
          </p:cNvPr>
          <p:cNvPicPr>
            <a:picLocks noChangeAspect="1"/>
          </p:cNvPicPr>
          <p:nvPr/>
        </p:nvPicPr>
        <p:blipFill>
          <a:blip r:embed="rId2"/>
          <a:stretch>
            <a:fillRect/>
          </a:stretch>
        </p:blipFill>
        <p:spPr>
          <a:xfrm>
            <a:off x="1569389" y="270163"/>
            <a:ext cx="9819048" cy="6464831"/>
          </a:xfrm>
          <a:prstGeom prst="rect">
            <a:avLst/>
          </a:prstGeom>
        </p:spPr>
      </p:pic>
      <p:sp>
        <p:nvSpPr>
          <p:cNvPr id="5" name="ZoneTexte 4">
            <a:extLst>
              <a:ext uri="{FF2B5EF4-FFF2-40B4-BE49-F238E27FC236}">
                <a16:creationId xmlns:a16="http://schemas.microsoft.com/office/drawing/2014/main" id="{05C0485E-A585-564C-A9EC-C9D43D14A4A9}"/>
              </a:ext>
            </a:extLst>
          </p:cNvPr>
          <p:cNvSpPr txBox="1"/>
          <p:nvPr/>
        </p:nvSpPr>
        <p:spPr>
          <a:xfrm>
            <a:off x="0" y="3348990"/>
            <a:ext cx="1569388" cy="3693319"/>
          </a:xfrm>
          <a:prstGeom prst="rect">
            <a:avLst/>
          </a:prstGeom>
          <a:noFill/>
        </p:spPr>
        <p:txBody>
          <a:bodyPr wrap="square" rtlCol="0">
            <a:spAutoFit/>
          </a:bodyPr>
          <a:lstStyle/>
          <a:p>
            <a:r>
              <a:rPr lang="fr-FR" cap="all" dirty="0"/>
              <a:t>Anicet </a:t>
            </a:r>
            <a:r>
              <a:rPr lang="fr-FR" cap="all" dirty="0" err="1"/>
              <a:t>LemonniER</a:t>
            </a:r>
            <a:r>
              <a:rPr lang="fr-FR" cap="all" dirty="0"/>
              <a:t> (1743-1824), </a:t>
            </a:r>
            <a:r>
              <a:rPr lang="fr-FR" i="1" cap="all" dirty="0"/>
              <a:t>LECTURE DE LA TRAGÉDIE “L'ORPHELIN” DE LA CHINE" DE VOLTAIRE DANS LE SALON DE MADAME GEOFFRIN</a:t>
            </a:r>
            <a:r>
              <a:rPr lang="fr-FR" cap="all" dirty="0"/>
              <a:t>.</a:t>
            </a:r>
          </a:p>
          <a:p>
            <a:pPr fontAlgn="ctr"/>
            <a:r>
              <a:rPr lang="fr-FR" cap="all" dirty="0"/>
              <a:t> </a:t>
            </a:r>
          </a:p>
        </p:txBody>
      </p:sp>
    </p:spTree>
    <p:extLst>
      <p:ext uri="{BB962C8B-B14F-4D97-AF65-F5344CB8AC3E}">
        <p14:creationId xmlns:p14="http://schemas.microsoft.com/office/powerpoint/2010/main" val="2203993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70030F-1FB0-2B4C-8BCF-8AC8A12987D7}"/>
              </a:ext>
            </a:extLst>
          </p:cNvPr>
          <p:cNvSpPr/>
          <p:nvPr/>
        </p:nvSpPr>
        <p:spPr>
          <a:xfrm>
            <a:off x="2826327" y="353291"/>
            <a:ext cx="6317673" cy="5909310"/>
          </a:xfrm>
          <a:prstGeom prst="rect">
            <a:avLst/>
          </a:prstGeom>
        </p:spPr>
        <p:txBody>
          <a:bodyPr wrap="square">
            <a:spAutoFit/>
          </a:bodyPr>
          <a:lstStyle/>
          <a:p>
            <a:pPr algn="just"/>
            <a:r>
              <a:rPr lang="fr-FR" b="0" i="0" u="none" strike="noStrike" dirty="0">
                <a:solidFill>
                  <a:srgbClr val="000000"/>
                </a:solidFill>
                <a:effectLst/>
                <a:latin typeface="Arial" panose="020B0604020202020204" pitchFamily="34" charset="0"/>
              </a:rPr>
              <a:t>« La scène se situe dans un salon richement décoré de tableaux et de tapis, celui de Madame Geoffrin, épouse du directeur de la manufacture des Glaces (future entreprise Saint-Gobain). L’hôtesse, que l’historiographie américaine nomme également « salonnière », accueille dans le cadre confortable du salon les habitués de sa « société » (…).</a:t>
            </a:r>
          </a:p>
          <a:p>
            <a:pPr algn="just"/>
            <a:r>
              <a:rPr lang="fr-FR" b="0" i="0" u="none" strike="noStrike" dirty="0">
                <a:solidFill>
                  <a:srgbClr val="000000"/>
                </a:solidFill>
                <a:effectLst/>
                <a:latin typeface="Arial" panose="020B0604020202020204" pitchFamily="34" charset="0"/>
              </a:rPr>
              <a:t>Les hôtesses les plus célèbres associent aux hommes de lettres et aux artistes, des puissants – ici des ministres comme Turgot, Malesherbes ou des figures de l’aristocratie comme le maréchal duc de Richelieu. Elles ont aussi le souci de réunir des invités dont les caractères sont compatibles. On reconnaît ici notamment : Georges Louis Leclerc comte de Buffon, Mademoiselle de Lespinasse (autre salonnière célèbre), Jean Le Rond d’Alembert,  (…) Jean-Philippe Rameau, Jean-Jacques Rousseau, l’abbé Raynal, Marivaux, Françoise de Graffigny, René Antoine Réaumur ou encore Madame du Bocage.</a:t>
            </a:r>
          </a:p>
          <a:p>
            <a:pPr algn="just"/>
            <a:r>
              <a:rPr lang="fr-FR" b="0" i="0" u="none" strike="noStrike" dirty="0">
                <a:solidFill>
                  <a:srgbClr val="000000"/>
                </a:solidFill>
                <a:effectLst/>
                <a:latin typeface="Arial" panose="020B0604020202020204" pitchFamily="34" charset="0"/>
              </a:rPr>
              <a:t>Au centre de ce tableau de groupe des Lumières à leur zénith trône le buste du patriarche de </a:t>
            </a:r>
            <a:r>
              <a:rPr lang="fr-FR" b="0" i="0" u="none" strike="noStrike" dirty="0" err="1">
                <a:solidFill>
                  <a:srgbClr val="000000"/>
                </a:solidFill>
                <a:effectLst/>
                <a:latin typeface="Arial" panose="020B0604020202020204" pitchFamily="34" charset="0"/>
              </a:rPr>
              <a:t>Ferney</a:t>
            </a:r>
            <a:r>
              <a:rPr lang="fr-FR" b="0" i="0" u="none" strike="noStrike" dirty="0">
                <a:solidFill>
                  <a:srgbClr val="000000"/>
                </a:solidFill>
                <a:effectLst/>
                <a:latin typeface="Arial" panose="020B0604020202020204" pitchFamily="34" charset="0"/>
              </a:rPr>
              <a:t>, Voltaire, au génie duquel les participants rendent un hommage symbolique en lisant sa tragédie </a:t>
            </a:r>
            <a:r>
              <a:rPr lang="fr-FR" b="0" i="1" u="none" strike="noStrike" dirty="0">
                <a:solidFill>
                  <a:srgbClr val="000000"/>
                </a:solidFill>
                <a:effectLst/>
                <a:latin typeface="Arial" panose="020B0604020202020204" pitchFamily="34" charset="0"/>
              </a:rPr>
              <a:t>L’Orphelin de Chine</a:t>
            </a:r>
            <a:r>
              <a:rPr lang="fr-FR" b="0" i="0" u="none" strike="noStrike"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3932159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7D05B78-95DB-4E43-9569-AD8CBA1F770F}"/>
              </a:ext>
            </a:extLst>
          </p:cNvPr>
          <p:cNvPicPr>
            <a:picLocks noChangeAspect="1"/>
          </p:cNvPicPr>
          <p:nvPr/>
        </p:nvPicPr>
        <p:blipFill>
          <a:blip r:embed="rId2"/>
          <a:stretch>
            <a:fillRect/>
          </a:stretch>
        </p:blipFill>
        <p:spPr>
          <a:xfrm>
            <a:off x="3830972" y="0"/>
            <a:ext cx="4530055" cy="6858000"/>
          </a:xfrm>
          <a:prstGeom prst="rect">
            <a:avLst/>
          </a:prstGeom>
        </p:spPr>
      </p:pic>
      <p:sp>
        <p:nvSpPr>
          <p:cNvPr id="3" name="ZoneTexte 2">
            <a:extLst>
              <a:ext uri="{FF2B5EF4-FFF2-40B4-BE49-F238E27FC236}">
                <a16:creationId xmlns:a16="http://schemas.microsoft.com/office/drawing/2014/main" id="{B27963F2-70FC-DB42-A36C-7B0DD9386FA9}"/>
              </a:ext>
            </a:extLst>
          </p:cNvPr>
          <p:cNvSpPr txBox="1"/>
          <p:nvPr/>
        </p:nvSpPr>
        <p:spPr>
          <a:xfrm>
            <a:off x="8666018" y="4738255"/>
            <a:ext cx="2763982" cy="646331"/>
          </a:xfrm>
          <a:prstGeom prst="rect">
            <a:avLst/>
          </a:prstGeom>
          <a:noFill/>
        </p:spPr>
        <p:txBody>
          <a:bodyPr wrap="square" rtlCol="0">
            <a:spAutoFit/>
          </a:bodyPr>
          <a:lstStyle/>
          <a:p>
            <a:r>
              <a:rPr lang="fr-FR" i="1" dirty="0"/>
              <a:t>Maison de café</a:t>
            </a:r>
            <a:r>
              <a:rPr lang="fr-FR" dirty="0"/>
              <a:t>, XVIII</a:t>
            </a:r>
            <a:r>
              <a:rPr lang="fr-FR" baseline="30000" dirty="0"/>
              <a:t>e</a:t>
            </a:r>
            <a:r>
              <a:rPr lang="fr-FR" dirty="0"/>
              <a:t> siècle, gravure, coll. privée</a:t>
            </a:r>
          </a:p>
        </p:txBody>
      </p:sp>
    </p:spTree>
    <p:extLst>
      <p:ext uri="{BB962C8B-B14F-4D97-AF65-F5344CB8AC3E}">
        <p14:creationId xmlns:p14="http://schemas.microsoft.com/office/powerpoint/2010/main" val="1691402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87A49D4-C0FC-1A41-96CE-E6B165BA4357}"/>
              </a:ext>
            </a:extLst>
          </p:cNvPr>
          <p:cNvPicPr>
            <a:picLocks noChangeAspect="1"/>
          </p:cNvPicPr>
          <p:nvPr/>
        </p:nvPicPr>
        <p:blipFill>
          <a:blip r:embed="rId2"/>
          <a:stretch>
            <a:fillRect/>
          </a:stretch>
        </p:blipFill>
        <p:spPr>
          <a:xfrm>
            <a:off x="1079863" y="0"/>
            <a:ext cx="10032274" cy="6858000"/>
          </a:xfrm>
          <a:prstGeom prst="rect">
            <a:avLst/>
          </a:prstGeom>
        </p:spPr>
      </p:pic>
    </p:spTree>
    <p:extLst>
      <p:ext uri="{BB962C8B-B14F-4D97-AF65-F5344CB8AC3E}">
        <p14:creationId xmlns:p14="http://schemas.microsoft.com/office/powerpoint/2010/main" val="1874338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853316-CBCC-0C47-B708-52F8F5B90D74}"/>
              </a:ext>
            </a:extLst>
          </p:cNvPr>
          <p:cNvSpPr>
            <a:spLocks noGrp="1"/>
          </p:cNvSpPr>
          <p:nvPr>
            <p:ph type="title"/>
          </p:nvPr>
        </p:nvSpPr>
        <p:spPr/>
        <p:txBody>
          <a:bodyPr/>
          <a:lstStyle/>
          <a:p>
            <a:r>
              <a:rPr lang="fr-FR" b="1" dirty="0"/>
              <a:t>- L’anticléricalisme* des </a:t>
            </a:r>
            <a:r>
              <a:rPr lang="fr-FR" b="1" i="1" dirty="0"/>
              <a:t>Lumières</a:t>
            </a:r>
          </a:p>
        </p:txBody>
      </p:sp>
      <p:sp>
        <p:nvSpPr>
          <p:cNvPr id="3" name="Espace réservé du contenu 2">
            <a:extLst>
              <a:ext uri="{FF2B5EF4-FFF2-40B4-BE49-F238E27FC236}">
                <a16:creationId xmlns:a16="http://schemas.microsoft.com/office/drawing/2014/main" id="{CD7849BB-D00A-2F45-B5EE-6148573C3E29}"/>
              </a:ext>
            </a:extLst>
          </p:cNvPr>
          <p:cNvSpPr>
            <a:spLocks noGrp="1"/>
          </p:cNvSpPr>
          <p:nvPr>
            <p:ph idx="1"/>
          </p:nvPr>
        </p:nvSpPr>
        <p:spPr/>
        <p:txBody>
          <a:bodyPr>
            <a:normAutofit lnSpcReduction="10000"/>
          </a:bodyPr>
          <a:lstStyle/>
          <a:p>
            <a:pPr fontAlgn="base"/>
            <a:r>
              <a:rPr lang="fr-FR" b="1" dirty="0">
                <a:highlight>
                  <a:srgbClr val="00FFFF"/>
                </a:highlight>
              </a:rPr>
              <a:t>Liée à peurs de l’Etat absolutiste</a:t>
            </a:r>
          </a:p>
          <a:p>
            <a:pPr marL="0" indent="0" fontAlgn="base">
              <a:buNone/>
            </a:pPr>
            <a:r>
              <a:rPr lang="fr-FR" dirty="0"/>
              <a:t>Eglise comme constitution d’un  « corps étranger » </a:t>
            </a:r>
          </a:p>
          <a:p>
            <a:pPr marL="0" indent="0" fontAlgn="base">
              <a:buNone/>
            </a:pPr>
            <a:r>
              <a:rPr lang="fr-FR" dirty="0"/>
              <a:t>Eglise comme opposition à la politique de l'État royal </a:t>
            </a:r>
          </a:p>
          <a:p>
            <a:pPr marL="0" indent="0" fontAlgn="base">
              <a:buNone/>
            </a:pPr>
            <a:r>
              <a:rPr lang="fr-FR" dirty="0"/>
              <a:t>Eglise comme Etat dans l’Etat</a:t>
            </a:r>
          </a:p>
          <a:p>
            <a:pPr marL="0" indent="0" fontAlgn="base">
              <a:buNone/>
            </a:pPr>
            <a:endParaRPr lang="fr-FR" dirty="0"/>
          </a:p>
          <a:p>
            <a:pPr marL="0" indent="0" fontAlgn="base">
              <a:buNone/>
            </a:pPr>
            <a:r>
              <a:rPr lang="fr-FR" dirty="0"/>
              <a:t>&gt;&gt; à l’origine de la future Constitution civile du clergé*. </a:t>
            </a:r>
          </a:p>
          <a:p>
            <a:pPr marL="0" indent="0" fontAlgn="base">
              <a:buNone/>
            </a:pPr>
            <a:endParaRPr lang="fr-FR" dirty="0"/>
          </a:p>
          <a:p>
            <a:pPr fontAlgn="base"/>
            <a:r>
              <a:rPr lang="fr-FR" dirty="0"/>
              <a:t>Anticléricalisme* « philosophique » ?</a:t>
            </a:r>
          </a:p>
          <a:p>
            <a:pPr fontAlgn="base"/>
            <a:r>
              <a:rPr lang="fr-FR" dirty="0"/>
              <a:t>Anticléricalisme*  politique » ?</a:t>
            </a:r>
          </a:p>
          <a:p>
            <a:pPr marL="0" indent="0" fontAlgn="base">
              <a:buNone/>
            </a:pPr>
            <a:endParaRPr lang="fr-FR" dirty="0"/>
          </a:p>
          <a:p>
            <a:endParaRPr lang="fr-FR" dirty="0"/>
          </a:p>
        </p:txBody>
      </p:sp>
    </p:spTree>
    <p:extLst>
      <p:ext uri="{BB962C8B-B14F-4D97-AF65-F5344CB8AC3E}">
        <p14:creationId xmlns:p14="http://schemas.microsoft.com/office/powerpoint/2010/main" val="2024830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8FDAEF-E93B-6F41-A178-79A3B0000BF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A9B3515-D4C3-1E42-BBD8-E3C1274E60EE}"/>
              </a:ext>
            </a:extLst>
          </p:cNvPr>
          <p:cNvSpPr>
            <a:spLocks noGrp="1"/>
          </p:cNvSpPr>
          <p:nvPr>
            <p:ph idx="1"/>
          </p:nvPr>
        </p:nvSpPr>
        <p:spPr/>
        <p:txBody>
          <a:bodyPr>
            <a:normAutofit fontScale="92500"/>
          </a:bodyPr>
          <a:lstStyle/>
          <a:p>
            <a:pPr marL="0" indent="0" fontAlgn="base">
              <a:buNone/>
            </a:pPr>
            <a:r>
              <a:rPr lang="fr-FR" dirty="0"/>
              <a:t>&gt;&gt;&gt;&gt; à l’origine de la future réforme révolutionnaire*</a:t>
            </a:r>
          </a:p>
          <a:p>
            <a:pPr fontAlgn="base"/>
            <a:r>
              <a:rPr lang="fr-FR" dirty="0"/>
              <a:t>Fusionner/</a:t>
            </a:r>
            <a:r>
              <a:rPr lang="fr-FR" dirty="0" err="1"/>
              <a:t>défusionner</a:t>
            </a:r>
            <a:r>
              <a:rPr lang="fr-FR" dirty="0"/>
              <a:t> définitivement l'Église et l'État ?</a:t>
            </a:r>
          </a:p>
          <a:p>
            <a:pPr fontAlgn="base"/>
            <a:r>
              <a:rPr lang="fr-FR" dirty="0"/>
              <a:t>éviter l’autonomie de l’Eglise  vis-à-vis de l’Etat de celui-ci ? </a:t>
            </a:r>
          </a:p>
          <a:p>
            <a:pPr fontAlgn="base">
              <a:buFontTx/>
              <a:buChar char="-"/>
            </a:pPr>
            <a:r>
              <a:rPr lang="fr-FR" dirty="0"/>
              <a:t>absorption de l'Église dans l'État  ?</a:t>
            </a:r>
          </a:p>
          <a:p>
            <a:pPr fontAlgn="base">
              <a:buFontTx/>
              <a:buChar char="-"/>
            </a:pPr>
            <a:r>
              <a:rPr lang="fr-FR" dirty="0"/>
              <a:t>Opposition du pape  et d’une partie gallicane du clergé français - s'y opposa.</a:t>
            </a:r>
          </a:p>
          <a:p>
            <a:pPr marL="0" indent="0" fontAlgn="base">
              <a:buNone/>
            </a:pPr>
            <a:endParaRPr lang="fr-FR" dirty="0"/>
          </a:p>
          <a:p>
            <a:pPr marL="0" indent="0" fontAlgn="base">
              <a:buNone/>
            </a:pPr>
            <a:r>
              <a:rPr lang="fr-FR" dirty="0"/>
              <a:t>&gt;&gt;&gt;  En définitive, échec de la  fusion organique </a:t>
            </a:r>
          </a:p>
          <a:p>
            <a:pPr marL="0" indent="0" fontAlgn="base">
              <a:buNone/>
            </a:pPr>
            <a:r>
              <a:rPr lang="fr-FR" dirty="0"/>
              <a:t>&gt;&gt;&gt; à l’origine la </a:t>
            </a:r>
            <a:r>
              <a:rPr lang="fr-FR" b="1" dirty="0"/>
              <a:t>future séparation des souverainetés </a:t>
            </a:r>
            <a:r>
              <a:rPr lang="fr-FR" dirty="0"/>
              <a:t>l'Église et de l'État*</a:t>
            </a:r>
          </a:p>
        </p:txBody>
      </p:sp>
    </p:spTree>
    <p:extLst>
      <p:ext uri="{BB962C8B-B14F-4D97-AF65-F5344CB8AC3E}">
        <p14:creationId xmlns:p14="http://schemas.microsoft.com/office/powerpoint/2010/main" val="710051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8E9679-A595-F743-BC4F-68FCA478910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31555A8-EE6F-E14D-A769-D45F123252D7}"/>
              </a:ext>
            </a:extLst>
          </p:cNvPr>
          <p:cNvSpPr>
            <a:spLocks noGrp="1"/>
          </p:cNvSpPr>
          <p:nvPr>
            <p:ph idx="1"/>
          </p:nvPr>
        </p:nvSpPr>
        <p:spPr/>
        <p:txBody>
          <a:bodyPr/>
          <a:lstStyle/>
          <a:p>
            <a:r>
              <a:rPr lang="fr-FR" dirty="0"/>
              <a:t>Pour les hommes du XVIII</a:t>
            </a:r>
            <a:r>
              <a:rPr lang="fr-FR" baseline="30000" dirty="0"/>
              <a:t>e</a:t>
            </a:r>
            <a:r>
              <a:rPr lang="fr-FR" dirty="0"/>
              <a:t> siècle : </a:t>
            </a:r>
          </a:p>
          <a:p>
            <a:pPr marL="0" indent="0">
              <a:buNone/>
            </a:pPr>
            <a:r>
              <a:rPr lang="fr-FR" dirty="0"/>
              <a:t>- Impossible de penser l’absence des deux souverainetés</a:t>
            </a:r>
          </a:p>
          <a:p>
            <a:pPr marL="0" indent="0">
              <a:buNone/>
            </a:pPr>
            <a:r>
              <a:rPr lang="fr-FR" dirty="0">
                <a:highlight>
                  <a:srgbClr val="00FFFF"/>
                </a:highlight>
              </a:rPr>
              <a:t>L'Église ne peut être séparée de l'État</a:t>
            </a:r>
          </a:p>
          <a:p>
            <a:pPr marL="0" indent="0">
              <a:buNone/>
            </a:pPr>
            <a:r>
              <a:rPr lang="fr-FR" dirty="0"/>
              <a:t>- Possible de penser l’inclusion, mais sources de divisions</a:t>
            </a:r>
          </a:p>
          <a:p>
            <a:pPr marL="0" indent="0">
              <a:buNone/>
            </a:pPr>
            <a:endParaRPr lang="fr-FR" dirty="0"/>
          </a:p>
          <a:p>
            <a:pPr marL="0" indent="0">
              <a:buNone/>
            </a:pPr>
            <a:r>
              <a:rPr lang="fr-FR" dirty="0"/>
              <a:t>Non pensable</a:t>
            </a:r>
          </a:p>
          <a:p>
            <a:pPr marL="0" indent="0">
              <a:buNone/>
            </a:pPr>
            <a:r>
              <a:rPr lang="fr-FR" dirty="0"/>
              <a:t>Attention à l’anachronisme</a:t>
            </a:r>
          </a:p>
        </p:txBody>
      </p:sp>
    </p:spTree>
    <p:extLst>
      <p:ext uri="{BB962C8B-B14F-4D97-AF65-F5344CB8AC3E}">
        <p14:creationId xmlns:p14="http://schemas.microsoft.com/office/powerpoint/2010/main" val="442079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9A5ABE-40AF-9E44-AE4E-1F1878B001D8}"/>
              </a:ext>
            </a:extLst>
          </p:cNvPr>
          <p:cNvSpPr>
            <a:spLocks noGrp="1"/>
          </p:cNvSpPr>
          <p:nvPr>
            <p:ph type="title"/>
          </p:nvPr>
        </p:nvSpPr>
        <p:spPr/>
        <p:txBody>
          <a:bodyPr/>
          <a:lstStyle/>
          <a:p>
            <a:r>
              <a:rPr lang="fr-FR" b="1" dirty="0"/>
              <a:t>II – LA METAMORPHOSE D’UN MONDE</a:t>
            </a:r>
          </a:p>
        </p:txBody>
      </p:sp>
      <p:sp>
        <p:nvSpPr>
          <p:cNvPr id="3" name="Espace réservé du contenu 2">
            <a:extLst>
              <a:ext uri="{FF2B5EF4-FFF2-40B4-BE49-F238E27FC236}">
                <a16:creationId xmlns:a16="http://schemas.microsoft.com/office/drawing/2014/main" id="{445528C8-B99E-1D41-B097-D11F3D2E56D2}"/>
              </a:ext>
            </a:extLst>
          </p:cNvPr>
          <p:cNvSpPr>
            <a:spLocks noGrp="1"/>
          </p:cNvSpPr>
          <p:nvPr>
            <p:ph idx="1"/>
          </p:nvPr>
        </p:nvSpPr>
        <p:spPr/>
        <p:txBody>
          <a:bodyPr/>
          <a:lstStyle/>
          <a:p>
            <a:pPr marL="0" indent="0">
              <a:buNone/>
            </a:pPr>
            <a:endParaRPr lang="fr-FR" dirty="0"/>
          </a:p>
          <a:p>
            <a:endParaRPr lang="fr-FR" dirty="0"/>
          </a:p>
        </p:txBody>
      </p:sp>
    </p:spTree>
    <p:extLst>
      <p:ext uri="{BB962C8B-B14F-4D97-AF65-F5344CB8AC3E}">
        <p14:creationId xmlns:p14="http://schemas.microsoft.com/office/powerpoint/2010/main" val="42717997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245A2C2-853C-D44F-AA3F-60178999F94D}"/>
              </a:ext>
            </a:extLst>
          </p:cNvPr>
          <p:cNvPicPr>
            <a:picLocks noChangeAspect="1"/>
          </p:cNvPicPr>
          <p:nvPr/>
        </p:nvPicPr>
        <p:blipFill>
          <a:blip r:embed="rId2"/>
          <a:stretch>
            <a:fillRect/>
          </a:stretch>
        </p:blipFill>
        <p:spPr>
          <a:xfrm>
            <a:off x="-6053573" y="0"/>
            <a:ext cx="20367047" cy="5683827"/>
          </a:xfrm>
          <a:prstGeom prst="rect">
            <a:avLst/>
          </a:prstGeom>
        </p:spPr>
      </p:pic>
      <p:sp>
        <p:nvSpPr>
          <p:cNvPr id="5" name="ZoneTexte 4">
            <a:extLst>
              <a:ext uri="{FF2B5EF4-FFF2-40B4-BE49-F238E27FC236}">
                <a16:creationId xmlns:a16="http://schemas.microsoft.com/office/drawing/2014/main" id="{CEA18A7D-6035-FA4D-B221-5CE5CAEB629A}"/>
              </a:ext>
            </a:extLst>
          </p:cNvPr>
          <p:cNvSpPr txBox="1"/>
          <p:nvPr/>
        </p:nvSpPr>
        <p:spPr>
          <a:xfrm>
            <a:off x="3054927" y="6141027"/>
            <a:ext cx="5320146" cy="369332"/>
          </a:xfrm>
          <a:prstGeom prst="rect">
            <a:avLst/>
          </a:prstGeom>
          <a:noFill/>
        </p:spPr>
        <p:txBody>
          <a:bodyPr wrap="square" rtlCol="0">
            <a:spAutoFit/>
          </a:bodyPr>
          <a:lstStyle/>
          <a:p>
            <a:r>
              <a:rPr lang="fr-FR" dirty="0"/>
              <a:t>Procession des reliques à Toulouse vers 1700.</a:t>
            </a:r>
          </a:p>
        </p:txBody>
      </p:sp>
    </p:spTree>
    <p:extLst>
      <p:ext uri="{BB962C8B-B14F-4D97-AF65-F5344CB8AC3E}">
        <p14:creationId xmlns:p14="http://schemas.microsoft.com/office/powerpoint/2010/main" val="3606327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4F0FEB4-D5E1-2149-8197-3BE09E1FFD68}"/>
              </a:ext>
            </a:extLst>
          </p:cNvPr>
          <p:cNvPicPr>
            <a:picLocks noChangeAspect="1"/>
          </p:cNvPicPr>
          <p:nvPr/>
        </p:nvPicPr>
        <p:blipFill>
          <a:blip r:embed="rId2"/>
          <a:stretch>
            <a:fillRect/>
          </a:stretch>
        </p:blipFill>
        <p:spPr>
          <a:xfrm>
            <a:off x="0" y="539173"/>
            <a:ext cx="12192000" cy="4927600"/>
          </a:xfrm>
          <a:prstGeom prst="rect">
            <a:avLst/>
          </a:prstGeom>
        </p:spPr>
      </p:pic>
      <p:sp>
        <p:nvSpPr>
          <p:cNvPr id="3" name="ZoneTexte 2">
            <a:extLst>
              <a:ext uri="{FF2B5EF4-FFF2-40B4-BE49-F238E27FC236}">
                <a16:creationId xmlns:a16="http://schemas.microsoft.com/office/drawing/2014/main" id="{50CE7D2A-BE39-F745-B241-57305723A0D9}"/>
              </a:ext>
            </a:extLst>
          </p:cNvPr>
          <p:cNvSpPr txBox="1"/>
          <p:nvPr/>
        </p:nvSpPr>
        <p:spPr>
          <a:xfrm>
            <a:off x="3200400" y="6078682"/>
            <a:ext cx="5070764" cy="646331"/>
          </a:xfrm>
          <a:prstGeom prst="rect">
            <a:avLst/>
          </a:prstGeom>
          <a:noFill/>
        </p:spPr>
        <p:txBody>
          <a:bodyPr wrap="square" rtlCol="0">
            <a:spAutoFit/>
          </a:bodyPr>
          <a:lstStyle/>
          <a:p>
            <a:r>
              <a:rPr lang="fr-FR" dirty="0"/>
              <a:t>Gravure de Bernard Picard (1723-1743), </a:t>
            </a:r>
            <a:r>
              <a:rPr lang="fr-FR" i="1" dirty="0"/>
              <a:t>Procession du Saint-Sacrement à Amsterdam</a:t>
            </a:r>
            <a:r>
              <a:rPr lang="fr-FR" dirty="0"/>
              <a:t>.</a:t>
            </a:r>
          </a:p>
        </p:txBody>
      </p:sp>
    </p:spTree>
    <p:extLst>
      <p:ext uri="{BB962C8B-B14F-4D97-AF65-F5344CB8AC3E}">
        <p14:creationId xmlns:p14="http://schemas.microsoft.com/office/powerpoint/2010/main" val="3861952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471F62D-CC17-AF4D-99AE-2B899A1B04CC}"/>
              </a:ext>
            </a:extLst>
          </p:cNvPr>
          <p:cNvPicPr>
            <a:picLocks noChangeAspect="1"/>
          </p:cNvPicPr>
          <p:nvPr/>
        </p:nvPicPr>
        <p:blipFill>
          <a:blip r:embed="rId2"/>
          <a:stretch>
            <a:fillRect/>
          </a:stretch>
        </p:blipFill>
        <p:spPr>
          <a:xfrm>
            <a:off x="3400766" y="0"/>
            <a:ext cx="5390468" cy="6858000"/>
          </a:xfrm>
          <a:prstGeom prst="rect">
            <a:avLst/>
          </a:prstGeom>
        </p:spPr>
      </p:pic>
      <p:sp>
        <p:nvSpPr>
          <p:cNvPr id="3" name="ZoneTexte 2">
            <a:extLst>
              <a:ext uri="{FF2B5EF4-FFF2-40B4-BE49-F238E27FC236}">
                <a16:creationId xmlns:a16="http://schemas.microsoft.com/office/drawing/2014/main" id="{196D0F8E-200D-3E49-A5EE-82C18FC7E53C}"/>
              </a:ext>
            </a:extLst>
          </p:cNvPr>
          <p:cNvSpPr txBox="1"/>
          <p:nvPr/>
        </p:nvSpPr>
        <p:spPr>
          <a:xfrm>
            <a:off x="9299864" y="3429000"/>
            <a:ext cx="2254827" cy="923330"/>
          </a:xfrm>
          <a:prstGeom prst="rect">
            <a:avLst/>
          </a:prstGeom>
          <a:noFill/>
        </p:spPr>
        <p:txBody>
          <a:bodyPr wrap="square" rtlCol="0">
            <a:spAutoFit/>
          </a:bodyPr>
          <a:lstStyle/>
          <a:p>
            <a:r>
              <a:rPr lang="fr-FR" dirty="0"/>
              <a:t>Michel Van </a:t>
            </a:r>
            <a:r>
              <a:rPr lang="fr-FR" dirty="0" err="1"/>
              <a:t>Loo</a:t>
            </a:r>
            <a:r>
              <a:rPr lang="fr-FR" dirty="0"/>
              <a:t>, </a:t>
            </a:r>
            <a:r>
              <a:rPr lang="fr-FR" i="1" dirty="0"/>
              <a:t>Louis XV en costume de sacre</a:t>
            </a:r>
            <a:r>
              <a:rPr lang="fr-FR" dirty="0"/>
              <a:t>, 1762.</a:t>
            </a:r>
          </a:p>
        </p:txBody>
      </p:sp>
    </p:spTree>
    <p:extLst>
      <p:ext uri="{BB962C8B-B14F-4D97-AF65-F5344CB8AC3E}">
        <p14:creationId xmlns:p14="http://schemas.microsoft.com/office/powerpoint/2010/main" val="3005585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501251-99AB-A844-9B92-33BE1C3FDD6F}"/>
              </a:ext>
            </a:extLst>
          </p:cNvPr>
          <p:cNvSpPr>
            <a:spLocks noGrp="1"/>
          </p:cNvSpPr>
          <p:nvPr>
            <p:ph type="title"/>
          </p:nvPr>
        </p:nvSpPr>
        <p:spPr/>
        <p:txBody>
          <a:bodyPr/>
          <a:lstStyle/>
          <a:p>
            <a:r>
              <a:rPr lang="fr-FR" b="1" dirty="0"/>
              <a:t>A – DES INDICATEURS DE DETACHEMENT ?</a:t>
            </a:r>
          </a:p>
        </p:txBody>
      </p:sp>
      <p:sp>
        <p:nvSpPr>
          <p:cNvPr id="3" name="Espace réservé du contenu 2">
            <a:extLst>
              <a:ext uri="{FF2B5EF4-FFF2-40B4-BE49-F238E27FC236}">
                <a16:creationId xmlns:a16="http://schemas.microsoft.com/office/drawing/2014/main" id="{BBB5863D-6D7A-054C-A0F2-A1B45CD4BB17}"/>
              </a:ext>
            </a:extLst>
          </p:cNvPr>
          <p:cNvSpPr>
            <a:spLocks noGrp="1"/>
          </p:cNvSpPr>
          <p:nvPr>
            <p:ph idx="1"/>
          </p:nvPr>
        </p:nvSpPr>
        <p:spPr/>
        <p:txBody>
          <a:bodyPr>
            <a:normAutofit fontScale="92500" lnSpcReduction="20000"/>
          </a:bodyPr>
          <a:lstStyle/>
          <a:p>
            <a:pPr marL="0" indent="0">
              <a:buNone/>
            </a:pPr>
            <a:r>
              <a:rPr lang="fr-FR" dirty="0"/>
              <a:t>// Guillaume </a:t>
            </a:r>
            <a:r>
              <a:rPr lang="fr-FR" dirty="0" err="1"/>
              <a:t>Cuchet</a:t>
            </a:r>
            <a:r>
              <a:rPr lang="fr-FR" dirty="0"/>
              <a:t>, historien</a:t>
            </a:r>
          </a:p>
          <a:p>
            <a:pPr marL="0" indent="0">
              <a:buNone/>
            </a:pPr>
            <a:r>
              <a:rPr lang="fr-FR" i="1" dirty="0"/>
              <a:t>Comment notre monde a cessé d'être chrétien</a:t>
            </a:r>
            <a:r>
              <a:rPr lang="fr-FR" dirty="0"/>
              <a:t>, Points, 2020,</a:t>
            </a:r>
          </a:p>
          <a:p>
            <a:pPr marL="0" indent="0">
              <a:buNone/>
            </a:pPr>
            <a:endParaRPr lang="fr-FR" dirty="0"/>
          </a:p>
          <a:p>
            <a:pPr marL="0" indent="0">
              <a:buNone/>
            </a:pPr>
            <a:r>
              <a:rPr lang="fr-FR" dirty="0"/>
              <a:t>« indicateurs de détachement » / vis-à-vis des absolutismes politiques et religieux</a:t>
            </a:r>
          </a:p>
          <a:p>
            <a:pPr marL="0" indent="0">
              <a:buNone/>
            </a:pPr>
            <a:endParaRPr lang="fr-FR" dirty="0"/>
          </a:p>
          <a:p>
            <a:pPr marL="0" indent="0">
              <a:buNone/>
            </a:pPr>
            <a:r>
              <a:rPr lang="fr-FR" dirty="0">
                <a:highlight>
                  <a:srgbClr val="00FFFF"/>
                </a:highlight>
              </a:rPr>
              <a:t>Echec tridentin d’une pastorale trop rigoriste après 1750</a:t>
            </a:r>
          </a:p>
          <a:p>
            <a:pPr marL="0" indent="0">
              <a:buNone/>
            </a:pPr>
            <a:endParaRPr lang="fr-FR" dirty="0"/>
          </a:p>
          <a:p>
            <a:r>
              <a:rPr lang="fr-FR" dirty="0"/>
              <a:t>Éloignement des paroissiens urbains à l’égard des sacrements (France rurale à 95%)</a:t>
            </a:r>
          </a:p>
          <a:p>
            <a:r>
              <a:rPr lang="fr-FR" dirty="0"/>
              <a:t>Effets négatifs d’un jansénisme trop rigoriste</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1583010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9C2296-FD39-9242-AC00-501BF2C0D4BC}"/>
              </a:ext>
            </a:extLst>
          </p:cNvPr>
          <p:cNvSpPr>
            <a:spLocks noGrp="1"/>
          </p:cNvSpPr>
          <p:nvPr>
            <p:ph type="title"/>
          </p:nvPr>
        </p:nvSpPr>
        <p:spPr/>
        <p:txBody>
          <a:bodyPr/>
          <a:lstStyle/>
          <a:p>
            <a:r>
              <a:rPr lang="fr-FR" b="1" dirty="0"/>
              <a:t>- Des indicateurs chiffrés après 1750</a:t>
            </a:r>
          </a:p>
        </p:txBody>
      </p:sp>
      <p:sp>
        <p:nvSpPr>
          <p:cNvPr id="3" name="Espace réservé du contenu 2">
            <a:extLst>
              <a:ext uri="{FF2B5EF4-FFF2-40B4-BE49-F238E27FC236}">
                <a16:creationId xmlns:a16="http://schemas.microsoft.com/office/drawing/2014/main" id="{65B81BB1-630C-0149-97E8-4FB106115702}"/>
              </a:ext>
            </a:extLst>
          </p:cNvPr>
          <p:cNvSpPr>
            <a:spLocks noGrp="1"/>
          </p:cNvSpPr>
          <p:nvPr>
            <p:ph idx="1"/>
          </p:nvPr>
        </p:nvSpPr>
        <p:spPr/>
        <p:txBody>
          <a:bodyPr>
            <a:normAutofit lnSpcReduction="10000"/>
          </a:bodyPr>
          <a:lstStyle/>
          <a:p>
            <a:r>
              <a:rPr lang="fr-FR" dirty="0"/>
              <a:t>Baisse des vocations</a:t>
            </a:r>
          </a:p>
          <a:p>
            <a:endParaRPr lang="fr-FR" dirty="0"/>
          </a:p>
          <a:p>
            <a:r>
              <a:rPr lang="fr-FR" dirty="0"/>
              <a:t>Baisse des pratiques religieuses</a:t>
            </a:r>
          </a:p>
          <a:p>
            <a:endParaRPr lang="fr-FR" dirty="0"/>
          </a:p>
          <a:p>
            <a:r>
              <a:rPr lang="fr-FR" dirty="0"/>
              <a:t>Sécularisation des confréries</a:t>
            </a:r>
          </a:p>
          <a:p>
            <a:endParaRPr lang="fr-FR" dirty="0"/>
          </a:p>
          <a:p>
            <a:r>
              <a:rPr lang="fr-FR" dirty="0"/>
              <a:t>Recul du livre religieux</a:t>
            </a:r>
          </a:p>
          <a:p>
            <a:pPr marL="0" indent="0">
              <a:buNone/>
            </a:pPr>
            <a:endParaRPr lang="fr-FR" dirty="0"/>
          </a:p>
          <a:p>
            <a:pPr marL="0" indent="0">
              <a:buNone/>
            </a:pPr>
            <a:r>
              <a:rPr lang="fr-FR" dirty="0"/>
              <a:t>&gt;&gt; surtout dans les milieux urbains</a:t>
            </a:r>
          </a:p>
        </p:txBody>
      </p:sp>
    </p:spTree>
    <p:extLst>
      <p:ext uri="{BB962C8B-B14F-4D97-AF65-F5344CB8AC3E}">
        <p14:creationId xmlns:p14="http://schemas.microsoft.com/office/powerpoint/2010/main" val="34921452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DA8A77-F2A1-E247-9272-B93A54D1B6D1}"/>
              </a:ext>
            </a:extLst>
          </p:cNvPr>
          <p:cNvSpPr>
            <a:spLocks noGrp="1"/>
          </p:cNvSpPr>
          <p:nvPr>
            <p:ph type="title"/>
          </p:nvPr>
        </p:nvSpPr>
        <p:spPr/>
        <p:txBody>
          <a:bodyPr/>
          <a:lstStyle/>
          <a:p>
            <a:r>
              <a:rPr lang="fr-FR" b="1" dirty="0"/>
              <a:t>-</a:t>
            </a:r>
            <a:r>
              <a:rPr lang="fr-FR" dirty="0"/>
              <a:t> </a:t>
            </a:r>
            <a:r>
              <a:rPr lang="fr-FR" b="1" dirty="0"/>
              <a:t>Des indicateurs discutés</a:t>
            </a:r>
          </a:p>
        </p:txBody>
      </p:sp>
      <p:sp>
        <p:nvSpPr>
          <p:cNvPr id="3" name="Espace réservé du contenu 2">
            <a:extLst>
              <a:ext uri="{FF2B5EF4-FFF2-40B4-BE49-F238E27FC236}">
                <a16:creationId xmlns:a16="http://schemas.microsoft.com/office/drawing/2014/main" id="{BC821E25-D9C0-7E4A-8C9D-7292C31DA1CB}"/>
              </a:ext>
            </a:extLst>
          </p:cNvPr>
          <p:cNvSpPr>
            <a:spLocks noGrp="1"/>
          </p:cNvSpPr>
          <p:nvPr>
            <p:ph idx="1"/>
          </p:nvPr>
        </p:nvSpPr>
        <p:spPr/>
        <p:txBody>
          <a:bodyPr>
            <a:normAutofit lnSpcReduction="10000"/>
          </a:bodyPr>
          <a:lstStyle/>
          <a:p>
            <a:pPr marL="0" indent="0">
              <a:buNone/>
            </a:pPr>
            <a:r>
              <a:rPr lang="fr-FR" b="1" dirty="0"/>
              <a:t>Par exemple, les livres</a:t>
            </a:r>
          </a:p>
          <a:p>
            <a:pPr marL="0" indent="0">
              <a:buNone/>
            </a:pPr>
            <a:endParaRPr lang="fr-FR" dirty="0"/>
          </a:p>
          <a:p>
            <a:pPr>
              <a:buFontTx/>
              <a:buChar char="-"/>
            </a:pPr>
            <a:r>
              <a:rPr lang="fr-FR" dirty="0"/>
              <a:t>Réédition des ouvrages de théologie et de dévotion</a:t>
            </a:r>
          </a:p>
          <a:p>
            <a:pPr marL="0" indent="0">
              <a:buNone/>
            </a:pPr>
            <a:r>
              <a:rPr lang="fr-FR" dirty="0"/>
              <a:t>-  Nouvelles attitudes de lectures des élites</a:t>
            </a:r>
          </a:p>
          <a:p>
            <a:pPr marL="0" indent="0">
              <a:buNone/>
            </a:pPr>
            <a:endParaRPr lang="fr-FR" dirty="0"/>
          </a:p>
          <a:p>
            <a:pPr marL="0" indent="0">
              <a:buNone/>
            </a:pPr>
            <a:r>
              <a:rPr lang="fr-FR" b="1" dirty="0"/>
              <a:t>Par exemple, les testaments</a:t>
            </a:r>
          </a:p>
          <a:p>
            <a:pPr marL="0" indent="0">
              <a:buNone/>
            </a:pPr>
            <a:endParaRPr lang="fr-FR" b="1" dirty="0"/>
          </a:p>
          <a:p>
            <a:pPr>
              <a:buFontTx/>
              <a:buChar char="-"/>
            </a:pPr>
            <a:r>
              <a:rPr lang="fr-FR" dirty="0"/>
              <a:t>Difficile de mesurer la foi</a:t>
            </a:r>
          </a:p>
          <a:p>
            <a:pPr>
              <a:buFontTx/>
              <a:buChar char="-"/>
            </a:pPr>
            <a:r>
              <a:rPr lang="fr-FR" dirty="0"/>
              <a:t>Crises pandémiques</a:t>
            </a:r>
          </a:p>
          <a:p>
            <a:pPr marL="0" indent="0">
              <a:buNone/>
            </a:pP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1690274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9E9E6E-A5B4-E643-8EE2-EABD35B8602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8F044E5-7F25-8949-9DF7-55C6B2C736CD}"/>
              </a:ext>
            </a:extLst>
          </p:cNvPr>
          <p:cNvSpPr>
            <a:spLocks noGrp="1"/>
          </p:cNvSpPr>
          <p:nvPr>
            <p:ph idx="1"/>
          </p:nvPr>
        </p:nvSpPr>
        <p:spPr>
          <a:xfrm>
            <a:off x="838200" y="1836016"/>
            <a:ext cx="10515600" cy="4351338"/>
          </a:xfrm>
        </p:spPr>
        <p:txBody>
          <a:bodyPr>
            <a:normAutofit lnSpcReduction="10000"/>
          </a:bodyPr>
          <a:lstStyle/>
          <a:p>
            <a:pPr marL="0" indent="0">
              <a:buNone/>
            </a:pPr>
            <a:r>
              <a:rPr lang="fr-FR" b="1" dirty="0"/>
              <a:t>Par exemple, le recrutement clérical </a:t>
            </a:r>
          </a:p>
          <a:p>
            <a:pPr>
              <a:buFontTx/>
              <a:buChar char="-"/>
            </a:pPr>
            <a:r>
              <a:rPr lang="fr-FR" dirty="0"/>
              <a:t>Ruralisation du clergé</a:t>
            </a:r>
          </a:p>
          <a:p>
            <a:pPr>
              <a:buFontTx/>
              <a:buChar char="-"/>
            </a:pPr>
            <a:r>
              <a:rPr lang="fr-FR" dirty="0"/>
              <a:t>Recrutement des congrégations dans les milieux modestes</a:t>
            </a:r>
          </a:p>
          <a:p>
            <a:pPr>
              <a:buFontTx/>
              <a:buChar char="-"/>
            </a:pPr>
            <a:r>
              <a:rPr lang="fr-FR" dirty="0"/>
              <a:t>Formes de rupture avec le monde citadin</a:t>
            </a:r>
          </a:p>
          <a:p>
            <a:pPr>
              <a:buFontTx/>
              <a:buChar char="-"/>
            </a:pPr>
            <a:endParaRPr lang="fr-FR" dirty="0"/>
          </a:p>
          <a:p>
            <a:pPr marL="0" indent="0">
              <a:buNone/>
            </a:pPr>
            <a:r>
              <a:rPr lang="fr-FR" b="1" dirty="0"/>
              <a:t>Par exemple, la vitalité des croyances</a:t>
            </a:r>
          </a:p>
          <a:p>
            <a:pPr>
              <a:buFontTx/>
              <a:buChar char="-"/>
            </a:pPr>
            <a:r>
              <a:rPr lang="fr-FR" dirty="0"/>
              <a:t>Processions et prières publiques (Paris et province)</a:t>
            </a:r>
          </a:p>
          <a:p>
            <a:pPr>
              <a:buFontTx/>
              <a:buChar char="-"/>
            </a:pPr>
            <a:r>
              <a:rPr lang="fr-FR" dirty="0"/>
              <a:t>Formes de religions « paniques » </a:t>
            </a:r>
          </a:p>
          <a:p>
            <a:pPr>
              <a:buFontTx/>
              <a:buChar char="-"/>
            </a:pPr>
            <a:r>
              <a:rPr lang="fr-FR" dirty="0"/>
              <a:t>Elites et basses classes</a:t>
            </a:r>
          </a:p>
        </p:txBody>
      </p:sp>
    </p:spTree>
    <p:extLst>
      <p:ext uri="{BB962C8B-B14F-4D97-AF65-F5344CB8AC3E}">
        <p14:creationId xmlns:p14="http://schemas.microsoft.com/office/powerpoint/2010/main" val="38826001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82744A-546D-F04C-803E-D9DF5346F29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65CB57D-6E88-DA4E-8DB9-34E9FFDEF2B6}"/>
              </a:ext>
            </a:extLst>
          </p:cNvPr>
          <p:cNvSpPr>
            <a:spLocks noGrp="1"/>
          </p:cNvSpPr>
          <p:nvPr>
            <p:ph idx="1"/>
          </p:nvPr>
        </p:nvSpPr>
        <p:spPr/>
        <p:txBody>
          <a:bodyPr/>
          <a:lstStyle/>
          <a:p>
            <a:pPr marL="0" indent="0">
              <a:buNone/>
            </a:pPr>
            <a:r>
              <a:rPr lang="fr-FR" b="1" dirty="0"/>
              <a:t>Démythologisation* &lt;&gt; foi militante </a:t>
            </a:r>
          </a:p>
          <a:p>
            <a:endParaRPr lang="fr-FR" b="1" dirty="0"/>
          </a:p>
          <a:p>
            <a:pPr marL="0" indent="0">
              <a:buNone/>
            </a:pPr>
            <a:r>
              <a:rPr lang="fr-FR" dirty="0"/>
              <a:t>??? Éternel débat…</a:t>
            </a:r>
          </a:p>
          <a:p>
            <a:pPr marL="0" indent="0">
              <a:buNone/>
            </a:pPr>
            <a:endParaRPr lang="fr-FR" dirty="0"/>
          </a:p>
          <a:p>
            <a:pPr marL="0" indent="0">
              <a:buNone/>
            </a:pPr>
            <a:r>
              <a:rPr lang="fr-FR" dirty="0"/>
              <a:t>Emergence d’une religion moins </a:t>
            </a:r>
            <a:r>
              <a:rPr lang="fr-FR" dirty="0" err="1"/>
              <a:t>confessionnalisée</a:t>
            </a:r>
            <a:r>
              <a:rPr lang="fr-FR" dirty="0"/>
              <a:t> et surtout refusant toute forme d’absolutisme et de rigorisme ?</a:t>
            </a:r>
          </a:p>
          <a:p>
            <a:pPr marL="0" indent="0">
              <a:buNone/>
            </a:pPr>
            <a:r>
              <a:rPr lang="fr-FR" dirty="0"/>
              <a:t>Davantage que déchristianisation*…?</a:t>
            </a:r>
          </a:p>
          <a:p>
            <a:endParaRPr lang="fr-FR" dirty="0"/>
          </a:p>
        </p:txBody>
      </p:sp>
    </p:spTree>
    <p:extLst>
      <p:ext uri="{BB962C8B-B14F-4D97-AF65-F5344CB8AC3E}">
        <p14:creationId xmlns:p14="http://schemas.microsoft.com/office/powerpoint/2010/main" val="14879810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21C83F-E9A3-CE4F-AC75-60165B898077}"/>
              </a:ext>
            </a:extLst>
          </p:cNvPr>
          <p:cNvSpPr>
            <a:spLocks noGrp="1"/>
          </p:cNvSpPr>
          <p:nvPr>
            <p:ph type="title"/>
          </p:nvPr>
        </p:nvSpPr>
        <p:spPr/>
        <p:txBody>
          <a:bodyPr/>
          <a:lstStyle/>
          <a:p>
            <a:r>
              <a:rPr lang="fr-FR" b="1" dirty="0"/>
              <a:t>CONCLUSION</a:t>
            </a:r>
          </a:p>
        </p:txBody>
      </p:sp>
      <p:sp>
        <p:nvSpPr>
          <p:cNvPr id="3" name="Espace réservé du contenu 2">
            <a:extLst>
              <a:ext uri="{FF2B5EF4-FFF2-40B4-BE49-F238E27FC236}">
                <a16:creationId xmlns:a16="http://schemas.microsoft.com/office/drawing/2014/main" id="{40745395-23E5-374E-B23C-20589AEEBBD2}"/>
              </a:ext>
            </a:extLst>
          </p:cNvPr>
          <p:cNvSpPr>
            <a:spLocks noGrp="1"/>
          </p:cNvSpPr>
          <p:nvPr>
            <p:ph idx="1"/>
          </p:nvPr>
        </p:nvSpPr>
        <p:spPr/>
        <p:txBody>
          <a:bodyPr/>
          <a:lstStyle/>
          <a:p>
            <a:pPr marL="0" indent="0">
              <a:buNone/>
            </a:pPr>
            <a:r>
              <a:rPr lang="fr-FR" dirty="0"/>
              <a:t>Pour aller plus loin : </a:t>
            </a:r>
          </a:p>
          <a:p>
            <a:pPr marL="0" indent="0">
              <a:buNone/>
            </a:pPr>
            <a:endParaRPr lang="fr-FR" dirty="0"/>
          </a:p>
          <a:p>
            <a:pPr marL="0" indent="0">
              <a:buNone/>
            </a:pPr>
            <a:r>
              <a:rPr lang="fr-FR" dirty="0"/>
              <a:t>Catherine Maire, </a:t>
            </a:r>
            <a:r>
              <a:rPr lang="fr-FR" i="1" dirty="0"/>
              <a:t>L'Église dans l'État. Politique et religion dans la France des Lumières</a:t>
            </a:r>
            <a:r>
              <a:rPr lang="fr-FR" dirty="0"/>
              <a:t>, Paris, Gallimard, 2019.</a:t>
            </a:r>
          </a:p>
        </p:txBody>
      </p:sp>
      <p:pic>
        <p:nvPicPr>
          <p:cNvPr id="4" name="Image 3">
            <a:extLst>
              <a:ext uri="{FF2B5EF4-FFF2-40B4-BE49-F238E27FC236}">
                <a16:creationId xmlns:a16="http://schemas.microsoft.com/office/drawing/2014/main" id="{40EEB324-C082-2D4C-BDF5-A49DE6B900B5}"/>
              </a:ext>
            </a:extLst>
          </p:cNvPr>
          <p:cNvPicPr>
            <a:picLocks noChangeAspect="1"/>
          </p:cNvPicPr>
          <p:nvPr/>
        </p:nvPicPr>
        <p:blipFill>
          <a:blip r:embed="rId2"/>
          <a:stretch>
            <a:fillRect/>
          </a:stretch>
        </p:blipFill>
        <p:spPr>
          <a:xfrm>
            <a:off x="4307032" y="3665105"/>
            <a:ext cx="2476500" cy="3975100"/>
          </a:xfrm>
          <a:prstGeom prst="rect">
            <a:avLst/>
          </a:prstGeom>
        </p:spPr>
      </p:pic>
    </p:spTree>
    <p:extLst>
      <p:ext uri="{BB962C8B-B14F-4D97-AF65-F5344CB8AC3E}">
        <p14:creationId xmlns:p14="http://schemas.microsoft.com/office/powerpoint/2010/main" val="32030981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280E32D-004E-2945-A266-9649C2CF3877}"/>
              </a:ext>
            </a:extLst>
          </p:cNvPr>
          <p:cNvSpPr>
            <a:spLocks noGrp="1"/>
          </p:cNvSpPr>
          <p:nvPr>
            <p:ph type="ctrTitle"/>
          </p:nvPr>
        </p:nvSpPr>
        <p:spPr/>
        <p:txBody>
          <a:bodyPr/>
          <a:lstStyle/>
          <a:p>
            <a:r>
              <a:rPr lang="fr-FR" b="1" dirty="0"/>
              <a:t>SE PREPARER AUX EXAMENS</a:t>
            </a:r>
          </a:p>
        </p:txBody>
      </p:sp>
      <p:sp>
        <p:nvSpPr>
          <p:cNvPr id="5" name="Sous-titre 4">
            <a:extLst>
              <a:ext uri="{FF2B5EF4-FFF2-40B4-BE49-F238E27FC236}">
                <a16:creationId xmlns:a16="http://schemas.microsoft.com/office/drawing/2014/main" id="{C4D29C52-F935-0241-84FF-ADE15A27F4FF}"/>
              </a:ext>
            </a:extLst>
          </p:cNvPr>
          <p:cNvSpPr>
            <a:spLocks noGrp="1"/>
          </p:cNvSpPr>
          <p:nvPr>
            <p:ph type="subTitle" idx="1"/>
          </p:nvPr>
        </p:nvSpPr>
        <p:spPr/>
        <p:txBody>
          <a:bodyPr/>
          <a:lstStyle/>
          <a:p>
            <a:endParaRPr lang="fr-FR" dirty="0"/>
          </a:p>
          <a:p>
            <a:r>
              <a:rPr lang="fr-FR" b="1" dirty="0"/>
              <a:t>UE 303</a:t>
            </a:r>
          </a:p>
        </p:txBody>
      </p:sp>
    </p:spTree>
    <p:extLst>
      <p:ext uri="{BB962C8B-B14F-4D97-AF65-F5344CB8AC3E}">
        <p14:creationId xmlns:p14="http://schemas.microsoft.com/office/powerpoint/2010/main" val="3654394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465BF4-AAD9-764B-9ADC-229E53B1D91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250A44B-54F8-9A4E-9272-E47CEAC7383E}"/>
              </a:ext>
            </a:extLst>
          </p:cNvPr>
          <p:cNvSpPr>
            <a:spLocks noGrp="1"/>
          </p:cNvSpPr>
          <p:nvPr>
            <p:ph idx="1"/>
          </p:nvPr>
        </p:nvSpPr>
        <p:spPr/>
        <p:txBody>
          <a:bodyPr/>
          <a:lstStyle/>
          <a:p>
            <a:pPr>
              <a:buFontTx/>
              <a:buChar char="-"/>
            </a:pPr>
            <a:r>
              <a:rPr lang="fr-FR" dirty="0"/>
              <a:t>Calendrier de révisions</a:t>
            </a:r>
          </a:p>
          <a:p>
            <a:pPr>
              <a:buFontTx/>
              <a:buChar char="-"/>
            </a:pPr>
            <a:endParaRPr lang="fr-FR" dirty="0"/>
          </a:p>
          <a:p>
            <a:pPr>
              <a:buFontTx/>
              <a:buChar char="-"/>
            </a:pPr>
            <a:r>
              <a:rPr lang="fr-FR"/>
              <a:t>Méthodique</a:t>
            </a:r>
          </a:p>
          <a:p>
            <a:pPr>
              <a:buFontTx/>
              <a:buChar char="-"/>
            </a:pPr>
            <a:endParaRPr lang="fr-FR" dirty="0"/>
          </a:p>
          <a:p>
            <a:pPr>
              <a:buFont typeface="Wingdings" pitchFamily="2" charset="2"/>
              <a:buChar char="Ø"/>
            </a:pPr>
            <a:r>
              <a:rPr lang="fr-FR" dirty="0"/>
              <a:t>Fiches de plans</a:t>
            </a:r>
          </a:p>
          <a:p>
            <a:pPr>
              <a:buFont typeface="Wingdings" pitchFamily="2" charset="2"/>
              <a:buChar char="Ø"/>
            </a:pPr>
            <a:r>
              <a:rPr lang="fr-FR" dirty="0"/>
              <a:t>Fiches de cours</a:t>
            </a:r>
          </a:p>
          <a:p>
            <a:pPr>
              <a:buFont typeface="Wingdings" pitchFamily="2" charset="2"/>
              <a:buChar char="Ø"/>
            </a:pPr>
            <a:endParaRPr lang="fr-FR" dirty="0"/>
          </a:p>
          <a:p>
            <a:pPr>
              <a:buFont typeface="Wingdings" pitchFamily="2" charset="2"/>
              <a:buChar char="Ø"/>
            </a:pPr>
            <a:r>
              <a:rPr lang="fr-FR" dirty="0"/>
              <a:t>Un cours s’apprend, il ne suffit pas de le relire.</a:t>
            </a:r>
          </a:p>
        </p:txBody>
      </p:sp>
    </p:spTree>
    <p:extLst>
      <p:ext uri="{BB962C8B-B14F-4D97-AF65-F5344CB8AC3E}">
        <p14:creationId xmlns:p14="http://schemas.microsoft.com/office/powerpoint/2010/main" val="14901209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CE59D6-A15E-CF45-97B7-03083819B57F}"/>
              </a:ext>
            </a:extLst>
          </p:cNvPr>
          <p:cNvSpPr>
            <a:spLocks noGrp="1"/>
          </p:cNvSpPr>
          <p:nvPr>
            <p:ph type="title"/>
          </p:nvPr>
        </p:nvSpPr>
        <p:spPr/>
        <p:txBody>
          <a:bodyPr/>
          <a:lstStyle/>
          <a:p>
            <a:r>
              <a:rPr lang="fr-FR" b="1" dirty="0"/>
              <a:t>Examen de 2 heures</a:t>
            </a:r>
          </a:p>
        </p:txBody>
      </p:sp>
      <p:sp>
        <p:nvSpPr>
          <p:cNvPr id="3" name="Espace réservé du contenu 2">
            <a:extLst>
              <a:ext uri="{FF2B5EF4-FFF2-40B4-BE49-F238E27FC236}">
                <a16:creationId xmlns:a16="http://schemas.microsoft.com/office/drawing/2014/main" id="{BB223F5B-B89B-554B-82C6-8364951B4035}"/>
              </a:ext>
            </a:extLst>
          </p:cNvPr>
          <p:cNvSpPr>
            <a:spLocks noGrp="1"/>
          </p:cNvSpPr>
          <p:nvPr>
            <p:ph idx="1"/>
          </p:nvPr>
        </p:nvSpPr>
        <p:spPr/>
        <p:txBody>
          <a:bodyPr/>
          <a:lstStyle/>
          <a:p>
            <a:pPr>
              <a:buFontTx/>
              <a:buChar char="-"/>
            </a:pPr>
            <a:r>
              <a:rPr lang="fr-FR" dirty="0"/>
              <a:t>Questions de cours : mots clés / un point du cours</a:t>
            </a:r>
          </a:p>
          <a:p>
            <a:pPr>
              <a:buFontTx/>
              <a:buChar char="-"/>
            </a:pPr>
            <a:endParaRPr lang="fr-FR" dirty="0"/>
          </a:p>
          <a:p>
            <a:pPr>
              <a:buFontTx/>
              <a:buChar char="-"/>
            </a:pPr>
            <a:r>
              <a:rPr lang="fr-FR" dirty="0"/>
              <a:t>Question de synthèse : « »</a:t>
            </a:r>
          </a:p>
          <a:p>
            <a:pPr>
              <a:buFontTx/>
              <a:buChar char="-"/>
            </a:pPr>
            <a:endParaRPr lang="fr-FR" dirty="0"/>
          </a:p>
          <a:p>
            <a:pPr>
              <a:buFontTx/>
              <a:buChar char="-"/>
            </a:pPr>
            <a:r>
              <a:rPr lang="fr-FR" dirty="0"/>
              <a:t>Questions sur documents : Jean Racine, </a:t>
            </a:r>
            <a:r>
              <a:rPr lang="fr-FR" i="1" dirty="0"/>
              <a:t>Abrégé de Port-Royal </a:t>
            </a:r>
            <a:r>
              <a:rPr lang="fr-FR" dirty="0"/>
              <a:t>(1693)</a:t>
            </a:r>
          </a:p>
        </p:txBody>
      </p:sp>
    </p:spTree>
    <p:extLst>
      <p:ext uri="{BB962C8B-B14F-4D97-AF65-F5344CB8AC3E}">
        <p14:creationId xmlns:p14="http://schemas.microsoft.com/office/powerpoint/2010/main" val="1982236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4D041E-6655-2C4E-A508-DE19FFCCD6B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FE7598A-8601-AC44-A232-0EE71178260A}"/>
              </a:ext>
            </a:extLst>
          </p:cNvPr>
          <p:cNvSpPr>
            <a:spLocks noGrp="1"/>
          </p:cNvSpPr>
          <p:nvPr>
            <p:ph idx="1"/>
          </p:nvPr>
        </p:nvSpPr>
        <p:spPr/>
        <p:txBody>
          <a:bodyPr/>
          <a:lstStyle/>
          <a:p>
            <a:pPr marL="0" indent="0">
              <a:buNone/>
            </a:pPr>
            <a:r>
              <a:rPr lang="fr-FR" dirty="0"/>
              <a:t>Contexte historique de ce document : </a:t>
            </a:r>
          </a:p>
          <a:p>
            <a:pPr marL="0" indent="0">
              <a:buNone/>
            </a:pPr>
            <a:r>
              <a:rPr lang="fr-FR" dirty="0"/>
              <a:t>Racine, historiographe du roi depuis 1677</a:t>
            </a:r>
          </a:p>
          <a:p>
            <a:pPr marL="0" indent="0">
              <a:buNone/>
            </a:pPr>
            <a:r>
              <a:rPr lang="fr-FR" dirty="0"/>
              <a:t>1693</a:t>
            </a:r>
          </a:p>
        </p:txBody>
      </p:sp>
    </p:spTree>
    <p:extLst>
      <p:ext uri="{BB962C8B-B14F-4D97-AF65-F5344CB8AC3E}">
        <p14:creationId xmlns:p14="http://schemas.microsoft.com/office/powerpoint/2010/main" val="492540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4516CFD-EA8F-3144-9899-FEBF3E9A50A1}"/>
              </a:ext>
            </a:extLst>
          </p:cNvPr>
          <p:cNvPicPr>
            <a:picLocks noChangeAspect="1"/>
          </p:cNvPicPr>
          <p:nvPr/>
        </p:nvPicPr>
        <p:blipFill>
          <a:blip r:embed="rId2"/>
          <a:stretch>
            <a:fillRect/>
          </a:stretch>
        </p:blipFill>
        <p:spPr>
          <a:xfrm>
            <a:off x="1524000" y="241300"/>
            <a:ext cx="9144000" cy="6375400"/>
          </a:xfrm>
          <a:prstGeom prst="rect">
            <a:avLst/>
          </a:prstGeom>
        </p:spPr>
      </p:pic>
      <p:sp>
        <p:nvSpPr>
          <p:cNvPr id="3" name="ZoneTexte 2">
            <a:extLst>
              <a:ext uri="{FF2B5EF4-FFF2-40B4-BE49-F238E27FC236}">
                <a16:creationId xmlns:a16="http://schemas.microsoft.com/office/drawing/2014/main" id="{CC649DD3-B1F8-B84D-BE1C-38CD2D8E88E6}"/>
              </a:ext>
            </a:extLst>
          </p:cNvPr>
          <p:cNvSpPr txBox="1"/>
          <p:nvPr/>
        </p:nvSpPr>
        <p:spPr>
          <a:xfrm>
            <a:off x="10910455" y="4707082"/>
            <a:ext cx="1018309" cy="2308324"/>
          </a:xfrm>
          <a:prstGeom prst="rect">
            <a:avLst/>
          </a:prstGeom>
          <a:noFill/>
        </p:spPr>
        <p:txBody>
          <a:bodyPr wrap="square" rtlCol="0">
            <a:spAutoFit/>
          </a:bodyPr>
          <a:lstStyle/>
          <a:p>
            <a:r>
              <a:rPr lang="fr-FR" dirty="0"/>
              <a:t>Pierre-Denis Martin, Sacre de Louis XV, 25 octobre 1722</a:t>
            </a:r>
          </a:p>
        </p:txBody>
      </p:sp>
    </p:spTree>
    <p:extLst>
      <p:ext uri="{BB962C8B-B14F-4D97-AF65-F5344CB8AC3E}">
        <p14:creationId xmlns:p14="http://schemas.microsoft.com/office/powerpoint/2010/main" val="3173816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42518A-2D1A-6749-85E5-DB950C51D9C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7FFC415-E3D9-E146-84CA-9C640F2CCF17}"/>
              </a:ext>
            </a:extLst>
          </p:cNvPr>
          <p:cNvSpPr>
            <a:spLocks noGrp="1"/>
          </p:cNvSpPr>
          <p:nvPr>
            <p:ph idx="1"/>
          </p:nvPr>
        </p:nvSpPr>
        <p:spPr/>
        <p:txBody>
          <a:bodyPr/>
          <a:lstStyle/>
          <a:p>
            <a:pPr marL="0" indent="0" algn="just">
              <a:buNone/>
            </a:pPr>
            <a:r>
              <a:rPr lang="fr-FR" dirty="0"/>
              <a:t>« Mais la querelle ne commença proprement qu’au sujet du livre de </a:t>
            </a:r>
            <a:r>
              <a:rPr lang="fr-FR" i="1" dirty="0"/>
              <a:t>la Fréquente communion</a:t>
            </a:r>
            <a:r>
              <a:rPr lang="fr-FR" dirty="0"/>
              <a:t> que ce docteur avait composé.</a:t>
            </a:r>
          </a:p>
          <a:p>
            <a:pPr marL="0" indent="0" algn="just">
              <a:buNone/>
            </a:pPr>
            <a:r>
              <a:rPr lang="fr-FR" dirty="0"/>
              <a:t>Le but de ce livre était d’établir, par la tradition et par l’autorité des Pères et des conciles, les dispositions que l’on doit apporter en s’approchant du sacrement de l’eucharistie, et de combattre les absolutions précipitées qu’on ne donne que trop souvent à des pécheurs envieillis dans le crime, sans les obliger à quitter leurs mauvaises habitudes, et sans les éprouver par une sérieuse pénitence. </a:t>
            </a:r>
          </a:p>
          <a:p>
            <a:endParaRPr lang="fr-FR" dirty="0"/>
          </a:p>
        </p:txBody>
      </p:sp>
    </p:spTree>
    <p:extLst>
      <p:ext uri="{BB962C8B-B14F-4D97-AF65-F5344CB8AC3E}">
        <p14:creationId xmlns:p14="http://schemas.microsoft.com/office/powerpoint/2010/main" val="37599692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511B474-59B4-6A41-8F42-3EB537D08CD5}"/>
              </a:ext>
            </a:extLst>
          </p:cNvPr>
          <p:cNvSpPr>
            <a:spLocks noGrp="1"/>
          </p:cNvSpPr>
          <p:nvPr>
            <p:ph type="title"/>
          </p:nvPr>
        </p:nvSpPr>
        <p:spPr/>
        <p:txBody>
          <a:bodyPr/>
          <a:lstStyle/>
          <a:p>
            <a:endParaRPr lang="fr-FR"/>
          </a:p>
        </p:txBody>
      </p:sp>
      <p:sp>
        <p:nvSpPr>
          <p:cNvPr id="5" name="Espace réservé du contenu 4">
            <a:extLst>
              <a:ext uri="{FF2B5EF4-FFF2-40B4-BE49-F238E27FC236}">
                <a16:creationId xmlns:a16="http://schemas.microsoft.com/office/drawing/2014/main" id="{4FB5DD5A-4B48-1445-8238-69FCDF7BDD82}"/>
              </a:ext>
            </a:extLst>
          </p:cNvPr>
          <p:cNvSpPr>
            <a:spLocks noGrp="1"/>
          </p:cNvSpPr>
          <p:nvPr>
            <p:ph sz="half" idx="1"/>
          </p:nvPr>
        </p:nvSpPr>
        <p:spPr/>
        <p:txBody>
          <a:bodyPr>
            <a:normAutofit lnSpcReduction="10000"/>
          </a:bodyPr>
          <a:lstStyle/>
          <a:p>
            <a:pPr marL="0" indent="0">
              <a:buNone/>
            </a:pPr>
            <a:r>
              <a:rPr lang="fr-FR" dirty="0"/>
              <a:t>  »Mais la querelle ne commença proprement qu’au sujet du livre de </a:t>
            </a:r>
            <a:r>
              <a:rPr lang="fr-FR" i="1" dirty="0"/>
              <a:t>la Fréquente communion</a:t>
            </a:r>
            <a:r>
              <a:rPr lang="fr-FR" dirty="0"/>
              <a:t> que ce docteur avait composé ».</a:t>
            </a:r>
          </a:p>
          <a:p>
            <a:endParaRPr lang="fr-FR" dirty="0"/>
          </a:p>
        </p:txBody>
      </p:sp>
      <p:sp>
        <p:nvSpPr>
          <p:cNvPr id="6" name="Espace réservé du contenu 5">
            <a:extLst>
              <a:ext uri="{FF2B5EF4-FFF2-40B4-BE49-F238E27FC236}">
                <a16:creationId xmlns:a16="http://schemas.microsoft.com/office/drawing/2014/main" id="{C0E0167C-9988-7640-85A4-6DBEA22376A8}"/>
              </a:ext>
            </a:extLst>
          </p:cNvPr>
          <p:cNvSpPr>
            <a:spLocks noGrp="1"/>
          </p:cNvSpPr>
          <p:nvPr>
            <p:ph sz="half" idx="2"/>
          </p:nvPr>
        </p:nvSpPr>
        <p:spPr/>
        <p:txBody>
          <a:bodyPr>
            <a:normAutofit lnSpcReduction="10000"/>
          </a:bodyPr>
          <a:lstStyle/>
          <a:p>
            <a:r>
              <a:rPr lang="fr-FR" b="1" dirty="0"/>
              <a:t>Paraphrase</a:t>
            </a:r>
          </a:p>
          <a:p>
            <a:pPr marL="0" indent="0">
              <a:buNone/>
            </a:pPr>
            <a:r>
              <a:rPr lang="fr-FR" dirty="0"/>
              <a:t>La querelle débute avec la parution du livre de la Fréquente communion.</a:t>
            </a:r>
          </a:p>
          <a:p>
            <a:r>
              <a:rPr lang="fr-FR" b="1" dirty="0"/>
              <a:t>Commentaire</a:t>
            </a:r>
          </a:p>
          <a:p>
            <a:r>
              <a:rPr lang="fr-FR" dirty="0"/>
              <a:t>Expliquer la querelle janséniste</a:t>
            </a:r>
          </a:p>
          <a:p>
            <a:pPr>
              <a:buFontTx/>
              <a:buChar char="-"/>
            </a:pPr>
            <a:r>
              <a:rPr lang="fr-FR" dirty="0"/>
              <a:t>Ecrits de Jansénius</a:t>
            </a:r>
          </a:p>
          <a:p>
            <a:pPr>
              <a:buFontTx/>
              <a:buChar char="-"/>
            </a:pPr>
            <a:r>
              <a:rPr lang="fr-FR" dirty="0"/>
              <a:t>Antoine Arnault, La Fréquente communion, 1643</a:t>
            </a:r>
          </a:p>
          <a:p>
            <a:pPr>
              <a:buFontTx/>
              <a:buChar char="-"/>
            </a:pPr>
            <a:r>
              <a:rPr lang="fr-FR" dirty="0"/>
              <a:t>La théologie de l’eucharistie</a:t>
            </a:r>
          </a:p>
        </p:txBody>
      </p:sp>
    </p:spTree>
    <p:extLst>
      <p:ext uri="{BB962C8B-B14F-4D97-AF65-F5344CB8AC3E}">
        <p14:creationId xmlns:p14="http://schemas.microsoft.com/office/powerpoint/2010/main" val="34729676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A31645-C50F-EB44-B526-292BF0B79C3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D3E2B78-AFAE-5E45-8B8B-FBB556C43C9B}"/>
              </a:ext>
            </a:extLst>
          </p:cNvPr>
          <p:cNvSpPr>
            <a:spLocks noGrp="1"/>
          </p:cNvSpPr>
          <p:nvPr>
            <p:ph idx="1"/>
          </p:nvPr>
        </p:nvSpPr>
        <p:spPr/>
        <p:txBody>
          <a:bodyPr>
            <a:normAutofit fontScale="85000" lnSpcReduction="10000"/>
          </a:bodyPr>
          <a:lstStyle/>
          <a:p>
            <a:pPr marL="0" indent="0" algn="just">
              <a:buNone/>
            </a:pPr>
            <a:r>
              <a:rPr lang="fr-FR" dirty="0"/>
              <a:t>Les religieuses de Port-Royal n’avaient aucune part à toutes ces contestations. Quand même le livre de </a:t>
            </a:r>
            <a:r>
              <a:rPr lang="fr-FR" i="1" dirty="0"/>
              <a:t>la Fréquente communion</a:t>
            </a:r>
            <a:r>
              <a:rPr lang="fr-FR" dirty="0"/>
              <a:t> aurait été aussi plein de blasphèmes contre l’eucharistie que les jésuites le publiaient, elles n’en étaient pas moins prosternées jour et nuit devant le Saint-Sacrement. Mais M. Arnauld était frère de la Mère Angélique ; il avait sa mère, six de ses sœurs et six de ses nièces religieuses à Port-Royal. Lui-même, lorsqu’il fut fait prêtre, avait donné tout son bien à ce monastère, ayant jugé qu’il devait entrer pauvre dans l’état ecclésiastique. Il avait aussi choisi sa retraite dans la solitude de Port-Royal des Champs, avec M. d’</a:t>
            </a:r>
            <a:r>
              <a:rPr lang="fr-FR" dirty="0" err="1"/>
              <a:t>Andilly</a:t>
            </a:r>
            <a:r>
              <a:rPr lang="fr-FR" dirty="0"/>
              <a:t>, son frère aîné, et avec ses deux neveux, M. Le Maître et M. de </a:t>
            </a:r>
            <a:r>
              <a:rPr lang="fr-FR" dirty="0" err="1"/>
              <a:t>Sacy</a:t>
            </a:r>
            <a:r>
              <a:rPr lang="fr-FR" dirty="0"/>
              <a:t>. C’est de là que sortaient tous ces excellents ouvrages, si édifiants pour l’Église, et qui faisaient tant de peine aux jésuites. C’en fut assez pour rendre cette maison horrible à leurs yeux. Ils s’accoutumèrent à confondre dans leur idée les noms d’Arnauld et de Port-Royal, et conçurent pour toutes les religieuses de ce monastère la même haine qu’ils avaient pour la personne de ce docteur.</a:t>
            </a:r>
          </a:p>
        </p:txBody>
      </p:sp>
    </p:spTree>
    <p:extLst>
      <p:ext uri="{BB962C8B-B14F-4D97-AF65-F5344CB8AC3E}">
        <p14:creationId xmlns:p14="http://schemas.microsoft.com/office/powerpoint/2010/main" val="38179547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0CFC81-754F-D640-B99B-387DA98F19C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5647ECF-DEBB-3843-9BFD-4B1D3A592398}"/>
              </a:ext>
            </a:extLst>
          </p:cNvPr>
          <p:cNvSpPr>
            <a:spLocks noGrp="1"/>
          </p:cNvSpPr>
          <p:nvPr>
            <p:ph idx="1"/>
          </p:nvPr>
        </p:nvSpPr>
        <p:spPr/>
        <p:txBody>
          <a:bodyPr/>
          <a:lstStyle/>
          <a:p>
            <a:r>
              <a:rPr lang="fr-FR" dirty="0"/>
              <a:t>Ceux qui ne savent pas toute la suite de cette querelle sont peut-être en peine de ce qu’on pouvait objecter à ces filles dans ces commencements. Car il ne s’agissait point alors de formulaire ni de signature ; et la fameuse distinction du fait et du droit n’avait point encore donné de prétexte aux jésuites pour les traiter de rebelles à l’Eglise.</a:t>
            </a:r>
          </a:p>
        </p:txBody>
      </p:sp>
    </p:spTree>
    <p:extLst>
      <p:ext uri="{BB962C8B-B14F-4D97-AF65-F5344CB8AC3E}">
        <p14:creationId xmlns:p14="http://schemas.microsoft.com/office/powerpoint/2010/main" val="1768613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B9FCF8-8360-864E-8256-973425E21C2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DCE9A5C-DED8-CA4B-954E-FE841F64D06F}"/>
              </a:ext>
            </a:extLst>
          </p:cNvPr>
          <p:cNvSpPr>
            <a:spLocks noGrp="1"/>
          </p:cNvSpPr>
          <p:nvPr>
            <p:ph idx="1"/>
          </p:nvPr>
        </p:nvSpPr>
        <p:spPr/>
        <p:txBody>
          <a:bodyPr/>
          <a:lstStyle/>
          <a:p>
            <a:r>
              <a:rPr lang="fr-FR" dirty="0"/>
              <a:t>Attention : </a:t>
            </a:r>
          </a:p>
          <a:p>
            <a:r>
              <a:rPr lang="fr-FR" dirty="0"/>
              <a:t>Aucune rupture avec Rome</a:t>
            </a:r>
          </a:p>
          <a:p>
            <a:r>
              <a:rPr lang="fr-FR" dirty="0"/>
              <a:t>Compromis difficile à gérer</a:t>
            </a:r>
          </a:p>
          <a:p>
            <a:endParaRPr lang="fr-FR" dirty="0"/>
          </a:p>
          <a:p>
            <a:pPr marL="0" indent="0">
              <a:buNone/>
            </a:pPr>
            <a:r>
              <a:rPr lang="fr-FR" dirty="0"/>
              <a:t>&gt;&gt;&gt; le roi n’est pas le chef de l’Eglise de France</a:t>
            </a:r>
          </a:p>
        </p:txBody>
      </p:sp>
    </p:spTree>
    <p:extLst>
      <p:ext uri="{BB962C8B-B14F-4D97-AF65-F5344CB8AC3E}">
        <p14:creationId xmlns:p14="http://schemas.microsoft.com/office/powerpoint/2010/main" val="3077853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0BFE8C-EDCA-8940-9026-F95726A8AF80}"/>
              </a:ext>
            </a:extLst>
          </p:cNvPr>
          <p:cNvSpPr>
            <a:spLocks noGrp="1"/>
          </p:cNvSpPr>
          <p:nvPr>
            <p:ph type="title"/>
          </p:nvPr>
        </p:nvSpPr>
        <p:spPr/>
        <p:txBody>
          <a:bodyPr/>
          <a:lstStyle/>
          <a:p>
            <a:r>
              <a:rPr lang="fr-FR" b="1" dirty="0"/>
              <a:t>- La question des deux souverainetés </a:t>
            </a:r>
          </a:p>
        </p:txBody>
      </p:sp>
      <p:sp>
        <p:nvSpPr>
          <p:cNvPr id="3" name="Espace réservé du contenu 2">
            <a:extLst>
              <a:ext uri="{FF2B5EF4-FFF2-40B4-BE49-F238E27FC236}">
                <a16:creationId xmlns:a16="http://schemas.microsoft.com/office/drawing/2014/main" id="{F0D4BFDC-B5DA-3F40-BC18-DB9DABA5F9C4}"/>
              </a:ext>
            </a:extLst>
          </p:cNvPr>
          <p:cNvSpPr>
            <a:spLocks noGrp="1"/>
          </p:cNvSpPr>
          <p:nvPr>
            <p:ph idx="1"/>
          </p:nvPr>
        </p:nvSpPr>
        <p:spPr/>
        <p:txBody>
          <a:bodyPr>
            <a:normAutofit lnSpcReduction="10000"/>
          </a:bodyPr>
          <a:lstStyle/>
          <a:p>
            <a:pPr fontAlgn="base"/>
            <a:r>
              <a:rPr lang="fr-FR" dirty="0"/>
              <a:t>Eglise force d’opposition potentielle</a:t>
            </a:r>
          </a:p>
          <a:p>
            <a:pPr fontAlgn="base"/>
            <a:r>
              <a:rPr lang="fr-FR" dirty="0"/>
              <a:t>Attitude prudente du nouveau roi, Louis XV (1710-1774)</a:t>
            </a:r>
          </a:p>
          <a:p>
            <a:pPr marL="0" indent="0" fontAlgn="base">
              <a:buNone/>
            </a:pPr>
            <a:r>
              <a:rPr lang="fr-FR" dirty="0"/>
              <a:t>Pas d’imposition forcée</a:t>
            </a:r>
          </a:p>
          <a:p>
            <a:pPr marL="0" indent="0" fontAlgn="base">
              <a:buNone/>
            </a:pPr>
            <a:r>
              <a:rPr lang="fr-FR" dirty="0"/>
              <a:t>Maintien du « don gratuit » (l'Église définit elle-même ce qu'elle verse au budget de l'État). </a:t>
            </a:r>
          </a:p>
          <a:p>
            <a:pPr marL="0" indent="0" fontAlgn="base">
              <a:buNone/>
            </a:pPr>
            <a:endParaRPr lang="fr-FR" dirty="0"/>
          </a:p>
          <a:p>
            <a:pPr fontAlgn="base">
              <a:buFont typeface="Wingdings" pitchFamily="2" charset="2"/>
              <a:buChar char="Ø"/>
            </a:pPr>
            <a:r>
              <a:rPr lang="fr-FR" dirty="0"/>
              <a:t>Controverses sur les deux souverainetés</a:t>
            </a:r>
          </a:p>
          <a:p>
            <a:pPr fontAlgn="base">
              <a:buFontTx/>
              <a:buChar char="-"/>
            </a:pPr>
            <a:r>
              <a:rPr lang="fr-FR" dirty="0"/>
              <a:t>jusqu'où doit s'exercer l'autorité de l'État sur l'Église  ?</a:t>
            </a:r>
          </a:p>
          <a:p>
            <a:pPr fontAlgn="base">
              <a:buFontTx/>
              <a:buChar char="-"/>
            </a:pPr>
            <a:r>
              <a:rPr lang="fr-FR" dirty="0"/>
              <a:t>quelles sont les « libertés » de l'Église de France dans l'État royal ? </a:t>
            </a:r>
          </a:p>
          <a:p>
            <a:pPr fontAlgn="base">
              <a:buFontTx/>
              <a:buChar char="-"/>
            </a:pPr>
            <a:endParaRPr lang="fr-FR" dirty="0"/>
          </a:p>
          <a:p>
            <a:endParaRPr lang="fr-FR" dirty="0"/>
          </a:p>
        </p:txBody>
      </p:sp>
    </p:spTree>
    <p:extLst>
      <p:ext uri="{BB962C8B-B14F-4D97-AF65-F5344CB8AC3E}">
        <p14:creationId xmlns:p14="http://schemas.microsoft.com/office/powerpoint/2010/main" val="398206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83B8A8-F3AA-A740-AA58-238A2434CBE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0C2263E-FDB6-2845-9C42-07A42402D6C6}"/>
              </a:ext>
            </a:extLst>
          </p:cNvPr>
          <p:cNvSpPr>
            <a:spLocks noGrp="1"/>
          </p:cNvSpPr>
          <p:nvPr>
            <p:ph idx="1"/>
          </p:nvPr>
        </p:nvSpPr>
        <p:spPr/>
        <p:txBody>
          <a:bodyPr>
            <a:normAutofit/>
          </a:bodyPr>
          <a:lstStyle/>
          <a:p>
            <a:pPr fontAlgn="base">
              <a:buFontTx/>
              <a:buChar char="-"/>
            </a:pPr>
            <a:r>
              <a:rPr lang="fr-FR" dirty="0"/>
              <a:t>bulle </a:t>
            </a:r>
            <a:r>
              <a:rPr lang="fr-FR" i="1" dirty="0" err="1"/>
              <a:t>Unigenitus</a:t>
            </a:r>
            <a:r>
              <a:rPr lang="fr-FR" i="1" dirty="0"/>
              <a:t> </a:t>
            </a:r>
            <a:r>
              <a:rPr lang="fr-FR" dirty="0"/>
              <a:t>(8 septembre 1713) -  </a:t>
            </a:r>
            <a:r>
              <a:rPr lang="fr-FR" i="1" dirty="0" err="1"/>
              <a:t>Unigenitus</a:t>
            </a:r>
            <a:r>
              <a:rPr lang="fr-FR" i="1" dirty="0"/>
              <a:t> Dei </a:t>
            </a:r>
            <a:r>
              <a:rPr lang="fr-FR" i="1" dirty="0" err="1"/>
              <a:t>filius</a:t>
            </a:r>
            <a:r>
              <a:rPr lang="fr-FR" i="1" dirty="0"/>
              <a:t> </a:t>
            </a:r>
            <a:r>
              <a:rPr lang="fr-FR" dirty="0"/>
              <a:t>», « Fils de Dieu unique engendré de Dieu »&gt; répression des jansénistes </a:t>
            </a:r>
          </a:p>
          <a:p>
            <a:pPr fontAlgn="base">
              <a:buFontTx/>
              <a:buChar char="-"/>
            </a:pPr>
            <a:r>
              <a:rPr lang="fr-FR" dirty="0"/>
              <a:t>droit pour les clercs de refuser les sacrements aux déviants</a:t>
            </a:r>
          </a:p>
          <a:p>
            <a:pPr fontAlgn="base">
              <a:buFontTx/>
              <a:buChar char="-"/>
            </a:pPr>
            <a:r>
              <a:rPr lang="fr-FR" dirty="0"/>
              <a:t>biens du clergé</a:t>
            </a:r>
          </a:p>
          <a:p>
            <a:pPr fontAlgn="base">
              <a:buFontTx/>
              <a:buChar char="-"/>
            </a:pPr>
            <a:endParaRPr lang="fr-FR" dirty="0"/>
          </a:p>
          <a:p>
            <a:pPr marL="0" indent="0" fontAlgn="base">
              <a:buNone/>
            </a:pPr>
            <a:r>
              <a:rPr lang="fr-FR" dirty="0"/>
              <a:t>&gt;&gt;&gt; Enjeu </a:t>
            </a:r>
          </a:p>
          <a:p>
            <a:pPr marL="0" indent="0" fontAlgn="base">
              <a:buNone/>
            </a:pPr>
            <a:r>
              <a:rPr lang="fr-FR" dirty="0"/>
              <a:t>Renforcement de l'autorité de l'État sur l'Église &lt;&gt;</a:t>
            </a:r>
          </a:p>
          <a:p>
            <a:pPr marL="0" indent="0" fontAlgn="base">
              <a:buNone/>
            </a:pPr>
            <a:r>
              <a:rPr lang="fr-FR" dirty="0"/>
              <a:t>Autonomie de l'Église.</a:t>
            </a:r>
          </a:p>
          <a:p>
            <a:pPr marL="0" indent="0">
              <a:buNone/>
            </a:pPr>
            <a:endParaRPr lang="fr-FR" dirty="0"/>
          </a:p>
        </p:txBody>
      </p:sp>
    </p:spTree>
    <p:extLst>
      <p:ext uri="{BB962C8B-B14F-4D97-AF65-F5344CB8AC3E}">
        <p14:creationId xmlns:p14="http://schemas.microsoft.com/office/powerpoint/2010/main" val="217540747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865</TotalTime>
  <Words>2567</Words>
  <Application>Microsoft Macintosh PowerPoint</Application>
  <PresentationFormat>Grand écran</PresentationFormat>
  <Paragraphs>332</Paragraphs>
  <Slides>63</Slides>
  <Notes>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63</vt:i4>
      </vt:variant>
    </vt:vector>
  </HeadingPairs>
  <TitlesOfParts>
    <vt:vector size="68" baseType="lpstr">
      <vt:lpstr>Arial</vt:lpstr>
      <vt:lpstr>Calibri</vt:lpstr>
      <vt:lpstr>Calibri Light</vt:lpstr>
      <vt:lpstr>Wingdings</vt:lpstr>
      <vt:lpstr>Thème Office</vt:lpstr>
      <vt:lpstr>ENTRER DANS LE XVIIIe SIECLE DE LA REFORMATION A LA REVOLUTION </vt:lpstr>
      <vt:lpstr>Présentation PowerPoint</vt:lpstr>
      <vt:lpstr>INTRODUCTION</vt:lpstr>
      <vt:lpstr>- Les « libertés de l’Eglise gallicane »</vt:lpstr>
      <vt:lpstr>Présentation PowerPoint</vt:lpstr>
      <vt:lpstr>Présentation PowerPoint</vt:lpstr>
      <vt:lpstr>Présentation PowerPoint</vt:lpstr>
      <vt:lpstr>- La question des deux souverainetés </vt:lpstr>
      <vt:lpstr>Présentation PowerPoint</vt:lpstr>
      <vt:lpstr>- « Une crise de la conscience européenne »</vt:lpstr>
      <vt:lpstr>Présentation PowerPoint</vt:lpstr>
      <vt:lpstr>Présentation PowerPoint</vt:lpstr>
      <vt:lpstr>I – UN DESENCHANTEMENT DU MONDE ?</vt:lpstr>
      <vt:lpstr>A – LE RÔLE DE LA PHILOSOPHIE « DES LUMIERES » ?</vt:lpstr>
      <vt:lpstr>- Les Lumières, un mouvement élitaire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Une diffusion restreinte des Lumières</vt:lpstr>
      <vt:lpstr>Présentation PowerPoint</vt:lpstr>
      <vt:lpstr>Présentation PowerPoint</vt:lpstr>
      <vt:lpstr>Présentation PowerPoint</vt:lpstr>
      <vt:lpstr>Présentation PowerPoint</vt:lpstr>
      <vt:lpstr>Présentation PowerPoint</vt:lpstr>
      <vt:lpstr>Présentation PowerPoint</vt:lpstr>
      <vt:lpstr>B – LE RÔLE DE L’ENCYCLOPEDIE*</vt:lpstr>
      <vt:lpstr>- Une aventure majeure</vt:lpstr>
      <vt:lpstr>Présentation PowerPoint</vt:lpstr>
      <vt:lpstr>Présentation PowerPoint</vt:lpstr>
      <vt:lpstr>Présentation PowerPoint</vt:lpstr>
      <vt:lpstr>Présentation PowerPoint</vt:lpstr>
      <vt:lpstr>- Relire les superstitions et les passions de l’homme</vt:lpstr>
      <vt:lpstr>- Relire les religions révélées</vt:lpstr>
      <vt:lpstr>- Un athéisme* confidentiel</vt:lpstr>
      <vt:lpstr>- Une sociabilité participative</vt:lpstr>
      <vt:lpstr>Présentation PowerPoint</vt:lpstr>
      <vt:lpstr>Présentation PowerPoint</vt:lpstr>
      <vt:lpstr>Présentation PowerPoint</vt:lpstr>
      <vt:lpstr>Présentation PowerPoint</vt:lpstr>
      <vt:lpstr>- L’anticléricalisme* des Lumières</vt:lpstr>
      <vt:lpstr>Présentation PowerPoint</vt:lpstr>
      <vt:lpstr>Présentation PowerPoint</vt:lpstr>
      <vt:lpstr>II – LA METAMORPHOSE D’UN MONDE</vt:lpstr>
      <vt:lpstr>Présentation PowerPoint</vt:lpstr>
      <vt:lpstr>Présentation PowerPoint</vt:lpstr>
      <vt:lpstr>A – DES INDICATEURS DE DETACHEMENT ?</vt:lpstr>
      <vt:lpstr>- Des indicateurs chiffrés après 1750</vt:lpstr>
      <vt:lpstr>- Des indicateurs discutés</vt:lpstr>
      <vt:lpstr>Présentation PowerPoint</vt:lpstr>
      <vt:lpstr>Présentation PowerPoint</vt:lpstr>
      <vt:lpstr>CONCLUSION</vt:lpstr>
      <vt:lpstr>SE PREPARER AUX EXAMENS</vt:lpstr>
      <vt:lpstr>Présentation PowerPoint</vt:lpstr>
      <vt:lpstr>Examen de 2 heures</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christian manuel</dc:creator>
  <cp:lastModifiedBy>christian manuel</cp:lastModifiedBy>
  <cp:revision>55</cp:revision>
  <dcterms:created xsi:type="dcterms:W3CDTF">2021-11-30T23:53:06Z</dcterms:created>
  <dcterms:modified xsi:type="dcterms:W3CDTF">2022-12-07T11:29:35Z</dcterms:modified>
</cp:coreProperties>
</file>