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1"/>
  </p:notesMasterIdLst>
  <p:sldIdLst>
    <p:sldId id="391" r:id="rId2"/>
    <p:sldId id="256" r:id="rId3"/>
    <p:sldId id="392" r:id="rId4"/>
    <p:sldId id="258" r:id="rId5"/>
    <p:sldId id="393" r:id="rId6"/>
    <p:sldId id="415" r:id="rId7"/>
    <p:sldId id="382" r:id="rId8"/>
    <p:sldId id="385" r:id="rId9"/>
    <p:sldId id="394" r:id="rId10"/>
    <p:sldId id="395" r:id="rId11"/>
    <p:sldId id="396" r:id="rId12"/>
    <p:sldId id="397" r:id="rId13"/>
    <p:sldId id="387" r:id="rId14"/>
    <p:sldId id="398" r:id="rId15"/>
    <p:sldId id="407" r:id="rId16"/>
    <p:sldId id="389" r:id="rId17"/>
    <p:sldId id="399" r:id="rId18"/>
    <p:sldId id="390" r:id="rId19"/>
    <p:sldId id="380" r:id="rId20"/>
    <p:sldId id="313" r:id="rId21"/>
    <p:sldId id="311" r:id="rId22"/>
    <p:sldId id="309" r:id="rId23"/>
    <p:sldId id="400" r:id="rId24"/>
    <p:sldId id="401" r:id="rId25"/>
    <p:sldId id="403" r:id="rId26"/>
    <p:sldId id="305" r:id="rId27"/>
    <p:sldId id="307" r:id="rId28"/>
    <p:sldId id="342" r:id="rId29"/>
    <p:sldId id="402" r:id="rId30"/>
    <p:sldId id="304" r:id="rId31"/>
    <p:sldId id="306" r:id="rId32"/>
    <p:sldId id="420" r:id="rId33"/>
    <p:sldId id="422" r:id="rId34"/>
    <p:sldId id="416" r:id="rId35"/>
    <p:sldId id="419" r:id="rId36"/>
    <p:sldId id="404" r:id="rId37"/>
    <p:sldId id="414" r:id="rId38"/>
    <p:sldId id="413" r:id="rId39"/>
    <p:sldId id="347" r:id="rId40"/>
    <p:sldId id="259" r:id="rId41"/>
    <p:sldId id="405" r:id="rId42"/>
    <p:sldId id="299" r:id="rId43"/>
    <p:sldId id="298" r:id="rId44"/>
    <p:sldId id="423" r:id="rId45"/>
    <p:sldId id="302" r:id="rId46"/>
    <p:sldId id="303" r:id="rId47"/>
    <p:sldId id="265" r:id="rId48"/>
    <p:sldId id="412" r:id="rId49"/>
    <p:sldId id="417" r:id="rId50"/>
    <p:sldId id="406" r:id="rId51"/>
    <p:sldId id="408" r:id="rId52"/>
    <p:sldId id="411" r:id="rId53"/>
    <p:sldId id="409" r:id="rId54"/>
    <p:sldId id="316" r:id="rId55"/>
    <p:sldId id="317" r:id="rId56"/>
    <p:sldId id="308" r:id="rId57"/>
    <p:sldId id="314" r:id="rId58"/>
    <p:sldId id="315" r:id="rId59"/>
    <p:sldId id="318" r:id="rId60"/>
    <p:sldId id="321" r:id="rId61"/>
    <p:sldId id="443" r:id="rId62"/>
    <p:sldId id="447" r:id="rId63"/>
    <p:sldId id="441" r:id="rId64"/>
    <p:sldId id="449" r:id="rId65"/>
    <p:sldId id="330" r:id="rId66"/>
    <p:sldId id="329" r:id="rId67"/>
    <p:sldId id="444" r:id="rId68"/>
    <p:sldId id="425" r:id="rId69"/>
    <p:sldId id="446" r:id="rId70"/>
    <p:sldId id="418" r:id="rId71"/>
    <p:sldId id="320" r:id="rId72"/>
    <p:sldId id="445" r:id="rId73"/>
    <p:sldId id="437" r:id="rId74"/>
    <p:sldId id="439" r:id="rId75"/>
    <p:sldId id="434" r:id="rId76"/>
    <p:sldId id="322" r:id="rId77"/>
    <p:sldId id="426" r:id="rId78"/>
    <p:sldId id="433" r:id="rId79"/>
    <p:sldId id="431" r:id="rId80"/>
    <p:sldId id="429" r:id="rId81"/>
    <p:sldId id="430" r:id="rId82"/>
    <p:sldId id="339" r:id="rId83"/>
    <p:sldId id="432" r:id="rId84"/>
    <p:sldId id="331" r:id="rId85"/>
    <p:sldId id="452" r:id="rId86"/>
    <p:sldId id="442" r:id="rId87"/>
    <p:sldId id="344" r:id="rId88"/>
    <p:sldId id="327" r:id="rId89"/>
    <p:sldId id="381" r:id="rId9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53"/>
    <p:restoredTop sz="94624"/>
  </p:normalViewPr>
  <p:slideViewPr>
    <p:cSldViewPr snapToGrid="0" snapToObjects="1">
      <p:cViewPr varScale="1">
        <p:scale>
          <a:sx n="94" d="100"/>
          <a:sy n="94" d="100"/>
        </p:scale>
        <p:origin x="80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176633-1C84-3448-95FD-CA9424B2B4F8}" type="datetimeFigureOut">
              <a:rPr lang="fr-FR" smtClean="0"/>
              <a:t>12/10/2022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DAA8D-200D-1648-BA29-8BAC674904E8}" type="slidenum">
              <a:rPr lang="fr-FR" smtClean="0"/>
              <a:t>‹N°›</a:t>
            </a:fld>
            <a:endParaRPr lang="fr-FR"/>
          </a:p>
        </p:txBody>
      </p:sp>
    </p:spTree>
    <p:extLst>
      <p:ext uri="{BB962C8B-B14F-4D97-AF65-F5344CB8AC3E}">
        <p14:creationId xmlns:p14="http://schemas.microsoft.com/office/powerpoint/2010/main" val="3185693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Karl </a:t>
            </a:r>
            <a:r>
              <a:rPr lang="fr-FR" dirty="0" err="1"/>
              <a:t>Aspelin</a:t>
            </a:r>
            <a:r>
              <a:rPr lang="fr-FR" dirty="0"/>
              <a:t>, Luther brûlant la bulle d’excommunication, 1885.</a:t>
            </a:r>
          </a:p>
        </p:txBody>
      </p:sp>
      <p:sp>
        <p:nvSpPr>
          <p:cNvPr id="4" name="Espace réservé du numéro de diapositive 3"/>
          <p:cNvSpPr>
            <a:spLocks noGrp="1"/>
          </p:cNvSpPr>
          <p:nvPr>
            <p:ph type="sldNum" sz="quarter" idx="5"/>
          </p:nvPr>
        </p:nvSpPr>
        <p:spPr/>
        <p:txBody>
          <a:bodyPr/>
          <a:lstStyle/>
          <a:p>
            <a:fld id="{B26DAA8D-200D-1648-BA29-8BAC674904E8}" type="slidenum">
              <a:rPr lang="fr-FR" smtClean="0"/>
              <a:t>6</a:t>
            </a:fld>
            <a:endParaRPr lang="fr-FR"/>
          </a:p>
        </p:txBody>
      </p:sp>
    </p:spTree>
    <p:extLst>
      <p:ext uri="{BB962C8B-B14F-4D97-AF65-F5344CB8AC3E}">
        <p14:creationId xmlns:p14="http://schemas.microsoft.com/office/powerpoint/2010/main" val="4054798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Luther à la diète de Worms, Gravure sur bois, 1556.</a:t>
            </a:r>
          </a:p>
        </p:txBody>
      </p:sp>
      <p:sp>
        <p:nvSpPr>
          <p:cNvPr id="4" name="Espace réservé du numéro de diapositive 3"/>
          <p:cNvSpPr>
            <a:spLocks noGrp="1"/>
          </p:cNvSpPr>
          <p:nvPr>
            <p:ph type="sldNum" sz="quarter" idx="5"/>
          </p:nvPr>
        </p:nvSpPr>
        <p:spPr/>
        <p:txBody>
          <a:bodyPr/>
          <a:lstStyle/>
          <a:p>
            <a:fld id="{B26DAA8D-200D-1648-BA29-8BAC674904E8}" type="slidenum">
              <a:rPr lang="fr-FR" smtClean="0"/>
              <a:t>9</a:t>
            </a:fld>
            <a:endParaRPr lang="fr-FR"/>
          </a:p>
        </p:txBody>
      </p:sp>
    </p:spTree>
    <p:extLst>
      <p:ext uri="{BB962C8B-B14F-4D97-AF65-F5344CB8AC3E}">
        <p14:creationId xmlns:p14="http://schemas.microsoft.com/office/powerpoint/2010/main" val="4208167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Page de titre du </a:t>
            </a:r>
            <a:r>
              <a:rPr lang="fr-FR" i="1" dirty="0"/>
              <a:t>Manifeste à la noblesse allemande, 1530 – </a:t>
            </a:r>
          </a:p>
          <a:p>
            <a:r>
              <a:rPr lang="fr-FR" sz="1200" b="0" i="1" u="none" strike="noStrike" kern="1200" dirty="0">
                <a:solidFill>
                  <a:schemeClr val="tx1"/>
                </a:solidFill>
                <a:effectLst/>
                <a:latin typeface="+mn-lt"/>
                <a:ea typeface="+mn-ea"/>
                <a:cs typeface="+mn-cs"/>
              </a:rPr>
              <a:t>A</a:t>
            </a:r>
            <a:r>
              <a:rPr lang="de-DE" sz="1200" b="0" i="1" u="none" strike="noStrike" kern="1200" dirty="0" err="1">
                <a:solidFill>
                  <a:schemeClr val="tx1"/>
                </a:solidFill>
                <a:effectLst/>
                <a:latin typeface="+mn-lt"/>
                <a:ea typeface="+mn-ea"/>
                <a:cs typeface="+mn-cs"/>
              </a:rPr>
              <a:t>n</a:t>
            </a:r>
            <a:r>
              <a:rPr lang="de-DE" sz="1200" b="0" i="1" u="none" strike="noStrike" kern="1200" dirty="0">
                <a:solidFill>
                  <a:schemeClr val="tx1"/>
                </a:solidFill>
                <a:effectLst/>
                <a:latin typeface="+mn-lt"/>
                <a:ea typeface="+mn-ea"/>
                <a:cs typeface="+mn-cs"/>
              </a:rPr>
              <a:t> den Christlichen Adel deutscher Nation von des Christlichen </a:t>
            </a:r>
            <a:r>
              <a:rPr lang="de-DE" sz="1200" b="0" i="1" u="none" strike="noStrike" kern="1200" dirty="0" err="1">
                <a:solidFill>
                  <a:schemeClr val="tx1"/>
                </a:solidFill>
                <a:effectLst/>
                <a:latin typeface="+mn-lt"/>
                <a:ea typeface="+mn-ea"/>
                <a:cs typeface="+mn-cs"/>
              </a:rPr>
              <a:t>standes</a:t>
            </a:r>
            <a:r>
              <a:rPr lang="de-DE" sz="1200" b="0" i="1" u="none" strike="noStrike" kern="1200" dirty="0">
                <a:solidFill>
                  <a:schemeClr val="tx1"/>
                </a:solidFill>
                <a:effectLst/>
                <a:latin typeface="+mn-lt"/>
                <a:ea typeface="+mn-ea"/>
                <a:cs typeface="+mn-cs"/>
              </a:rPr>
              <a:t> </a:t>
            </a:r>
            <a:r>
              <a:rPr lang="de-DE" sz="1200" b="0" i="1" u="none" strike="noStrike" kern="1200" dirty="0" err="1">
                <a:solidFill>
                  <a:schemeClr val="tx1"/>
                </a:solidFill>
                <a:effectLst/>
                <a:latin typeface="+mn-lt"/>
                <a:ea typeface="+mn-ea"/>
                <a:cs typeface="+mn-cs"/>
              </a:rPr>
              <a:t>besserung</a:t>
            </a:r>
            <a:r>
              <a:rPr lang="de-DE" sz="1200" b="0" i="1" u="none" strike="noStrike" kern="1200" dirty="0">
                <a:solidFill>
                  <a:schemeClr val="tx1"/>
                </a:solidFill>
                <a:effectLst/>
                <a:latin typeface="+mn-lt"/>
                <a:ea typeface="+mn-ea"/>
                <a:cs typeface="+mn-cs"/>
              </a:rPr>
              <a:t> – A la </a:t>
            </a:r>
            <a:r>
              <a:rPr lang="de-DE" sz="1200" b="0" i="1" u="none" strike="noStrike" kern="1200" dirty="0" err="1">
                <a:solidFill>
                  <a:schemeClr val="tx1"/>
                </a:solidFill>
                <a:effectLst/>
                <a:latin typeface="+mn-lt"/>
                <a:ea typeface="+mn-ea"/>
                <a:cs typeface="+mn-cs"/>
              </a:rPr>
              <a:t>noblesse</a:t>
            </a:r>
            <a:r>
              <a:rPr lang="de-DE" sz="1200" b="0" i="1" u="none" strike="noStrike" kern="1200" dirty="0">
                <a:solidFill>
                  <a:schemeClr val="tx1"/>
                </a:solidFill>
                <a:effectLst/>
                <a:latin typeface="+mn-lt"/>
                <a:ea typeface="+mn-ea"/>
                <a:cs typeface="+mn-cs"/>
              </a:rPr>
              <a:t> </a:t>
            </a:r>
            <a:r>
              <a:rPr lang="de-DE" sz="1200" b="0" i="1" u="none" strike="noStrike" kern="1200" dirty="0" err="1">
                <a:solidFill>
                  <a:schemeClr val="tx1"/>
                </a:solidFill>
                <a:effectLst/>
                <a:latin typeface="+mn-lt"/>
                <a:ea typeface="+mn-ea"/>
                <a:cs typeface="+mn-cs"/>
              </a:rPr>
              <a:t>chrétienne</a:t>
            </a:r>
            <a:r>
              <a:rPr lang="de-DE" sz="1200" b="0" i="1" u="none" strike="noStrike" kern="1200" dirty="0">
                <a:solidFill>
                  <a:schemeClr val="tx1"/>
                </a:solidFill>
                <a:effectLst/>
                <a:latin typeface="+mn-lt"/>
                <a:ea typeface="+mn-ea"/>
                <a:cs typeface="+mn-cs"/>
              </a:rPr>
              <a:t> de la </a:t>
            </a:r>
            <a:r>
              <a:rPr lang="de-DE" sz="1200" b="0" i="1" u="none" strike="noStrike" kern="1200" dirty="0" err="1">
                <a:solidFill>
                  <a:schemeClr val="tx1"/>
                </a:solidFill>
                <a:effectLst/>
                <a:latin typeface="+mn-lt"/>
                <a:ea typeface="+mn-ea"/>
                <a:cs typeface="+mn-cs"/>
              </a:rPr>
              <a:t>nation</a:t>
            </a:r>
            <a:r>
              <a:rPr lang="de-DE" sz="1200" b="0" i="1" u="none" strike="noStrike" kern="1200" dirty="0">
                <a:solidFill>
                  <a:schemeClr val="tx1"/>
                </a:solidFill>
                <a:effectLst/>
                <a:latin typeface="+mn-lt"/>
                <a:ea typeface="+mn-ea"/>
                <a:cs typeface="+mn-cs"/>
              </a:rPr>
              <a:t> </a:t>
            </a:r>
            <a:r>
              <a:rPr lang="de-DE" sz="1200" b="0" i="1" u="none" strike="noStrike" kern="1200" dirty="0" err="1">
                <a:solidFill>
                  <a:schemeClr val="tx1"/>
                </a:solidFill>
                <a:effectLst/>
                <a:latin typeface="+mn-lt"/>
                <a:ea typeface="+mn-ea"/>
                <a:cs typeface="+mn-cs"/>
              </a:rPr>
              <a:t>allemande</a:t>
            </a:r>
            <a:r>
              <a:rPr lang="de-DE" sz="1200" b="0" i="1" u="none" strike="noStrike" kern="1200" dirty="0">
                <a:solidFill>
                  <a:schemeClr val="tx1"/>
                </a:solidFill>
                <a:effectLst/>
                <a:latin typeface="+mn-lt"/>
                <a:ea typeface="+mn-ea"/>
                <a:cs typeface="+mn-cs"/>
              </a:rPr>
              <a:t> et à la </a:t>
            </a:r>
            <a:r>
              <a:rPr lang="de-DE" sz="1200" b="0" i="1" u="none" strike="noStrike" kern="1200" dirty="0" err="1">
                <a:solidFill>
                  <a:schemeClr val="tx1"/>
                </a:solidFill>
                <a:effectLst/>
                <a:latin typeface="+mn-lt"/>
                <a:ea typeface="+mn-ea"/>
                <a:cs typeface="+mn-cs"/>
              </a:rPr>
              <a:t>progression</a:t>
            </a:r>
            <a:r>
              <a:rPr lang="de-DE" sz="1200" b="0" i="1" u="none" strike="noStrike" kern="1200" dirty="0">
                <a:solidFill>
                  <a:schemeClr val="tx1"/>
                </a:solidFill>
                <a:effectLst/>
                <a:latin typeface="+mn-lt"/>
                <a:ea typeface="+mn-ea"/>
                <a:cs typeface="+mn-cs"/>
              </a:rPr>
              <a:t> du </a:t>
            </a:r>
            <a:r>
              <a:rPr lang="de-DE" sz="1200" b="0" i="1" u="none" strike="noStrike" kern="1200" dirty="0" err="1">
                <a:solidFill>
                  <a:schemeClr val="tx1"/>
                </a:solidFill>
                <a:effectLst/>
                <a:latin typeface="+mn-lt"/>
                <a:ea typeface="+mn-ea"/>
                <a:cs typeface="+mn-cs"/>
              </a:rPr>
              <a:t>salut</a:t>
            </a:r>
            <a:r>
              <a:rPr lang="de-DE" sz="1200" b="0" i="1" u="none" strike="noStrike" kern="1200" dirty="0">
                <a:solidFill>
                  <a:schemeClr val="tx1"/>
                </a:solidFill>
                <a:effectLst/>
                <a:latin typeface="+mn-lt"/>
                <a:ea typeface="+mn-ea"/>
                <a:cs typeface="+mn-cs"/>
              </a:rPr>
              <a:t> </a:t>
            </a:r>
            <a:r>
              <a:rPr lang="de-DE" sz="1200" b="0" i="1" u="none" strike="noStrike" kern="1200" dirty="0" err="1">
                <a:solidFill>
                  <a:schemeClr val="tx1"/>
                </a:solidFill>
                <a:effectLst/>
                <a:latin typeface="+mn-lt"/>
                <a:ea typeface="+mn-ea"/>
                <a:cs typeface="+mn-cs"/>
              </a:rPr>
              <a:t>chrétien</a:t>
            </a:r>
            <a:endParaRPr lang="fr-FR" i="1" dirty="0"/>
          </a:p>
        </p:txBody>
      </p:sp>
      <p:sp>
        <p:nvSpPr>
          <p:cNvPr id="4" name="Espace réservé du numéro de diapositive 3"/>
          <p:cNvSpPr>
            <a:spLocks noGrp="1"/>
          </p:cNvSpPr>
          <p:nvPr>
            <p:ph type="sldNum" sz="quarter" idx="5"/>
          </p:nvPr>
        </p:nvSpPr>
        <p:spPr/>
        <p:txBody>
          <a:bodyPr/>
          <a:lstStyle/>
          <a:p>
            <a:fld id="{B26DAA8D-200D-1648-BA29-8BAC674904E8}" type="slidenum">
              <a:rPr lang="fr-FR" smtClean="0"/>
              <a:t>15</a:t>
            </a:fld>
            <a:endParaRPr lang="fr-FR"/>
          </a:p>
        </p:txBody>
      </p:sp>
    </p:spTree>
    <p:extLst>
      <p:ext uri="{BB962C8B-B14F-4D97-AF65-F5344CB8AC3E}">
        <p14:creationId xmlns:p14="http://schemas.microsoft.com/office/powerpoint/2010/main" val="666284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Anonyme, le culte luthérien (baptême, communion sous les deux espèces, lecture de la Bible), XVIIe siècle.</a:t>
            </a:r>
          </a:p>
        </p:txBody>
      </p:sp>
      <p:sp>
        <p:nvSpPr>
          <p:cNvPr id="4" name="Espace réservé du numéro de diapositive 3"/>
          <p:cNvSpPr>
            <a:spLocks noGrp="1"/>
          </p:cNvSpPr>
          <p:nvPr>
            <p:ph type="sldNum" sz="quarter" idx="5"/>
          </p:nvPr>
        </p:nvSpPr>
        <p:spPr/>
        <p:txBody>
          <a:bodyPr/>
          <a:lstStyle/>
          <a:p>
            <a:fld id="{B26DAA8D-200D-1648-BA29-8BAC674904E8}" type="slidenum">
              <a:rPr lang="fr-FR" smtClean="0"/>
              <a:t>34</a:t>
            </a:fld>
            <a:endParaRPr lang="fr-FR"/>
          </a:p>
        </p:txBody>
      </p:sp>
    </p:spTree>
    <p:extLst>
      <p:ext uri="{BB962C8B-B14F-4D97-AF65-F5344CB8AC3E}">
        <p14:creationId xmlns:p14="http://schemas.microsoft.com/office/powerpoint/2010/main" val="1506755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Roger van der </a:t>
            </a:r>
            <a:r>
              <a:rPr lang="fr-FR" dirty="0" err="1"/>
              <a:t>Weyden</a:t>
            </a:r>
            <a:r>
              <a:rPr lang="fr-FR" dirty="0"/>
              <a:t>, </a:t>
            </a:r>
            <a:r>
              <a:rPr lang="fr-FR" i="1" dirty="0"/>
              <a:t>Triptyque des sept sacrements</a:t>
            </a:r>
            <a:r>
              <a:rPr lang="fr-FR" dirty="0"/>
              <a:t>, vers 1445-1450</a:t>
            </a:r>
          </a:p>
        </p:txBody>
      </p:sp>
      <p:sp>
        <p:nvSpPr>
          <p:cNvPr id="4" name="Espace réservé du numéro de diapositive 3"/>
          <p:cNvSpPr>
            <a:spLocks noGrp="1"/>
          </p:cNvSpPr>
          <p:nvPr>
            <p:ph type="sldNum" sz="quarter" idx="5"/>
          </p:nvPr>
        </p:nvSpPr>
        <p:spPr/>
        <p:txBody>
          <a:bodyPr/>
          <a:lstStyle/>
          <a:p>
            <a:fld id="{B26DAA8D-200D-1648-BA29-8BAC674904E8}" type="slidenum">
              <a:rPr lang="fr-FR" smtClean="0"/>
              <a:t>35</a:t>
            </a:fld>
            <a:endParaRPr lang="fr-FR"/>
          </a:p>
        </p:txBody>
      </p:sp>
    </p:spTree>
    <p:extLst>
      <p:ext uri="{BB962C8B-B14F-4D97-AF65-F5344CB8AC3E}">
        <p14:creationId xmlns:p14="http://schemas.microsoft.com/office/powerpoint/2010/main" val="986575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Gustav Adolf </a:t>
            </a:r>
            <a:r>
              <a:rPr lang="fr-FR" dirty="0" err="1"/>
              <a:t>Spangenberg</a:t>
            </a:r>
            <a:r>
              <a:rPr lang="fr-FR" dirty="0"/>
              <a:t>, </a:t>
            </a:r>
            <a:r>
              <a:rPr lang="fr-FR" i="1" dirty="0"/>
              <a:t>Luther et sa famille</a:t>
            </a:r>
            <a:r>
              <a:rPr lang="fr-FR" dirty="0"/>
              <a:t>, vers 1856.</a:t>
            </a:r>
          </a:p>
        </p:txBody>
      </p:sp>
      <p:sp>
        <p:nvSpPr>
          <p:cNvPr id="4" name="Espace réservé du numéro de diapositive 3"/>
          <p:cNvSpPr>
            <a:spLocks noGrp="1"/>
          </p:cNvSpPr>
          <p:nvPr>
            <p:ph type="sldNum" sz="quarter" idx="5"/>
          </p:nvPr>
        </p:nvSpPr>
        <p:spPr/>
        <p:txBody>
          <a:bodyPr/>
          <a:lstStyle/>
          <a:p>
            <a:fld id="{B26DAA8D-200D-1648-BA29-8BAC674904E8}" type="slidenum">
              <a:rPr lang="fr-FR" smtClean="0"/>
              <a:t>53</a:t>
            </a:fld>
            <a:endParaRPr lang="fr-FR"/>
          </a:p>
        </p:txBody>
      </p:sp>
    </p:spTree>
    <p:extLst>
      <p:ext uri="{BB962C8B-B14F-4D97-AF65-F5344CB8AC3E}">
        <p14:creationId xmlns:p14="http://schemas.microsoft.com/office/powerpoint/2010/main" val="4100848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Supplice de </a:t>
            </a:r>
            <a:r>
              <a:rPr lang="fr-FR" dirty="0" err="1"/>
              <a:t>Jäcklein</a:t>
            </a:r>
            <a:r>
              <a:rPr lang="fr-FR" dirty="0"/>
              <a:t> </a:t>
            </a:r>
            <a:r>
              <a:rPr lang="fr-FR" dirty="0" err="1"/>
              <a:t>Rorhbach</a:t>
            </a:r>
            <a:r>
              <a:rPr lang="fr-FR" dirty="0"/>
              <a:t>, guerre des paysans.</a:t>
            </a:r>
          </a:p>
        </p:txBody>
      </p:sp>
      <p:sp>
        <p:nvSpPr>
          <p:cNvPr id="4" name="Espace réservé du numéro de diapositive 3"/>
          <p:cNvSpPr>
            <a:spLocks noGrp="1"/>
          </p:cNvSpPr>
          <p:nvPr>
            <p:ph type="sldNum" sz="quarter" idx="5"/>
          </p:nvPr>
        </p:nvSpPr>
        <p:spPr/>
        <p:txBody>
          <a:bodyPr/>
          <a:lstStyle/>
          <a:p>
            <a:fld id="{B26DAA8D-200D-1648-BA29-8BAC674904E8}" type="slidenum">
              <a:rPr lang="fr-FR" smtClean="0"/>
              <a:t>81</a:t>
            </a:fld>
            <a:endParaRPr lang="fr-FR"/>
          </a:p>
        </p:txBody>
      </p:sp>
    </p:spTree>
    <p:extLst>
      <p:ext uri="{BB962C8B-B14F-4D97-AF65-F5344CB8AC3E}">
        <p14:creationId xmlns:p14="http://schemas.microsoft.com/office/powerpoint/2010/main" val="3902217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8CC1FC-1BE2-DA4D-818E-DC0A5B100B4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02ECA88-4A23-0E4D-A652-6E25640F1C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B029742-78F5-BB4A-AA38-BDFA5E53C385}"/>
              </a:ext>
            </a:extLst>
          </p:cNvPr>
          <p:cNvSpPr>
            <a:spLocks noGrp="1"/>
          </p:cNvSpPr>
          <p:nvPr>
            <p:ph type="dt" sz="half" idx="10"/>
          </p:nvPr>
        </p:nvSpPr>
        <p:spPr/>
        <p:txBody>
          <a:bodyPr/>
          <a:lstStyle/>
          <a:p>
            <a:fld id="{01DDB029-96B5-164A-B1C8-2A16E28BDB7A}" type="datetimeFigureOut">
              <a:rPr lang="fr-FR" smtClean="0"/>
              <a:t>12/10/2022</a:t>
            </a:fld>
            <a:endParaRPr lang="fr-FR"/>
          </a:p>
        </p:txBody>
      </p:sp>
      <p:sp>
        <p:nvSpPr>
          <p:cNvPr id="5" name="Espace réservé du pied de page 4">
            <a:extLst>
              <a:ext uri="{FF2B5EF4-FFF2-40B4-BE49-F238E27FC236}">
                <a16:creationId xmlns:a16="http://schemas.microsoft.com/office/drawing/2014/main" id="{54EAE39A-7041-C743-B90E-446D893EC11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5FF6E12-95FC-B146-BEAC-838A28A29515}"/>
              </a:ext>
            </a:extLst>
          </p:cNvPr>
          <p:cNvSpPr>
            <a:spLocks noGrp="1"/>
          </p:cNvSpPr>
          <p:nvPr>
            <p:ph type="sldNum" sz="quarter" idx="12"/>
          </p:nvPr>
        </p:nvSpPr>
        <p:spPr/>
        <p:txBody>
          <a:bodyPr/>
          <a:lstStyle/>
          <a:p>
            <a:fld id="{1ED6A54B-0024-FA40-85DD-7680E77B4372}" type="slidenum">
              <a:rPr lang="fr-FR" smtClean="0"/>
              <a:t>‹N°›</a:t>
            </a:fld>
            <a:endParaRPr lang="fr-FR"/>
          </a:p>
        </p:txBody>
      </p:sp>
    </p:spTree>
    <p:extLst>
      <p:ext uri="{BB962C8B-B14F-4D97-AF65-F5344CB8AC3E}">
        <p14:creationId xmlns:p14="http://schemas.microsoft.com/office/powerpoint/2010/main" val="2277031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1D24CA-FABE-B34B-8202-EB9423654F6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BA2EAD3-C75E-A246-981F-7CF15FCD81F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E7AF80D-6DCE-4042-AAB1-4F312AAB050F}"/>
              </a:ext>
            </a:extLst>
          </p:cNvPr>
          <p:cNvSpPr>
            <a:spLocks noGrp="1"/>
          </p:cNvSpPr>
          <p:nvPr>
            <p:ph type="dt" sz="half" idx="10"/>
          </p:nvPr>
        </p:nvSpPr>
        <p:spPr/>
        <p:txBody>
          <a:bodyPr/>
          <a:lstStyle/>
          <a:p>
            <a:fld id="{01DDB029-96B5-164A-B1C8-2A16E28BDB7A}" type="datetimeFigureOut">
              <a:rPr lang="fr-FR" smtClean="0"/>
              <a:t>12/10/2022</a:t>
            </a:fld>
            <a:endParaRPr lang="fr-FR"/>
          </a:p>
        </p:txBody>
      </p:sp>
      <p:sp>
        <p:nvSpPr>
          <p:cNvPr id="5" name="Espace réservé du pied de page 4">
            <a:extLst>
              <a:ext uri="{FF2B5EF4-FFF2-40B4-BE49-F238E27FC236}">
                <a16:creationId xmlns:a16="http://schemas.microsoft.com/office/drawing/2014/main" id="{CAA83BF6-D631-9347-ADCB-4E2F1754307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6831871-7351-764B-A216-6829F07D5615}"/>
              </a:ext>
            </a:extLst>
          </p:cNvPr>
          <p:cNvSpPr>
            <a:spLocks noGrp="1"/>
          </p:cNvSpPr>
          <p:nvPr>
            <p:ph type="sldNum" sz="quarter" idx="12"/>
          </p:nvPr>
        </p:nvSpPr>
        <p:spPr/>
        <p:txBody>
          <a:bodyPr/>
          <a:lstStyle/>
          <a:p>
            <a:fld id="{1ED6A54B-0024-FA40-85DD-7680E77B4372}" type="slidenum">
              <a:rPr lang="fr-FR" smtClean="0"/>
              <a:t>‹N°›</a:t>
            </a:fld>
            <a:endParaRPr lang="fr-FR"/>
          </a:p>
        </p:txBody>
      </p:sp>
    </p:spTree>
    <p:extLst>
      <p:ext uri="{BB962C8B-B14F-4D97-AF65-F5344CB8AC3E}">
        <p14:creationId xmlns:p14="http://schemas.microsoft.com/office/powerpoint/2010/main" val="1531703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02D9D58-E421-304F-B5A7-45E3DD74B50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C9DFE8E-E915-834B-A621-61C7591548A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622C0A8-3B74-7040-B092-CD69FF4954E7}"/>
              </a:ext>
            </a:extLst>
          </p:cNvPr>
          <p:cNvSpPr>
            <a:spLocks noGrp="1"/>
          </p:cNvSpPr>
          <p:nvPr>
            <p:ph type="dt" sz="half" idx="10"/>
          </p:nvPr>
        </p:nvSpPr>
        <p:spPr/>
        <p:txBody>
          <a:bodyPr/>
          <a:lstStyle/>
          <a:p>
            <a:fld id="{01DDB029-96B5-164A-B1C8-2A16E28BDB7A}" type="datetimeFigureOut">
              <a:rPr lang="fr-FR" smtClean="0"/>
              <a:t>12/10/2022</a:t>
            </a:fld>
            <a:endParaRPr lang="fr-FR"/>
          </a:p>
        </p:txBody>
      </p:sp>
      <p:sp>
        <p:nvSpPr>
          <p:cNvPr id="5" name="Espace réservé du pied de page 4">
            <a:extLst>
              <a:ext uri="{FF2B5EF4-FFF2-40B4-BE49-F238E27FC236}">
                <a16:creationId xmlns:a16="http://schemas.microsoft.com/office/drawing/2014/main" id="{4734BFC3-2264-3342-B989-D9891D6F7C8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FF425EE-53BA-E74A-B20C-C9DF04058AF3}"/>
              </a:ext>
            </a:extLst>
          </p:cNvPr>
          <p:cNvSpPr>
            <a:spLocks noGrp="1"/>
          </p:cNvSpPr>
          <p:nvPr>
            <p:ph type="sldNum" sz="quarter" idx="12"/>
          </p:nvPr>
        </p:nvSpPr>
        <p:spPr/>
        <p:txBody>
          <a:bodyPr/>
          <a:lstStyle/>
          <a:p>
            <a:fld id="{1ED6A54B-0024-FA40-85DD-7680E77B4372}" type="slidenum">
              <a:rPr lang="fr-FR" smtClean="0"/>
              <a:t>‹N°›</a:t>
            </a:fld>
            <a:endParaRPr lang="fr-FR"/>
          </a:p>
        </p:txBody>
      </p:sp>
    </p:spTree>
    <p:extLst>
      <p:ext uri="{BB962C8B-B14F-4D97-AF65-F5344CB8AC3E}">
        <p14:creationId xmlns:p14="http://schemas.microsoft.com/office/powerpoint/2010/main" val="3262450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83F6D0-748D-8B4A-8C13-643B236CF10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92F7755-15FF-D546-B27B-5412DF792BB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CA74596-523C-3F47-B427-27C5AA4EE11A}"/>
              </a:ext>
            </a:extLst>
          </p:cNvPr>
          <p:cNvSpPr>
            <a:spLocks noGrp="1"/>
          </p:cNvSpPr>
          <p:nvPr>
            <p:ph type="dt" sz="half" idx="10"/>
          </p:nvPr>
        </p:nvSpPr>
        <p:spPr/>
        <p:txBody>
          <a:bodyPr/>
          <a:lstStyle/>
          <a:p>
            <a:fld id="{01DDB029-96B5-164A-B1C8-2A16E28BDB7A}" type="datetimeFigureOut">
              <a:rPr lang="fr-FR" smtClean="0"/>
              <a:t>12/10/2022</a:t>
            </a:fld>
            <a:endParaRPr lang="fr-FR"/>
          </a:p>
        </p:txBody>
      </p:sp>
      <p:sp>
        <p:nvSpPr>
          <p:cNvPr id="5" name="Espace réservé du pied de page 4">
            <a:extLst>
              <a:ext uri="{FF2B5EF4-FFF2-40B4-BE49-F238E27FC236}">
                <a16:creationId xmlns:a16="http://schemas.microsoft.com/office/drawing/2014/main" id="{6306FDB8-D393-E744-96E7-BDF8449C176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52ABB65-A4FC-D74E-A352-221879363577}"/>
              </a:ext>
            </a:extLst>
          </p:cNvPr>
          <p:cNvSpPr>
            <a:spLocks noGrp="1"/>
          </p:cNvSpPr>
          <p:nvPr>
            <p:ph type="sldNum" sz="quarter" idx="12"/>
          </p:nvPr>
        </p:nvSpPr>
        <p:spPr/>
        <p:txBody>
          <a:bodyPr/>
          <a:lstStyle/>
          <a:p>
            <a:fld id="{1ED6A54B-0024-FA40-85DD-7680E77B4372}" type="slidenum">
              <a:rPr lang="fr-FR" smtClean="0"/>
              <a:t>‹N°›</a:t>
            </a:fld>
            <a:endParaRPr lang="fr-FR"/>
          </a:p>
        </p:txBody>
      </p:sp>
    </p:spTree>
    <p:extLst>
      <p:ext uri="{BB962C8B-B14F-4D97-AF65-F5344CB8AC3E}">
        <p14:creationId xmlns:p14="http://schemas.microsoft.com/office/powerpoint/2010/main" val="1738064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22AFDF-BA04-844D-A540-BCD0E55BC1B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0361D3F-5E83-DD4A-92F0-61196021A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C29F881-6559-4547-91DD-910D7736BDE8}"/>
              </a:ext>
            </a:extLst>
          </p:cNvPr>
          <p:cNvSpPr>
            <a:spLocks noGrp="1"/>
          </p:cNvSpPr>
          <p:nvPr>
            <p:ph type="dt" sz="half" idx="10"/>
          </p:nvPr>
        </p:nvSpPr>
        <p:spPr/>
        <p:txBody>
          <a:bodyPr/>
          <a:lstStyle/>
          <a:p>
            <a:fld id="{01DDB029-96B5-164A-B1C8-2A16E28BDB7A}" type="datetimeFigureOut">
              <a:rPr lang="fr-FR" smtClean="0"/>
              <a:t>12/10/2022</a:t>
            </a:fld>
            <a:endParaRPr lang="fr-FR"/>
          </a:p>
        </p:txBody>
      </p:sp>
      <p:sp>
        <p:nvSpPr>
          <p:cNvPr id="5" name="Espace réservé du pied de page 4">
            <a:extLst>
              <a:ext uri="{FF2B5EF4-FFF2-40B4-BE49-F238E27FC236}">
                <a16:creationId xmlns:a16="http://schemas.microsoft.com/office/drawing/2014/main" id="{94B5AE9B-7859-624E-B95C-37AA305C698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43C795B-490B-4F41-A6AA-8FBA1070E629}"/>
              </a:ext>
            </a:extLst>
          </p:cNvPr>
          <p:cNvSpPr>
            <a:spLocks noGrp="1"/>
          </p:cNvSpPr>
          <p:nvPr>
            <p:ph type="sldNum" sz="quarter" idx="12"/>
          </p:nvPr>
        </p:nvSpPr>
        <p:spPr/>
        <p:txBody>
          <a:bodyPr/>
          <a:lstStyle/>
          <a:p>
            <a:fld id="{1ED6A54B-0024-FA40-85DD-7680E77B4372}" type="slidenum">
              <a:rPr lang="fr-FR" smtClean="0"/>
              <a:t>‹N°›</a:t>
            </a:fld>
            <a:endParaRPr lang="fr-FR"/>
          </a:p>
        </p:txBody>
      </p:sp>
    </p:spTree>
    <p:extLst>
      <p:ext uri="{BB962C8B-B14F-4D97-AF65-F5344CB8AC3E}">
        <p14:creationId xmlns:p14="http://schemas.microsoft.com/office/powerpoint/2010/main" val="1650666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EEA28E-5FEA-3D43-B0C7-6A180D5632B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28ACC8F-4E29-154C-B8D0-9AA75FD9A5D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3399824-5304-4E47-B54A-950693BE38A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3AAC96A-9F7E-014D-903E-786280FF3FD2}"/>
              </a:ext>
            </a:extLst>
          </p:cNvPr>
          <p:cNvSpPr>
            <a:spLocks noGrp="1"/>
          </p:cNvSpPr>
          <p:nvPr>
            <p:ph type="dt" sz="half" idx="10"/>
          </p:nvPr>
        </p:nvSpPr>
        <p:spPr/>
        <p:txBody>
          <a:bodyPr/>
          <a:lstStyle/>
          <a:p>
            <a:fld id="{01DDB029-96B5-164A-B1C8-2A16E28BDB7A}" type="datetimeFigureOut">
              <a:rPr lang="fr-FR" smtClean="0"/>
              <a:t>12/10/2022</a:t>
            </a:fld>
            <a:endParaRPr lang="fr-FR"/>
          </a:p>
        </p:txBody>
      </p:sp>
      <p:sp>
        <p:nvSpPr>
          <p:cNvPr id="6" name="Espace réservé du pied de page 5">
            <a:extLst>
              <a:ext uri="{FF2B5EF4-FFF2-40B4-BE49-F238E27FC236}">
                <a16:creationId xmlns:a16="http://schemas.microsoft.com/office/drawing/2014/main" id="{6A75EFB9-F203-E847-A743-833F6FC6E57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CFFB4AF-8917-9A44-B57F-B9DF5E6D50AC}"/>
              </a:ext>
            </a:extLst>
          </p:cNvPr>
          <p:cNvSpPr>
            <a:spLocks noGrp="1"/>
          </p:cNvSpPr>
          <p:nvPr>
            <p:ph type="sldNum" sz="quarter" idx="12"/>
          </p:nvPr>
        </p:nvSpPr>
        <p:spPr/>
        <p:txBody>
          <a:bodyPr/>
          <a:lstStyle/>
          <a:p>
            <a:fld id="{1ED6A54B-0024-FA40-85DD-7680E77B4372}" type="slidenum">
              <a:rPr lang="fr-FR" smtClean="0"/>
              <a:t>‹N°›</a:t>
            </a:fld>
            <a:endParaRPr lang="fr-FR"/>
          </a:p>
        </p:txBody>
      </p:sp>
    </p:spTree>
    <p:extLst>
      <p:ext uri="{BB962C8B-B14F-4D97-AF65-F5344CB8AC3E}">
        <p14:creationId xmlns:p14="http://schemas.microsoft.com/office/powerpoint/2010/main" val="3235961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C407BF-D9B3-2847-B23B-EF8DC0B58F51}"/>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3D38E45-E4D9-A145-B31D-7DFB9C3897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E21E343-BCBB-CE4C-99B7-B7F18E27DE9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B54091A-3942-0247-9D32-63869858CC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9A30BEF-9234-2841-ACC5-8892244AC9A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EFFAD2F-4E61-F349-AB49-3C3D3EF1BEDD}"/>
              </a:ext>
            </a:extLst>
          </p:cNvPr>
          <p:cNvSpPr>
            <a:spLocks noGrp="1"/>
          </p:cNvSpPr>
          <p:nvPr>
            <p:ph type="dt" sz="half" idx="10"/>
          </p:nvPr>
        </p:nvSpPr>
        <p:spPr/>
        <p:txBody>
          <a:bodyPr/>
          <a:lstStyle/>
          <a:p>
            <a:fld id="{01DDB029-96B5-164A-B1C8-2A16E28BDB7A}" type="datetimeFigureOut">
              <a:rPr lang="fr-FR" smtClean="0"/>
              <a:t>12/10/2022</a:t>
            </a:fld>
            <a:endParaRPr lang="fr-FR"/>
          </a:p>
        </p:txBody>
      </p:sp>
      <p:sp>
        <p:nvSpPr>
          <p:cNvPr id="8" name="Espace réservé du pied de page 7">
            <a:extLst>
              <a:ext uri="{FF2B5EF4-FFF2-40B4-BE49-F238E27FC236}">
                <a16:creationId xmlns:a16="http://schemas.microsoft.com/office/drawing/2014/main" id="{ED77EF95-2C55-1D49-8002-23B9FFA87B2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1B74145-CA1C-1348-8AAC-35A12BE3BB12}"/>
              </a:ext>
            </a:extLst>
          </p:cNvPr>
          <p:cNvSpPr>
            <a:spLocks noGrp="1"/>
          </p:cNvSpPr>
          <p:nvPr>
            <p:ph type="sldNum" sz="quarter" idx="12"/>
          </p:nvPr>
        </p:nvSpPr>
        <p:spPr/>
        <p:txBody>
          <a:bodyPr/>
          <a:lstStyle/>
          <a:p>
            <a:fld id="{1ED6A54B-0024-FA40-85DD-7680E77B4372}" type="slidenum">
              <a:rPr lang="fr-FR" smtClean="0"/>
              <a:t>‹N°›</a:t>
            </a:fld>
            <a:endParaRPr lang="fr-FR"/>
          </a:p>
        </p:txBody>
      </p:sp>
    </p:spTree>
    <p:extLst>
      <p:ext uri="{BB962C8B-B14F-4D97-AF65-F5344CB8AC3E}">
        <p14:creationId xmlns:p14="http://schemas.microsoft.com/office/powerpoint/2010/main" val="3493266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2BFC74-9C22-A640-8329-FFFE5F13AD2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25EAB90-8897-3D40-B740-A151643447BF}"/>
              </a:ext>
            </a:extLst>
          </p:cNvPr>
          <p:cNvSpPr>
            <a:spLocks noGrp="1"/>
          </p:cNvSpPr>
          <p:nvPr>
            <p:ph type="dt" sz="half" idx="10"/>
          </p:nvPr>
        </p:nvSpPr>
        <p:spPr/>
        <p:txBody>
          <a:bodyPr/>
          <a:lstStyle/>
          <a:p>
            <a:fld id="{01DDB029-96B5-164A-B1C8-2A16E28BDB7A}" type="datetimeFigureOut">
              <a:rPr lang="fr-FR" smtClean="0"/>
              <a:t>12/10/2022</a:t>
            </a:fld>
            <a:endParaRPr lang="fr-FR"/>
          </a:p>
        </p:txBody>
      </p:sp>
      <p:sp>
        <p:nvSpPr>
          <p:cNvPr id="4" name="Espace réservé du pied de page 3">
            <a:extLst>
              <a:ext uri="{FF2B5EF4-FFF2-40B4-BE49-F238E27FC236}">
                <a16:creationId xmlns:a16="http://schemas.microsoft.com/office/drawing/2014/main" id="{DFE13581-4FCA-0B4A-AA92-D178A845DAF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525B89FB-9D20-BF48-8ABC-A1435A9EC2C1}"/>
              </a:ext>
            </a:extLst>
          </p:cNvPr>
          <p:cNvSpPr>
            <a:spLocks noGrp="1"/>
          </p:cNvSpPr>
          <p:nvPr>
            <p:ph type="sldNum" sz="quarter" idx="12"/>
          </p:nvPr>
        </p:nvSpPr>
        <p:spPr/>
        <p:txBody>
          <a:bodyPr/>
          <a:lstStyle/>
          <a:p>
            <a:fld id="{1ED6A54B-0024-FA40-85DD-7680E77B4372}" type="slidenum">
              <a:rPr lang="fr-FR" smtClean="0"/>
              <a:t>‹N°›</a:t>
            </a:fld>
            <a:endParaRPr lang="fr-FR"/>
          </a:p>
        </p:txBody>
      </p:sp>
    </p:spTree>
    <p:extLst>
      <p:ext uri="{BB962C8B-B14F-4D97-AF65-F5344CB8AC3E}">
        <p14:creationId xmlns:p14="http://schemas.microsoft.com/office/powerpoint/2010/main" val="4137205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BBEA0A2-4A7E-8F43-924C-6B6423947DCE}"/>
              </a:ext>
            </a:extLst>
          </p:cNvPr>
          <p:cNvSpPr>
            <a:spLocks noGrp="1"/>
          </p:cNvSpPr>
          <p:nvPr>
            <p:ph type="dt" sz="half" idx="10"/>
          </p:nvPr>
        </p:nvSpPr>
        <p:spPr/>
        <p:txBody>
          <a:bodyPr/>
          <a:lstStyle/>
          <a:p>
            <a:fld id="{01DDB029-96B5-164A-B1C8-2A16E28BDB7A}" type="datetimeFigureOut">
              <a:rPr lang="fr-FR" smtClean="0"/>
              <a:t>12/10/2022</a:t>
            </a:fld>
            <a:endParaRPr lang="fr-FR"/>
          </a:p>
        </p:txBody>
      </p:sp>
      <p:sp>
        <p:nvSpPr>
          <p:cNvPr id="3" name="Espace réservé du pied de page 2">
            <a:extLst>
              <a:ext uri="{FF2B5EF4-FFF2-40B4-BE49-F238E27FC236}">
                <a16:creationId xmlns:a16="http://schemas.microsoft.com/office/drawing/2014/main" id="{644F5421-302D-6B4B-B471-E837EF442B6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478036F-A1A8-8349-B90D-B5C6DF2849A9}"/>
              </a:ext>
            </a:extLst>
          </p:cNvPr>
          <p:cNvSpPr>
            <a:spLocks noGrp="1"/>
          </p:cNvSpPr>
          <p:nvPr>
            <p:ph type="sldNum" sz="quarter" idx="12"/>
          </p:nvPr>
        </p:nvSpPr>
        <p:spPr/>
        <p:txBody>
          <a:bodyPr/>
          <a:lstStyle/>
          <a:p>
            <a:fld id="{1ED6A54B-0024-FA40-85DD-7680E77B4372}" type="slidenum">
              <a:rPr lang="fr-FR" smtClean="0"/>
              <a:t>‹N°›</a:t>
            </a:fld>
            <a:endParaRPr lang="fr-FR"/>
          </a:p>
        </p:txBody>
      </p:sp>
    </p:spTree>
    <p:extLst>
      <p:ext uri="{BB962C8B-B14F-4D97-AF65-F5344CB8AC3E}">
        <p14:creationId xmlns:p14="http://schemas.microsoft.com/office/powerpoint/2010/main" val="3395210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189532-0C2B-364A-8F04-12040E2EA37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94F41B3-1B1A-4949-B3AC-3BDBA70D4A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CC9B2F3-D070-F44C-9AFA-343ACEADDF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28CD992-820F-4C43-969C-7749649B738F}"/>
              </a:ext>
            </a:extLst>
          </p:cNvPr>
          <p:cNvSpPr>
            <a:spLocks noGrp="1"/>
          </p:cNvSpPr>
          <p:nvPr>
            <p:ph type="dt" sz="half" idx="10"/>
          </p:nvPr>
        </p:nvSpPr>
        <p:spPr/>
        <p:txBody>
          <a:bodyPr/>
          <a:lstStyle/>
          <a:p>
            <a:fld id="{01DDB029-96B5-164A-B1C8-2A16E28BDB7A}" type="datetimeFigureOut">
              <a:rPr lang="fr-FR" smtClean="0"/>
              <a:t>12/10/2022</a:t>
            </a:fld>
            <a:endParaRPr lang="fr-FR"/>
          </a:p>
        </p:txBody>
      </p:sp>
      <p:sp>
        <p:nvSpPr>
          <p:cNvPr id="6" name="Espace réservé du pied de page 5">
            <a:extLst>
              <a:ext uri="{FF2B5EF4-FFF2-40B4-BE49-F238E27FC236}">
                <a16:creationId xmlns:a16="http://schemas.microsoft.com/office/drawing/2014/main" id="{DBC75879-64CD-D246-BC6A-71459F4C35E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F5F2F05-11C8-D342-848D-E24B6E46A6DB}"/>
              </a:ext>
            </a:extLst>
          </p:cNvPr>
          <p:cNvSpPr>
            <a:spLocks noGrp="1"/>
          </p:cNvSpPr>
          <p:nvPr>
            <p:ph type="sldNum" sz="quarter" idx="12"/>
          </p:nvPr>
        </p:nvSpPr>
        <p:spPr/>
        <p:txBody>
          <a:bodyPr/>
          <a:lstStyle/>
          <a:p>
            <a:fld id="{1ED6A54B-0024-FA40-85DD-7680E77B4372}" type="slidenum">
              <a:rPr lang="fr-FR" smtClean="0"/>
              <a:t>‹N°›</a:t>
            </a:fld>
            <a:endParaRPr lang="fr-FR"/>
          </a:p>
        </p:txBody>
      </p:sp>
    </p:spTree>
    <p:extLst>
      <p:ext uri="{BB962C8B-B14F-4D97-AF65-F5344CB8AC3E}">
        <p14:creationId xmlns:p14="http://schemas.microsoft.com/office/powerpoint/2010/main" val="348300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605B64-5FC4-D34A-91F3-CAD594749F9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4CED9D2-AB2B-B34B-8012-D0E2178F23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0DC205C-29CD-8747-B5AF-E12718D36D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623F3F2-7E11-E347-B813-27F7B32BB09A}"/>
              </a:ext>
            </a:extLst>
          </p:cNvPr>
          <p:cNvSpPr>
            <a:spLocks noGrp="1"/>
          </p:cNvSpPr>
          <p:nvPr>
            <p:ph type="dt" sz="half" idx="10"/>
          </p:nvPr>
        </p:nvSpPr>
        <p:spPr/>
        <p:txBody>
          <a:bodyPr/>
          <a:lstStyle/>
          <a:p>
            <a:fld id="{01DDB029-96B5-164A-B1C8-2A16E28BDB7A}" type="datetimeFigureOut">
              <a:rPr lang="fr-FR" smtClean="0"/>
              <a:t>12/10/2022</a:t>
            </a:fld>
            <a:endParaRPr lang="fr-FR"/>
          </a:p>
        </p:txBody>
      </p:sp>
      <p:sp>
        <p:nvSpPr>
          <p:cNvPr id="6" name="Espace réservé du pied de page 5">
            <a:extLst>
              <a:ext uri="{FF2B5EF4-FFF2-40B4-BE49-F238E27FC236}">
                <a16:creationId xmlns:a16="http://schemas.microsoft.com/office/drawing/2014/main" id="{FE56C65C-093E-2D49-B75A-AD58F593F8E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C90D43C-B8C7-6B40-994D-68B0EFBC6BD1}"/>
              </a:ext>
            </a:extLst>
          </p:cNvPr>
          <p:cNvSpPr>
            <a:spLocks noGrp="1"/>
          </p:cNvSpPr>
          <p:nvPr>
            <p:ph type="sldNum" sz="quarter" idx="12"/>
          </p:nvPr>
        </p:nvSpPr>
        <p:spPr/>
        <p:txBody>
          <a:bodyPr/>
          <a:lstStyle/>
          <a:p>
            <a:fld id="{1ED6A54B-0024-FA40-85DD-7680E77B4372}" type="slidenum">
              <a:rPr lang="fr-FR" smtClean="0"/>
              <a:t>‹N°›</a:t>
            </a:fld>
            <a:endParaRPr lang="fr-FR"/>
          </a:p>
        </p:txBody>
      </p:sp>
    </p:spTree>
    <p:extLst>
      <p:ext uri="{BB962C8B-B14F-4D97-AF65-F5344CB8AC3E}">
        <p14:creationId xmlns:p14="http://schemas.microsoft.com/office/powerpoint/2010/main" val="1986662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62991B6-08A3-7E4F-A48C-91A7599DB7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AB0511E-3205-2547-96CD-5778402ED1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F46D68D-6D6C-1841-B0F1-9CE22748DF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DDB029-96B5-164A-B1C8-2A16E28BDB7A}" type="datetimeFigureOut">
              <a:rPr lang="fr-FR" smtClean="0"/>
              <a:t>12/10/2022</a:t>
            </a:fld>
            <a:endParaRPr lang="fr-FR"/>
          </a:p>
        </p:txBody>
      </p:sp>
      <p:sp>
        <p:nvSpPr>
          <p:cNvPr id="5" name="Espace réservé du pied de page 4">
            <a:extLst>
              <a:ext uri="{FF2B5EF4-FFF2-40B4-BE49-F238E27FC236}">
                <a16:creationId xmlns:a16="http://schemas.microsoft.com/office/drawing/2014/main" id="{296BA24E-0945-7A4A-8171-BFE550C9E2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B631DFF-5988-CC4E-9101-84CFDCA359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6A54B-0024-FA40-85DD-7680E77B4372}" type="slidenum">
              <a:rPr lang="fr-FR" smtClean="0"/>
              <a:t>‹N°›</a:t>
            </a:fld>
            <a:endParaRPr lang="fr-FR"/>
          </a:p>
        </p:txBody>
      </p:sp>
    </p:spTree>
    <p:extLst>
      <p:ext uri="{BB962C8B-B14F-4D97-AF65-F5344CB8AC3E}">
        <p14:creationId xmlns:p14="http://schemas.microsoft.com/office/powerpoint/2010/main" val="2052311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06FEC0-1655-D549-B4CA-201F5D4A35A5}"/>
              </a:ext>
            </a:extLst>
          </p:cNvPr>
          <p:cNvSpPr>
            <a:spLocks noGrp="1"/>
          </p:cNvSpPr>
          <p:nvPr>
            <p:ph type="ctrTitle"/>
          </p:nvPr>
        </p:nvSpPr>
        <p:spPr/>
        <p:txBody>
          <a:bodyPr>
            <a:normAutofit/>
          </a:bodyPr>
          <a:lstStyle/>
          <a:p>
            <a:r>
              <a:rPr lang="fr-FR" sz="4000" b="1" dirty="0"/>
              <a:t>HISTOIRE</a:t>
            </a:r>
            <a:br>
              <a:rPr lang="fr-FR" sz="4000" b="1" dirty="0"/>
            </a:br>
            <a:r>
              <a:rPr lang="fr-FR" sz="4000" b="1" dirty="0"/>
              <a:t>DE LA REFORMATION A LA REVOLUTION </a:t>
            </a:r>
            <a:br>
              <a:rPr lang="fr-FR" sz="4000" b="1" dirty="0"/>
            </a:br>
            <a:r>
              <a:rPr lang="fr-FR" sz="4000" b="1" dirty="0"/>
              <a:t>(XVI</a:t>
            </a:r>
            <a:r>
              <a:rPr lang="fr-FR" sz="4000" b="1" baseline="30000" dirty="0"/>
              <a:t>e</a:t>
            </a:r>
            <a:r>
              <a:rPr lang="fr-FR" sz="4000" b="1" dirty="0"/>
              <a:t>-XVIII</a:t>
            </a:r>
            <a:r>
              <a:rPr lang="fr-FR" sz="4000" b="1" baseline="30000" dirty="0"/>
              <a:t>e</a:t>
            </a:r>
            <a:r>
              <a:rPr lang="fr-FR" sz="4000" b="1" dirty="0"/>
              <a:t> SIECLES)</a:t>
            </a:r>
          </a:p>
        </p:txBody>
      </p:sp>
      <p:sp>
        <p:nvSpPr>
          <p:cNvPr id="3" name="Sous-titre 2">
            <a:extLst>
              <a:ext uri="{FF2B5EF4-FFF2-40B4-BE49-F238E27FC236}">
                <a16:creationId xmlns:a16="http://schemas.microsoft.com/office/drawing/2014/main" id="{869C5159-F5A8-2E44-B1C4-AA5D54009CD1}"/>
              </a:ext>
            </a:extLst>
          </p:cNvPr>
          <p:cNvSpPr>
            <a:spLocks noGrp="1"/>
          </p:cNvSpPr>
          <p:nvPr>
            <p:ph type="subTitle" idx="1"/>
          </p:nvPr>
        </p:nvSpPr>
        <p:spPr/>
        <p:txBody>
          <a:bodyPr>
            <a:normAutofit lnSpcReduction="10000"/>
          </a:bodyPr>
          <a:lstStyle/>
          <a:p>
            <a:endParaRPr lang="fr-FR" dirty="0"/>
          </a:p>
          <a:p>
            <a:r>
              <a:rPr lang="fr-FR" b="1" dirty="0"/>
              <a:t>UE 303</a:t>
            </a:r>
          </a:p>
          <a:p>
            <a:r>
              <a:rPr lang="fr-FR" b="1" dirty="0"/>
              <a:t>LICENCE 2</a:t>
            </a:r>
          </a:p>
          <a:p>
            <a:r>
              <a:rPr lang="fr-FR" b="1" dirty="0"/>
              <a:t>Madame Sylvie Manuel-Barnay</a:t>
            </a:r>
          </a:p>
        </p:txBody>
      </p:sp>
      <p:pic>
        <p:nvPicPr>
          <p:cNvPr id="4" name="Image 3">
            <a:extLst>
              <a:ext uri="{FF2B5EF4-FFF2-40B4-BE49-F238E27FC236}">
                <a16:creationId xmlns:a16="http://schemas.microsoft.com/office/drawing/2014/main" id="{2479C743-B2FC-9E44-986A-74C452CCD93F}"/>
              </a:ext>
            </a:extLst>
          </p:cNvPr>
          <p:cNvPicPr/>
          <p:nvPr/>
        </p:nvPicPr>
        <p:blipFill>
          <a:blip r:embed="rId2">
            <a:extLst>
              <a:ext uri="{28A0092B-C50C-407E-A947-70E740481C1C}">
                <a14:useLocalDpi xmlns:a14="http://schemas.microsoft.com/office/drawing/2010/main" val="0"/>
              </a:ext>
            </a:extLst>
          </a:blip>
          <a:stretch>
            <a:fillRect/>
          </a:stretch>
        </p:blipFill>
        <p:spPr>
          <a:xfrm>
            <a:off x="3217545" y="454978"/>
            <a:ext cx="5756910" cy="667385"/>
          </a:xfrm>
          <a:prstGeom prst="rect">
            <a:avLst/>
          </a:prstGeom>
        </p:spPr>
      </p:pic>
    </p:spTree>
    <p:extLst>
      <p:ext uri="{BB962C8B-B14F-4D97-AF65-F5344CB8AC3E}">
        <p14:creationId xmlns:p14="http://schemas.microsoft.com/office/powerpoint/2010/main" val="4044961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E9E9F6-34C2-9345-8462-9CD3170B3B1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723B184-C73B-F347-BE2A-CE41B2F608D1}"/>
              </a:ext>
            </a:extLst>
          </p:cNvPr>
          <p:cNvSpPr>
            <a:spLocks noGrp="1"/>
          </p:cNvSpPr>
          <p:nvPr>
            <p:ph idx="1"/>
          </p:nvPr>
        </p:nvSpPr>
        <p:spPr>
          <a:xfrm>
            <a:off x="838200" y="1690688"/>
            <a:ext cx="10515600" cy="5167312"/>
          </a:xfrm>
        </p:spPr>
        <p:txBody>
          <a:bodyPr>
            <a:normAutofit fontScale="92500" lnSpcReduction="20000"/>
          </a:bodyPr>
          <a:lstStyle/>
          <a:p>
            <a:pPr>
              <a:buFontTx/>
              <a:buChar char="-"/>
            </a:pPr>
            <a:r>
              <a:rPr lang="fr-FR" dirty="0"/>
              <a:t>Mise au ban de l’Empire  : il peut être arrêté et mis à mort</a:t>
            </a:r>
          </a:p>
          <a:p>
            <a:pPr>
              <a:buFontTx/>
              <a:buChar char="-"/>
            </a:pPr>
            <a:r>
              <a:rPr lang="fr-FR" dirty="0"/>
              <a:t>Mais protection du prince électeur de Saxe</a:t>
            </a:r>
          </a:p>
          <a:p>
            <a:pPr marL="0" indent="0">
              <a:buNone/>
            </a:pPr>
            <a:r>
              <a:rPr lang="fr-FR" dirty="0"/>
              <a:t> </a:t>
            </a:r>
            <a:r>
              <a:rPr lang="fr-FR" b="1" dirty="0"/>
              <a:t>Frédéric III de Saxe </a:t>
            </a:r>
            <a:r>
              <a:rPr lang="fr-FR" dirty="0"/>
              <a:t>(1463-1525)</a:t>
            </a:r>
          </a:p>
          <a:p>
            <a:pPr marL="0" indent="0">
              <a:buNone/>
            </a:pPr>
            <a:r>
              <a:rPr lang="fr-FR" dirty="0"/>
              <a:t>(fondateur de l’Université de Wittenberg)</a:t>
            </a:r>
          </a:p>
          <a:p>
            <a:r>
              <a:rPr lang="fr-FR" dirty="0"/>
              <a:t>Enlèvement par les soldats du prince</a:t>
            </a:r>
          </a:p>
          <a:p>
            <a:r>
              <a:rPr lang="fr-FR" dirty="0"/>
              <a:t>Protection princière au château de la Warburg</a:t>
            </a:r>
          </a:p>
          <a:p>
            <a:r>
              <a:rPr lang="fr-FR" dirty="0"/>
              <a:t>Prend le nom de « Chevalier Georges »</a:t>
            </a:r>
          </a:p>
          <a:p>
            <a:r>
              <a:rPr lang="fr-FR" dirty="0"/>
              <a:t>Relecture </a:t>
            </a:r>
            <a:r>
              <a:rPr lang="fr-FR" b="1" dirty="0"/>
              <a:t>prophétique </a:t>
            </a:r>
            <a:r>
              <a:rPr lang="fr-FR" dirty="0"/>
              <a:t>en 1617 (centenaire)</a:t>
            </a:r>
          </a:p>
          <a:p>
            <a:pPr marL="0" indent="0">
              <a:buNone/>
            </a:pPr>
            <a:endParaRPr lang="fr-FR" dirty="0"/>
          </a:p>
          <a:p>
            <a:pPr marL="0" indent="0">
              <a:buNone/>
            </a:pPr>
            <a:endParaRPr lang="fr-FR" dirty="0"/>
          </a:p>
          <a:p>
            <a:pPr marL="0" indent="0">
              <a:buNone/>
            </a:pPr>
            <a:endParaRPr lang="fr-FR" dirty="0"/>
          </a:p>
          <a:p>
            <a:pPr marL="0" indent="0">
              <a:buNone/>
            </a:pPr>
            <a:r>
              <a:rPr lang="fr-FR" dirty="0"/>
              <a:t>* Titre de haute-noblesse attribué aux princes du Saint-Empire qui ont pour charge d’élire l’Empereur</a:t>
            </a:r>
          </a:p>
          <a:p>
            <a:pPr marL="0" indent="0">
              <a:buNone/>
            </a:pPr>
            <a:endParaRPr lang="fr-FR" dirty="0"/>
          </a:p>
        </p:txBody>
      </p:sp>
      <p:pic>
        <p:nvPicPr>
          <p:cNvPr id="4" name="Image 3">
            <a:extLst>
              <a:ext uri="{FF2B5EF4-FFF2-40B4-BE49-F238E27FC236}">
                <a16:creationId xmlns:a16="http://schemas.microsoft.com/office/drawing/2014/main" id="{2BED8B1B-DCE9-224A-9B9C-302C7B500C1E}"/>
              </a:ext>
            </a:extLst>
          </p:cNvPr>
          <p:cNvPicPr>
            <a:picLocks noChangeAspect="1"/>
          </p:cNvPicPr>
          <p:nvPr/>
        </p:nvPicPr>
        <p:blipFill>
          <a:blip r:embed="rId2"/>
          <a:stretch>
            <a:fillRect/>
          </a:stretch>
        </p:blipFill>
        <p:spPr>
          <a:xfrm>
            <a:off x="8504981" y="2002420"/>
            <a:ext cx="2794000" cy="4114800"/>
          </a:xfrm>
          <a:prstGeom prst="rect">
            <a:avLst/>
          </a:prstGeom>
        </p:spPr>
      </p:pic>
      <p:sp>
        <p:nvSpPr>
          <p:cNvPr id="5" name="ZoneTexte 4">
            <a:extLst>
              <a:ext uri="{FF2B5EF4-FFF2-40B4-BE49-F238E27FC236}">
                <a16:creationId xmlns:a16="http://schemas.microsoft.com/office/drawing/2014/main" id="{4AA428BE-E5C2-5D4C-90B1-ADCDD2C856F4}"/>
              </a:ext>
            </a:extLst>
          </p:cNvPr>
          <p:cNvSpPr txBox="1"/>
          <p:nvPr/>
        </p:nvSpPr>
        <p:spPr>
          <a:xfrm>
            <a:off x="4375230" y="5058137"/>
            <a:ext cx="4294208" cy="369332"/>
          </a:xfrm>
          <a:prstGeom prst="rect">
            <a:avLst/>
          </a:prstGeom>
          <a:noFill/>
        </p:spPr>
        <p:txBody>
          <a:bodyPr wrap="square" rtlCol="0">
            <a:spAutoFit/>
          </a:bodyPr>
          <a:lstStyle/>
          <a:p>
            <a:r>
              <a:rPr lang="fr-FR" dirty="0"/>
              <a:t>Lucas Cranach l’Ancien, </a:t>
            </a:r>
            <a:r>
              <a:rPr lang="fr-FR" i="1" dirty="0"/>
              <a:t>Frédéric III de Saxe</a:t>
            </a:r>
            <a:endParaRPr lang="fr-FR" dirty="0"/>
          </a:p>
        </p:txBody>
      </p:sp>
    </p:spTree>
    <p:extLst>
      <p:ext uri="{BB962C8B-B14F-4D97-AF65-F5344CB8AC3E}">
        <p14:creationId xmlns:p14="http://schemas.microsoft.com/office/powerpoint/2010/main" val="4103324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770A3A2-806B-4F42-B9A4-09EB5EBCF194}"/>
              </a:ext>
            </a:extLst>
          </p:cNvPr>
          <p:cNvPicPr>
            <a:picLocks noChangeAspect="1"/>
          </p:cNvPicPr>
          <p:nvPr/>
        </p:nvPicPr>
        <p:blipFill>
          <a:blip r:embed="rId2"/>
          <a:stretch>
            <a:fillRect/>
          </a:stretch>
        </p:blipFill>
        <p:spPr>
          <a:xfrm>
            <a:off x="1762807" y="250865"/>
            <a:ext cx="7670559" cy="6452018"/>
          </a:xfrm>
          <a:prstGeom prst="rect">
            <a:avLst/>
          </a:prstGeom>
        </p:spPr>
      </p:pic>
    </p:spTree>
    <p:extLst>
      <p:ext uri="{BB962C8B-B14F-4D97-AF65-F5344CB8AC3E}">
        <p14:creationId xmlns:p14="http://schemas.microsoft.com/office/powerpoint/2010/main" val="4031677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B460B9-C1B4-6943-906E-B50A49F15FDA}"/>
              </a:ext>
            </a:extLst>
          </p:cNvPr>
          <p:cNvSpPr>
            <a:spLocks noGrp="1"/>
          </p:cNvSpPr>
          <p:nvPr>
            <p:ph type="title"/>
          </p:nvPr>
        </p:nvSpPr>
        <p:spPr/>
        <p:txBody>
          <a:bodyPr/>
          <a:lstStyle/>
          <a:p>
            <a:r>
              <a:rPr lang="fr-FR" b="1" dirty="0"/>
              <a:t>- 1521 : un tournant identitaire</a:t>
            </a:r>
          </a:p>
        </p:txBody>
      </p:sp>
      <p:sp>
        <p:nvSpPr>
          <p:cNvPr id="3" name="Espace réservé du contenu 2">
            <a:extLst>
              <a:ext uri="{FF2B5EF4-FFF2-40B4-BE49-F238E27FC236}">
                <a16:creationId xmlns:a16="http://schemas.microsoft.com/office/drawing/2014/main" id="{E7D0314E-00AA-254F-841F-E3ED0CA08FF5}"/>
              </a:ext>
            </a:extLst>
          </p:cNvPr>
          <p:cNvSpPr>
            <a:spLocks noGrp="1"/>
          </p:cNvSpPr>
          <p:nvPr>
            <p:ph idx="1"/>
          </p:nvPr>
        </p:nvSpPr>
        <p:spPr/>
        <p:txBody>
          <a:bodyPr>
            <a:normAutofit/>
          </a:bodyPr>
          <a:lstStyle/>
          <a:p>
            <a:pPr marL="0" indent="0">
              <a:buNone/>
            </a:pPr>
            <a:endParaRPr lang="fr-FR" dirty="0"/>
          </a:p>
        </p:txBody>
      </p:sp>
    </p:spTree>
    <p:extLst>
      <p:ext uri="{BB962C8B-B14F-4D97-AF65-F5344CB8AC3E}">
        <p14:creationId xmlns:p14="http://schemas.microsoft.com/office/powerpoint/2010/main" val="1139878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5E130E-920D-BE4E-92EA-4A6789E0F9DA}"/>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83E9CF49-C0B5-1F4D-BCD3-CA46A4B92E57}"/>
              </a:ext>
            </a:extLst>
          </p:cNvPr>
          <p:cNvSpPr>
            <a:spLocks noGrp="1"/>
          </p:cNvSpPr>
          <p:nvPr>
            <p:ph idx="1"/>
          </p:nvPr>
        </p:nvSpPr>
        <p:spPr/>
        <p:txBody>
          <a:bodyPr>
            <a:normAutofit lnSpcReduction="10000"/>
          </a:bodyPr>
          <a:lstStyle/>
          <a:p>
            <a:pPr marL="0" indent="0">
              <a:buNone/>
            </a:pPr>
            <a:r>
              <a:rPr lang="fr-FR" dirty="0"/>
              <a:t>&gt;&gt;&gt; pour Luther,</a:t>
            </a:r>
          </a:p>
          <a:p>
            <a:pPr marL="0" indent="0">
              <a:buNone/>
            </a:pPr>
            <a:endParaRPr lang="fr-FR" dirty="0"/>
          </a:p>
          <a:p>
            <a:pPr marL="0" indent="0">
              <a:buNone/>
            </a:pPr>
            <a:r>
              <a:rPr lang="fr-FR" dirty="0"/>
              <a:t>Année de doute et de travail </a:t>
            </a:r>
          </a:p>
          <a:p>
            <a:pPr marL="0" indent="0">
              <a:buNone/>
            </a:pPr>
            <a:endParaRPr lang="fr-FR" dirty="0"/>
          </a:p>
          <a:p>
            <a:pPr marL="0" indent="0">
              <a:buNone/>
            </a:pPr>
            <a:r>
              <a:rPr lang="fr-FR" dirty="0"/>
              <a:t>« Et si c’est toi qui te trompais, entraînant avec toi des âmes dans la damnation éternelle ? » (Martin Luther, </a:t>
            </a:r>
            <a:r>
              <a:rPr lang="fr-FR" i="1" dirty="0"/>
              <a:t>Sur l’abus de la messe</a:t>
            </a:r>
            <a:r>
              <a:rPr lang="fr-FR" dirty="0"/>
              <a:t>, 1521).</a:t>
            </a:r>
          </a:p>
          <a:p>
            <a:pPr marL="0" indent="0">
              <a:buNone/>
            </a:pPr>
            <a:endParaRPr lang="fr-FR" dirty="0"/>
          </a:p>
          <a:p>
            <a:pPr>
              <a:buFontTx/>
              <a:buChar char="-"/>
            </a:pPr>
            <a:r>
              <a:rPr lang="fr-FR" dirty="0"/>
              <a:t>traduction du Nouveau Testament en allemand</a:t>
            </a:r>
          </a:p>
          <a:p>
            <a:pPr marL="0" indent="0">
              <a:buNone/>
            </a:pPr>
            <a:r>
              <a:rPr lang="fr-FR" dirty="0"/>
              <a:t>- commentaires et sermons</a:t>
            </a:r>
          </a:p>
          <a:p>
            <a:pPr marL="0" indent="0">
              <a:buNone/>
            </a:pPr>
            <a:endParaRPr lang="fr-FR" dirty="0"/>
          </a:p>
          <a:p>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Tree>
    <p:extLst>
      <p:ext uri="{BB962C8B-B14F-4D97-AF65-F5344CB8AC3E}">
        <p14:creationId xmlns:p14="http://schemas.microsoft.com/office/powerpoint/2010/main" val="1832001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D6A641-D4DB-2D4E-9B2B-9B504455E17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50CE698-6787-D944-AB0E-9EBEC86AA29D}"/>
              </a:ext>
            </a:extLst>
          </p:cNvPr>
          <p:cNvSpPr>
            <a:spLocks noGrp="1"/>
          </p:cNvSpPr>
          <p:nvPr>
            <p:ph idx="1"/>
          </p:nvPr>
        </p:nvSpPr>
        <p:spPr/>
        <p:txBody>
          <a:bodyPr>
            <a:normAutofit fontScale="77500" lnSpcReduction="20000"/>
          </a:bodyPr>
          <a:lstStyle/>
          <a:p>
            <a:pPr marL="0" indent="0">
              <a:buNone/>
            </a:pPr>
            <a:r>
              <a:rPr lang="fr-FR" sz="3300" dirty="0"/>
              <a:t>&gt;&gt;&gt; pour les laïcs allemands</a:t>
            </a:r>
          </a:p>
          <a:p>
            <a:pPr marL="0" indent="0">
              <a:buNone/>
            </a:pPr>
            <a:endParaRPr lang="fr-FR" sz="3300" dirty="0"/>
          </a:p>
          <a:p>
            <a:r>
              <a:rPr lang="fr-FR" sz="3300" dirty="0"/>
              <a:t>les allemands s’identifient à la cause qui recoupe l’identité de l’Empire : </a:t>
            </a:r>
          </a:p>
          <a:p>
            <a:pPr>
              <a:buFontTx/>
              <a:buChar char="-"/>
            </a:pPr>
            <a:r>
              <a:rPr lang="fr-FR" sz="3300" b="1" dirty="0"/>
              <a:t>Romain</a:t>
            </a:r>
          </a:p>
          <a:p>
            <a:pPr>
              <a:buFontTx/>
              <a:buChar char="-"/>
            </a:pPr>
            <a:r>
              <a:rPr lang="fr-FR" sz="3300" b="1" dirty="0"/>
              <a:t>Saint</a:t>
            </a:r>
          </a:p>
          <a:p>
            <a:pPr>
              <a:buFontTx/>
              <a:buChar char="-"/>
            </a:pPr>
            <a:r>
              <a:rPr lang="fr-FR" sz="3300" b="1" dirty="0"/>
              <a:t>Nation allemande </a:t>
            </a:r>
            <a:r>
              <a:rPr lang="fr-FR" sz="3300" dirty="0"/>
              <a:t>(manifeste de Luther à la noblesse de la « </a:t>
            </a:r>
            <a:r>
              <a:rPr lang="fr-FR" sz="3300" i="1" dirty="0"/>
              <a:t>Nation allemande</a:t>
            </a:r>
            <a:r>
              <a:rPr lang="fr-FR" sz="3300" dirty="0"/>
              <a:t> » en 1520)</a:t>
            </a:r>
          </a:p>
          <a:p>
            <a:pPr marL="0" indent="0">
              <a:buNone/>
            </a:pPr>
            <a:endParaRPr lang="fr-FR" sz="3300" dirty="0"/>
          </a:p>
          <a:p>
            <a:pPr marL="0" indent="0">
              <a:buNone/>
            </a:pPr>
            <a:endParaRPr lang="fr-FR" sz="3300" dirty="0"/>
          </a:p>
          <a:p>
            <a:pPr>
              <a:buFontTx/>
              <a:buChar char="-"/>
            </a:pPr>
            <a:r>
              <a:rPr lang="fr-FR" sz="3300" dirty="0"/>
              <a:t>Cf. édition de </a:t>
            </a:r>
            <a:r>
              <a:rPr lang="fr-FR" sz="3300" i="1" dirty="0"/>
              <a:t>La</a:t>
            </a:r>
            <a:r>
              <a:rPr lang="fr-FR" sz="3300" dirty="0"/>
              <a:t> </a:t>
            </a:r>
            <a:r>
              <a:rPr lang="fr-FR" sz="3300" i="1" dirty="0"/>
              <a:t>Germanie </a:t>
            </a:r>
            <a:r>
              <a:rPr lang="fr-FR" sz="3300" dirty="0"/>
              <a:t>de Tacite en 1497. </a:t>
            </a:r>
          </a:p>
          <a:p>
            <a:pPr marL="0" indent="0">
              <a:buNone/>
            </a:pPr>
            <a:endParaRPr lang="fr-FR" sz="3300" dirty="0"/>
          </a:p>
        </p:txBody>
      </p:sp>
    </p:spTree>
    <p:extLst>
      <p:ext uri="{BB962C8B-B14F-4D97-AF65-F5344CB8AC3E}">
        <p14:creationId xmlns:p14="http://schemas.microsoft.com/office/powerpoint/2010/main" val="1175734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40B6364-9649-6742-8B50-D6D7E1B93B29}"/>
              </a:ext>
            </a:extLst>
          </p:cNvPr>
          <p:cNvPicPr>
            <a:picLocks noChangeAspect="1"/>
          </p:cNvPicPr>
          <p:nvPr/>
        </p:nvPicPr>
        <p:blipFill>
          <a:blip r:embed="rId3"/>
          <a:stretch>
            <a:fillRect/>
          </a:stretch>
        </p:blipFill>
        <p:spPr>
          <a:xfrm>
            <a:off x="4055745" y="0"/>
            <a:ext cx="4080510" cy="6858000"/>
          </a:xfrm>
          <a:prstGeom prst="rect">
            <a:avLst/>
          </a:prstGeom>
        </p:spPr>
      </p:pic>
    </p:spTree>
    <p:extLst>
      <p:ext uri="{BB962C8B-B14F-4D97-AF65-F5344CB8AC3E}">
        <p14:creationId xmlns:p14="http://schemas.microsoft.com/office/powerpoint/2010/main" val="2310409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997E62-639C-F64B-B7E8-5D0274C6CA1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2B5335A-4933-E048-9DF0-69597C9D2E2B}"/>
              </a:ext>
            </a:extLst>
          </p:cNvPr>
          <p:cNvSpPr>
            <a:spLocks noGrp="1"/>
          </p:cNvSpPr>
          <p:nvPr>
            <p:ph idx="1"/>
          </p:nvPr>
        </p:nvSpPr>
        <p:spPr/>
        <p:txBody>
          <a:bodyPr>
            <a:normAutofit/>
          </a:bodyPr>
          <a:lstStyle/>
          <a:p>
            <a:r>
              <a:rPr lang="fr-FR" dirty="0"/>
              <a:t>Un puissant courant se reconnaît en Luther (appel à la conscience chrétienne, référence à l’Ecriture)</a:t>
            </a:r>
          </a:p>
          <a:p>
            <a:pPr marL="0" indent="0">
              <a:buNone/>
            </a:pPr>
            <a:endParaRPr lang="fr-FR" dirty="0"/>
          </a:p>
          <a:p>
            <a:pPr>
              <a:buFontTx/>
              <a:buChar char="-"/>
            </a:pPr>
            <a:r>
              <a:rPr lang="fr-FR" b="1" dirty="0"/>
              <a:t>Laïcs des Etats  </a:t>
            </a:r>
            <a:r>
              <a:rPr lang="fr-FR" dirty="0"/>
              <a:t>(noblesse) : conviction et intérêt</a:t>
            </a:r>
          </a:p>
          <a:p>
            <a:pPr>
              <a:buFontTx/>
              <a:buChar char="-"/>
            </a:pPr>
            <a:r>
              <a:rPr lang="fr-FR" b="1" dirty="0"/>
              <a:t>Laïcs des villes </a:t>
            </a:r>
            <a:r>
              <a:rPr lang="fr-FR" dirty="0"/>
              <a:t>(bourgeoisie) : ouverture aux idées nouvelles et soif d’indépendance</a:t>
            </a:r>
          </a:p>
          <a:p>
            <a:pPr>
              <a:buFontTx/>
              <a:buChar char="-"/>
            </a:pPr>
            <a:r>
              <a:rPr lang="fr-FR" b="1" dirty="0"/>
              <a:t>Laïcs des campagnes </a:t>
            </a:r>
            <a:r>
              <a:rPr lang="fr-FR" dirty="0"/>
              <a:t>(paysannerie)  : possibilité de se libérer des taxes cléricales.</a:t>
            </a:r>
          </a:p>
          <a:p>
            <a:pPr>
              <a:buFontTx/>
              <a:buChar char="-"/>
            </a:pPr>
            <a:endParaRPr lang="fr-FR" dirty="0"/>
          </a:p>
        </p:txBody>
      </p:sp>
    </p:spTree>
    <p:extLst>
      <p:ext uri="{BB962C8B-B14F-4D97-AF65-F5344CB8AC3E}">
        <p14:creationId xmlns:p14="http://schemas.microsoft.com/office/powerpoint/2010/main" val="3967537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51A875-6586-2F4E-8222-EB8A2D06D216}"/>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AD6EA6C-A8C9-034B-9FAA-BA228F2E650C}"/>
              </a:ext>
            </a:extLst>
          </p:cNvPr>
          <p:cNvSpPr>
            <a:spLocks noGrp="1"/>
          </p:cNvSpPr>
          <p:nvPr>
            <p:ph idx="1"/>
          </p:nvPr>
        </p:nvSpPr>
        <p:spPr/>
        <p:txBody>
          <a:bodyPr/>
          <a:lstStyle/>
          <a:p>
            <a:pPr marL="0" indent="0">
              <a:buNone/>
            </a:pPr>
            <a:r>
              <a:rPr lang="fr-FR" dirty="0"/>
              <a:t>Un Etat national sans contre-pouvoir…</a:t>
            </a:r>
          </a:p>
        </p:txBody>
      </p:sp>
    </p:spTree>
    <p:extLst>
      <p:ext uri="{BB962C8B-B14F-4D97-AF65-F5344CB8AC3E}">
        <p14:creationId xmlns:p14="http://schemas.microsoft.com/office/powerpoint/2010/main" val="764100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TM17_reforme gd.gif"/>
          <p:cNvPicPr>
            <a:picLocks noChangeAspect="1"/>
          </p:cNvPicPr>
          <p:nvPr/>
        </p:nvPicPr>
        <p:blipFill>
          <a:blip r:embed="rId2"/>
          <a:stretch>
            <a:fillRect/>
          </a:stretch>
        </p:blipFill>
        <p:spPr>
          <a:xfrm>
            <a:off x="1524000" y="483326"/>
            <a:ext cx="9144000" cy="589134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3">
            <a:extLst>
              <a:ext uri="{FF2B5EF4-FFF2-40B4-BE49-F238E27FC236}">
                <a16:creationId xmlns:a16="http://schemas.microsoft.com/office/drawing/2014/main" id="{A66CD8BE-6209-C94D-878D-9E4503F1FDC7}"/>
              </a:ext>
            </a:extLst>
          </p:cNvPr>
          <p:cNvSpPr>
            <a:spLocks noGrp="1"/>
          </p:cNvSpPr>
          <p:nvPr>
            <p:ph type="title"/>
          </p:nvPr>
        </p:nvSpPr>
        <p:spPr/>
        <p:txBody>
          <a:bodyPr/>
          <a:lstStyle/>
          <a:p>
            <a:endParaRPr lang="fr-FR" altLang="fr-FR" sz="1800" b="1" dirty="0">
              <a:latin typeface="Garamond" panose="02020404030301010803" pitchFamily="18" charset="0"/>
            </a:endParaRPr>
          </a:p>
        </p:txBody>
      </p:sp>
      <p:pic>
        <p:nvPicPr>
          <p:cNvPr id="4" name="Espace réservé du contenu 3" descr="Scan10039.JPG">
            <a:extLst>
              <a:ext uri="{FF2B5EF4-FFF2-40B4-BE49-F238E27FC236}">
                <a16:creationId xmlns:a16="http://schemas.microsoft.com/office/drawing/2014/main" id="{3F92C1E1-8E62-4047-9287-4DDC1840846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690688"/>
            <a:ext cx="4339115" cy="4351338"/>
          </a:xfrm>
        </p:spPr>
      </p:pic>
      <p:pic>
        <p:nvPicPr>
          <p:cNvPr id="6" name="Espace réservé du contenu 5">
            <a:extLst>
              <a:ext uri="{FF2B5EF4-FFF2-40B4-BE49-F238E27FC236}">
                <a16:creationId xmlns:a16="http://schemas.microsoft.com/office/drawing/2014/main" id="{EEC1C0A1-AB4B-984D-8BC5-03A73E78EA16}"/>
              </a:ext>
            </a:extLst>
          </p:cNvPr>
          <p:cNvPicPr>
            <a:picLocks noGrp="1" noChangeAspect="1"/>
          </p:cNvPicPr>
          <p:nvPr>
            <p:ph sz="half" idx="2"/>
          </p:nvPr>
        </p:nvPicPr>
        <p:blipFill>
          <a:blip r:embed="rId3"/>
          <a:stretch>
            <a:fillRect/>
          </a:stretch>
        </p:blipFill>
        <p:spPr>
          <a:xfrm>
            <a:off x="5500214" y="1690688"/>
            <a:ext cx="5853586" cy="4351338"/>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6" presetClass="entr" presetSubtype="3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out)">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1CEBA8-C154-BD42-9A04-FF7B3BAE89CB}"/>
              </a:ext>
            </a:extLst>
          </p:cNvPr>
          <p:cNvSpPr>
            <a:spLocks noGrp="1"/>
          </p:cNvSpPr>
          <p:nvPr>
            <p:ph type="ctrTitle"/>
          </p:nvPr>
        </p:nvSpPr>
        <p:spPr/>
        <p:txBody>
          <a:bodyPr>
            <a:normAutofit fontScale="90000"/>
          </a:bodyPr>
          <a:lstStyle/>
          <a:p>
            <a:r>
              <a:rPr lang="fr-FR" b="1" dirty="0"/>
              <a:t>LES NOUVEAUX CHOIX THEOLOGIQUES DE LA CHRETIENTE AU XVI</a:t>
            </a:r>
            <a:r>
              <a:rPr lang="fr-FR" b="1" baseline="30000" dirty="0"/>
              <a:t>e</a:t>
            </a:r>
            <a:r>
              <a:rPr lang="fr-FR" b="1" dirty="0"/>
              <a:t> SIECLE</a:t>
            </a:r>
          </a:p>
        </p:txBody>
      </p:sp>
      <p:sp>
        <p:nvSpPr>
          <p:cNvPr id="3" name="Sous-titre 2">
            <a:extLst>
              <a:ext uri="{FF2B5EF4-FFF2-40B4-BE49-F238E27FC236}">
                <a16:creationId xmlns:a16="http://schemas.microsoft.com/office/drawing/2014/main" id="{9CF73A00-3ADF-5A45-9E82-98CF8814BA1F}"/>
              </a:ext>
            </a:extLst>
          </p:cNvPr>
          <p:cNvSpPr>
            <a:spLocks noGrp="1"/>
          </p:cNvSpPr>
          <p:nvPr>
            <p:ph type="subTitle" idx="1"/>
          </p:nvPr>
        </p:nvSpPr>
        <p:spPr/>
        <p:txBody>
          <a:bodyPr/>
          <a:lstStyle/>
          <a:p>
            <a:r>
              <a:rPr lang="fr-FR" b="1" dirty="0"/>
              <a:t>UE 303</a:t>
            </a:r>
          </a:p>
          <a:p>
            <a:r>
              <a:rPr lang="fr-FR" b="1" dirty="0"/>
              <a:t>CHAPITRE 4</a:t>
            </a:r>
          </a:p>
          <a:p>
            <a:r>
              <a:rPr lang="fr-FR" b="1" dirty="0"/>
              <a:t>Madame Sylvie Manuel-Barnay</a:t>
            </a:r>
          </a:p>
        </p:txBody>
      </p:sp>
      <p:pic>
        <p:nvPicPr>
          <p:cNvPr id="4" name="Image 3">
            <a:extLst>
              <a:ext uri="{FF2B5EF4-FFF2-40B4-BE49-F238E27FC236}">
                <a16:creationId xmlns:a16="http://schemas.microsoft.com/office/drawing/2014/main" id="{1D10F1D5-020E-B949-A7FD-C621F4D776E0}"/>
              </a:ext>
            </a:extLst>
          </p:cNvPr>
          <p:cNvPicPr/>
          <p:nvPr/>
        </p:nvPicPr>
        <p:blipFill>
          <a:blip r:embed="rId2">
            <a:extLst>
              <a:ext uri="{28A0092B-C50C-407E-A947-70E740481C1C}">
                <a14:useLocalDpi xmlns:a14="http://schemas.microsoft.com/office/drawing/2010/main" val="0"/>
              </a:ext>
            </a:extLst>
          </a:blip>
          <a:stretch>
            <a:fillRect/>
          </a:stretch>
        </p:blipFill>
        <p:spPr>
          <a:xfrm>
            <a:off x="3108688" y="362903"/>
            <a:ext cx="5756910" cy="667385"/>
          </a:xfrm>
          <a:prstGeom prst="rect">
            <a:avLst/>
          </a:prstGeom>
        </p:spPr>
      </p:pic>
    </p:spTree>
    <p:extLst>
      <p:ext uri="{BB962C8B-B14F-4D97-AF65-F5344CB8AC3E}">
        <p14:creationId xmlns:p14="http://schemas.microsoft.com/office/powerpoint/2010/main" val="998564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299428-6AD7-4848-B0AB-0CBFDC03DB67}"/>
              </a:ext>
            </a:extLst>
          </p:cNvPr>
          <p:cNvSpPr>
            <a:spLocks noGrp="1"/>
          </p:cNvSpPr>
          <p:nvPr>
            <p:ph type="title"/>
          </p:nvPr>
        </p:nvSpPr>
        <p:spPr/>
        <p:txBody>
          <a:bodyPr/>
          <a:lstStyle/>
          <a:p>
            <a:r>
              <a:rPr lang="fr-FR" b="1" dirty="0"/>
              <a:t>I – LA NAISSANCE D’UN CORPS DE DOCTRINES</a:t>
            </a:r>
          </a:p>
        </p:txBody>
      </p:sp>
      <p:sp>
        <p:nvSpPr>
          <p:cNvPr id="3" name="Espace réservé du contenu 2">
            <a:extLst>
              <a:ext uri="{FF2B5EF4-FFF2-40B4-BE49-F238E27FC236}">
                <a16:creationId xmlns:a16="http://schemas.microsoft.com/office/drawing/2014/main" id="{4016CB15-2CF4-0342-830B-A64FE7016692}"/>
              </a:ext>
            </a:extLst>
          </p:cNvPr>
          <p:cNvSpPr>
            <a:spLocks noGrp="1"/>
          </p:cNvSpPr>
          <p:nvPr>
            <p:ph idx="1"/>
          </p:nvPr>
        </p:nvSpPr>
        <p:spPr/>
        <p:txBody>
          <a:bodyPr/>
          <a:lstStyle/>
          <a:p>
            <a:pPr marL="0" indent="0">
              <a:buNone/>
            </a:pPr>
            <a:r>
              <a:rPr lang="fr-FR" dirty="0"/>
              <a:t>La question des « </a:t>
            </a:r>
            <a:r>
              <a:rPr lang="fr-FR" i="1" dirty="0"/>
              <a:t>soli </a:t>
            </a:r>
            <a:r>
              <a:rPr lang="fr-FR" dirty="0"/>
              <a:t>» : seuls…</a:t>
            </a:r>
          </a:p>
          <a:p>
            <a:pPr marL="0" indent="0">
              <a:buNone/>
            </a:pPr>
            <a:endParaRPr lang="fr-FR" dirty="0"/>
          </a:p>
          <a:p>
            <a:pPr marL="0" indent="0">
              <a:buNone/>
            </a:pPr>
            <a:r>
              <a:rPr lang="fr-FR" dirty="0"/>
              <a:t>Une caractéristique du remodelage doctrinal en cours…</a:t>
            </a:r>
          </a:p>
          <a:p>
            <a:pPr marL="0" indent="0">
              <a:buNone/>
            </a:pPr>
            <a:endParaRPr lang="fr-FR" dirty="0"/>
          </a:p>
          <a:p>
            <a:pPr marL="0" indent="0">
              <a:buNone/>
            </a:pPr>
            <a:r>
              <a:rPr lang="fr-FR" dirty="0"/>
              <a:t>Une expression de la Réformation</a:t>
            </a:r>
          </a:p>
          <a:p>
            <a:pPr marL="0" indent="0">
              <a:buNone/>
            </a:pPr>
            <a:endParaRPr lang="fr-FR" dirty="0"/>
          </a:p>
          <a:p>
            <a:pPr marL="0" indent="0">
              <a:buNone/>
            </a:pPr>
            <a:r>
              <a:rPr lang="fr-FR" dirty="0"/>
              <a:t>Et qui deviendra la </a:t>
            </a:r>
            <a:r>
              <a:rPr lang="fr-FR" b="1" dirty="0"/>
              <a:t>confession de foi </a:t>
            </a:r>
            <a:r>
              <a:rPr lang="fr-FR" dirty="0"/>
              <a:t>des Eglises protestantes</a:t>
            </a:r>
          </a:p>
          <a:p>
            <a:endParaRPr lang="fr-FR" dirty="0"/>
          </a:p>
        </p:txBody>
      </p:sp>
    </p:spTree>
    <p:extLst>
      <p:ext uri="{BB962C8B-B14F-4D97-AF65-F5344CB8AC3E}">
        <p14:creationId xmlns:p14="http://schemas.microsoft.com/office/powerpoint/2010/main" val="3925200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18AB4F-C4AB-0840-B6F2-0F69E29E8E6E}"/>
              </a:ext>
            </a:extLst>
          </p:cNvPr>
          <p:cNvSpPr>
            <a:spLocks noGrp="1"/>
          </p:cNvSpPr>
          <p:nvPr>
            <p:ph type="title"/>
          </p:nvPr>
        </p:nvSpPr>
        <p:spPr/>
        <p:txBody>
          <a:bodyPr/>
          <a:lstStyle/>
          <a:p>
            <a:r>
              <a:rPr lang="fr-FR" b="1" dirty="0"/>
              <a:t>A – LA QUESTION DES  « SOLI »</a:t>
            </a:r>
          </a:p>
        </p:txBody>
      </p:sp>
      <p:pic>
        <p:nvPicPr>
          <p:cNvPr id="4" name="Espace réservé du contenu 3">
            <a:extLst>
              <a:ext uri="{FF2B5EF4-FFF2-40B4-BE49-F238E27FC236}">
                <a16:creationId xmlns:a16="http://schemas.microsoft.com/office/drawing/2014/main" id="{4D36F6CC-573B-7F43-8E86-70F66C7A95E0}"/>
              </a:ext>
            </a:extLst>
          </p:cNvPr>
          <p:cNvPicPr>
            <a:picLocks noGrp="1" noChangeAspect="1"/>
          </p:cNvPicPr>
          <p:nvPr>
            <p:ph idx="1"/>
          </p:nvPr>
        </p:nvPicPr>
        <p:blipFill>
          <a:blip r:embed="rId2"/>
          <a:stretch>
            <a:fillRect/>
          </a:stretch>
        </p:blipFill>
        <p:spPr>
          <a:xfrm>
            <a:off x="4445000" y="2769394"/>
            <a:ext cx="3302000" cy="2463800"/>
          </a:xfrm>
        </p:spPr>
      </p:pic>
    </p:spTree>
    <p:extLst>
      <p:ext uri="{BB962C8B-B14F-4D97-AF65-F5344CB8AC3E}">
        <p14:creationId xmlns:p14="http://schemas.microsoft.com/office/powerpoint/2010/main" val="1997891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b="1" dirty="0"/>
          </a:p>
        </p:txBody>
      </p:sp>
      <p:sp>
        <p:nvSpPr>
          <p:cNvPr id="5" name="Espace réservé du contenu 4"/>
          <p:cNvSpPr>
            <a:spLocks noGrp="1"/>
          </p:cNvSpPr>
          <p:nvPr>
            <p:ph idx="1"/>
          </p:nvPr>
        </p:nvSpPr>
        <p:spPr/>
        <p:txBody>
          <a:bodyPr>
            <a:normAutofit/>
          </a:bodyPr>
          <a:lstStyle/>
          <a:p>
            <a:pPr lvl="0"/>
            <a:r>
              <a:rPr lang="fr-FR" b="1" i="1" dirty="0"/>
              <a:t>Sola </a:t>
            </a:r>
            <a:r>
              <a:rPr lang="fr-FR" b="1" i="1" dirty="0" err="1"/>
              <a:t>scriptura</a:t>
            </a:r>
            <a:r>
              <a:rPr lang="fr-FR" b="1" i="1" dirty="0"/>
              <a:t> </a:t>
            </a:r>
            <a:r>
              <a:rPr lang="fr-FR" dirty="0"/>
              <a:t>:  par l’écriture seule </a:t>
            </a:r>
          </a:p>
          <a:p>
            <a:pPr marL="0" lvl="0" indent="0">
              <a:buNone/>
            </a:pPr>
            <a:endParaRPr lang="fr-FR" dirty="0"/>
          </a:p>
          <a:p>
            <a:pPr lvl="0"/>
            <a:r>
              <a:rPr lang="fr-FR" b="1" i="1" dirty="0"/>
              <a:t>Sola </a:t>
            </a:r>
            <a:r>
              <a:rPr lang="fr-FR" b="1" i="1" dirty="0" err="1"/>
              <a:t>fide</a:t>
            </a:r>
            <a:r>
              <a:rPr lang="fr-FR" b="1" i="1" dirty="0"/>
              <a:t> </a:t>
            </a:r>
            <a:r>
              <a:rPr lang="fr-FR" dirty="0"/>
              <a:t>: par la foi seule </a:t>
            </a:r>
          </a:p>
          <a:p>
            <a:pPr lvl="0"/>
            <a:endParaRPr lang="fr-FR" dirty="0"/>
          </a:p>
          <a:p>
            <a:pPr lvl="0"/>
            <a:r>
              <a:rPr lang="fr-FR" b="1" i="1" dirty="0"/>
              <a:t>Sola </a:t>
            </a:r>
            <a:r>
              <a:rPr lang="fr-FR" b="1" i="1" dirty="0" err="1"/>
              <a:t>gratia</a:t>
            </a:r>
            <a:r>
              <a:rPr lang="fr-FR" b="1" i="1" dirty="0"/>
              <a:t> </a:t>
            </a:r>
            <a:r>
              <a:rPr lang="fr-FR" dirty="0"/>
              <a:t>: par la grâce seule </a:t>
            </a:r>
          </a:p>
          <a:p>
            <a:pPr marL="0" lvl="0" indent="0">
              <a:buNone/>
            </a:pPr>
            <a:endParaRPr lang="fr-FR" dirty="0"/>
          </a:p>
          <a:p>
            <a:r>
              <a:rPr lang="fr-FR" b="1" i="1" dirty="0" err="1"/>
              <a:t>Solus</a:t>
            </a:r>
            <a:r>
              <a:rPr lang="fr-FR" b="1" i="1" dirty="0"/>
              <a:t> Christus </a:t>
            </a:r>
            <a:r>
              <a:rPr lang="fr-FR" dirty="0"/>
              <a:t>:  le  Christ seul</a:t>
            </a:r>
          </a:p>
          <a:p>
            <a:pPr lvl="0"/>
            <a:endParaRPr lang="fr-FR" dirty="0"/>
          </a:p>
          <a:p>
            <a:pPr marL="0" lvl="0" indent="0">
              <a:buNone/>
            </a:pPr>
            <a:endParaRPr lang="fr-FR" dirty="0"/>
          </a:p>
          <a:p>
            <a:pPr marL="0" lvl="0" indent="0">
              <a:buNone/>
            </a:pPr>
            <a:endParaRPr lang="fr-FR" dirty="0"/>
          </a:p>
          <a:p>
            <a:endParaRPr lang="fr-FR" dirty="0"/>
          </a:p>
        </p:txBody>
      </p:sp>
    </p:spTree>
    <p:extLst>
      <p:ext uri="{BB962C8B-B14F-4D97-AF65-F5344CB8AC3E}">
        <p14:creationId xmlns:p14="http://schemas.microsoft.com/office/powerpoint/2010/main" val="166957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4082AA-9FF4-934E-B51F-E5B45B0424DF}"/>
              </a:ext>
            </a:extLst>
          </p:cNvPr>
          <p:cNvSpPr>
            <a:spLocks noGrp="1"/>
          </p:cNvSpPr>
          <p:nvPr>
            <p:ph type="title"/>
          </p:nvPr>
        </p:nvSpPr>
        <p:spPr/>
        <p:txBody>
          <a:bodyPr/>
          <a:lstStyle/>
          <a:p>
            <a:r>
              <a:rPr lang="fr-FR" b="1" dirty="0"/>
              <a:t>- </a:t>
            </a:r>
            <a:r>
              <a:rPr lang="fr-FR" b="1" i="1" dirty="0"/>
              <a:t>SOLA SCRIPTURA</a:t>
            </a:r>
          </a:p>
        </p:txBody>
      </p:sp>
      <p:sp>
        <p:nvSpPr>
          <p:cNvPr id="3" name="Espace réservé du contenu 2">
            <a:extLst>
              <a:ext uri="{FF2B5EF4-FFF2-40B4-BE49-F238E27FC236}">
                <a16:creationId xmlns:a16="http://schemas.microsoft.com/office/drawing/2014/main" id="{88C68F12-9274-9A40-991F-CEEFFBD6958F}"/>
              </a:ext>
            </a:extLst>
          </p:cNvPr>
          <p:cNvSpPr>
            <a:spLocks noGrp="1"/>
          </p:cNvSpPr>
          <p:nvPr>
            <p:ph idx="1"/>
          </p:nvPr>
        </p:nvSpPr>
        <p:spPr/>
        <p:txBody>
          <a:bodyPr>
            <a:normAutofit fontScale="92500" lnSpcReduction="20000"/>
          </a:bodyPr>
          <a:lstStyle/>
          <a:p>
            <a:r>
              <a:rPr lang="fr-FR" dirty="0"/>
              <a:t>La Bible est l'autorité suprême en matière de doctrine. </a:t>
            </a:r>
          </a:p>
          <a:p>
            <a:pPr marL="0" indent="0">
              <a:buNone/>
            </a:pPr>
            <a:endParaRPr lang="fr-FR" dirty="0"/>
          </a:p>
          <a:p>
            <a:r>
              <a:rPr lang="fr-FR" dirty="0"/>
              <a:t>Radicalité de la position réformatrice en 1521</a:t>
            </a:r>
          </a:p>
          <a:p>
            <a:endParaRPr lang="fr-FR" dirty="0"/>
          </a:p>
          <a:p>
            <a:r>
              <a:rPr lang="fr-FR" dirty="0"/>
              <a:t>Refus d’habiter une </a:t>
            </a:r>
            <a:r>
              <a:rPr lang="fr-FR" b="1" dirty="0"/>
              <a:t>Tradition</a:t>
            </a:r>
            <a:r>
              <a:rPr lang="fr-FR" dirty="0"/>
              <a:t> en vue de la mettre à distance et la questionner.</a:t>
            </a:r>
          </a:p>
          <a:p>
            <a:endParaRPr lang="fr-FR" dirty="0"/>
          </a:p>
          <a:p>
            <a:pPr marL="0" indent="0">
              <a:buNone/>
            </a:pPr>
            <a:r>
              <a:rPr lang="fr-FR" dirty="0"/>
              <a:t>* Problème d’</a:t>
            </a:r>
            <a:r>
              <a:rPr lang="fr-FR" b="1" dirty="0"/>
              <a:t>historicisation</a:t>
            </a:r>
            <a:r>
              <a:rPr lang="fr-FR" dirty="0"/>
              <a:t> de la Tradition</a:t>
            </a:r>
          </a:p>
          <a:p>
            <a:pPr marL="0" indent="0">
              <a:buNone/>
            </a:pPr>
            <a:r>
              <a:rPr lang="fr-FR" dirty="0"/>
              <a:t>MAIS AUSSI</a:t>
            </a:r>
          </a:p>
          <a:p>
            <a:pPr marL="0" indent="0">
              <a:buNone/>
            </a:pPr>
            <a:r>
              <a:rPr lang="fr-FR" dirty="0"/>
              <a:t>* Problème de </a:t>
            </a:r>
            <a:r>
              <a:rPr lang="fr-FR" b="1" dirty="0"/>
              <a:t>dé-historisation</a:t>
            </a:r>
            <a:r>
              <a:rPr lang="fr-FR" dirty="0"/>
              <a:t> de la Tradition (</a:t>
            </a:r>
            <a:r>
              <a:rPr lang="fr-FR" b="1" dirty="0"/>
              <a:t>risque bibliciste ou fondamentaliste</a:t>
            </a:r>
            <a:r>
              <a:rPr lang="fr-FR" dirty="0"/>
              <a:t>)</a:t>
            </a:r>
          </a:p>
        </p:txBody>
      </p:sp>
    </p:spTree>
    <p:extLst>
      <p:ext uri="{BB962C8B-B14F-4D97-AF65-F5344CB8AC3E}">
        <p14:creationId xmlns:p14="http://schemas.microsoft.com/office/powerpoint/2010/main" val="506770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86F977-D010-1345-A98A-F914C50732A5}"/>
              </a:ext>
            </a:extLst>
          </p:cNvPr>
          <p:cNvSpPr>
            <a:spLocks noGrp="1"/>
          </p:cNvSpPr>
          <p:nvPr>
            <p:ph type="title"/>
          </p:nvPr>
        </p:nvSpPr>
        <p:spPr/>
        <p:txBody>
          <a:bodyPr/>
          <a:lstStyle/>
          <a:p>
            <a:r>
              <a:rPr lang="fr-FR" b="1" i="1" dirty="0"/>
              <a:t>- SOLA FIDE</a:t>
            </a:r>
          </a:p>
        </p:txBody>
      </p:sp>
      <p:sp>
        <p:nvSpPr>
          <p:cNvPr id="3" name="Espace réservé du contenu 2">
            <a:extLst>
              <a:ext uri="{FF2B5EF4-FFF2-40B4-BE49-F238E27FC236}">
                <a16:creationId xmlns:a16="http://schemas.microsoft.com/office/drawing/2014/main" id="{8B98B1FA-FBDE-E340-9DD6-036CE3AF78A4}"/>
              </a:ext>
            </a:extLst>
          </p:cNvPr>
          <p:cNvSpPr>
            <a:spLocks noGrp="1"/>
          </p:cNvSpPr>
          <p:nvPr>
            <p:ph idx="1"/>
          </p:nvPr>
        </p:nvSpPr>
        <p:spPr/>
        <p:txBody>
          <a:bodyPr>
            <a:normAutofit fontScale="92500" lnSpcReduction="20000"/>
          </a:bodyPr>
          <a:lstStyle/>
          <a:p>
            <a:r>
              <a:rPr lang="fr-FR" dirty="0"/>
              <a:t>Mettre la </a:t>
            </a:r>
            <a:r>
              <a:rPr lang="fr-FR" b="1" dirty="0"/>
              <a:t>foi</a:t>
            </a:r>
            <a:r>
              <a:rPr lang="fr-FR" dirty="0"/>
              <a:t> au centre de la relation entre l’être humain et Dieu</a:t>
            </a:r>
          </a:p>
          <a:p>
            <a:pPr marL="0" indent="0">
              <a:buNone/>
            </a:pPr>
            <a:endParaRPr lang="fr-FR" dirty="0"/>
          </a:p>
          <a:p>
            <a:pPr marL="0" indent="0">
              <a:buNone/>
            </a:pPr>
            <a:r>
              <a:rPr lang="fr-FR" dirty="0"/>
              <a:t>Pour Luther, foi = confiance (</a:t>
            </a:r>
            <a:r>
              <a:rPr lang="fr-FR" i="1" dirty="0" err="1"/>
              <a:t>Trauen</a:t>
            </a:r>
            <a:r>
              <a:rPr lang="fr-FR" i="1" dirty="0"/>
              <a:t> – confiance - </a:t>
            </a:r>
            <a:r>
              <a:rPr lang="fr-FR" dirty="0"/>
              <a:t>, </a:t>
            </a:r>
            <a:r>
              <a:rPr lang="fr-FR" i="1" dirty="0" err="1"/>
              <a:t>Vertrauen</a:t>
            </a:r>
            <a:r>
              <a:rPr lang="fr-FR" i="1" dirty="0"/>
              <a:t> – faire confiance</a:t>
            </a:r>
            <a:r>
              <a:rPr lang="fr-FR" dirty="0"/>
              <a:t>)</a:t>
            </a:r>
          </a:p>
          <a:p>
            <a:pPr marL="0" indent="0">
              <a:buNone/>
            </a:pPr>
            <a:endParaRPr lang="fr-FR" dirty="0"/>
          </a:p>
          <a:p>
            <a:r>
              <a:rPr lang="fr-FR" dirty="0"/>
              <a:t>Par la foi, l’homme est « </a:t>
            </a:r>
            <a:r>
              <a:rPr lang="fr-FR" b="1" dirty="0"/>
              <a:t>justifié</a:t>
            </a:r>
            <a:r>
              <a:rPr lang="fr-FR" dirty="0"/>
              <a:t> », </a:t>
            </a:r>
          </a:p>
          <a:p>
            <a:r>
              <a:rPr lang="fr-FR" dirty="0"/>
              <a:t>c’est-à-dire « </a:t>
            </a:r>
            <a:r>
              <a:rPr lang="fr-FR" b="1" dirty="0"/>
              <a:t>rendu juste par Dieu </a:t>
            </a:r>
            <a:r>
              <a:rPr lang="fr-FR" dirty="0"/>
              <a:t>», </a:t>
            </a:r>
          </a:p>
          <a:p>
            <a:r>
              <a:rPr lang="fr-FR" dirty="0"/>
              <a:t>c’est-à-dire « </a:t>
            </a:r>
            <a:r>
              <a:rPr lang="fr-FR" b="1" dirty="0"/>
              <a:t>ayant trouvé une juste relation avec Dieu </a:t>
            </a:r>
            <a:r>
              <a:rPr lang="fr-FR" dirty="0"/>
              <a:t>»</a:t>
            </a:r>
          </a:p>
          <a:p>
            <a:pPr marL="0" indent="0">
              <a:buNone/>
            </a:pPr>
            <a:endParaRPr lang="fr-FR" dirty="0"/>
          </a:p>
          <a:p>
            <a:r>
              <a:rPr lang="fr-FR" dirty="0"/>
              <a:t>Le salut n'est pas donné par les sacrements ou la religion mais par la foi seule. </a:t>
            </a:r>
          </a:p>
          <a:p>
            <a:endParaRPr lang="fr-FR" dirty="0"/>
          </a:p>
        </p:txBody>
      </p:sp>
    </p:spTree>
    <p:extLst>
      <p:ext uri="{BB962C8B-B14F-4D97-AF65-F5344CB8AC3E}">
        <p14:creationId xmlns:p14="http://schemas.microsoft.com/office/powerpoint/2010/main" val="117571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133549-8DB8-F448-AE02-5FCBB0649520}"/>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D9077F4-6EB0-604A-B25A-3060F75377AF}"/>
              </a:ext>
            </a:extLst>
          </p:cNvPr>
          <p:cNvSpPr>
            <a:spLocks noGrp="1"/>
          </p:cNvSpPr>
          <p:nvPr>
            <p:ph idx="1"/>
          </p:nvPr>
        </p:nvSpPr>
        <p:spPr/>
        <p:txBody>
          <a:bodyPr/>
          <a:lstStyle/>
          <a:p>
            <a:pPr marL="0" indent="0">
              <a:buNone/>
            </a:pPr>
            <a:r>
              <a:rPr lang="fr-FR" dirty="0"/>
              <a:t>// </a:t>
            </a:r>
            <a:r>
              <a:rPr lang="fr-FR" b="1" i="1" dirty="0" err="1"/>
              <a:t>Devotio</a:t>
            </a:r>
            <a:r>
              <a:rPr lang="fr-FR" b="1" i="1" dirty="0"/>
              <a:t> </a:t>
            </a:r>
            <a:r>
              <a:rPr lang="fr-FR" b="1" i="1" dirty="0" err="1"/>
              <a:t>moderna</a:t>
            </a:r>
            <a:r>
              <a:rPr lang="fr-FR" b="1" i="1" dirty="0"/>
              <a:t> </a:t>
            </a:r>
            <a:r>
              <a:rPr lang="fr-FR" dirty="0"/>
              <a:t>de la fin du Moyen Age</a:t>
            </a:r>
          </a:p>
          <a:p>
            <a:pPr marL="0" indent="0">
              <a:buNone/>
            </a:pPr>
            <a:endParaRPr lang="fr-FR" dirty="0"/>
          </a:p>
          <a:p>
            <a:pPr>
              <a:buFontTx/>
              <a:buChar char="-"/>
            </a:pPr>
            <a:r>
              <a:rPr lang="fr-FR" dirty="0"/>
              <a:t>Via </a:t>
            </a:r>
            <a:r>
              <a:rPr lang="fr-FR" dirty="0" err="1"/>
              <a:t>moderna</a:t>
            </a:r>
            <a:endParaRPr lang="fr-FR" dirty="0"/>
          </a:p>
          <a:p>
            <a:pPr>
              <a:buFontTx/>
              <a:buChar char="-"/>
            </a:pPr>
            <a:r>
              <a:rPr lang="fr-FR" dirty="0"/>
              <a:t>Voie non thomiste</a:t>
            </a:r>
          </a:p>
          <a:p>
            <a:pPr>
              <a:buFontTx/>
              <a:buChar char="-"/>
            </a:pPr>
            <a:r>
              <a:rPr lang="fr-FR" dirty="0"/>
              <a:t>Centrée sur l’expérience</a:t>
            </a:r>
          </a:p>
          <a:p>
            <a:pPr>
              <a:buFontTx/>
              <a:buChar char="-"/>
            </a:pPr>
            <a:r>
              <a:rPr lang="fr-FR" dirty="0"/>
              <a:t>Affective </a:t>
            </a:r>
          </a:p>
        </p:txBody>
      </p:sp>
    </p:spTree>
    <p:extLst>
      <p:ext uri="{BB962C8B-B14F-4D97-AF65-F5344CB8AC3E}">
        <p14:creationId xmlns:p14="http://schemas.microsoft.com/office/powerpoint/2010/main" val="1118598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477B80-55E5-BC47-9FFD-34531951F815}"/>
              </a:ext>
            </a:extLst>
          </p:cNvPr>
          <p:cNvSpPr>
            <a:spLocks noGrp="1"/>
          </p:cNvSpPr>
          <p:nvPr>
            <p:ph type="title"/>
          </p:nvPr>
        </p:nvSpPr>
        <p:spPr/>
        <p:txBody>
          <a:bodyPr/>
          <a:lstStyle/>
          <a:p>
            <a:r>
              <a:rPr lang="fr-FR" dirty="0"/>
              <a:t>&gt;&gt;&gt; une nouvelle conception de la foi</a:t>
            </a:r>
          </a:p>
        </p:txBody>
      </p:sp>
      <p:sp>
        <p:nvSpPr>
          <p:cNvPr id="3" name="Espace réservé du contenu 2">
            <a:extLst>
              <a:ext uri="{FF2B5EF4-FFF2-40B4-BE49-F238E27FC236}">
                <a16:creationId xmlns:a16="http://schemas.microsoft.com/office/drawing/2014/main" id="{5A5EAB02-9885-D440-B82E-D683275CC78B}"/>
              </a:ext>
            </a:extLst>
          </p:cNvPr>
          <p:cNvSpPr>
            <a:spLocks noGrp="1"/>
          </p:cNvSpPr>
          <p:nvPr>
            <p:ph idx="1"/>
          </p:nvPr>
        </p:nvSpPr>
        <p:spPr/>
        <p:txBody>
          <a:bodyPr/>
          <a:lstStyle/>
          <a:p>
            <a:pPr marL="0" indent="0">
              <a:buNone/>
            </a:pPr>
            <a:r>
              <a:rPr lang="fr-FR" dirty="0"/>
              <a:t>« Notez ici qu’il y a deux sortes de croyances :</a:t>
            </a:r>
          </a:p>
          <a:p>
            <a:pPr>
              <a:buFontTx/>
              <a:buChar char="-"/>
            </a:pPr>
            <a:r>
              <a:rPr lang="fr-FR" dirty="0"/>
              <a:t>l’une qui consiste à croire en la vérité de ce qui est dit à propos de Dieu, comme aussi je crois en la vérité de ce que l’on dit sur les Turcs, le diable ou l’enfer (…).</a:t>
            </a:r>
          </a:p>
          <a:p>
            <a:pPr>
              <a:buFontTx/>
              <a:buChar char="-"/>
            </a:pPr>
            <a:r>
              <a:rPr lang="fr-FR" dirty="0"/>
              <a:t>l’autre sorte de croyance en Dieu est celle qui consiste non seulement à croire ce qui est dit à propos de Dieu, mais aussi à remettre ma confiance en lui (…). Dans ce sens, je ne crois pas au Turcs ou en aucun autre homme ». </a:t>
            </a:r>
          </a:p>
          <a:p>
            <a:pPr>
              <a:buFontTx/>
              <a:buChar char="-"/>
            </a:pPr>
            <a:endParaRPr lang="fr-FR" dirty="0"/>
          </a:p>
        </p:txBody>
      </p:sp>
    </p:spTree>
    <p:extLst>
      <p:ext uri="{BB962C8B-B14F-4D97-AF65-F5344CB8AC3E}">
        <p14:creationId xmlns:p14="http://schemas.microsoft.com/office/powerpoint/2010/main" val="148298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7EE296-41A3-D548-8DAD-FC590EAA4238}"/>
              </a:ext>
            </a:extLst>
          </p:cNvPr>
          <p:cNvSpPr>
            <a:spLocks noGrp="1"/>
          </p:cNvSpPr>
          <p:nvPr>
            <p:ph type="title"/>
          </p:nvPr>
        </p:nvSpPr>
        <p:spPr/>
        <p:txBody>
          <a:bodyPr/>
          <a:lstStyle/>
          <a:p>
            <a:r>
              <a:rPr lang="fr-FR" dirty="0"/>
              <a:t>&gt;&gt;&gt; L’homme est rendu juste par la foi</a:t>
            </a:r>
          </a:p>
        </p:txBody>
      </p:sp>
      <p:sp>
        <p:nvSpPr>
          <p:cNvPr id="3" name="Espace réservé du contenu 2">
            <a:extLst>
              <a:ext uri="{FF2B5EF4-FFF2-40B4-BE49-F238E27FC236}">
                <a16:creationId xmlns:a16="http://schemas.microsoft.com/office/drawing/2014/main" id="{D87E11E9-3D1D-124A-A228-A065AE44D284}"/>
              </a:ext>
            </a:extLst>
          </p:cNvPr>
          <p:cNvSpPr>
            <a:spLocks noGrp="1"/>
          </p:cNvSpPr>
          <p:nvPr>
            <p:ph idx="1"/>
          </p:nvPr>
        </p:nvSpPr>
        <p:spPr/>
        <p:txBody>
          <a:bodyPr/>
          <a:lstStyle/>
          <a:p>
            <a:pPr marL="0" indent="0" algn="just" fontAlgn="base">
              <a:buNone/>
            </a:pPr>
            <a:r>
              <a:rPr lang="fr-FR" dirty="0"/>
              <a:t>« </a:t>
            </a:r>
            <a:r>
              <a:rPr lang="fr-FR" b="1" dirty="0"/>
              <a:t>La foi suffit à un chrétien, il n’a besoin d’aucune </a:t>
            </a:r>
            <a:r>
              <a:rPr lang="fr-FR" b="1" dirty="0" err="1"/>
              <a:t>oeuvre</a:t>
            </a:r>
            <a:r>
              <a:rPr lang="fr-FR" b="1" dirty="0"/>
              <a:t> pour se justifier</a:t>
            </a:r>
            <a:r>
              <a:rPr lang="fr-FR" dirty="0"/>
              <a:t> […]. Des œuvres bonnes et justes ne font jamais un homme bon et juste, mais un homme bon et juste fait de bonnes œuvres […]. Celui qui n’a pas la foi ne peut tirer profit d’aucune bonne </a:t>
            </a:r>
            <a:r>
              <a:rPr lang="fr-FR" dirty="0" err="1"/>
              <a:t>oeuvre</a:t>
            </a:r>
            <a:r>
              <a:rPr lang="fr-FR" dirty="0"/>
              <a:t> pour se justifier et assurer son salut. Par contre, ce n’est aucune de ses </a:t>
            </a:r>
            <a:r>
              <a:rPr lang="fr-FR" dirty="0" err="1"/>
              <a:t>oeuvres</a:t>
            </a:r>
            <a:r>
              <a:rPr lang="fr-FR" dirty="0"/>
              <a:t> mauvaises qui le rend mauvais ni le damne, mais son manque de foi qui rend la personne et l’arbre mauvais et qui fait les œuvres mauvaises et maudites. »</a:t>
            </a:r>
          </a:p>
          <a:p>
            <a:pPr marL="0" indent="0" fontAlgn="base">
              <a:buNone/>
            </a:pPr>
            <a:r>
              <a:rPr lang="fr-FR" dirty="0"/>
              <a:t>(Dans Luther, </a:t>
            </a:r>
            <a:r>
              <a:rPr lang="fr-FR" i="1" dirty="0"/>
              <a:t>La liberté du chrétien</a:t>
            </a:r>
            <a:r>
              <a:rPr lang="fr-FR" dirty="0"/>
              <a:t>, 152).</a:t>
            </a:r>
          </a:p>
          <a:p>
            <a:pPr marL="0" indent="0" fontAlgn="base">
              <a:buNone/>
            </a:pPr>
            <a:r>
              <a:rPr lang="fr-FR" b="1" dirty="0"/>
              <a:t>&gt;&gt;&gt; justification par la foi</a:t>
            </a:r>
          </a:p>
          <a:p>
            <a:endParaRPr lang="fr-FR" dirty="0"/>
          </a:p>
        </p:txBody>
      </p:sp>
    </p:spTree>
    <p:extLst>
      <p:ext uri="{BB962C8B-B14F-4D97-AF65-F5344CB8AC3E}">
        <p14:creationId xmlns:p14="http://schemas.microsoft.com/office/powerpoint/2010/main" val="3271750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6605DA-9190-AE44-871F-FEDDC5D3965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928EE70-C78C-AB4A-87E6-EA6482D1F2A8}"/>
              </a:ext>
            </a:extLst>
          </p:cNvPr>
          <p:cNvSpPr>
            <a:spLocks noGrp="1"/>
          </p:cNvSpPr>
          <p:nvPr>
            <p:ph idx="1"/>
          </p:nvPr>
        </p:nvSpPr>
        <p:spPr/>
        <p:txBody>
          <a:bodyPr>
            <a:normAutofit/>
          </a:bodyPr>
          <a:lstStyle/>
          <a:p>
            <a:pPr marL="0" indent="0" algn="just" fontAlgn="base">
              <a:buNone/>
            </a:pPr>
            <a:r>
              <a:rPr lang="fr-FR" dirty="0"/>
              <a:t>« La foi suffit à un chrétien, </a:t>
            </a:r>
            <a:r>
              <a:rPr lang="fr-FR" b="1" dirty="0"/>
              <a:t>il n’a besoin d’aucune </a:t>
            </a:r>
            <a:r>
              <a:rPr lang="fr-FR" b="1" dirty="0" err="1"/>
              <a:t>oeuvre</a:t>
            </a:r>
            <a:r>
              <a:rPr lang="fr-FR" b="1" dirty="0"/>
              <a:t> pour se justifier </a:t>
            </a:r>
            <a:r>
              <a:rPr lang="fr-FR" dirty="0"/>
              <a:t>[…]. Des œuvres bonnes et justes ne font jamais un homme bon et juste, mais un homme bon et juste fait de bonnes œuvres […].</a:t>
            </a:r>
          </a:p>
          <a:p>
            <a:pPr marL="0" indent="0" algn="just" fontAlgn="base">
              <a:buNone/>
            </a:pPr>
            <a:r>
              <a:rPr lang="fr-FR" dirty="0"/>
              <a:t>Par contre, ce n’est aucune de ses </a:t>
            </a:r>
            <a:r>
              <a:rPr lang="fr-FR" dirty="0" err="1"/>
              <a:t>oeuvres</a:t>
            </a:r>
            <a:r>
              <a:rPr lang="fr-FR" dirty="0"/>
              <a:t> mauvaises qui le rend mauvais ni le damne, mais son manque de foi qui rend la personne et l’arbre mauvais et qui fait les œuvres mauvaises et maudites. »</a:t>
            </a:r>
          </a:p>
          <a:p>
            <a:pPr marL="0" indent="0" fontAlgn="base">
              <a:buNone/>
            </a:pPr>
            <a:r>
              <a:rPr lang="fr-FR" dirty="0"/>
              <a:t>(Luther, </a:t>
            </a:r>
            <a:r>
              <a:rPr lang="fr-FR" i="1" dirty="0"/>
              <a:t>La liberté du chrétien</a:t>
            </a:r>
            <a:r>
              <a:rPr lang="fr-FR" dirty="0"/>
              <a:t>, 1520)</a:t>
            </a:r>
            <a:r>
              <a:rPr lang="fr-FR" b="1" dirty="0"/>
              <a:t>.</a:t>
            </a:r>
            <a:endParaRPr lang="fr-FR" dirty="0"/>
          </a:p>
          <a:p>
            <a:endParaRPr lang="fr-FR" dirty="0"/>
          </a:p>
        </p:txBody>
      </p:sp>
    </p:spTree>
    <p:extLst>
      <p:ext uri="{BB962C8B-B14F-4D97-AF65-F5344CB8AC3E}">
        <p14:creationId xmlns:p14="http://schemas.microsoft.com/office/powerpoint/2010/main" val="4070612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EB1F0E-C14B-E14E-9D63-5DB8EEAC69C2}"/>
              </a:ext>
            </a:extLst>
          </p:cNvPr>
          <p:cNvSpPr>
            <a:spLocks noGrp="1"/>
          </p:cNvSpPr>
          <p:nvPr>
            <p:ph type="title"/>
          </p:nvPr>
        </p:nvSpPr>
        <p:spPr/>
        <p:txBody>
          <a:bodyPr/>
          <a:lstStyle/>
          <a:p>
            <a:r>
              <a:rPr lang="fr-FR" b="1" i="1" dirty="0"/>
              <a:t>- SOLA GRATIA</a:t>
            </a:r>
          </a:p>
        </p:txBody>
      </p:sp>
      <p:sp>
        <p:nvSpPr>
          <p:cNvPr id="3" name="Espace réservé du contenu 2">
            <a:extLst>
              <a:ext uri="{FF2B5EF4-FFF2-40B4-BE49-F238E27FC236}">
                <a16:creationId xmlns:a16="http://schemas.microsoft.com/office/drawing/2014/main" id="{A074FE68-013D-304F-9FDB-4498702E4E6D}"/>
              </a:ext>
            </a:extLst>
          </p:cNvPr>
          <p:cNvSpPr>
            <a:spLocks noGrp="1"/>
          </p:cNvSpPr>
          <p:nvPr>
            <p:ph idx="1"/>
          </p:nvPr>
        </p:nvSpPr>
        <p:spPr/>
        <p:txBody>
          <a:bodyPr>
            <a:normAutofit fontScale="92500" lnSpcReduction="20000"/>
          </a:bodyPr>
          <a:lstStyle/>
          <a:p>
            <a:r>
              <a:rPr lang="fr-FR" b="1" dirty="0"/>
              <a:t>Don gratuit </a:t>
            </a:r>
            <a:r>
              <a:rPr lang="fr-FR" dirty="0"/>
              <a:t>qui vient de Dieu (vie, souffle, parole)</a:t>
            </a:r>
          </a:p>
          <a:p>
            <a:pPr>
              <a:buFontTx/>
              <a:buChar char="-"/>
            </a:pPr>
            <a:r>
              <a:rPr lang="fr-FR" dirty="0"/>
              <a:t>Don divin premier</a:t>
            </a:r>
          </a:p>
          <a:p>
            <a:pPr>
              <a:buFontTx/>
              <a:buChar char="-"/>
            </a:pPr>
            <a:r>
              <a:rPr lang="fr-FR" dirty="0"/>
              <a:t>Moment réceptif humain</a:t>
            </a:r>
          </a:p>
          <a:p>
            <a:pPr>
              <a:buFontTx/>
              <a:buChar char="-"/>
            </a:pPr>
            <a:endParaRPr lang="fr-FR" dirty="0"/>
          </a:p>
          <a:p>
            <a:pPr marL="0" indent="0">
              <a:buNone/>
            </a:pPr>
            <a:r>
              <a:rPr lang="fr-FR" dirty="0"/>
              <a:t>Accent mis sur</a:t>
            </a:r>
          </a:p>
          <a:p>
            <a:pPr>
              <a:buFontTx/>
              <a:buChar char="-"/>
            </a:pPr>
            <a:r>
              <a:rPr lang="fr-FR" dirty="0"/>
              <a:t>la </a:t>
            </a:r>
            <a:r>
              <a:rPr lang="fr-FR" b="1" dirty="0"/>
              <a:t>relation</a:t>
            </a:r>
          </a:p>
          <a:p>
            <a:pPr>
              <a:buFontTx/>
              <a:buChar char="-"/>
            </a:pPr>
            <a:r>
              <a:rPr lang="fr-FR" dirty="0"/>
              <a:t>Le coefficient transcendant de Dieu dans l’histoire</a:t>
            </a:r>
          </a:p>
          <a:p>
            <a:pPr>
              <a:buFontTx/>
              <a:buChar char="-"/>
            </a:pPr>
            <a:r>
              <a:rPr lang="fr-FR" dirty="0"/>
              <a:t>La grâce est dans l’histoire (et non hors de la chair) </a:t>
            </a:r>
          </a:p>
          <a:p>
            <a:pPr>
              <a:buFontTx/>
              <a:buChar char="-"/>
            </a:pPr>
            <a:r>
              <a:rPr lang="fr-FR" dirty="0"/>
              <a:t>La grâce n’est pas une chose (on ne peut réduire la grâce)</a:t>
            </a:r>
          </a:p>
          <a:p>
            <a:pPr>
              <a:buFontTx/>
              <a:buChar char="-"/>
            </a:pPr>
            <a:r>
              <a:rPr lang="fr-FR" dirty="0"/>
              <a:t>Le salut n'est pas le résultat des efforts ou mérites (rejet du commerce des Indulgences).</a:t>
            </a:r>
          </a:p>
          <a:p>
            <a:pPr>
              <a:buFontTx/>
              <a:buChar char="-"/>
            </a:pPr>
            <a:endParaRPr lang="fr-FR" dirty="0"/>
          </a:p>
          <a:p>
            <a:pPr>
              <a:buFontTx/>
              <a:buChar char="-"/>
            </a:pPr>
            <a:endParaRPr lang="fr-FR" dirty="0"/>
          </a:p>
          <a:p>
            <a:pPr>
              <a:buFontTx/>
              <a:buChar char="-"/>
            </a:pPr>
            <a:endParaRPr lang="fr-FR" dirty="0"/>
          </a:p>
        </p:txBody>
      </p:sp>
    </p:spTree>
    <p:extLst>
      <p:ext uri="{BB962C8B-B14F-4D97-AF65-F5344CB8AC3E}">
        <p14:creationId xmlns:p14="http://schemas.microsoft.com/office/powerpoint/2010/main" val="1641455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750728-EF8B-114B-BD09-6119412415D0}"/>
              </a:ext>
            </a:extLst>
          </p:cNvPr>
          <p:cNvSpPr>
            <a:spLocks noGrp="1"/>
          </p:cNvSpPr>
          <p:nvPr>
            <p:ph type="title"/>
          </p:nvPr>
        </p:nvSpPr>
        <p:spPr/>
        <p:txBody>
          <a:bodyPr/>
          <a:lstStyle/>
          <a:p>
            <a:r>
              <a:rPr lang="fr-FR" b="1" dirty="0"/>
              <a:t>INTRODUCTION</a:t>
            </a:r>
          </a:p>
        </p:txBody>
      </p:sp>
      <p:pic>
        <p:nvPicPr>
          <p:cNvPr id="4" name="Espace réservé du contenu 3">
            <a:extLst>
              <a:ext uri="{FF2B5EF4-FFF2-40B4-BE49-F238E27FC236}">
                <a16:creationId xmlns:a16="http://schemas.microsoft.com/office/drawing/2014/main" id="{E2F26F41-DAD6-B245-9980-7F78D7F2B072}"/>
              </a:ext>
            </a:extLst>
          </p:cNvPr>
          <p:cNvPicPr>
            <a:picLocks noGrp="1" noChangeAspect="1"/>
          </p:cNvPicPr>
          <p:nvPr>
            <p:ph idx="1"/>
          </p:nvPr>
        </p:nvPicPr>
        <p:blipFill>
          <a:blip r:embed="rId2"/>
          <a:stretch>
            <a:fillRect/>
          </a:stretch>
        </p:blipFill>
        <p:spPr>
          <a:xfrm>
            <a:off x="3705343" y="1314039"/>
            <a:ext cx="3633005" cy="5353902"/>
          </a:xfrm>
        </p:spPr>
      </p:pic>
    </p:spTree>
    <p:extLst>
      <p:ext uri="{BB962C8B-B14F-4D97-AF65-F5344CB8AC3E}">
        <p14:creationId xmlns:p14="http://schemas.microsoft.com/office/powerpoint/2010/main" val="750663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7A931A-878F-8C4D-946D-57C500B2E785}"/>
              </a:ext>
            </a:extLst>
          </p:cNvPr>
          <p:cNvSpPr>
            <a:spLocks noGrp="1"/>
          </p:cNvSpPr>
          <p:nvPr>
            <p:ph type="title"/>
          </p:nvPr>
        </p:nvSpPr>
        <p:spPr/>
        <p:txBody>
          <a:bodyPr/>
          <a:lstStyle/>
          <a:p>
            <a:r>
              <a:rPr lang="fr-FR" b="1" dirty="0"/>
              <a:t>&gt;&gt;&gt; redéfinition du péché</a:t>
            </a:r>
          </a:p>
        </p:txBody>
      </p:sp>
      <p:sp>
        <p:nvSpPr>
          <p:cNvPr id="3" name="Espace réservé du contenu 2">
            <a:extLst>
              <a:ext uri="{FF2B5EF4-FFF2-40B4-BE49-F238E27FC236}">
                <a16:creationId xmlns:a16="http://schemas.microsoft.com/office/drawing/2014/main" id="{9FF2F785-9D8C-8947-ABD1-831EBC592C2B}"/>
              </a:ext>
            </a:extLst>
          </p:cNvPr>
          <p:cNvSpPr>
            <a:spLocks noGrp="1"/>
          </p:cNvSpPr>
          <p:nvPr>
            <p:ph idx="1"/>
          </p:nvPr>
        </p:nvSpPr>
        <p:spPr/>
        <p:txBody>
          <a:bodyPr/>
          <a:lstStyle/>
          <a:p>
            <a:pPr marL="0" indent="0">
              <a:buNone/>
            </a:pPr>
            <a:r>
              <a:rPr lang="fr-FR" dirty="0"/>
              <a:t>Pour Luther, le péché n’est pas une faute morale, mais l’attitude fondamentale de l’homme qui croit pouvoir se passer de Dieu et se réaliser par soi-même (toute puissance). </a:t>
            </a:r>
          </a:p>
          <a:p>
            <a:pPr marL="0" indent="0">
              <a:buNone/>
            </a:pPr>
            <a:endParaRPr lang="fr-FR" dirty="0"/>
          </a:p>
          <a:p>
            <a:pPr marL="0" indent="0">
              <a:buNone/>
            </a:pPr>
            <a:r>
              <a:rPr lang="fr-FR" dirty="0"/>
              <a:t>Approche anthropologique de Luther de type « existentiel » à la différence de l’approche de type « sapientiel ».</a:t>
            </a:r>
          </a:p>
          <a:p>
            <a:endParaRPr lang="fr-FR" dirty="0"/>
          </a:p>
        </p:txBody>
      </p:sp>
    </p:spTree>
    <p:extLst>
      <p:ext uri="{BB962C8B-B14F-4D97-AF65-F5344CB8AC3E}">
        <p14:creationId xmlns:p14="http://schemas.microsoft.com/office/powerpoint/2010/main" val="19851870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16D57D-2A31-6D4B-8AB8-66011B887174}"/>
              </a:ext>
            </a:extLst>
          </p:cNvPr>
          <p:cNvSpPr>
            <a:spLocks noGrp="1"/>
          </p:cNvSpPr>
          <p:nvPr>
            <p:ph type="title"/>
          </p:nvPr>
        </p:nvSpPr>
        <p:spPr/>
        <p:txBody>
          <a:bodyPr/>
          <a:lstStyle/>
          <a:p>
            <a:r>
              <a:rPr lang="fr-FR" b="1" dirty="0"/>
              <a:t>&gt;&gt;&gt; redéfinition des sacrements</a:t>
            </a:r>
          </a:p>
        </p:txBody>
      </p:sp>
      <p:sp>
        <p:nvSpPr>
          <p:cNvPr id="3" name="Espace réservé du contenu 2">
            <a:extLst>
              <a:ext uri="{FF2B5EF4-FFF2-40B4-BE49-F238E27FC236}">
                <a16:creationId xmlns:a16="http://schemas.microsoft.com/office/drawing/2014/main" id="{6EE712E9-5217-104C-9FFF-13FBA4E5322F}"/>
              </a:ext>
            </a:extLst>
          </p:cNvPr>
          <p:cNvSpPr>
            <a:spLocks noGrp="1"/>
          </p:cNvSpPr>
          <p:nvPr>
            <p:ph idx="1"/>
          </p:nvPr>
        </p:nvSpPr>
        <p:spPr/>
        <p:txBody>
          <a:bodyPr>
            <a:normAutofit/>
          </a:bodyPr>
          <a:lstStyle/>
          <a:p>
            <a:r>
              <a:rPr lang="fr-FR" dirty="0"/>
              <a:t>Redéfinition des sacrements : </a:t>
            </a:r>
            <a:r>
              <a:rPr lang="fr-FR" b="1" dirty="0" err="1"/>
              <a:t>baptême</a:t>
            </a:r>
            <a:r>
              <a:rPr lang="fr-FR" b="1" dirty="0"/>
              <a:t> et Sainte </a:t>
            </a:r>
            <a:r>
              <a:rPr lang="fr-FR" b="1" dirty="0" err="1"/>
              <a:t>Cène</a:t>
            </a:r>
            <a:r>
              <a:rPr lang="fr-FR" b="1" dirty="0"/>
              <a:t> </a:t>
            </a:r>
            <a:r>
              <a:rPr lang="fr-FR" dirty="0"/>
              <a:t>+ insistance sur la Confession (qui n’est plus sacramentelle mais garde son importance) </a:t>
            </a:r>
          </a:p>
          <a:p>
            <a:endParaRPr lang="fr-FR" dirty="0"/>
          </a:p>
          <a:p>
            <a:r>
              <a:rPr lang="fr-FR" dirty="0"/>
              <a:t>&gt; Rejet des sept sacrements catholiques : le baptême, la confirmation, l'eucharistie, la pénitence, l'onction des malades, les Saints Ordres, et le mariage. </a:t>
            </a:r>
          </a:p>
        </p:txBody>
      </p:sp>
    </p:spTree>
    <p:extLst>
      <p:ext uri="{BB962C8B-B14F-4D97-AF65-F5344CB8AC3E}">
        <p14:creationId xmlns:p14="http://schemas.microsoft.com/office/powerpoint/2010/main" val="33564034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9B0FC9-6B95-6941-B233-B4F422137F7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7B6DC51-F949-2F46-9C80-8A6828CFB107}"/>
              </a:ext>
            </a:extLst>
          </p:cNvPr>
          <p:cNvSpPr>
            <a:spLocks noGrp="1"/>
          </p:cNvSpPr>
          <p:nvPr>
            <p:ph idx="1"/>
          </p:nvPr>
        </p:nvSpPr>
        <p:spPr/>
        <p:txBody>
          <a:bodyPr>
            <a:normAutofit fontScale="77500" lnSpcReduction="20000"/>
          </a:bodyPr>
          <a:lstStyle/>
          <a:p>
            <a:r>
              <a:rPr lang="fr-FR" i="1" dirty="0"/>
              <a:t>La Captivité babylonienne de l'Église</a:t>
            </a:r>
            <a:r>
              <a:rPr lang="fr-FR" dirty="0"/>
              <a:t> (1520)</a:t>
            </a:r>
          </a:p>
          <a:p>
            <a:pPr marL="0" indent="0">
              <a:buNone/>
            </a:pPr>
            <a:endParaRPr lang="fr-FR" dirty="0"/>
          </a:p>
          <a:p>
            <a:pPr marL="0" indent="0">
              <a:buNone/>
            </a:pPr>
            <a:r>
              <a:rPr lang="fr-FR" dirty="0"/>
              <a:t>- Les fidèles doivent pouvoir communier sous les deux espèces </a:t>
            </a:r>
          </a:p>
          <a:p>
            <a:pPr>
              <a:buFontTx/>
              <a:buChar char="-"/>
            </a:pPr>
            <a:r>
              <a:rPr lang="fr-FR" dirty="0"/>
              <a:t>Refus de la séparation entre clercs et laïcs </a:t>
            </a:r>
          </a:p>
          <a:p>
            <a:pPr>
              <a:buFontTx/>
              <a:buChar char="-"/>
            </a:pPr>
            <a:r>
              <a:rPr lang="fr-FR" dirty="0"/>
              <a:t>Refus de la transsubstantiation </a:t>
            </a:r>
          </a:p>
          <a:p>
            <a:pPr>
              <a:buFontTx/>
              <a:buChar char="-"/>
            </a:pPr>
            <a:r>
              <a:rPr lang="fr-FR" dirty="0"/>
              <a:t>Mise en place de la doctrine luthérienne : la consubstantiation. </a:t>
            </a:r>
          </a:p>
          <a:p>
            <a:r>
              <a:rPr lang="fr-FR" dirty="0"/>
              <a:t>le pain et le vin conservent leur substance propre tout en coexistant avec le corps et le sang du Christ. </a:t>
            </a:r>
          </a:p>
          <a:p>
            <a:r>
              <a:rPr lang="fr-FR" dirty="0"/>
              <a:t>La substance du pain et du vin cohabite avec la substance du corps et du sang du Christ. </a:t>
            </a:r>
          </a:p>
          <a:p>
            <a:r>
              <a:rPr lang="fr-FR" dirty="0"/>
              <a:t>La présence du Christ dans les espèces n'est pas définitive (elle ne dure que le temps de la célébration). </a:t>
            </a:r>
          </a:p>
          <a:p>
            <a:r>
              <a:rPr lang="fr-FR" dirty="0"/>
              <a:t>La présence du Christ dans les espèces découle  non pas de la consécration des espèces par un prêtre, mais de la grâce de Dieu.</a:t>
            </a:r>
          </a:p>
        </p:txBody>
      </p:sp>
    </p:spTree>
    <p:extLst>
      <p:ext uri="{BB962C8B-B14F-4D97-AF65-F5344CB8AC3E}">
        <p14:creationId xmlns:p14="http://schemas.microsoft.com/office/powerpoint/2010/main" val="32065765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91AF1BC-073F-E848-A0DD-6DB9B50A5B5E}"/>
              </a:ext>
            </a:extLst>
          </p:cNvPr>
          <p:cNvPicPr>
            <a:picLocks noChangeAspect="1"/>
          </p:cNvPicPr>
          <p:nvPr/>
        </p:nvPicPr>
        <p:blipFill>
          <a:blip r:embed="rId2"/>
          <a:stretch>
            <a:fillRect/>
          </a:stretch>
        </p:blipFill>
        <p:spPr>
          <a:xfrm>
            <a:off x="3814111" y="0"/>
            <a:ext cx="4563777" cy="6858000"/>
          </a:xfrm>
          <a:prstGeom prst="rect">
            <a:avLst/>
          </a:prstGeom>
        </p:spPr>
      </p:pic>
    </p:spTree>
    <p:extLst>
      <p:ext uri="{BB962C8B-B14F-4D97-AF65-F5344CB8AC3E}">
        <p14:creationId xmlns:p14="http://schemas.microsoft.com/office/powerpoint/2010/main" val="1054189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9E88C09-CCF3-CB40-A3B5-6AE97A7F8208}"/>
              </a:ext>
            </a:extLst>
          </p:cNvPr>
          <p:cNvPicPr>
            <a:picLocks noChangeAspect="1"/>
          </p:cNvPicPr>
          <p:nvPr/>
        </p:nvPicPr>
        <p:blipFill>
          <a:blip r:embed="rId3"/>
          <a:stretch>
            <a:fillRect/>
          </a:stretch>
        </p:blipFill>
        <p:spPr>
          <a:xfrm>
            <a:off x="0" y="297656"/>
            <a:ext cx="12192000" cy="6262688"/>
          </a:xfrm>
          <a:prstGeom prst="rect">
            <a:avLst/>
          </a:prstGeom>
        </p:spPr>
      </p:pic>
    </p:spTree>
    <p:extLst>
      <p:ext uri="{BB962C8B-B14F-4D97-AF65-F5344CB8AC3E}">
        <p14:creationId xmlns:p14="http://schemas.microsoft.com/office/powerpoint/2010/main" val="15540570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DF5D0E7-4DD4-EF46-AF51-0DC3F52AD8C1}"/>
              </a:ext>
            </a:extLst>
          </p:cNvPr>
          <p:cNvPicPr>
            <a:picLocks noChangeAspect="1"/>
          </p:cNvPicPr>
          <p:nvPr/>
        </p:nvPicPr>
        <p:blipFill>
          <a:blip r:embed="rId3"/>
          <a:stretch>
            <a:fillRect/>
          </a:stretch>
        </p:blipFill>
        <p:spPr>
          <a:xfrm>
            <a:off x="2171536" y="0"/>
            <a:ext cx="7848927" cy="6858000"/>
          </a:xfrm>
          <a:prstGeom prst="rect">
            <a:avLst/>
          </a:prstGeom>
        </p:spPr>
      </p:pic>
    </p:spTree>
    <p:extLst>
      <p:ext uri="{BB962C8B-B14F-4D97-AF65-F5344CB8AC3E}">
        <p14:creationId xmlns:p14="http://schemas.microsoft.com/office/powerpoint/2010/main" val="20474585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8C4A8A-1DC4-664C-91E6-111929783D6A}"/>
              </a:ext>
            </a:extLst>
          </p:cNvPr>
          <p:cNvSpPr>
            <a:spLocks noGrp="1"/>
          </p:cNvSpPr>
          <p:nvPr>
            <p:ph type="title"/>
          </p:nvPr>
        </p:nvSpPr>
        <p:spPr/>
        <p:txBody>
          <a:bodyPr/>
          <a:lstStyle/>
          <a:p>
            <a:r>
              <a:rPr lang="fr-FR" b="1" i="1" dirty="0"/>
              <a:t>- SOLUS CHRISTUS</a:t>
            </a:r>
          </a:p>
        </p:txBody>
      </p:sp>
      <p:sp>
        <p:nvSpPr>
          <p:cNvPr id="3" name="Espace réservé du contenu 2">
            <a:extLst>
              <a:ext uri="{FF2B5EF4-FFF2-40B4-BE49-F238E27FC236}">
                <a16:creationId xmlns:a16="http://schemas.microsoft.com/office/drawing/2014/main" id="{DA80C3C6-9FDC-994A-A2DE-7D9A4BD3DB94}"/>
              </a:ext>
            </a:extLst>
          </p:cNvPr>
          <p:cNvSpPr>
            <a:spLocks noGrp="1"/>
          </p:cNvSpPr>
          <p:nvPr>
            <p:ph idx="1"/>
          </p:nvPr>
        </p:nvSpPr>
        <p:spPr/>
        <p:txBody>
          <a:bodyPr>
            <a:normAutofit/>
          </a:bodyPr>
          <a:lstStyle/>
          <a:p>
            <a:pPr>
              <a:buFontTx/>
              <a:buChar char="-"/>
            </a:pPr>
            <a:r>
              <a:rPr lang="fr-FR" dirty="0"/>
              <a:t>Le Christ </a:t>
            </a:r>
          </a:p>
          <a:p>
            <a:pPr>
              <a:buFontTx/>
              <a:buChar char="-"/>
            </a:pPr>
            <a:r>
              <a:rPr lang="fr-FR" dirty="0"/>
              <a:t>et non le Christ avec la Vierge et les saints </a:t>
            </a:r>
          </a:p>
          <a:p>
            <a:pPr>
              <a:buFontTx/>
              <a:buChar char="-"/>
            </a:pPr>
            <a:r>
              <a:rPr lang="fr-FR" dirty="0"/>
              <a:t>l’unique médiateur</a:t>
            </a:r>
          </a:p>
          <a:p>
            <a:pPr>
              <a:buFontTx/>
              <a:buChar char="-"/>
            </a:pPr>
            <a:r>
              <a:rPr lang="fr-FR" dirty="0"/>
              <a:t>Débat </a:t>
            </a:r>
            <a:r>
              <a:rPr lang="fr-FR" dirty="0" err="1"/>
              <a:t>intrachrétien</a:t>
            </a:r>
            <a:r>
              <a:rPr lang="fr-FR" dirty="0"/>
              <a:t> au XVIe siècle</a:t>
            </a:r>
          </a:p>
          <a:p>
            <a:pPr>
              <a:buFontTx/>
              <a:buChar char="-"/>
            </a:pPr>
            <a:endParaRPr lang="fr-FR" dirty="0"/>
          </a:p>
          <a:p>
            <a:pPr>
              <a:buFontTx/>
              <a:buChar char="-"/>
            </a:pPr>
            <a:r>
              <a:rPr lang="fr-FR" dirty="0"/>
              <a:t>« pas de confusion » (risque de confusion ou d’association)</a:t>
            </a:r>
          </a:p>
          <a:p>
            <a:pPr>
              <a:buFontTx/>
              <a:buChar char="-"/>
            </a:pPr>
            <a:endParaRPr lang="fr-FR" dirty="0"/>
          </a:p>
          <a:p>
            <a:pPr marL="0" indent="0">
              <a:buNone/>
            </a:pPr>
            <a:r>
              <a:rPr lang="fr-FR" dirty="0"/>
              <a:t>- rejet de l'autorité papale</a:t>
            </a:r>
          </a:p>
          <a:p>
            <a:pPr marL="0" indent="0">
              <a:buNone/>
            </a:pPr>
            <a:endParaRPr lang="fr-FR" dirty="0"/>
          </a:p>
        </p:txBody>
      </p:sp>
    </p:spTree>
    <p:extLst>
      <p:ext uri="{BB962C8B-B14F-4D97-AF65-F5344CB8AC3E}">
        <p14:creationId xmlns:p14="http://schemas.microsoft.com/office/powerpoint/2010/main" val="10602577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7EB1A7B-F954-AE45-92A2-487CEC0D8702}"/>
              </a:ext>
            </a:extLst>
          </p:cNvPr>
          <p:cNvPicPr>
            <a:picLocks noChangeAspect="1"/>
          </p:cNvPicPr>
          <p:nvPr/>
        </p:nvPicPr>
        <p:blipFill>
          <a:blip r:embed="rId2"/>
          <a:stretch>
            <a:fillRect/>
          </a:stretch>
        </p:blipFill>
        <p:spPr>
          <a:xfrm>
            <a:off x="1416050" y="1638300"/>
            <a:ext cx="9359900" cy="3581400"/>
          </a:xfrm>
          <a:prstGeom prst="rect">
            <a:avLst/>
          </a:prstGeom>
        </p:spPr>
      </p:pic>
      <p:sp>
        <p:nvSpPr>
          <p:cNvPr id="5" name="ZoneTexte 4">
            <a:extLst>
              <a:ext uri="{FF2B5EF4-FFF2-40B4-BE49-F238E27FC236}">
                <a16:creationId xmlns:a16="http://schemas.microsoft.com/office/drawing/2014/main" id="{26838A11-6ABB-284E-AD61-43A2DD3589EA}"/>
              </a:ext>
            </a:extLst>
          </p:cNvPr>
          <p:cNvSpPr txBox="1"/>
          <p:nvPr/>
        </p:nvSpPr>
        <p:spPr>
          <a:xfrm>
            <a:off x="2320290" y="6080760"/>
            <a:ext cx="7920990" cy="369332"/>
          </a:xfrm>
          <a:prstGeom prst="rect">
            <a:avLst/>
          </a:prstGeom>
          <a:noFill/>
        </p:spPr>
        <p:txBody>
          <a:bodyPr wrap="square" rtlCol="0">
            <a:spAutoFit/>
          </a:bodyPr>
          <a:lstStyle/>
          <a:p>
            <a:r>
              <a:rPr lang="fr-FR" dirty="0"/>
              <a:t>Lucas Cranach le jeune, </a:t>
            </a:r>
            <a:r>
              <a:rPr lang="fr-FR" i="1" dirty="0"/>
              <a:t>Luther en chaire</a:t>
            </a:r>
            <a:r>
              <a:rPr lang="fr-FR" dirty="0"/>
              <a:t>, vers 1547-1548 </a:t>
            </a:r>
          </a:p>
        </p:txBody>
      </p:sp>
    </p:spTree>
    <p:extLst>
      <p:ext uri="{BB962C8B-B14F-4D97-AF65-F5344CB8AC3E}">
        <p14:creationId xmlns:p14="http://schemas.microsoft.com/office/powerpoint/2010/main" val="38976727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CAF597-EB5B-2145-B923-398B4750443B}"/>
              </a:ext>
            </a:extLst>
          </p:cNvPr>
          <p:cNvSpPr>
            <a:spLocks noGrp="1"/>
          </p:cNvSpPr>
          <p:nvPr>
            <p:ph type="title"/>
          </p:nvPr>
        </p:nvSpPr>
        <p:spPr/>
        <p:txBody>
          <a:bodyPr/>
          <a:lstStyle/>
          <a:p>
            <a:r>
              <a:rPr lang="fr-FR" b="1" dirty="0"/>
              <a:t>&gt;&gt;&gt; réforme de la liturgie</a:t>
            </a:r>
          </a:p>
        </p:txBody>
      </p:sp>
      <p:sp>
        <p:nvSpPr>
          <p:cNvPr id="3" name="Espace réservé du contenu 2">
            <a:extLst>
              <a:ext uri="{FF2B5EF4-FFF2-40B4-BE49-F238E27FC236}">
                <a16:creationId xmlns:a16="http://schemas.microsoft.com/office/drawing/2014/main" id="{25FD9317-F148-BA46-854F-7471BDC8DE67}"/>
              </a:ext>
            </a:extLst>
          </p:cNvPr>
          <p:cNvSpPr>
            <a:spLocks noGrp="1"/>
          </p:cNvSpPr>
          <p:nvPr>
            <p:ph idx="1"/>
          </p:nvPr>
        </p:nvSpPr>
        <p:spPr/>
        <p:txBody>
          <a:bodyPr/>
          <a:lstStyle/>
          <a:p>
            <a:endParaRPr lang="fr-FR" dirty="0"/>
          </a:p>
          <a:p>
            <a:r>
              <a:rPr lang="fr-FR" b="1" dirty="0"/>
              <a:t>1525 </a:t>
            </a:r>
            <a:r>
              <a:rPr lang="fr-FR" dirty="0"/>
              <a:t>: </a:t>
            </a:r>
          </a:p>
          <a:p>
            <a:endParaRPr lang="fr-FR" dirty="0"/>
          </a:p>
          <a:p>
            <a:pPr>
              <a:buFontTx/>
              <a:buChar char="-"/>
            </a:pPr>
            <a:r>
              <a:rPr lang="fr-FR" dirty="0" err="1"/>
              <a:t>élimination</a:t>
            </a:r>
            <a:r>
              <a:rPr lang="fr-FR" dirty="0"/>
              <a:t> de la doctrine sacrificielle (la messe est un signe de la bienveillance de Dieu envers les hommes)</a:t>
            </a:r>
          </a:p>
          <a:p>
            <a:pPr>
              <a:buFontTx/>
              <a:buChar char="-"/>
            </a:pPr>
            <a:r>
              <a:rPr lang="fr-FR" dirty="0"/>
              <a:t>rejet de la transsubstantiation (mais pas de la communion sous les deux espèces)</a:t>
            </a:r>
          </a:p>
          <a:p>
            <a:pPr>
              <a:buFontTx/>
              <a:buChar char="-"/>
            </a:pPr>
            <a:r>
              <a:rPr lang="fr-FR" dirty="0"/>
              <a:t>abandon du sacerdoce (mariage des prêtres)</a:t>
            </a:r>
          </a:p>
          <a:p>
            <a:pPr>
              <a:buFontTx/>
              <a:buChar char="-"/>
            </a:pPr>
            <a:r>
              <a:rPr lang="fr-FR" dirty="0"/>
              <a:t> </a:t>
            </a:r>
          </a:p>
          <a:p>
            <a:endParaRPr lang="fr-FR" dirty="0"/>
          </a:p>
        </p:txBody>
      </p:sp>
    </p:spTree>
    <p:extLst>
      <p:ext uri="{BB962C8B-B14F-4D97-AF65-F5344CB8AC3E}">
        <p14:creationId xmlns:p14="http://schemas.microsoft.com/office/powerpoint/2010/main" val="39915325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58E144-2D80-BD47-B034-9D3704586810}"/>
              </a:ext>
            </a:extLst>
          </p:cNvPr>
          <p:cNvSpPr>
            <a:spLocks noGrp="1"/>
          </p:cNvSpPr>
          <p:nvPr>
            <p:ph type="title"/>
          </p:nvPr>
        </p:nvSpPr>
        <p:spPr/>
        <p:txBody>
          <a:bodyPr/>
          <a:lstStyle/>
          <a:p>
            <a:pPr algn="ctr"/>
            <a:br>
              <a:rPr lang="fr-FR" b="1" dirty="0"/>
            </a:br>
            <a:endParaRPr lang="fr-FR" b="1" dirty="0"/>
          </a:p>
        </p:txBody>
      </p:sp>
      <p:sp>
        <p:nvSpPr>
          <p:cNvPr id="3" name="Espace réservé du contenu 2">
            <a:extLst>
              <a:ext uri="{FF2B5EF4-FFF2-40B4-BE49-F238E27FC236}">
                <a16:creationId xmlns:a16="http://schemas.microsoft.com/office/drawing/2014/main" id="{5C030ACB-8976-144C-8F30-E606F52E3447}"/>
              </a:ext>
            </a:extLst>
          </p:cNvPr>
          <p:cNvSpPr>
            <a:spLocks noGrp="1"/>
          </p:cNvSpPr>
          <p:nvPr>
            <p:ph idx="1"/>
          </p:nvPr>
        </p:nvSpPr>
        <p:spPr/>
        <p:txBody>
          <a:bodyPr/>
          <a:lstStyle/>
          <a:p>
            <a:pPr marL="0" indent="0">
              <a:buNone/>
            </a:pPr>
            <a:r>
              <a:rPr lang="fr-FR" i="1" dirty="0"/>
              <a:t>par l’écriture seule, par la grâce seule, par la foi seule</a:t>
            </a:r>
            <a:r>
              <a:rPr lang="fr-FR" dirty="0"/>
              <a:t>,</a:t>
            </a:r>
          </a:p>
          <a:p>
            <a:pPr marL="0" indent="0">
              <a:buNone/>
            </a:pPr>
            <a:r>
              <a:rPr lang="fr-FR" dirty="0"/>
              <a:t>- et non, l’écriture seule ou la grâce seule ou la foi seule</a:t>
            </a:r>
          </a:p>
          <a:p>
            <a:pPr>
              <a:buFontTx/>
              <a:buChar char="-"/>
            </a:pPr>
            <a:endParaRPr lang="fr-FR" dirty="0"/>
          </a:p>
          <a:p>
            <a:pPr marL="0" indent="0">
              <a:buNone/>
            </a:pPr>
            <a:r>
              <a:rPr lang="fr-FR" dirty="0"/>
              <a:t>le </a:t>
            </a:r>
            <a:r>
              <a:rPr lang="fr-FR" i="1" dirty="0"/>
              <a:t>Christ seul</a:t>
            </a:r>
            <a:r>
              <a:rPr lang="fr-FR" dirty="0"/>
              <a:t>, </a:t>
            </a:r>
          </a:p>
          <a:p>
            <a:pPr marL="0" indent="0">
              <a:buNone/>
            </a:pPr>
            <a:r>
              <a:rPr lang="fr-FR" dirty="0"/>
              <a:t>- et non le Christ et l’Eglise</a:t>
            </a:r>
          </a:p>
          <a:p>
            <a:pPr marL="0" indent="0">
              <a:buNone/>
            </a:pPr>
            <a:endParaRPr lang="fr-FR" dirty="0"/>
          </a:p>
          <a:p>
            <a:pPr marL="0" indent="0">
              <a:buNone/>
            </a:pPr>
            <a:r>
              <a:rPr lang="fr-FR" dirty="0"/>
              <a:t>+ « </a:t>
            </a:r>
            <a:r>
              <a:rPr lang="fr-FR" b="1" dirty="0"/>
              <a:t>soli Deo gloria </a:t>
            </a:r>
            <a:r>
              <a:rPr lang="fr-FR" dirty="0"/>
              <a:t>» (couronnant l’ensemble) &gt; à Dieu seul la gloire </a:t>
            </a:r>
          </a:p>
        </p:txBody>
      </p:sp>
    </p:spTree>
    <p:extLst>
      <p:ext uri="{BB962C8B-B14F-4D97-AF65-F5344CB8AC3E}">
        <p14:creationId xmlns:p14="http://schemas.microsoft.com/office/powerpoint/2010/main" val="2465390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FCE0B3-2FA2-FC41-A472-9D5283FDD662}"/>
              </a:ext>
            </a:extLst>
          </p:cNvPr>
          <p:cNvSpPr>
            <a:spLocks noGrp="1"/>
          </p:cNvSpPr>
          <p:nvPr>
            <p:ph type="title"/>
          </p:nvPr>
        </p:nvSpPr>
        <p:spPr/>
        <p:txBody>
          <a:bodyPr/>
          <a:lstStyle/>
          <a:p>
            <a:pPr algn="ctr"/>
            <a:endParaRPr lang="fr-FR" dirty="0"/>
          </a:p>
        </p:txBody>
      </p:sp>
      <p:sp>
        <p:nvSpPr>
          <p:cNvPr id="3" name="Espace réservé du contenu 2">
            <a:extLst>
              <a:ext uri="{FF2B5EF4-FFF2-40B4-BE49-F238E27FC236}">
                <a16:creationId xmlns:a16="http://schemas.microsoft.com/office/drawing/2014/main" id="{C877C9B3-D160-FA4D-B490-6B9D9D9E0619}"/>
              </a:ext>
            </a:extLst>
          </p:cNvPr>
          <p:cNvSpPr>
            <a:spLocks noGrp="1"/>
          </p:cNvSpPr>
          <p:nvPr>
            <p:ph idx="1"/>
          </p:nvPr>
        </p:nvSpPr>
        <p:spPr/>
        <p:txBody>
          <a:bodyPr/>
          <a:lstStyle/>
          <a:p>
            <a:r>
              <a:rPr lang="fr-FR" dirty="0"/>
              <a:t>La Réformation est en cours. </a:t>
            </a:r>
          </a:p>
          <a:p>
            <a:pPr marL="0" indent="0">
              <a:buNone/>
            </a:pPr>
            <a:endParaRPr lang="fr-FR" dirty="0"/>
          </a:p>
          <a:p>
            <a:r>
              <a:rPr lang="fr-FR" dirty="0"/>
              <a:t>Le remodelage doctrinal de Luther est considérable.</a:t>
            </a:r>
          </a:p>
        </p:txBody>
      </p:sp>
    </p:spTree>
    <p:extLst>
      <p:ext uri="{BB962C8B-B14F-4D97-AF65-F5344CB8AC3E}">
        <p14:creationId xmlns:p14="http://schemas.microsoft.com/office/powerpoint/2010/main" val="42696014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F82C5F-ED97-3A4C-B2AF-D457231C1492}"/>
              </a:ext>
            </a:extLst>
          </p:cNvPr>
          <p:cNvSpPr>
            <a:spLocks noGrp="1"/>
          </p:cNvSpPr>
          <p:nvPr>
            <p:ph type="title"/>
          </p:nvPr>
        </p:nvSpPr>
        <p:spPr/>
        <p:txBody>
          <a:bodyPr/>
          <a:lstStyle/>
          <a:p>
            <a:r>
              <a:rPr lang="fr-FR" b="1" dirty="0"/>
              <a:t>B  - UNE NOUVELLE IMAGE DE DIEU</a:t>
            </a:r>
          </a:p>
        </p:txBody>
      </p:sp>
      <p:sp>
        <p:nvSpPr>
          <p:cNvPr id="3" name="Espace réservé du contenu 2">
            <a:extLst>
              <a:ext uri="{FF2B5EF4-FFF2-40B4-BE49-F238E27FC236}">
                <a16:creationId xmlns:a16="http://schemas.microsoft.com/office/drawing/2014/main" id="{A17D03BC-11E0-8542-902F-D93AD48A2008}"/>
              </a:ext>
            </a:extLst>
          </p:cNvPr>
          <p:cNvSpPr>
            <a:spLocks noGrp="1"/>
          </p:cNvSpPr>
          <p:nvPr>
            <p:ph idx="1"/>
          </p:nvPr>
        </p:nvSpPr>
        <p:spPr/>
        <p:txBody>
          <a:bodyPr>
            <a:normAutofit/>
          </a:bodyPr>
          <a:lstStyle/>
          <a:p>
            <a:pPr marL="0" indent="0">
              <a:buNone/>
            </a:pPr>
            <a:endParaRPr lang="fr-FR" dirty="0"/>
          </a:p>
        </p:txBody>
      </p:sp>
    </p:spTree>
    <p:extLst>
      <p:ext uri="{BB962C8B-B14F-4D97-AF65-F5344CB8AC3E}">
        <p14:creationId xmlns:p14="http://schemas.microsoft.com/office/powerpoint/2010/main" val="17868879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02B65C-6F3A-9044-AA31-F86F6C48B68A}"/>
              </a:ext>
            </a:extLst>
          </p:cNvPr>
          <p:cNvSpPr>
            <a:spLocks noGrp="1"/>
          </p:cNvSpPr>
          <p:nvPr>
            <p:ph type="title"/>
          </p:nvPr>
        </p:nvSpPr>
        <p:spPr/>
        <p:txBody>
          <a:bodyPr/>
          <a:lstStyle/>
          <a:p>
            <a:r>
              <a:rPr lang="fr-FR" b="1" dirty="0"/>
              <a:t>- Le rejet du « châtiment de Dieu »</a:t>
            </a:r>
          </a:p>
        </p:txBody>
      </p:sp>
      <p:sp>
        <p:nvSpPr>
          <p:cNvPr id="3" name="Espace réservé du contenu 2">
            <a:extLst>
              <a:ext uri="{FF2B5EF4-FFF2-40B4-BE49-F238E27FC236}">
                <a16:creationId xmlns:a16="http://schemas.microsoft.com/office/drawing/2014/main" id="{F3118EDD-BC03-0742-9BB8-2A23EAC73BA0}"/>
              </a:ext>
            </a:extLst>
          </p:cNvPr>
          <p:cNvSpPr>
            <a:spLocks noGrp="1"/>
          </p:cNvSpPr>
          <p:nvPr>
            <p:ph idx="1"/>
          </p:nvPr>
        </p:nvSpPr>
        <p:spPr/>
        <p:txBody>
          <a:bodyPr>
            <a:normAutofit lnSpcReduction="10000"/>
          </a:bodyPr>
          <a:lstStyle/>
          <a:p>
            <a:pPr marL="0" indent="0" algn="just">
              <a:buNone/>
            </a:pPr>
            <a:r>
              <a:rPr lang="fr-FR" dirty="0"/>
              <a:t>« Nous pâlissions au seul nom du Christ. On nous le présentait comme </a:t>
            </a:r>
            <a:r>
              <a:rPr lang="fr-FR" b="1" dirty="0"/>
              <a:t>un juge sévère</a:t>
            </a:r>
            <a:r>
              <a:rPr lang="fr-FR" dirty="0"/>
              <a:t>, irrité contre nous. On nous disait qu’au Jugement dernier, il allait nous demander compte de nos péchés, de nos pénitences et de nos œuvres. </a:t>
            </a:r>
          </a:p>
          <a:p>
            <a:pPr marL="0" indent="0" algn="just">
              <a:buNone/>
            </a:pPr>
            <a:r>
              <a:rPr lang="fr-FR" dirty="0"/>
              <a:t>Et comme nous ne pouvions nous repentir assez et faire des </a:t>
            </a:r>
            <a:r>
              <a:rPr lang="fr-FR" b="1" dirty="0"/>
              <a:t>œuvres</a:t>
            </a:r>
            <a:r>
              <a:rPr lang="fr-FR" dirty="0"/>
              <a:t> suffisantes , il ne nous restait que la </a:t>
            </a:r>
            <a:r>
              <a:rPr lang="fr-FR" b="1" dirty="0"/>
              <a:t>terreur</a:t>
            </a:r>
            <a:r>
              <a:rPr lang="fr-FR" dirty="0"/>
              <a:t>» </a:t>
            </a:r>
          </a:p>
          <a:p>
            <a:pPr marL="0" indent="0" algn="just">
              <a:buNone/>
            </a:pPr>
            <a:r>
              <a:rPr lang="fr-FR" dirty="0"/>
              <a:t>(Cité par J. Delumeau, </a:t>
            </a:r>
            <a:r>
              <a:rPr lang="fr-FR" i="1" dirty="0"/>
              <a:t>Un chemin d’histoire</a:t>
            </a:r>
            <a:r>
              <a:rPr lang="fr-FR" dirty="0"/>
              <a:t>, Paris, 1981, p.26).</a:t>
            </a:r>
          </a:p>
          <a:p>
            <a:pPr marL="0" indent="0">
              <a:buNone/>
            </a:pPr>
            <a:endParaRPr lang="fr-FR" dirty="0"/>
          </a:p>
          <a:p>
            <a:pPr marL="0" indent="0">
              <a:buNone/>
            </a:pPr>
            <a:r>
              <a:rPr lang="fr-FR" dirty="0"/>
              <a:t>&gt; Dieu juge, Dieu des châtiments.</a:t>
            </a:r>
          </a:p>
          <a:p>
            <a:pPr marL="0" indent="0">
              <a:buNone/>
            </a:pPr>
            <a:r>
              <a:rPr lang="fr-FR" dirty="0"/>
              <a:t>&gt; Peur du Jugement dernier, peur du diable.</a:t>
            </a:r>
          </a:p>
          <a:p>
            <a:endParaRPr lang="fr-FR" dirty="0"/>
          </a:p>
        </p:txBody>
      </p:sp>
    </p:spTree>
    <p:extLst>
      <p:ext uri="{BB962C8B-B14F-4D97-AF65-F5344CB8AC3E}">
        <p14:creationId xmlns:p14="http://schemas.microsoft.com/office/powerpoint/2010/main" val="39268923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9209D6-D533-CE43-AFF6-CE89211002D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BC4B255-E187-864C-845A-1D2805F374BE}"/>
              </a:ext>
            </a:extLst>
          </p:cNvPr>
          <p:cNvSpPr>
            <a:spLocks noGrp="1"/>
          </p:cNvSpPr>
          <p:nvPr>
            <p:ph idx="1"/>
          </p:nvPr>
        </p:nvSpPr>
        <p:spPr/>
        <p:txBody>
          <a:bodyPr/>
          <a:lstStyle/>
          <a:p>
            <a:r>
              <a:rPr lang="fr-FR" dirty="0"/>
              <a:t>Dante, </a:t>
            </a:r>
            <a:r>
              <a:rPr lang="fr-FR" i="1" dirty="0" err="1"/>
              <a:t>Diabolus</a:t>
            </a:r>
            <a:r>
              <a:rPr lang="fr-FR" dirty="0"/>
              <a:t>, </a:t>
            </a:r>
            <a:r>
              <a:rPr lang="fr-FR" i="1" dirty="0"/>
              <a:t>Commedia</a:t>
            </a:r>
            <a:r>
              <a:rPr lang="fr-FR" dirty="0"/>
              <a:t>, Codex </a:t>
            </a:r>
            <a:r>
              <a:rPr lang="fr-FR" dirty="0" err="1"/>
              <a:t>Altonensis</a:t>
            </a:r>
            <a:r>
              <a:rPr lang="fr-FR" dirty="0"/>
              <a:t>, folio 48r.</a:t>
            </a:r>
          </a:p>
          <a:p>
            <a:endParaRPr lang="fr-FR" dirty="0"/>
          </a:p>
          <a:p>
            <a:r>
              <a:rPr lang="fr-FR" dirty="0"/>
              <a:t>Description réaliste de l’enfer dans les prédications de la fin du Moyen Age.</a:t>
            </a:r>
          </a:p>
        </p:txBody>
      </p:sp>
    </p:spTree>
    <p:extLst>
      <p:ext uri="{BB962C8B-B14F-4D97-AF65-F5344CB8AC3E}">
        <p14:creationId xmlns:p14="http://schemas.microsoft.com/office/powerpoint/2010/main" val="9118487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83D84C0-BAD0-374D-9013-482FC9D10E01}"/>
              </a:ext>
            </a:extLst>
          </p:cNvPr>
          <p:cNvPicPr>
            <a:picLocks noChangeAspect="1"/>
          </p:cNvPicPr>
          <p:nvPr/>
        </p:nvPicPr>
        <p:blipFill>
          <a:blip r:embed="rId2"/>
          <a:stretch>
            <a:fillRect/>
          </a:stretch>
        </p:blipFill>
        <p:spPr>
          <a:xfrm>
            <a:off x="2911170" y="0"/>
            <a:ext cx="6369659" cy="6858000"/>
          </a:xfrm>
          <a:prstGeom prst="rect">
            <a:avLst/>
          </a:prstGeom>
        </p:spPr>
      </p:pic>
    </p:spTree>
    <p:extLst>
      <p:ext uri="{BB962C8B-B14F-4D97-AF65-F5344CB8AC3E}">
        <p14:creationId xmlns:p14="http://schemas.microsoft.com/office/powerpoint/2010/main" val="31449755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B22413B-93B5-854E-8F85-C4E21AFCDA9D}"/>
              </a:ext>
            </a:extLst>
          </p:cNvPr>
          <p:cNvPicPr>
            <a:picLocks noChangeAspect="1"/>
          </p:cNvPicPr>
          <p:nvPr/>
        </p:nvPicPr>
        <p:blipFill>
          <a:blip r:embed="rId2"/>
          <a:stretch>
            <a:fillRect/>
          </a:stretch>
        </p:blipFill>
        <p:spPr>
          <a:xfrm>
            <a:off x="3378200" y="971550"/>
            <a:ext cx="5435600" cy="4914900"/>
          </a:xfrm>
          <a:prstGeom prst="rect">
            <a:avLst/>
          </a:prstGeom>
        </p:spPr>
      </p:pic>
      <p:sp>
        <p:nvSpPr>
          <p:cNvPr id="3" name="ZoneTexte 2">
            <a:extLst>
              <a:ext uri="{FF2B5EF4-FFF2-40B4-BE49-F238E27FC236}">
                <a16:creationId xmlns:a16="http://schemas.microsoft.com/office/drawing/2014/main" id="{FA7C2E3A-F50A-0941-A4FA-BC8B8B39710A}"/>
              </a:ext>
            </a:extLst>
          </p:cNvPr>
          <p:cNvSpPr txBox="1"/>
          <p:nvPr/>
        </p:nvSpPr>
        <p:spPr>
          <a:xfrm>
            <a:off x="9395460" y="4823460"/>
            <a:ext cx="2343150" cy="1200329"/>
          </a:xfrm>
          <a:prstGeom prst="rect">
            <a:avLst/>
          </a:prstGeom>
          <a:noFill/>
        </p:spPr>
        <p:txBody>
          <a:bodyPr wrap="square" rtlCol="0">
            <a:spAutoFit/>
          </a:bodyPr>
          <a:lstStyle/>
          <a:p>
            <a:r>
              <a:rPr lang="fr-FR" dirty="0"/>
              <a:t>Enluminure du Maître de la cité des Dames, </a:t>
            </a:r>
            <a:r>
              <a:rPr lang="fr-FR" i="1" dirty="0"/>
              <a:t>La gueule des enfers</a:t>
            </a:r>
            <a:r>
              <a:rPr lang="fr-FR" dirty="0"/>
              <a:t>, début XV</a:t>
            </a:r>
            <a:r>
              <a:rPr lang="fr-FR" baseline="30000" dirty="0"/>
              <a:t>e</a:t>
            </a:r>
            <a:r>
              <a:rPr lang="fr-FR" dirty="0"/>
              <a:t> siècle, </a:t>
            </a:r>
            <a:r>
              <a:rPr lang="fr-FR" dirty="0" err="1"/>
              <a:t>Bnf</a:t>
            </a:r>
            <a:r>
              <a:rPr lang="fr-FR" dirty="0"/>
              <a:t>.</a:t>
            </a:r>
          </a:p>
        </p:txBody>
      </p:sp>
    </p:spTree>
    <p:extLst>
      <p:ext uri="{BB962C8B-B14F-4D97-AF65-F5344CB8AC3E}">
        <p14:creationId xmlns:p14="http://schemas.microsoft.com/office/powerpoint/2010/main" val="33443841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D78398-7D4C-D84F-95DA-66FA5A6F5886}"/>
              </a:ext>
            </a:extLst>
          </p:cNvPr>
          <p:cNvSpPr>
            <a:spLocks noGrp="1"/>
          </p:cNvSpPr>
          <p:nvPr>
            <p:ph type="title"/>
          </p:nvPr>
        </p:nvSpPr>
        <p:spPr/>
        <p:txBody>
          <a:bodyPr/>
          <a:lstStyle/>
          <a:p>
            <a:r>
              <a:rPr lang="fr-FR" b="1" dirty="0"/>
              <a:t>- Le refus des « œuvres »</a:t>
            </a:r>
          </a:p>
        </p:txBody>
      </p:sp>
      <p:sp>
        <p:nvSpPr>
          <p:cNvPr id="3" name="Espace réservé du contenu 2">
            <a:extLst>
              <a:ext uri="{FF2B5EF4-FFF2-40B4-BE49-F238E27FC236}">
                <a16:creationId xmlns:a16="http://schemas.microsoft.com/office/drawing/2014/main" id="{EAECB5EA-DEEB-2141-90C2-DC6342545153}"/>
              </a:ext>
            </a:extLst>
          </p:cNvPr>
          <p:cNvSpPr>
            <a:spLocks noGrp="1"/>
          </p:cNvSpPr>
          <p:nvPr>
            <p:ph idx="1"/>
          </p:nvPr>
        </p:nvSpPr>
        <p:spPr/>
        <p:txBody>
          <a:bodyPr/>
          <a:lstStyle/>
          <a:p>
            <a:r>
              <a:rPr lang="fr-FR" dirty="0"/>
              <a:t>Une réponse à une conception immanente du châtiment  de Dieu : les « </a:t>
            </a:r>
            <a:r>
              <a:rPr lang="fr-FR" b="1" dirty="0"/>
              <a:t>œuvres</a:t>
            </a:r>
            <a:r>
              <a:rPr lang="fr-FR" dirty="0"/>
              <a:t> » </a:t>
            </a:r>
          </a:p>
          <a:p>
            <a:endParaRPr lang="fr-FR" dirty="0"/>
          </a:p>
          <a:p>
            <a:pPr>
              <a:buFontTx/>
              <a:buChar char="-"/>
            </a:pPr>
            <a:r>
              <a:rPr lang="fr-FR" dirty="0"/>
              <a:t>Pèlerinages</a:t>
            </a:r>
          </a:p>
          <a:p>
            <a:pPr>
              <a:buFontTx/>
              <a:buChar char="-"/>
            </a:pPr>
            <a:r>
              <a:rPr lang="fr-FR" dirty="0"/>
              <a:t>Processions</a:t>
            </a:r>
          </a:p>
          <a:p>
            <a:pPr>
              <a:buFontTx/>
              <a:buChar char="-"/>
            </a:pPr>
            <a:r>
              <a:rPr lang="fr-FR" dirty="0"/>
              <a:t>Confessions</a:t>
            </a:r>
          </a:p>
          <a:p>
            <a:pPr>
              <a:buFontTx/>
              <a:buChar char="-"/>
            </a:pPr>
            <a:r>
              <a:rPr lang="fr-FR" dirty="0"/>
              <a:t>Messes</a:t>
            </a:r>
          </a:p>
          <a:p>
            <a:pPr>
              <a:buFontTx/>
              <a:buChar char="-"/>
            </a:pPr>
            <a:r>
              <a:rPr lang="fr-FR" dirty="0"/>
              <a:t>Aumônes</a:t>
            </a:r>
          </a:p>
        </p:txBody>
      </p:sp>
    </p:spTree>
    <p:extLst>
      <p:ext uri="{BB962C8B-B14F-4D97-AF65-F5344CB8AC3E}">
        <p14:creationId xmlns:p14="http://schemas.microsoft.com/office/powerpoint/2010/main" val="4176960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2F3C62-84C5-2040-96C7-FAF29585D207}"/>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E91EF77A-7101-D64B-858E-4E987CFFDA00}"/>
              </a:ext>
            </a:extLst>
          </p:cNvPr>
          <p:cNvSpPr>
            <a:spLocks noGrp="1"/>
          </p:cNvSpPr>
          <p:nvPr>
            <p:ph idx="1"/>
          </p:nvPr>
        </p:nvSpPr>
        <p:spPr/>
        <p:txBody>
          <a:bodyPr>
            <a:normAutofit fontScale="85000" lnSpcReduction="20000"/>
          </a:bodyPr>
          <a:lstStyle/>
          <a:p>
            <a:r>
              <a:rPr lang="fr-FR" dirty="0"/>
              <a:t>Contexte d’expansion de la piété intégrée par l’Eglise autour de 1500 : </a:t>
            </a:r>
          </a:p>
          <a:p>
            <a:endParaRPr lang="fr-FR" dirty="0"/>
          </a:p>
          <a:p>
            <a:r>
              <a:rPr lang="fr-FR" dirty="0"/>
              <a:t>Exprimée dans une forme de croissance chiffrable :</a:t>
            </a:r>
          </a:p>
          <a:p>
            <a:endParaRPr lang="fr-FR" dirty="0"/>
          </a:p>
          <a:p>
            <a:r>
              <a:rPr lang="fr-FR" dirty="0"/>
              <a:t>Par exemple à Cologne en 1500 : </a:t>
            </a:r>
          </a:p>
          <a:p>
            <a:r>
              <a:rPr lang="fr-FR" dirty="0"/>
              <a:t>40 000 habitants</a:t>
            </a:r>
          </a:p>
          <a:p>
            <a:r>
              <a:rPr lang="fr-FR" dirty="0"/>
              <a:t>11 chapitres de chanoines</a:t>
            </a:r>
          </a:p>
          <a:p>
            <a:r>
              <a:rPr lang="fr-FR" dirty="0"/>
              <a:t>22 couvents</a:t>
            </a:r>
          </a:p>
          <a:p>
            <a:r>
              <a:rPr lang="fr-FR" dirty="0"/>
              <a:t>19 églises paroissiales</a:t>
            </a:r>
          </a:p>
          <a:p>
            <a:r>
              <a:rPr lang="fr-FR" dirty="0"/>
              <a:t>100 chapelles</a:t>
            </a:r>
          </a:p>
          <a:p>
            <a:pPr marL="0" indent="0">
              <a:buNone/>
            </a:pPr>
            <a:r>
              <a:rPr lang="fr-FR" dirty="0"/>
              <a:t>&gt; On y célèbre quotidiennement 1000 messes</a:t>
            </a:r>
          </a:p>
        </p:txBody>
      </p:sp>
    </p:spTree>
    <p:extLst>
      <p:ext uri="{BB962C8B-B14F-4D97-AF65-F5344CB8AC3E}">
        <p14:creationId xmlns:p14="http://schemas.microsoft.com/office/powerpoint/2010/main" val="18319752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84AC1C-0CC7-E749-B3EF-FD5FF3CD27BE}"/>
              </a:ext>
            </a:extLst>
          </p:cNvPr>
          <p:cNvSpPr>
            <a:spLocks noGrp="1"/>
          </p:cNvSpPr>
          <p:nvPr>
            <p:ph type="title"/>
          </p:nvPr>
        </p:nvSpPr>
        <p:spPr/>
        <p:txBody>
          <a:bodyPr/>
          <a:lstStyle/>
          <a:p>
            <a:r>
              <a:rPr lang="fr-FR" b="1" dirty="0"/>
              <a:t>C  - UNE NOUVELLE ECCLESIOLOGIE</a:t>
            </a:r>
          </a:p>
        </p:txBody>
      </p:sp>
      <p:sp>
        <p:nvSpPr>
          <p:cNvPr id="3" name="Espace réservé du contenu 2">
            <a:extLst>
              <a:ext uri="{FF2B5EF4-FFF2-40B4-BE49-F238E27FC236}">
                <a16:creationId xmlns:a16="http://schemas.microsoft.com/office/drawing/2014/main" id="{A669A9C6-E938-AC4D-BD1F-A6A53F68E42A}"/>
              </a:ext>
            </a:extLst>
          </p:cNvPr>
          <p:cNvSpPr>
            <a:spLocks noGrp="1"/>
          </p:cNvSpPr>
          <p:nvPr>
            <p:ph idx="1"/>
          </p:nvPr>
        </p:nvSpPr>
        <p:spPr/>
        <p:txBody>
          <a:bodyPr/>
          <a:lstStyle/>
          <a:p>
            <a:endParaRPr lang="fr-FR" dirty="0"/>
          </a:p>
        </p:txBody>
      </p:sp>
    </p:spTree>
    <p:extLst>
      <p:ext uri="{BB962C8B-B14F-4D97-AF65-F5344CB8AC3E}">
        <p14:creationId xmlns:p14="http://schemas.microsoft.com/office/powerpoint/2010/main" val="8030785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F3F254-FA06-EE46-8093-C3BC057BC329}"/>
              </a:ext>
            </a:extLst>
          </p:cNvPr>
          <p:cNvSpPr>
            <a:spLocks noGrp="1"/>
          </p:cNvSpPr>
          <p:nvPr>
            <p:ph type="title"/>
          </p:nvPr>
        </p:nvSpPr>
        <p:spPr/>
        <p:txBody>
          <a:bodyPr>
            <a:normAutofit fontScale="90000"/>
          </a:bodyPr>
          <a:lstStyle/>
          <a:p>
            <a:br>
              <a:rPr lang="fr-FR" dirty="0"/>
            </a:br>
            <a:br>
              <a:rPr lang="fr-FR" b="1" dirty="0"/>
            </a:br>
            <a:endParaRPr lang="fr-FR" b="1" dirty="0"/>
          </a:p>
        </p:txBody>
      </p:sp>
      <p:sp>
        <p:nvSpPr>
          <p:cNvPr id="3" name="Espace réservé du contenu 2">
            <a:extLst>
              <a:ext uri="{FF2B5EF4-FFF2-40B4-BE49-F238E27FC236}">
                <a16:creationId xmlns:a16="http://schemas.microsoft.com/office/drawing/2014/main" id="{643F3DE5-EB68-3242-A845-8E27DBF4E5BC}"/>
              </a:ext>
            </a:extLst>
          </p:cNvPr>
          <p:cNvSpPr>
            <a:spLocks noGrp="1"/>
          </p:cNvSpPr>
          <p:nvPr>
            <p:ph idx="1"/>
          </p:nvPr>
        </p:nvSpPr>
        <p:spPr/>
        <p:txBody>
          <a:bodyPr/>
          <a:lstStyle/>
          <a:p>
            <a:endParaRPr lang="fr-FR" dirty="0"/>
          </a:p>
          <a:p>
            <a:r>
              <a:rPr lang="fr-FR" b="1" dirty="0"/>
              <a:t>Le rôle des </a:t>
            </a:r>
            <a:r>
              <a:rPr lang="fr-FR" b="1" i="1" dirty="0" err="1"/>
              <a:t>Flugschriften</a:t>
            </a:r>
            <a:r>
              <a:rPr lang="fr-FR" b="1" i="1" dirty="0"/>
              <a:t> (</a:t>
            </a:r>
            <a:r>
              <a:rPr lang="fr-FR" b="1" dirty="0"/>
              <a:t>pamphlets) de Luther</a:t>
            </a:r>
          </a:p>
          <a:p>
            <a:endParaRPr lang="fr-FR" b="1" dirty="0"/>
          </a:p>
          <a:p>
            <a:r>
              <a:rPr lang="fr-FR" dirty="0"/>
              <a:t>diffusés en particulier entre </a:t>
            </a:r>
            <a:r>
              <a:rPr lang="fr-FR" b="1" dirty="0"/>
              <a:t>1521 et 1524.</a:t>
            </a:r>
          </a:p>
          <a:p>
            <a:endParaRPr lang="fr-FR" dirty="0"/>
          </a:p>
        </p:txBody>
      </p:sp>
    </p:spTree>
    <p:extLst>
      <p:ext uri="{BB962C8B-B14F-4D97-AF65-F5344CB8AC3E}">
        <p14:creationId xmlns:p14="http://schemas.microsoft.com/office/powerpoint/2010/main" val="13921394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A5CE89-A3F3-0E4A-BEE4-01000F7F5CB2}"/>
              </a:ext>
            </a:extLst>
          </p:cNvPr>
          <p:cNvSpPr>
            <a:spLocks noGrp="1"/>
          </p:cNvSpPr>
          <p:nvPr>
            <p:ph type="title"/>
          </p:nvPr>
        </p:nvSpPr>
        <p:spPr/>
        <p:txBody>
          <a:bodyPr/>
          <a:lstStyle/>
          <a:p>
            <a:r>
              <a:rPr lang="fr-FR" b="1" dirty="0"/>
              <a:t>- Le sacerdoce universel</a:t>
            </a:r>
          </a:p>
        </p:txBody>
      </p:sp>
      <p:sp>
        <p:nvSpPr>
          <p:cNvPr id="3" name="Espace réservé du contenu 2">
            <a:extLst>
              <a:ext uri="{FF2B5EF4-FFF2-40B4-BE49-F238E27FC236}">
                <a16:creationId xmlns:a16="http://schemas.microsoft.com/office/drawing/2014/main" id="{324DE535-3F2E-474A-938F-5342B888D8B4}"/>
              </a:ext>
            </a:extLst>
          </p:cNvPr>
          <p:cNvSpPr>
            <a:spLocks noGrp="1"/>
          </p:cNvSpPr>
          <p:nvPr>
            <p:ph idx="1"/>
          </p:nvPr>
        </p:nvSpPr>
        <p:spPr/>
        <p:txBody>
          <a:bodyPr/>
          <a:lstStyle/>
          <a:p>
            <a:r>
              <a:rPr lang="fr-FR" dirty="0"/>
              <a:t>Principe du </a:t>
            </a:r>
            <a:r>
              <a:rPr lang="fr-FR" b="1" dirty="0"/>
              <a:t>sacerdoce universel </a:t>
            </a:r>
            <a:r>
              <a:rPr lang="fr-FR" dirty="0"/>
              <a:t>: « </a:t>
            </a:r>
            <a:r>
              <a:rPr lang="fr-FR" b="1" dirty="0"/>
              <a:t>nous sommes tous prêtres </a:t>
            </a:r>
            <a:r>
              <a:rPr lang="fr-FR" dirty="0"/>
              <a:t>».</a:t>
            </a:r>
          </a:p>
          <a:p>
            <a:endParaRPr lang="fr-FR" dirty="0"/>
          </a:p>
          <a:p>
            <a:pPr>
              <a:buFontTx/>
              <a:buChar char="-"/>
            </a:pPr>
            <a:r>
              <a:rPr lang="fr-FR" dirty="0"/>
              <a:t>littérature réformiste (en particulier les écrits d’Erasme)</a:t>
            </a:r>
          </a:p>
          <a:p>
            <a:pPr>
              <a:buFontTx/>
              <a:buChar char="-"/>
            </a:pPr>
            <a:r>
              <a:rPr lang="fr-FR" dirty="0"/>
              <a:t>suppression du célibat obligatoire pour les clercs (violations flagrantes du célibat).</a:t>
            </a:r>
          </a:p>
          <a:p>
            <a:endParaRPr lang="fr-FR" dirty="0"/>
          </a:p>
        </p:txBody>
      </p:sp>
    </p:spTree>
    <p:extLst>
      <p:ext uri="{BB962C8B-B14F-4D97-AF65-F5344CB8AC3E}">
        <p14:creationId xmlns:p14="http://schemas.microsoft.com/office/powerpoint/2010/main" val="3040584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889E6C-8ACF-2143-BC09-1513AEC64D41}"/>
              </a:ext>
            </a:extLst>
          </p:cNvPr>
          <p:cNvSpPr>
            <a:spLocks noGrp="1"/>
          </p:cNvSpPr>
          <p:nvPr>
            <p:ph type="title"/>
          </p:nvPr>
        </p:nvSpPr>
        <p:spPr/>
        <p:txBody>
          <a:bodyPr/>
          <a:lstStyle/>
          <a:p>
            <a:r>
              <a:rPr lang="fr-FR" dirty="0"/>
              <a:t>- </a:t>
            </a:r>
            <a:r>
              <a:rPr lang="fr-FR" b="1" dirty="0"/>
              <a:t>Refus de se soumettre à la papauté</a:t>
            </a:r>
          </a:p>
        </p:txBody>
      </p:sp>
      <p:sp>
        <p:nvSpPr>
          <p:cNvPr id="3" name="Espace réservé du contenu 2">
            <a:extLst>
              <a:ext uri="{FF2B5EF4-FFF2-40B4-BE49-F238E27FC236}">
                <a16:creationId xmlns:a16="http://schemas.microsoft.com/office/drawing/2014/main" id="{6C46F05B-9373-B844-8174-73E1E6069CDB}"/>
              </a:ext>
            </a:extLst>
          </p:cNvPr>
          <p:cNvSpPr>
            <a:spLocks noGrp="1"/>
          </p:cNvSpPr>
          <p:nvPr>
            <p:ph idx="1"/>
          </p:nvPr>
        </p:nvSpPr>
        <p:spPr/>
        <p:txBody>
          <a:bodyPr/>
          <a:lstStyle/>
          <a:p>
            <a:r>
              <a:rPr lang="fr-FR" dirty="0"/>
              <a:t>Rupture avec Rome et la papauté</a:t>
            </a:r>
          </a:p>
          <a:p>
            <a:endParaRPr lang="fr-FR" dirty="0"/>
          </a:p>
          <a:p>
            <a:r>
              <a:rPr lang="fr-FR" dirty="0"/>
              <a:t>Bulle </a:t>
            </a:r>
            <a:r>
              <a:rPr lang="fr-FR" b="1" i="1" dirty="0" err="1"/>
              <a:t>Decet</a:t>
            </a:r>
            <a:r>
              <a:rPr lang="fr-FR" b="1" i="1" dirty="0"/>
              <a:t> </a:t>
            </a:r>
            <a:r>
              <a:rPr lang="fr-FR" b="1" i="1" dirty="0" err="1"/>
              <a:t>romanum</a:t>
            </a:r>
            <a:r>
              <a:rPr lang="fr-FR" b="1" i="1" dirty="0"/>
              <a:t> </a:t>
            </a:r>
            <a:r>
              <a:rPr lang="fr-FR" b="1" i="1" dirty="0" err="1"/>
              <a:t>pontificem</a:t>
            </a:r>
            <a:r>
              <a:rPr lang="fr-FR" b="1" dirty="0"/>
              <a:t> </a:t>
            </a:r>
            <a:r>
              <a:rPr lang="fr-FR" dirty="0"/>
              <a:t>du 3 janvier 1521</a:t>
            </a:r>
          </a:p>
          <a:p>
            <a:endParaRPr lang="fr-FR" dirty="0"/>
          </a:p>
          <a:p>
            <a:pPr>
              <a:buFont typeface="Wingdings" pitchFamily="2" charset="2"/>
              <a:buChar char="Ø"/>
            </a:pPr>
            <a:r>
              <a:rPr lang="fr-FR" b="1" dirty="0"/>
              <a:t>Excommunication</a:t>
            </a:r>
            <a:r>
              <a:rPr lang="fr-FR" dirty="0"/>
              <a:t> de Luther et ses partisans</a:t>
            </a:r>
          </a:p>
          <a:p>
            <a:pPr>
              <a:buFontTx/>
              <a:buChar char="-"/>
            </a:pPr>
            <a:r>
              <a:rPr lang="fr-FR" dirty="0"/>
              <a:t>Refus de se soumettre au pape Léon X (1513-1521)</a:t>
            </a:r>
          </a:p>
          <a:p>
            <a:pPr>
              <a:buFontTx/>
              <a:buChar char="-"/>
            </a:pPr>
            <a:r>
              <a:rPr lang="fr-FR" dirty="0" err="1"/>
              <a:t>Biblioclasme</a:t>
            </a:r>
            <a:endParaRPr lang="fr-FR" dirty="0"/>
          </a:p>
        </p:txBody>
      </p:sp>
    </p:spTree>
    <p:extLst>
      <p:ext uri="{BB962C8B-B14F-4D97-AF65-F5344CB8AC3E}">
        <p14:creationId xmlns:p14="http://schemas.microsoft.com/office/powerpoint/2010/main" val="39211663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F89BFDB-693E-B546-8E45-93A8AD9A3BE8}"/>
              </a:ext>
            </a:extLst>
          </p:cNvPr>
          <p:cNvPicPr>
            <a:picLocks noChangeAspect="1"/>
          </p:cNvPicPr>
          <p:nvPr/>
        </p:nvPicPr>
        <p:blipFill>
          <a:blip r:embed="rId2"/>
          <a:stretch>
            <a:fillRect/>
          </a:stretch>
        </p:blipFill>
        <p:spPr>
          <a:xfrm>
            <a:off x="1206160" y="0"/>
            <a:ext cx="9779679" cy="6858000"/>
          </a:xfrm>
          <a:prstGeom prst="rect">
            <a:avLst/>
          </a:prstGeom>
        </p:spPr>
      </p:pic>
    </p:spTree>
    <p:extLst>
      <p:ext uri="{BB962C8B-B14F-4D97-AF65-F5344CB8AC3E}">
        <p14:creationId xmlns:p14="http://schemas.microsoft.com/office/powerpoint/2010/main" val="22095679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8FBAAB-CA55-834A-807D-21916C6124C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F0821846-D7E2-284A-86CA-E1EEAF4980B1}"/>
              </a:ext>
            </a:extLst>
          </p:cNvPr>
          <p:cNvSpPr>
            <a:spLocks noGrp="1"/>
          </p:cNvSpPr>
          <p:nvPr>
            <p:ph idx="1"/>
          </p:nvPr>
        </p:nvSpPr>
        <p:spPr/>
        <p:txBody>
          <a:bodyPr/>
          <a:lstStyle/>
          <a:p>
            <a:pPr marL="0" indent="0">
              <a:buNone/>
            </a:pPr>
            <a:r>
              <a:rPr lang="fr-FR" dirty="0"/>
              <a:t>111 nouveaux titres en allemand en 1519</a:t>
            </a:r>
          </a:p>
          <a:p>
            <a:pPr marL="0" indent="0">
              <a:buNone/>
            </a:pPr>
            <a:r>
              <a:rPr lang="fr-FR" dirty="0"/>
              <a:t>500 nouveaux titres en allemand en 1523</a:t>
            </a:r>
          </a:p>
          <a:p>
            <a:pPr marL="0" indent="0">
              <a:buNone/>
            </a:pPr>
            <a:endParaRPr lang="fr-FR" dirty="0"/>
          </a:p>
          <a:p>
            <a:pPr marL="0" indent="0">
              <a:buNone/>
            </a:pPr>
            <a:r>
              <a:rPr lang="fr-FR" dirty="0"/>
              <a:t>Diffusion dans les villes rhénanes</a:t>
            </a:r>
          </a:p>
          <a:p>
            <a:pPr marL="0" indent="0">
              <a:buNone/>
            </a:pPr>
            <a:endParaRPr lang="fr-FR" dirty="0"/>
          </a:p>
          <a:p>
            <a:pPr marL="0" indent="0">
              <a:buNone/>
            </a:pPr>
            <a:r>
              <a:rPr lang="fr-FR" dirty="0"/>
              <a:t>+ musique et arts figuratifs</a:t>
            </a:r>
          </a:p>
          <a:p>
            <a:pPr marL="0" indent="0">
              <a:buNone/>
            </a:pPr>
            <a:r>
              <a:rPr lang="fr-FR" dirty="0"/>
              <a:t>+ compositions de cantiques par Luther</a:t>
            </a:r>
          </a:p>
        </p:txBody>
      </p:sp>
    </p:spTree>
    <p:extLst>
      <p:ext uri="{BB962C8B-B14F-4D97-AF65-F5344CB8AC3E}">
        <p14:creationId xmlns:p14="http://schemas.microsoft.com/office/powerpoint/2010/main" val="8891652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7922A33-4A89-534E-9173-6E3B35BDCBC7}"/>
              </a:ext>
            </a:extLst>
          </p:cNvPr>
          <p:cNvPicPr>
            <a:picLocks noChangeAspect="1"/>
          </p:cNvPicPr>
          <p:nvPr/>
        </p:nvPicPr>
        <p:blipFill>
          <a:blip r:embed="rId2"/>
          <a:stretch>
            <a:fillRect/>
          </a:stretch>
        </p:blipFill>
        <p:spPr>
          <a:xfrm>
            <a:off x="3811644" y="0"/>
            <a:ext cx="4568711" cy="6858000"/>
          </a:xfrm>
          <a:prstGeom prst="rect">
            <a:avLst/>
          </a:prstGeom>
        </p:spPr>
      </p:pic>
    </p:spTree>
    <p:extLst>
      <p:ext uri="{BB962C8B-B14F-4D97-AF65-F5344CB8AC3E}">
        <p14:creationId xmlns:p14="http://schemas.microsoft.com/office/powerpoint/2010/main" val="13716526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DCBC2E4-646C-124B-AADA-8843B7A34053}"/>
              </a:ext>
            </a:extLst>
          </p:cNvPr>
          <p:cNvPicPr>
            <a:picLocks noChangeAspect="1"/>
          </p:cNvPicPr>
          <p:nvPr/>
        </p:nvPicPr>
        <p:blipFill>
          <a:blip r:embed="rId3"/>
          <a:stretch>
            <a:fillRect/>
          </a:stretch>
        </p:blipFill>
        <p:spPr>
          <a:xfrm>
            <a:off x="1524000" y="285750"/>
            <a:ext cx="9144000" cy="6286500"/>
          </a:xfrm>
          <a:prstGeom prst="rect">
            <a:avLst/>
          </a:prstGeom>
        </p:spPr>
      </p:pic>
    </p:spTree>
    <p:extLst>
      <p:ext uri="{BB962C8B-B14F-4D97-AF65-F5344CB8AC3E}">
        <p14:creationId xmlns:p14="http://schemas.microsoft.com/office/powerpoint/2010/main" val="37144130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D63EF6-CC61-DA41-A233-88B85A936A5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9AAAE34-81D0-214D-9DEB-9550A61BB0C8}"/>
              </a:ext>
            </a:extLst>
          </p:cNvPr>
          <p:cNvSpPr>
            <a:spLocks noGrp="1"/>
          </p:cNvSpPr>
          <p:nvPr>
            <p:ph idx="1"/>
          </p:nvPr>
        </p:nvSpPr>
        <p:spPr/>
        <p:txBody>
          <a:bodyPr>
            <a:normAutofit fontScale="85000" lnSpcReduction="20000"/>
          </a:bodyPr>
          <a:lstStyle/>
          <a:p>
            <a:pPr marL="0" indent="0">
              <a:buNone/>
            </a:pPr>
            <a:r>
              <a:rPr lang="fr-FR" dirty="0"/>
              <a:t>Johann </a:t>
            </a:r>
            <a:r>
              <a:rPr lang="fr-FR" dirty="0" err="1"/>
              <a:t>Eberlin</a:t>
            </a:r>
            <a:r>
              <a:rPr lang="fr-FR" dirty="0"/>
              <a:t> </a:t>
            </a:r>
            <a:r>
              <a:rPr lang="fr-FR" dirty="0" err="1"/>
              <a:t>von</a:t>
            </a:r>
            <a:r>
              <a:rPr lang="fr-FR" dirty="0"/>
              <a:t> </a:t>
            </a:r>
            <a:r>
              <a:rPr lang="fr-FR" dirty="0" err="1"/>
              <a:t>Ginzburg</a:t>
            </a:r>
            <a:r>
              <a:rPr lang="fr-FR" dirty="0"/>
              <a:t> (1470-1533)</a:t>
            </a:r>
          </a:p>
          <a:p>
            <a:pPr marL="0" indent="0">
              <a:buNone/>
            </a:pPr>
            <a:endParaRPr lang="fr-FR" dirty="0"/>
          </a:p>
          <a:p>
            <a:pPr marL="0" indent="0">
              <a:buNone/>
            </a:pPr>
            <a:r>
              <a:rPr lang="fr-FR" b="1" i="1" dirty="0"/>
              <a:t>Comment il est très dangereux qu’un prêtre n’ait pas d’épouse</a:t>
            </a:r>
            <a:r>
              <a:rPr lang="fr-FR" dirty="0"/>
              <a:t>, 1522.</a:t>
            </a:r>
          </a:p>
          <a:p>
            <a:pPr marL="0" indent="0">
              <a:buNone/>
            </a:pPr>
            <a:r>
              <a:rPr lang="fr-FR" dirty="0"/>
              <a:t>Gravure sur bois</a:t>
            </a:r>
          </a:p>
          <a:p>
            <a:pPr marL="0" indent="0">
              <a:buNone/>
            </a:pPr>
            <a:endParaRPr lang="fr-FR" dirty="0"/>
          </a:p>
          <a:p>
            <a:r>
              <a:rPr lang="fr-FR" dirty="0"/>
              <a:t>Mariage du prêtre mis publiquement en scène</a:t>
            </a:r>
          </a:p>
          <a:p>
            <a:r>
              <a:rPr lang="fr-FR" dirty="0"/>
              <a:t>Secondé par un homme d’Eglise « évangélique »</a:t>
            </a:r>
          </a:p>
          <a:p>
            <a:r>
              <a:rPr lang="fr-FR" dirty="0"/>
              <a:t>Légitimé par une prédication</a:t>
            </a:r>
          </a:p>
          <a:p>
            <a:r>
              <a:rPr lang="fr-FR" dirty="0"/>
              <a:t>Encouragé par les laïcs assistant à la scène.</a:t>
            </a:r>
          </a:p>
          <a:p>
            <a:endParaRPr lang="fr-FR" dirty="0"/>
          </a:p>
          <a:p>
            <a:r>
              <a:rPr lang="fr-FR" dirty="0"/>
              <a:t>Les premiers mariages de prêtres sont attestés dès le mois de mai 1521.</a:t>
            </a:r>
          </a:p>
        </p:txBody>
      </p:sp>
    </p:spTree>
    <p:extLst>
      <p:ext uri="{BB962C8B-B14F-4D97-AF65-F5344CB8AC3E}">
        <p14:creationId xmlns:p14="http://schemas.microsoft.com/office/powerpoint/2010/main" val="9785348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44F6F9A-7DA6-F442-AE4D-86F576B4A1A4}"/>
              </a:ext>
            </a:extLst>
          </p:cNvPr>
          <p:cNvPicPr>
            <a:picLocks noChangeAspect="1"/>
          </p:cNvPicPr>
          <p:nvPr/>
        </p:nvPicPr>
        <p:blipFill>
          <a:blip r:embed="rId2"/>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35503006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32C76E-01DF-3449-AB45-5AE5E0B779B5}"/>
              </a:ext>
            </a:extLst>
          </p:cNvPr>
          <p:cNvSpPr>
            <a:spLocks noGrp="1"/>
          </p:cNvSpPr>
          <p:nvPr>
            <p:ph type="title"/>
          </p:nvPr>
        </p:nvSpPr>
        <p:spPr/>
        <p:txBody>
          <a:bodyPr/>
          <a:lstStyle/>
          <a:p>
            <a:r>
              <a:rPr lang="fr-FR" b="1" dirty="0"/>
              <a:t>- La désacralisation des « œuvres » humaines</a:t>
            </a:r>
          </a:p>
        </p:txBody>
      </p:sp>
      <p:sp>
        <p:nvSpPr>
          <p:cNvPr id="3" name="Espace réservé du contenu 2">
            <a:extLst>
              <a:ext uri="{FF2B5EF4-FFF2-40B4-BE49-F238E27FC236}">
                <a16:creationId xmlns:a16="http://schemas.microsoft.com/office/drawing/2014/main" id="{B036ED7A-2F36-FD43-9BC2-DA9A8797CAB6}"/>
              </a:ext>
            </a:extLst>
          </p:cNvPr>
          <p:cNvSpPr>
            <a:spLocks noGrp="1"/>
          </p:cNvSpPr>
          <p:nvPr>
            <p:ph idx="1"/>
          </p:nvPr>
        </p:nvSpPr>
        <p:spPr/>
        <p:txBody>
          <a:bodyPr/>
          <a:lstStyle/>
          <a:p>
            <a:r>
              <a:rPr lang="fr-FR" dirty="0"/>
              <a:t>(dont Luther ne trouve pas trace dans l’Ecriture)</a:t>
            </a:r>
          </a:p>
          <a:p>
            <a:endParaRPr lang="fr-FR" dirty="0"/>
          </a:p>
          <a:p>
            <a:pPr marL="0" indent="0">
              <a:buNone/>
            </a:pPr>
            <a:r>
              <a:rPr lang="fr-FR" dirty="0"/>
              <a:t>Reliques, </a:t>
            </a:r>
          </a:p>
          <a:p>
            <a:pPr marL="0" indent="0">
              <a:buNone/>
            </a:pPr>
            <a:r>
              <a:rPr lang="fr-FR" dirty="0"/>
              <a:t>Images</a:t>
            </a:r>
          </a:p>
          <a:p>
            <a:pPr marL="0" indent="0">
              <a:buNone/>
            </a:pPr>
            <a:r>
              <a:rPr lang="fr-FR" dirty="0"/>
              <a:t>Indulgences, </a:t>
            </a:r>
          </a:p>
          <a:p>
            <a:pPr marL="0" indent="0">
              <a:buNone/>
            </a:pPr>
            <a:r>
              <a:rPr lang="fr-FR" dirty="0"/>
              <a:t>Pèlerinages</a:t>
            </a:r>
          </a:p>
          <a:p>
            <a:pPr marL="0" indent="0">
              <a:buNone/>
            </a:pPr>
            <a:r>
              <a:rPr lang="fr-FR" dirty="0"/>
              <a:t>(…)</a:t>
            </a:r>
          </a:p>
        </p:txBody>
      </p:sp>
    </p:spTree>
    <p:extLst>
      <p:ext uri="{BB962C8B-B14F-4D97-AF65-F5344CB8AC3E}">
        <p14:creationId xmlns:p14="http://schemas.microsoft.com/office/powerpoint/2010/main" val="29968088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C756B2-0267-794A-9DE5-033977092A7B}"/>
              </a:ext>
            </a:extLst>
          </p:cNvPr>
          <p:cNvSpPr>
            <a:spLocks noGrp="1"/>
          </p:cNvSpPr>
          <p:nvPr>
            <p:ph type="title"/>
          </p:nvPr>
        </p:nvSpPr>
        <p:spPr/>
        <p:txBody>
          <a:bodyPr/>
          <a:lstStyle/>
          <a:p>
            <a:r>
              <a:rPr lang="fr-FR" b="1" dirty="0"/>
              <a:t>&gt;&gt;&gt; à la recherche de l’Eglise « vraie »</a:t>
            </a:r>
          </a:p>
        </p:txBody>
      </p:sp>
      <p:sp>
        <p:nvSpPr>
          <p:cNvPr id="3" name="Espace réservé du contenu 2">
            <a:extLst>
              <a:ext uri="{FF2B5EF4-FFF2-40B4-BE49-F238E27FC236}">
                <a16:creationId xmlns:a16="http://schemas.microsoft.com/office/drawing/2014/main" id="{3FE51673-1D03-3B4D-AF2E-217F7F45EA41}"/>
              </a:ext>
            </a:extLst>
          </p:cNvPr>
          <p:cNvSpPr>
            <a:spLocks noGrp="1"/>
          </p:cNvSpPr>
          <p:nvPr>
            <p:ph idx="1"/>
          </p:nvPr>
        </p:nvSpPr>
        <p:spPr/>
        <p:txBody>
          <a:bodyPr/>
          <a:lstStyle/>
          <a:p>
            <a:r>
              <a:rPr lang="fr-FR" dirty="0"/>
              <a:t>Promouvoir la foi (et non les œuvres)</a:t>
            </a:r>
          </a:p>
          <a:p>
            <a:endParaRPr lang="fr-FR" dirty="0"/>
          </a:p>
          <a:p>
            <a:r>
              <a:rPr lang="fr-FR" dirty="0"/>
              <a:t>Manifester la vérité de l’Evangile (et non le pouvoir temporel de l’Eglise)</a:t>
            </a:r>
          </a:p>
        </p:txBody>
      </p:sp>
    </p:spTree>
    <p:extLst>
      <p:ext uri="{BB962C8B-B14F-4D97-AF65-F5344CB8AC3E}">
        <p14:creationId xmlns:p14="http://schemas.microsoft.com/office/powerpoint/2010/main" val="475516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612977-2D2E-314E-AFCC-A99DBE1DC238}"/>
              </a:ext>
            </a:extLst>
          </p:cNvPr>
          <p:cNvSpPr>
            <a:spLocks noGrp="1"/>
          </p:cNvSpPr>
          <p:nvPr>
            <p:ph type="title"/>
          </p:nvPr>
        </p:nvSpPr>
        <p:spPr/>
        <p:txBody>
          <a:bodyPr/>
          <a:lstStyle/>
          <a:p>
            <a:r>
              <a:rPr lang="fr-FR" b="1" dirty="0"/>
              <a:t>D – UNE NOUVELLE PASTORALE</a:t>
            </a:r>
          </a:p>
        </p:txBody>
      </p:sp>
      <p:sp>
        <p:nvSpPr>
          <p:cNvPr id="3" name="Espace réservé du contenu 2">
            <a:extLst>
              <a:ext uri="{FF2B5EF4-FFF2-40B4-BE49-F238E27FC236}">
                <a16:creationId xmlns:a16="http://schemas.microsoft.com/office/drawing/2014/main" id="{5E5FA065-7C32-E241-930C-AADE66A15D86}"/>
              </a:ext>
            </a:extLst>
          </p:cNvPr>
          <p:cNvSpPr>
            <a:spLocks noGrp="1"/>
          </p:cNvSpPr>
          <p:nvPr>
            <p:ph idx="1"/>
          </p:nvPr>
        </p:nvSpPr>
        <p:spPr/>
        <p:txBody>
          <a:bodyPr>
            <a:normAutofit fontScale="92500" lnSpcReduction="20000"/>
          </a:bodyPr>
          <a:lstStyle/>
          <a:p>
            <a:r>
              <a:rPr lang="fr-FR" dirty="0"/>
              <a:t>Les </a:t>
            </a:r>
            <a:r>
              <a:rPr lang="fr-FR" b="1" dirty="0"/>
              <a:t>catéchismes</a:t>
            </a:r>
            <a:r>
              <a:rPr lang="fr-FR" dirty="0"/>
              <a:t> en allemand : une nouveauté du XVIe siècle</a:t>
            </a:r>
          </a:p>
          <a:p>
            <a:pPr>
              <a:buFontTx/>
              <a:buChar char="-"/>
            </a:pPr>
            <a:r>
              <a:rPr lang="fr-FR" dirty="0"/>
              <a:t>Rédigés par Luther à partir de </a:t>
            </a:r>
            <a:r>
              <a:rPr lang="fr-FR" b="1" dirty="0"/>
              <a:t>1529</a:t>
            </a:r>
            <a:r>
              <a:rPr lang="fr-FR" dirty="0"/>
              <a:t>.</a:t>
            </a:r>
          </a:p>
          <a:p>
            <a:pPr>
              <a:buFontTx/>
              <a:buChar char="-"/>
            </a:pPr>
            <a:endParaRPr lang="fr-FR" dirty="0"/>
          </a:p>
          <a:p>
            <a:pPr>
              <a:buFontTx/>
              <a:buChar char="-"/>
            </a:pPr>
            <a:r>
              <a:rPr lang="fr-FR" dirty="0"/>
              <a:t>Le </a:t>
            </a:r>
            <a:r>
              <a:rPr lang="fr-FR" i="1" dirty="0"/>
              <a:t>Petit catéchisme (1529)</a:t>
            </a:r>
          </a:p>
          <a:p>
            <a:r>
              <a:rPr lang="fr-FR" dirty="0"/>
              <a:t>Livre de base du christianisme évangélique</a:t>
            </a:r>
          </a:p>
          <a:p>
            <a:r>
              <a:rPr lang="fr-FR" dirty="0"/>
              <a:t>Savoir religieux élémentaire de « l’homme du commun »</a:t>
            </a:r>
          </a:p>
          <a:p>
            <a:endParaRPr lang="fr-FR" i="1" dirty="0"/>
          </a:p>
          <a:p>
            <a:pPr marL="0" indent="0">
              <a:buNone/>
            </a:pPr>
            <a:r>
              <a:rPr lang="fr-FR" dirty="0"/>
              <a:t>- Le</a:t>
            </a:r>
            <a:r>
              <a:rPr lang="fr-FR" i="1" dirty="0"/>
              <a:t> Grand catéchisme (1529)</a:t>
            </a:r>
          </a:p>
          <a:p>
            <a:r>
              <a:rPr lang="fr-FR" dirty="0"/>
              <a:t>Livre des chrétiens plus avancés</a:t>
            </a:r>
          </a:p>
          <a:p>
            <a:r>
              <a:rPr lang="fr-FR" dirty="0"/>
              <a:t>Livre adressé surtout aux pasteurs pour les aider à tenir des prédications</a:t>
            </a:r>
          </a:p>
        </p:txBody>
      </p:sp>
    </p:spTree>
    <p:extLst>
      <p:ext uri="{BB962C8B-B14F-4D97-AF65-F5344CB8AC3E}">
        <p14:creationId xmlns:p14="http://schemas.microsoft.com/office/powerpoint/2010/main" val="22273362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D49ED10C-DB5E-7444-94A7-10E6E31340E3}"/>
              </a:ext>
            </a:extLst>
          </p:cNvPr>
          <p:cNvPicPr>
            <a:picLocks noGrp="1" noChangeAspect="1"/>
          </p:cNvPicPr>
          <p:nvPr>
            <p:ph idx="4294967295"/>
          </p:nvPr>
        </p:nvPicPr>
        <p:blipFill>
          <a:blip r:embed="rId2"/>
          <a:stretch>
            <a:fillRect/>
          </a:stretch>
        </p:blipFill>
        <p:spPr>
          <a:xfrm>
            <a:off x="3327662" y="755608"/>
            <a:ext cx="4364610" cy="5709166"/>
          </a:xfrm>
        </p:spPr>
      </p:pic>
    </p:spTree>
    <p:extLst>
      <p:ext uri="{BB962C8B-B14F-4D97-AF65-F5344CB8AC3E}">
        <p14:creationId xmlns:p14="http://schemas.microsoft.com/office/powerpoint/2010/main" val="2622986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4E602D6-7524-1645-8B53-AEBD818AA13A}"/>
              </a:ext>
            </a:extLst>
          </p:cNvPr>
          <p:cNvPicPr>
            <a:picLocks noChangeAspect="1"/>
          </p:cNvPicPr>
          <p:nvPr/>
        </p:nvPicPr>
        <p:blipFill>
          <a:blip r:embed="rId3"/>
          <a:stretch>
            <a:fillRect/>
          </a:stretch>
        </p:blipFill>
        <p:spPr>
          <a:xfrm>
            <a:off x="1712359" y="0"/>
            <a:ext cx="8767281" cy="6858000"/>
          </a:xfrm>
          <a:prstGeom prst="rect">
            <a:avLst/>
          </a:prstGeom>
        </p:spPr>
      </p:pic>
    </p:spTree>
    <p:extLst>
      <p:ext uri="{BB962C8B-B14F-4D97-AF65-F5344CB8AC3E}">
        <p14:creationId xmlns:p14="http://schemas.microsoft.com/office/powerpoint/2010/main" val="28683387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F860CB-D0AA-BE43-8B47-6968491300F6}"/>
              </a:ext>
            </a:extLst>
          </p:cNvPr>
          <p:cNvSpPr>
            <a:spLocks noGrp="1"/>
          </p:cNvSpPr>
          <p:nvPr>
            <p:ph type="title"/>
          </p:nvPr>
        </p:nvSpPr>
        <p:spPr/>
        <p:txBody>
          <a:bodyPr/>
          <a:lstStyle/>
          <a:p>
            <a:r>
              <a:rPr lang="fr-FR" b="1" dirty="0"/>
              <a:t>II - L’ALLEMAGNE ENTRE MILLENARISMES ET RADICALISMES</a:t>
            </a:r>
          </a:p>
        </p:txBody>
      </p:sp>
      <p:sp>
        <p:nvSpPr>
          <p:cNvPr id="3" name="Espace réservé du contenu 2">
            <a:extLst>
              <a:ext uri="{FF2B5EF4-FFF2-40B4-BE49-F238E27FC236}">
                <a16:creationId xmlns:a16="http://schemas.microsoft.com/office/drawing/2014/main" id="{43090096-B590-1242-8FB3-D809DF7B481E}"/>
              </a:ext>
            </a:extLst>
          </p:cNvPr>
          <p:cNvSpPr>
            <a:spLocks noGrp="1"/>
          </p:cNvSpPr>
          <p:nvPr>
            <p:ph idx="1"/>
          </p:nvPr>
        </p:nvSpPr>
        <p:spPr/>
        <p:txBody>
          <a:bodyPr/>
          <a:lstStyle/>
          <a:p>
            <a:endParaRPr lang="fr-FR" dirty="0"/>
          </a:p>
        </p:txBody>
      </p:sp>
    </p:spTree>
    <p:extLst>
      <p:ext uri="{BB962C8B-B14F-4D97-AF65-F5344CB8AC3E}">
        <p14:creationId xmlns:p14="http://schemas.microsoft.com/office/powerpoint/2010/main" val="39546318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E15311-4718-1047-AF0C-B874330C0861}"/>
              </a:ext>
            </a:extLst>
          </p:cNvPr>
          <p:cNvSpPr>
            <a:spLocks noGrp="1"/>
          </p:cNvSpPr>
          <p:nvPr>
            <p:ph type="title"/>
          </p:nvPr>
        </p:nvSpPr>
        <p:spPr/>
        <p:txBody>
          <a:bodyPr/>
          <a:lstStyle/>
          <a:p>
            <a:r>
              <a:rPr lang="fr-FR" b="1" dirty="0"/>
              <a:t>A – LA NECESSITE DU RELAIS PRINCIER</a:t>
            </a:r>
          </a:p>
        </p:txBody>
      </p:sp>
      <p:sp>
        <p:nvSpPr>
          <p:cNvPr id="3" name="Espace réservé du contenu 2">
            <a:extLst>
              <a:ext uri="{FF2B5EF4-FFF2-40B4-BE49-F238E27FC236}">
                <a16:creationId xmlns:a16="http://schemas.microsoft.com/office/drawing/2014/main" id="{006CA34F-F59B-654F-ABAC-8014E9332F0F}"/>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6373267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389F62-115F-6E41-B824-99DFA2927EF1}"/>
              </a:ext>
            </a:extLst>
          </p:cNvPr>
          <p:cNvSpPr>
            <a:spLocks noGrp="1"/>
          </p:cNvSpPr>
          <p:nvPr>
            <p:ph type="title"/>
          </p:nvPr>
        </p:nvSpPr>
        <p:spPr/>
        <p:txBody>
          <a:bodyPr/>
          <a:lstStyle/>
          <a:p>
            <a:r>
              <a:rPr lang="fr-FR" dirty="0"/>
              <a:t>- Le ralliement des villes</a:t>
            </a:r>
          </a:p>
        </p:txBody>
      </p:sp>
      <p:sp>
        <p:nvSpPr>
          <p:cNvPr id="3" name="Espace réservé du contenu 2">
            <a:extLst>
              <a:ext uri="{FF2B5EF4-FFF2-40B4-BE49-F238E27FC236}">
                <a16:creationId xmlns:a16="http://schemas.microsoft.com/office/drawing/2014/main" id="{78433A92-1173-AF48-AD1D-B4CE3B3BBA2F}"/>
              </a:ext>
            </a:extLst>
          </p:cNvPr>
          <p:cNvSpPr>
            <a:spLocks noGrp="1"/>
          </p:cNvSpPr>
          <p:nvPr>
            <p:ph idx="1"/>
          </p:nvPr>
        </p:nvSpPr>
        <p:spPr/>
        <p:txBody>
          <a:bodyPr/>
          <a:lstStyle/>
          <a:p>
            <a:pPr marL="0" indent="0" algn="just">
              <a:buNone/>
            </a:pPr>
            <a:r>
              <a:rPr lang="fr-FR" dirty="0"/>
              <a:t>La réformation gagne les </a:t>
            </a:r>
            <a:r>
              <a:rPr lang="fr-FR" b="1" dirty="0"/>
              <a:t>milieux urbains</a:t>
            </a:r>
          </a:p>
          <a:p>
            <a:pPr marL="0" indent="0" algn="just">
              <a:buNone/>
            </a:pPr>
            <a:endParaRPr lang="fr-FR" dirty="0"/>
          </a:p>
          <a:p>
            <a:pPr marL="0" indent="0" algn="just">
              <a:buNone/>
            </a:pPr>
            <a:r>
              <a:rPr lang="fr-FR" dirty="0"/>
              <a:t>- Diètes incapables d’éradiquer le mouvement</a:t>
            </a:r>
          </a:p>
          <a:p>
            <a:pPr algn="just">
              <a:buFontTx/>
              <a:buChar char="-"/>
            </a:pPr>
            <a:r>
              <a:rPr lang="fr-FR" dirty="0"/>
              <a:t>Constance, puis Erfurt, Magdebourg, Brême, Nuremberg</a:t>
            </a:r>
          </a:p>
          <a:p>
            <a:pPr algn="just">
              <a:buFontTx/>
              <a:buChar char="-"/>
            </a:pPr>
            <a:endParaRPr lang="fr-FR" dirty="0"/>
          </a:p>
          <a:p>
            <a:pPr algn="just">
              <a:buFont typeface="Wingdings" pitchFamily="2" charset="2"/>
              <a:buChar char="Ø"/>
            </a:pPr>
            <a:r>
              <a:rPr lang="fr-FR" dirty="0"/>
              <a:t>Refus d’appliquer la diète de Worms</a:t>
            </a:r>
          </a:p>
          <a:p>
            <a:endParaRPr lang="fr-FR" dirty="0"/>
          </a:p>
        </p:txBody>
      </p:sp>
    </p:spTree>
    <p:extLst>
      <p:ext uri="{BB962C8B-B14F-4D97-AF65-F5344CB8AC3E}">
        <p14:creationId xmlns:p14="http://schemas.microsoft.com/office/powerpoint/2010/main" val="10343567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A93363-C6C9-4E43-8581-C92434B534A0}"/>
              </a:ext>
            </a:extLst>
          </p:cNvPr>
          <p:cNvSpPr>
            <a:spLocks noGrp="1"/>
          </p:cNvSpPr>
          <p:nvPr>
            <p:ph type="title"/>
          </p:nvPr>
        </p:nvSpPr>
        <p:spPr/>
        <p:txBody>
          <a:bodyPr/>
          <a:lstStyle/>
          <a:p>
            <a:r>
              <a:rPr lang="fr-FR" dirty="0"/>
              <a:t>- Le ralliement des princes-électeurs</a:t>
            </a:r>
          </a:p>
        </p:txBody>
      </p:sp>
      <p:sp>
        <p:nvSpPr>
          <p:cNvPr id="3" name="Espace réservé du contenu 2">
            <a:extLst>
              <a:ext uri="{FF2B5EF4-FFF2-40B4-BE49-F238E27FC236}">
                <a16:creationId xmlns:a16="http://schemas.microsoft.com/office/drawing/2014/main" id="{6E6E26D0-A75F-2F47-A14B-F58ADDE579EB}"/>
              </a:ext>
            </a:extLst>
          </p:cNvPr>
          <p:cNvSpPr>
            <a:spLocks noGrp="1"/>
          </p:cNvSpPr>
          <p:nvPr>
            <p:ph idx="1"/>
          </p:nvPr>
        </p:nvSpPr>
        <p:spPr/>
        <p:txBody>
          <a:bodyPr/>
          <a:lstStyle/>
          <a:p>
            <a:pPr>
              <a:buFontTx/>
              <a:buChar char="-"/>
            </a:pPr>
            <a:r>
              <a:rPr lang="fr-FR" dirty="0"/>
              <a:t>Difficulté d’une politique unitaire au niveau de l’Empire</a:t>
            </a:r>
          </a:p>
          <a:p>
            <a:pPr>
              <a:buFontTx/>
              <a:buChar char="-"/>
            </a:pPr>
            <a:endParaRPr lang="fr-FR" dirty="0"/>
          </a:p>
          <a:p>
            <a:pPr>
              <a:buFontTx/>
              <a:buChar char="-"/>
            </a:pPr>
            <a:r>
              <a:rPr lang="fr-FR" dirty="0"/>
              <a:t>Emergence des « Etats-nations »</a:t>
            </a:r>
          </a:p>
          <a:p>
            <a:pPr>
              <a:buFontTx/>
              <a:buChar char="-"/>
            </a:pPr>
            <a:endParaRPr lang="fr-FR" dirty="0"/>
          </a:p>
          <a:p>
            <a:pPr>
              <a:buFontTx/>
              <a:buChar char="-"/>
            </a:pPr>
            <a:r>
              <a:rPr lang="fr-FR" dirty="0"/>
              <a:t>Nécessité pour Luther de se tourner vers l’</a:t>
            </a:r>
            <a:r>
              <a:rPr lang="fr-FR" b="1" dirty="0"/>
              <a:t>autorité politique</a:t>
            </a:r>
          </a:p>
          <a:p>
            <a:r>
              <a:rPr lang="fr-FR" dirty="0"/>
              <a:t>Imposer une discipline ecclésiastique</a:t>
            </a:r>
          </a:p>
          <a:p>
            <a:r>
              <a:rPr lang="fr-FR" dirty="0"/>
              <a:t>Eviter la prolifération des communautés incontrôlées :</a:t>
            </a:r>
          </a:p>
          <a:p>
            <a:pPr marL="0" indent="0">
              <a:buNone/>
            </a:pPr>
            <a:r>
              <a:rPr lang="fr-FR" dirty="0"/>
              <a:t>« Il y a autant de sectes et de </a:t>
            </a:r>
            <a:r>
              <a:rPr lang="fr-FR" i="1" dirty="0"/>
              <a:t>credo</a:t>
            </a:r>
            <a:r>
              <a:rPr lang="fr-FR" dirty="0"/>
              <a:t> que de têtes »</a:t>
            </a:r>
          </a:p>
        </p:txBody>
      </p:sp>
    </p:spTree>
    <p:extLst>
      <p:ext uri="{BB962C8B-B14F-4D97-AF65-F5344CB8AC3E}">
        <p14:creationId xmlns:p14="http://schemas.microsoft.com/office/powerpoint/2010/main" val="2313867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C4EBF6-9252-E84E-A9B6-5AA1E63A6747}"/>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CAEFD31-B09D-0D45-84B4-B7206160EE3A}"/>
              </a:ext>
            </a:extLst>
          </p:cNvPr>
          <p:cNvSpPr>
            <a:spLocks noGrp="1"/>
          </p:cNvSpPr>
          <p:nvPr>
            <p:ph idx="1"/>
          </p:nvPr>
        </p:nvSpPr>
        <p:spPr/>
        <p:txBody>
          <a:bodyPr/>
          <a:lstStyle/>
          <a:p>
            <a:r>
              <a:rPr lang="fr-FR" dirty="0"/>
              <a:t>Affaire personnelle de chaque prince</a:t>
            </a:r>
          </a:p>
          <a:p>
            <a:pPr marL="0" indent="0">
              <a:buNone/>
            </a:pPr>
            <a:endParaRPr lang="fr-FR" dirty="0"/>
          </a:p>
          <a:p>
            <a:r>
              <a:rPr lang="fr-FR" dirty="0"/>
              <a:t>Affaire collective de la nation allemande</a:t>
            </a:r>
          </a:p>
          <a:p>
            <a:pPr>
              <a:buFontTx/>
              <a:buChar char="-"/>
            </a:pPr>
            <a:r>
              <a:rPr lang="fr-FR" dirty="0"/>
              <a:t>lutte du sacerdoce et de l’Empire </a:t>
            </a:r>
          </a:p>
          <a:p>
            <a:pPr>
              <a:buFontTx/>
              <a:buChar char="-"/>
            </a:pPr>
            <a:r>
              <a:rPr lang="fr-FR" dirty="0"/>
              <a:t>ressentiment profond contre Rome. </a:t>
            </a:r>
          </a:p>
          <a:p>
            <a:endParaRPr lang="fr-FR" dirty="0"/>
          </a:p>
        </p:txBody>
      </p:sp>
    </p:spTree>
    <p:extLst>
      <p:ext uri="{BB962C8B-B14F-4D97-AF65-F5344CB8AC3E}">
        <p14:creationId xmlns:p14="http://schemas.microsoft.com/office/powerpoint/2010/main" val="33049260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15CDAE-540F-C345-9FCD-A1FC2D0343C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FF58A910-89FE-3E46-B27C-85E5D940EF09}"/>
              </a:ext>
            </a:extLst>
          </p:cNvPr>
          <p:cNvSpPr>
            <a:spLocks noGrp="1"/>
          </p:cNvSpPr>
          <p:nvPr>
            <p:ph idx="1"/>
          </p:nvPr>
        </p:nvSpPr>
        <p:spPr/>
        <p:txBody>
          <a:bodyPr/>
          <a:lstStyle/>
          <a:p>
            <a:r>
              <a:rPr lang="fr-FR" dirty="0"/>
              <a:t>La formation de partis politiques religieux témoigne de l’impossibilité de mettre en place une politique religieuse unitaire au niveau de l’Empire.</a:t>
            </a:r>
          </a:p>
          <a:p>
            <a:endParaRPr lang="fr-FR" dirty="0"/>
          </a:p>
          <a:p>
            <a:r>
              <a:rPr lang="fr-FR" dirty="0"/>
              <a:t>Le ralliement à la Réformation correspond aussi à un moment d’intensification de l’Etat dans la bascule vers les temps modernes (Nations-Etats et Eglises nationales).</a:t>
            </a:r>
          </a:p>
        </p:txBody>
      </p:sp>
    </p:spTree>
    <p:extLst>
      <p:ext uri="{BB962C8B-B14F-4D97-AF65-F5344CB8AC3E}">
        <p14:creationId xmlns:p14="http://schemas.microsoft.com/office/powerpoint/2010/main" val="36192441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1E9CC1-F3ED-0E40-96DD-17935AC9AF8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5FCAA20C-6B0F-E44D-AF74-541A17BAB091}"/>
              </a:ext>
            </a:extLst>
          </p:cNvPr>
          <p:cNvSpPr>
            <a:spLocks noGrp="1"/>
          </p:cNvSpPr>
          <p:nvPr>
            <p:ph idx="1"/>
          </p:nvPr>
        </p:nvSpPr>
        <p:spPr/>
        <p:txBody>
          <a:bodyPr>
            <a:normAutofit lnSpcReduction="10000"/>
          </a:bodyPr>
          <a:lstStyle/>
          <a:p>
            <a:r>
              <a:rPr lang="fr-FR" dirty="0"/>
              <a:t>Luther invite les </a:t>
            </a:r>
            <a:r>
              <a:rPr lang="fr-FR" b="1" dirty="0"/>
              <a:t>Princes </a:t>
            </a:r>
            <a:r>
              <a:rPr lang="fr-FR" dirty="0"/>
              <a:t>: </a:t>
            </a:r>
          </a:p>
          <a:p>
            <a:endParaRPr lang="fr-FR" dirty="0"/>
          </a:p>
          <a:p>
            <a:pPr>
              <a:buFontTx/>
              <a:buChar char="-"/>
            </a:pPr>
            <a:r>
              <a:rPr lang="fr-FR" dirty="0"/>
              <a:t>à jouer le </a:t>
            </a:r>
            <a:r>
              <a:rPr lang="fr-FR" dirty="0" err="1"/>
              <a:t>rôle</a:t>
            </a:r>
            <a:r>
              <a:rPr lang="fr-FR" dirty="0"/>
              <a:t> d'</a:t>
            </a:r>
            <a:r>
              <a:rPr lang="fr-FR" b="1" dirty="0" err="1"/>
              <a:t>évêques</a:t>
            </a:r>
            <a:r>
              <a:rPr lang="fr-FR" b="1" dirty="0"/>
              <a:t> du dehors </a:t>
            </a:r>
          </a:p>
          <a:p>
            <a:pPr>
              <a:buFontTx/>
              <a:buChar char="-"/>
            </a:pPr>
            <a:r>
              <a:rPr lang="fr-FR" dirty="0"/>
              <a:t>à organiser des </a:t>
            </a:r>
            <a:r>
              <a:rPr lang="fr-FR" b="1" dirty="0" err="1"/>
              <a:t>Églises</a:t>
            </a:r>
            <a:r>
              <a:rPr lang="fr-FR" b="1" dirty="0"/>
              <a:t> territoriales </a:t>
            </a:r>
          </a:p>
          <a:p>
            <a:pPr>
              <a:buFontTx/>
              <a:buChar char="-"/>
            </a:pPr>
            <a:r>
              <a:rPr lang="fr-FR" dirty="0"/>
              <a:t>à placer sous leur surveillance « </a:t>
            </a:r>
            <a:r>
              <a:rPr lang="fr-FR" b="1" dirty="0"/>
              <a:t>la pure </a:t>
            </a:r>
            <a:r>
              <a:rPr lang="fr-FR" b="1" dirty="0" err="1"/>
              <a:t>prédication</a:t>
            </a:r>
            <a:r>
              <a:rPr lang="fr-FR" b="1" dirty="0"/>
              <a:t> de l'</a:t>
            </a:r>
            <a:r>
              <a:rPr lang="fr-FR" b="1" dirty="0" err="1"/>
              <a:t>Évangile</a:t>
            </a:r>
            <a:r>
              <a:rPr lang="fr-FR" b="1" dirty="0"/>
              <a:t> </a:t>
            </a:r>
            <a:r>
              <a:rPr lang="fr-FR" dirty="0"/>
              <a:t>»</a:t>
            </a:r>
          </a:p>
          <a:p>
            <a:pPr>
              <a:buFontTx/>
              <a:buChar char="-"/>
            </a:pPr>
            <a:endParaRPr lang="fr-FR" dirty="0"/>
          </a:p>
          <a:p>
            <a:pPr marL="0" indent="0">
              <a:buNone/>
            </a:pPr>
            <a:r>
              <a:rPr lang="fr-FR" dirty="0"/>
              <a:t>Philippe de Hesse penche depuis 1524 en faveur de la Réformation.</a:t>
            </a:r>
          </a:p>
          <a:p>
            <a:pPr marL="0" indent="0">
              <a:buNone/>
            </a:pPr>
            <a:endParaRPr lang="fr-FR" dirty="0"/>
          </a:p>
          <a:p>
            <a:pPr marL="0" indent="0">
              <a:buNone/>
            </a:pPr>
            <a:r>
              <a:rPr lang="fr-FR" dirty="0"/>
              <a:t>Jean le Constant en Saxe en 1526 fait de même.</a:t>
            </a:r>
          </a:p>
        </p:txBody>
      </p:sp>
    </p:spTree>
    <p:extLst>
      <p:ext uri="{BB962C8B-B14F-4D97-AF65-F5344CB8AC3E}">
        <p14:creationId xmlns:p14="http://schemas.microsoft.com/office/powerpoint/2010/main" val="32585654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F88475-A043-0E46-A0EA-932173D6BCFB}"/>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B6A828A-7DB7-1D4E-858F-2F7FFCBB0917}"/>
              </a:ext>
            </a:extLst>
          </p:cNvPr>
          <p:cNvSpPr>
            <a:spLocks noGrp="1"/>
          </p:cNvSpPr>
          <p:nvPr>
            <p:ph idx="1"/>
          </p:nvPr>
        </p:nvSpPr>
        <p:spPr/>
        <p:txBody>
          <a:bodyPr/>
          <a:lstStyle/>
          <a:p>
            <a:r>
              <a:rPr lang="fr-FR" dirty="0"/>
              <a:t>En Saxe, Luther impose :</a:t>
            </a:r>
          </a:p>
          <a:p>
            <a:pPr>
              <a:buFontTx/>
              <a:buChar char="-"/>
            </a:pPr>
            <a:r>
              <a:rPr lang="fr-FR" dirty="0"/>
              <a:t>Commissaires et juristes chargés de surveiller les prédicateurs</a:t>
            </a:r>
          </a:p>
          <a:p>
            <a:pPr>
              <a:buFontTx/>
              <a:buChar char="-"/>
            </a:pPr>
            <a:r>
              <a:rPr lang="fr-FR" dirty="0"/>
              <a:t>Mise en place de circonscriptions administratives</a:t>
            </a:r>
          </a:p>
          <a:p>
            <a:pPr>
              <a:buFontTx/>
              <a:buChar char="-"/>
            </a:pPr>
            <a:endParaRPr lang="fr-FR" dirty="0"/>
          </a:p>
          <a:p>
            <a:pPr marL="0" indent="0">
              <a:buNone/>
            </a:pPr>
            <a:r>
              <a:rPr lang="fr-FR" dirty="0"/>
              <a:t>// idem dans les autres Etats luthériens (gagnés au luthéranisme)</a:t>
            </a:r>
          </a:p>
          <a:p>
            <a:pPr marL="0" indent="0">
              <a:buNone/>
            </a:pPr>
            <a:br>
              <a:rPr lang="fr-FR" dirty="0"/>
            </a:br>
            <a:r>
              <a:rPr lang="fr-FR" dirty="0"/>
              <a:t>&gt;&gt; prise en charge par les princes du nouveau mouvement</a:t>
            </a:r>
          </a:p>
          <a:p>
            <a:pPr marL="0" indent="0">
              <a:buNone/>
            </a:pPr>
            <a:r>
              <a:rPr lang="fr-FR" dirty="0"/>
              <a:t>&gt;&gt; intervention des laïcs</a:t>
            </a:r>
          </a:p>
        </p:txBody>
      </p:sp>
    </p:spTree>
    <p:extLst>
      <p:ext uri="{BB962C8B-B14F-4D97-AF65-F5344CB8AC3E}">
        <p14:creationId xmlns:p14="http://schemas.microsoft.com/office/powerpoint/2010/main" val="739733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B8A4ED-72DE-0442-8F41-6287A706DA1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3555EAC-8AA5-7A45-A528-143BA5376CDB}"/>
              </a:ext>
            </a:extLst>
          </p:cNvPr>
          <p:cNvSpPr>
            <a:spLocks noGrp="1"/>
          </p:cNvSpPr>
          <p:nvPr>
            <p:ph idx="1"/>
          </p:nvPr>
        </p:nvSpPr>
        <p:spPr/>
        <p:txBody>
          <a:bodyPr/>
          <a:lstStyle/>
          <a:p>
            <a:r>
              <a:rPr lang="fr-FR" dirty="0"/>
              <a:t>Mouvement de type épidermique </a:t>
            </a:r>
          </a:p>
          <a:p>
            <a:pPr marL="0" indent="0">
              <a:buNone/>
            </a:pPr>
            <a:endParaRPr lang="fr-FR" dirty="0"/>
          </a:p>
          <a:p>
            <a:pPr marL="0" indent="0">
              <a:buNone/>
            </a:pPr>
            <a:r>
              <a:rPr lang="fr-FR" dirty="0"/>
              <a:t>- formations d’union ou de confédérations chrétiennes des chevaliers.</a:t>
            </a:r>
          </a:p>
          <a:p>
            <a:pPr marL="0" indent="0">
              <a:buNone/>
            </a:pPr>
            <a:endParaRPr lang="fr-FR" dirty="0"/>
          </a:p>
          <a:p>
            <a:pPr>
              <a:buFontTx/>
              <a:buChar char="-"/>
            </a:pPr>
            <a:r>
              <a:rPr lang="fr-FR" dirty="0"/>
              <a:t>rayonnement régional </a:t>
            </a:r>
          </a:p>
          <a:p>
            <a:pPr>
              <a:buFontTx/>
              <a:buChar char="-"/>
            </a:pPr>
            <a:endParaRPr lang="fr-FR" dirty="0"/>
          </a:p>
          <a:p>
            <a:pPr marL="0" indent="0">
              <a:buNone/>
            </a:pPr>
            <a:r>
              <a:rPr lang="fr-FR" dirty="0"/>
              <a:t>&gt; la réformation ne suffit pas à restaurer leur gloire.</a:t>
            </a:r>
          </a:p>
          <a:p>
            <a:endParaRPr lang="fr-FR" dirty="0"/>
          </a:p>
        </p:txBody>
      </p:sp>
    </p:spTree>
    <p:extLst>
      <p:ext uri="{BB962C8B-B14F-4D97-AF65-F5344CB8AC3E}">
        <p14:creationId xmlns:p14="http://schemas.microsoft.com/office/powerpoint/2010/main" val="41540179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6F3365-F90E-754A-BD2E-DA2D191FE8C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318FC7A-45D7-3146-A8C6-FCC0FA348BAD}"/>
              </a:ext>
            </a:extLst>
          </p:cNvPr>
          <p:cNvSpPr>
            <a:spLocks noGrp="1"/>
          </p:cNvSpPr>
          <p:nvPr>
            <p:ph idx="1"/>
          </p:nvPr>
        </p:nvSpPr>
        <p:spPr/>
        <p:txBody>
          <a:bodyPr>
            <a:normAutofit fontScale="92500"/>
          </a:bodyPr>
          <a:lstStyle/>
          <a:p>
            <a:r>
              <a:rPr lang="fr-FR" dirty="0"/>
              <a:t>// le mouvement gagne les villes</a:t>
            </a:r>
          </a:p>
          <a:p>
            <a:pPr marL="0" indent="0">
              <a:buNone/>
            </a:pPr>
            <a:endParaRPr lang="fr-FR" dirty="0"/>
          </a:p>
          <a:p>
            <a:r>
              <a:rPr lang="fr-FR" dirty="0"/>
              <a:t>En Allemagne du Nord, les deux-tiers des villes rompent avec Rome.</a:t>
            </a:r>
          </a:p>
          <a:p>
            <a:endParaRPr lang="fr-FR" dirty="0"/>
          </a:p>
          <a:p>
            <a:r>
              <a:rPr lang="fr-FR" dirty="0"/>
              <a:t>Division des princes </a:t>
            </a:r>
          </a:p>
          <a:p>
            <a:pPr marL="0" indent="0">
              <a:buNone/>
            </a:pPr>
            <a:endParaRPr lang="fr-FR" dirty="0"/>
          </a:p>
          <a:p>
            <a:pPr marL="0" indent="0">
              <a:buNone/>
            </a:pPr>
            <a:r>
              <a:rPr lang="fr-FR" dirty="0"/>
              <a:t>Nouvelle </a:t>
            </a:r>
            <a:r>
              <a:rPr lang="fr-FR" b="1" dirty="0"/>
              <a:t>Diète de Spire </a:t>
            </a:r>
            <a:r>
              <a:rPr lang="fr-FR" dirty="0"/>
              <a:t>(1529) exigeant l’arrêt de la Réforme</a:t>
            </a:r>
          </a:p>
          <a:p>
            <a:pPr marL="0" indent="0">
              <a:buNone/>
            </a:pPr>
            <a:r>
              <a:rPr lang="fr-FR" dirty="0"/>
              <a:t>- Problème de ralliement à l’empereur</a:t>
            </a:r>
          </a:p>
          <a:p>
            <a:pPr marL="0" indent="0">
              <a:buNone/>
            </a:pPr>
            <a:r>
              <a:rPr lang="fr-FR" dirty="0"/>
              <a:t>- 14 villes et 6 princes protestent &gt; naissance du sobriquet « protestant »</a:t>
            </a:r>
          </a:p>
        </p:txBody>
      </p:sp>
    </p:spTree>
    <p:extLst>
      <p:ext uri="{BB962C8B-B14F-4D97-AF65-F5344CB8AC3E}">
        <p14:creationId xmlns:p14="http://schemas.microsoft.com/office/powerpoint/2010/main" val="460151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CCE4F4-0606-AE42-A5DC-319AC504DC5A}"/>
              </a:ext>
            </a:extLst>
          </p:cNvPr>
          <p:cNvSpPr>
            <a:spLocks noGrp="1"/>
          </p:cNvSpPr>
          <p:nvPr>
            <p:ph type="title"/>
          </p:nvPr>
        </p:nvSpPr>
        <p:spPr/>
        <p:txBody>
          <a:bodyPr>
            <a:normAutofit/>
          </a:bodyPr>
          <a:lstStyle/>
          <a:p>
            <a:r>
              <a:rPr lang="fr-FR" b="1" dirty="0"/>
              <a:t>- Refus de se soumettre à l’empereur</a:t>
            </a:r>
          </a:p>
        </p:txBody>
      </p:sp>
      <p:sp>
        <p:nvSpPr>
          <p:cNvPr id="3" name="Espace réservé du contenu 2">
            <a:extLst>
              <a:ext uri="{FF2B5EF4-FFF2-40B4-BE49-F238E27FC236}">
                <a16:creationId xmlns:a16="http://schemas.microsoft.com/office/drawing/2014/main" id="{F78C1E59-7D4E-6C4A-A190-AF5289F4AF22}"/>
              </a:ext>
            </a:extLst>
          </p:cNvPr>
          <p:cNvSpPr>
            <a:spLocks noGrp="1"/>
          </p:cNvSpPr>
          <p:nvPr>
            <p:ph idx="1"/>
          </p:nvPr>
        </p:nvSpPr>
        <p:spPr/>
        <p:txBody>
          <a:bodyPr>
            <a:normAutofit/>
          </a:bodyPr>
          <a:lstStyle/>
          <a:p>
            <a:pPr marL="0" indent="0">
              <a:buNone/>
            </a:pPr>
            <a:r>
              <a:rPr lang="fr-FR" dirty="0"/>
              <a:t>Convocation à la </a:t>
            </a:r>
            <a:r>
              <a:rPr lang="fr-FR" b="1" dirty="0"/>
              <a:t>Diète* de Worms </a:t>
            </a:r>
            <a:r>
              <a:rPr lang="fr-FR" dirty="0"/>
              <a:t>(avril 1521)</a:t>
            </a:r>
          </a:p>
          <a:p>
            <a:pPr marL="0" indent="0">
              <a:buNone/>
            </a:pPr>
            <a:endParaRPr lang="fr-FR" dirty="0"/>
          </a:p>
          <a:p>
            <a:pPr marL="0" indent="0">
              <a:buNone/>
            </a:pPr>
            <a:r>
              <a:rPr lang="fr-FR" dirty="0"/>
              <a:t>Refus de se soumettre au nouvel empereur Charles Quint (1500-1558) (en charge d’exécuter la sentence)</a:t>
            </a:r>
          </a:p>
          <a:p>
            <a:pPr marL="0" indent="0">
              <a:buNone/>
            </a:pPr>
            <a:endParaRPr lang="fr-FR" dirty="0"/>
          </a:p>
          <a:p>
            <a:pPr marL="0" indent="0">
              <a:buNone/>
            </a:pPr>
            <a:r>
              <a:rPr lang="fr-FR" b="1" dirty="0"/>
              <a:t>Diète</a:t>
            </a:r>
            <a:r>
              <a:rPr lang="fr-FR" dirty="0"/>
              <a:t> = assemblée générale des Etats du Saint-Empire romain germanique. </a:t>
            </a:r>
          </a:p>
          <a:p>
            <a:pPr marL="0" indent="0">
              <a:buNone/>
            </a:pPr>
            <a:endParaRPr lang="fr-FR" dirty="0"/>
          </a:p>
          <a:p>
            <a:pPr marL="0" indent="0">
              <a:buNone/>
            </a:pPr>
            <a:endParaRPr lang="fr-FR" dirty="0"/>
          </a:p>
          <a:p>
            <a:pPr marL="0" indent="0">
              <a:buNone/>
            </a:pPr>
            <a:endParaRPr lang="fr-FR" dirty="0"/>
          </a:p>
        </p:txBody>
      </p:sp>
    </p:spTree>
    <p:extLst>
      <p:ext uri="{BB962C8B-B14F-4D97-AF65-F5344CB8AC3E}">
        <p14:creationId xmlns:p14="http://schemas.microsoft.com/office/powerpoint/2010/main" val="30088945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58472E7-1607-9B4A-A9CB-BE4F9904DDE6}"/>
              </a:ext>
            </a:extLst>
          </p:cNvPr>
          <p:cNvPicPr>
            <a:picLocks noChangeAspect="1"/>
          </p:cNvPicPr>
          <p:nvPr/>
        </p:nvPicPr>
        <p:blipFill>
          <a:blip r:embed="rId2"/>
          <a:stretch>
            <a:fillRect/>
          </a:stretch>
        </p:blipFill>
        <p:spPr>
          <a:xfrm>
            <a:off x="4540250" y="2514600"/>
            <a:ext cx="3111500" cy="1828800"/>
          </a:xfrm>
          <a:prstGeom prst="rect">
            <a:avLst/>
          </a:prstGeom>
        </p:spPr>
      </p:pic>
      <p:pic>
        <p:nvPicPr>
          <p:cNvPr id="5" name="Image 4">
            <a:extLst>
              <a:ext uri="{FF2B5EF4-FFF2-40B4-BE49-F238E27FC236}">
                <a16:creationId xmlns:a16="http://schemas.microsoft.com/office/drawing/2014/main" id="{2F8C57AD-E618-724A-B561-5BE1A5B76BEB}"/>
              </a:ext>
            </a:extLst>
          </p:cNvPr>
          <p:cNvPicPr>
            <a:picLocks noChangeAspect="1"/>
          </p:cNvPicPr>
          <p:nvPr/>
        </p:nvPicPr>
        <p:blipFill>
          <a:blip r:embed="rId3"/>
          <a:stretch>
            <a:fillRect/>
          </a:stretch>
        </p:blipFill>
        <p:spPr>
          <a:xfrm>
            <a:off x="404582" y="91439"/>
            <a:ext cx="11436898" cy="6706823"/>
          </a:xfrm>
          <a:prstGeom prst="rect">
            <a:avLst/>
          </a:prstGeom>
        </p:spPr>
      </p:pic>
    </p:spTree>
    <p:extLst>
      <p:ext uri="{BB962C8B-B14F-4D97-AF65-F5344CB8AC3E}">
        <p14:creationId xmlns:p14="http://schemas.microsoft.com/office/powerpoint/2010/main" val="9244194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9EF03E-4364-3848-8B9E-D787B25655AC}"/>
              </a:ext>
            </a:extLst>
          </p:cNvPr>
          <p:cNvSpPr>
            <a:spLocks noGrp="1"/>
          </p:cNvSpPr>
          <p:nvPr>
            <p:ph type="title"/>
          </p:nvPr>
        </p:nvSpPr>
        <p:spPr/>
        <p:txBody>
          <a:bodyPr/>
          <a:lstStyle/>
          <a:p>
            <a:endParaRPr lang="fr-FR" b="1" dirty="0"/>
          </a:p>
        </p:txBody>
      </p:sp>
      <p:sp>
        <p:nvSpPr>
          <p:cNvPr id="3" name="Espace réservé du contenu 2">
            <a:extLst>
              <a:ext uri="{FF2B5EF4-FFF2-40B4-BE49-F238E27FC236}">
                <a16:creationId xmlns:a16="http://schemas.microsoft.com/office/drawing/2014/main" id="{ECBB8AF7-1B3E-D646-BD8B-CD180EE83962}"/>
              </a:ext>
            </a:extLst>
          </p:cNvPr>
          <p:cNvSpPr>
            <a:spLocks noGrp="1"/>
          </p:cNvSpPr>
          <p:nvPr>
            <p:ph idx="1"/>
          </p:nvPr>
        </p:nvSpPr>
        <p:spPr/>
        <p:txBody>
          <a:bodyPr>
            <a:normAutofit/>
          </a:bodyPr>
          <a:lstStyle/>
          <a:p>
            <a:r>
              <a:rPr lang="fr-FR" dirty="0"/>
              <a:t>A partir de 1529, les adversaires de la </a:t>
            </a:r>
            <a:r>
              <a:rPr lang="fr-FR" i="1" dirty="0"/>
              <a:t>Réforme</a:t>
            </a:r>
            <a:r>
              <a:rPr lang="fr-FR" dirty="0"/>
              <a:t> commencent à utiliser le quolibet « </a:t>
            </a:r>
            <a:r>
              <a:rPr lang="fr-FR" b="1" dirty="0"/>
              <a:t>protestant</a:t>
            </a:r>
            <a:r>
              <a:rPr lang="fr-FR" dirty="0"/>
              <a:t> » pour désigner les princes mais aussi les villes libres qui suivent le mouvement réformateur. </a:t>
            </a:r>
          </a:p>
          <a:p>
            <a:endParaRPr lang="fr-FR" dirty="0"/>
          </a:p>
          <a:p>
            <a:endParaRPr lang="fr-FR" dirty="0"/>
          </a:p>
          <a:p>
            <a:endParaRPr lang="fr-FR" dirty="0"/>
          </a:p>
        </p:txBody>
      </p:sp>
    </p:spTree>
    <p:extLst>
      <p:ext uri="{BB962C8B-B14F-4D97-AF65-F5344CB8AC3E}">
        <p14:creationId xmlns:p14="http://schemas.microsoft.com/office/powerpoint/2010/main" val="18389915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5422B2-BA4E-4E4A-A5F3-8B73EB683B08}"/>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72C5312-FE56-784F-808A-25AC596EBD02}"/>
              </a:ext>
            </a:extLst>
          </p:cNvPr>
          <p:cNvSpPr>
            <a:spLocks noGrp="1"/>
          </p:cNvSpPr>
          <p:nvPr>
            <p:ph idx="1"/>
          </p:nvPr>
        </p:nvSpPr>
        <p:spPr/>
        <p:txBody>
          <a:bodyPr/>
          <a:lstStyle/>
          <a:p>
            <a:pPr marL="0" indent="0">
              <a:buNone/>
            </a:pPr>
            <a:r>
              <a:rPr lang="fr-FR" dirty="0"/>
              <a:t>+ Naissance parallèle d’alliances politiques pour combattre le luthéranisme</a:t>
            </a:r>
          </a:p>
          <a:p>
            <a:pPr marL="0" indent="0">
              <a:buNone/>
            </a:pPr>
            <a:r>
              <a:rPr lang="fr-FR" dirty="0"/>
              <a:t>+ moment d’intensification des « Etats-nations ».</a:t>
            </a:r>
          </a:p>
          <a:p>
            <a:endParaRPr lang="fr-FR" dirty="0"/>
          </a:p>
        </p:txBody>
      </p:sp>
    </p:spTree>
    <p:extLst>
      <p:ext uri="{BB962C8B-B14F-4D97-AF65-F5344CB8AC3E}">
        <p14:creationId xmlns:p14="http://schemas.microsoft.com/office/powerpoint/2010/main" val="24673057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1AEE58-3496-C044-A09B-D687913BB001}"/>
              </a:ext>
            </a:extLst>
          </p:cNvPr>
          <p:cNvSpPr>
            <a:spLocks noGrp="1"/>
          </p:cNvSpPr>
          <p:nvPr>
            <p:ph type="title"/>
          </p:nvPr>
        </p:nvSpPr>
        <p:spPr/>
        <p:txBody>
          <a:bodyPr>
            <a:normAutofit fontScale="90000"/>
          </a:bodyPr>
          <a:lstStyle/>
          <a:p>
            <a:br>
              <a:rPr lang="fr-FR" dirty="0"/>
            </a:br>
            <a:br>
              <a:rPr lang="fr-FR" dirty="0"/>
            </a:br>
            <a:r>
              <a:rPr lang="fr-FR" b="1" dirty="0"/>
              <a:t>B – LA CONFUSION DES REVOLTES ET DES REFORMES</a:t>
            </a:r>
            <a:br>
              <a:rPr lang="fr-FR" b="1" dirty="0"/>
            </a:br>
            <a:br>
              <a:rPr lang="fr-FR" b="1" dirty="0"/>
            </a:br>
            <a:endParaRPr lang="fr-FR" b="1" dirty="0"/>
          </a:p>
        </p:txBody>
      </p:sp>
      <p:sp>
        <p:nvSpPr>
          <p:cNvPr id="3" name="Espace réservé du contenu 2">
            <a:extLst>
              <a:ext uri="{FF2B5EF4-FFF2-40B4-BE49-F238E27FC236}">
                <a16:creationId xmlns:a16="http://schemas.microsoft.com/office/drawing/2014/main" id="{55D4E6A1-4C0A-7147-BF32-6861A546AB6A}"/>
              </a:ext>
            </a:extLst>
          </p:cNvPr>
          <p:cNvSpPr>
            <a:spLocks noGrp="1"/>
          </p:cNvSpPr>
          <p:nvPr>
            <p:ph idx="1"/>
          </p:nvPr>
        </p:nvSpPr>
        <p:spPr/>
        <p:txBody>
          <a:bodyPr/>
          <a:lstStyle/>
          <a:p>
            <a:pPr marL="0" indent="0">
              <a:buNone/>
            </a:pPr>
            <a:endParaRPr lang="fr-FR" b="1" dirty="0"/>
          </a:p>
          <a:p>
            <a:pPr marL="0" indent="0">
              <a:buNone/>
            </a:pPr>
            <a:endParaRPr lang="fr-FR" b="1" dirty="0"/>
          </a:p>
        </p:txBody>
      </p:sp>
    </p:spTree>
    <p:extLst>
      <p:ext uri="{BB962C8B-B14F-4D97-AF65-F5344CB8AC3E}">
        <p14:creationId xmlns:p14="http://schemas.microsoft.com/office/powerpoint/2010/main" val="35919858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AEE657-D445-6948-917E-A09F772874E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5F27D8F-B969-B24D-8F7A-AC4EE797257A}"/>
              </a:ext>
            </a:extLst>
          </p:cNvPr>
          <p:cNvSpPr>
            <a:spLocks noGrp="1"/>
          </p:cNvSpPr>
          <p:nvPr>
            <p:ph idx="1"/>
          </p:nvPr>
        </p:nvSpPr>
        <p:spPr>
          <a:xfrm>
            <a:off x="586740" y="1690688"/>
            <a:ext cx="10515600" cy="4351338"/>
          </a:xfrm>
        </p:spPr>
        <p:txBody>
          <a:bodyPr>
            <a:normAutofit fontScale="77500" lnSpcReduction="20000"/>
          </a:bodyPr>
          <a:lstStyle/>
          <a:p>
            <a:endParaRPr lang="fr-FR" dirty="0"/>
          </a:p>
          <a:p>
            <a:r>
              <a:rPr lang="fr-FR" dirty="0"/>
              <a:t>Agitation qui s’empare de l’Allemagne</a:t>
            </a:r>
          </a:p>
          <a:p>
            <a:pPr marL="0" indent="0">
              <a:buNone/>
            </a:pPr>
            <a:endParaRPr lang="fr-FR" dirty="0"/>
          </a:p>
          <a:p>
            <a:pPr marL="0" indent="0">
              <a:buNone/>
            </a:pPr>
            <a:r>
              <a:rPr lang="fr-FR" dirty="0"/>
              <a:t>//</a:t>
            </a:r>
          </a:p>
          <a:p>
            <a:pPr marL="0" indent="0">
              <a:buNone/>
            </a:pPr>
            <a:endParaRPr lang="fr-FR" dirty="0"/>
          </a:p>
          <a:p>
            <a:r>
              <a:rPr lang="fr-FR" dirty="0"/>
              <a:t>Apparition de dissensions au sein du mouvement évangélique</a:t>
            </a:r>
          </a:p>
          <a:p>
            <a:pPr marL="0" indent="0">
              <a:buNone/>
            </a:pPr>
            <a:endParaRPr lang="fr-FR" dirty="0"/>
          </a:p>
          <a:p>
            <a:pPr marL="0" indent="0">
              <a:buNone/>
            </a:pPr>
            <a:r>
              <a:rPr lang="fr-FR" dirty="0"/>
              <a:t>- Luther</a:t>
            </a:r>
          </a:p>
          <a:p>
            <a:pPr marL="0" indent="0">
              <a:buNone/>
            </a:pPr>
            <a:r>
              <a:rPr lang="fr-FR" dirty="0"/>
              <a:t>//</a:t>
            </a:r>
          </a:p>
          <a:p>
            <a:pPr>
              <a:buFontTx/>
              <a:buChar char="-"/>
            </a:pPr>
            <a:r>
              <a:rPr lang="fr-FR" dirty="0"/>
              <a:t>Nouveaux prédicateurs</a:t>
            </a:r>
          </a:p>
          <a:p>
            <a:pPr marL="0" indent="0">
              <a:buNone/>
            </a:pPr>
            <a:endParaRPr lang="fr-FR" dirty="0"/>
          </a:p>
          <a:p>
            <a:pPr marL="0" indent="0">
              <a:buNone/>
            </a:pPr>
            <a:r>
              <a:rPr lang="fr-FR" dirty="0"/>
              <a:t>&gt; Conquête progressive</a:t>
            </a:r>
          </a:p>
          <a:p>
            <a:pPr marL="0" indent="0">
              <a:buNone/>
            </a:pPr>
            <a:endParaRPr lang="fr-FR" dirty="0"/>
          </a:p>
        </p:txBody>
      </p:sp>
    </p:spTree>
    <p:extLst>
      <p:ext uri="{BB962C8B-B14F-4D97-AF65-F5344CB8AC3E}">
        <p14:creationId xmlns:p14="http://schemas.microsoft.com/office/powerpoint/2010/main" val="17641751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B7EB0D-BEE9-CC4A-B6D1-5F2B64C9D84D}"/>
              </a:ext>
            </a:extLst>
          </p:cNvPr>
          <p:cNvSpPr>
            <a:spLocks noGrp="1"/>
          </p:cNvSpPr>
          <p:nvPr>
            <p:ph type="title"/>
          </p:nvPr>
        </p:nvSpPr>
        <p:spPr/>
        <p:txBody>
          <a:bodyPr>
            <a:normAutofit/>
          </a:bodyPr>
          <a:lstStyle/>
          <a:p>
            <a:br>
              <a:rPr lang="fr-FR" b="1" dirty="0"/>
            </a:br>
            <a:endParaRPr lang="fr-FR" dirty="0"/>
          </a:p>
        </p:txBody>
      </p:sp>
      <p:sp>
        <p:nvSpPr>
          <p:cNvPr id="3" name="Espace réservé du contenu 2">
            <a:extLst>
              <a:ext uri="{FF2B5EF4-FFF2-40B4-BE49-F238E27FC236}">
                <a16:creationId xmlns:a16="http://schemas.microsoft.com/office/drawing/2014/main" id="{9E79E2F8-B4C6-6A4A-8C47-B948B76961E9}"/>
              </a:ext>
            </a:extLst>
          </p:cNvPr>
          <p:cNvSpPr>
            <a:spLocks noGrp="1"/>
          </p:cNvSpPr>
          <p:nvPr>
            <p:ph idx="1"/>
          </p:nvPr>
        </p:nvSpPr>
        <p:spPr/>
        <p:txBody>
          <a:bodyPr>
            <a:normAutofit/>
          </a:bodyPr>
          <a:lstStyle/>
          <a:p>
            <a:pPr marL="0" indent="0" algn="just">
              <a:buNone/>
            </a:pPr>
            <a:endParaRPr lang="fr-FR" dirty="0"/>
          </a:p>
          <a:p>
            <a:pPr marL="0" indent="0">
              <a:buNone/>
            </a:pPr>
            <a:r>
              <a:rPr lang="fr-FR" dirty="0"/>
              <a:t>La réformation gagne les </a:t>
            </a:r>
            <a:r>
              <a:rPr lang="fr-FR" b="1" dirty="0"/>
              <a:t>milieux paysans</a:t>
            </a:r>
          </a:p>
          <a:p>
            <a:pPr>
              <a:buFontTx/>
              <a:buChar char="-"/>
            </a:pPr>
            <a:r>
              <a:rPr lang="fr-FR" dirty="0"/>
              <a:t>Prêches</a:t>
            </a:r>
          </a:p>
          <a:p>
            <a:pPr>
              <a:buFontTx/>
              <a:buChar char="-"/>
            </a:pPr>
            <a:r>
              <a:rPr lang="fr-FR" dirty="0"/>
              <a:t>Libelles</a:t>
            </a:r>
          </a:p>
          <a:p>
            <a:pPr>
              <a:buFontTx/>
              <a:buChar char="-"/>
            </a:pPr>
            <a:r>
              <a:rPr lang="fr-FR" dirty="0"/>
              <a:t>Pamphlets</a:t>
            </a:r>
          </a:p>
          <a:p>
            <a:pPr marL="0" indent="0">
              <a:buNone/>
            </a:pPr>
            <a:endParaRPr lang="fr-FR" b="1" dirty="0"/>
          </a:p>
        </p:txBody>
      </p:sp>
    </p:spTree>
    <p:extLst>
      <p:ext uri="{BB962C8B-B14F-4D97-AF65-F5344CB8AC3E}">
        <p14:creationId xmlns:p14="http://schemas.microsoft.com/office/powerpoint/2010/main" val="5540248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A8484F-12B0-0E40-9C2B-8096DA8F03AE}"/>
              </a:ext>
            </a:extLst>
          </p:cNvPr>
          <p:cNvSpPr>
            <a:spLocks noGrp="1"/>
          </p:cNvSpPr>
          <p:nvPr>
            <p:ph type="title"/>
          </p:nvPr>
        </p:nvSpPr>
        <p:spPr/>
        <p:txBody>
          <a:bodyPr/>
          <a:lstStyle/>
          <a:p>
            <a:endParaRPr lang="fr-FR" b="1" dirty="0"/>
          </a:p>
        </p:txBody>
      </p:sp>
      <p:sp>
        <p:nvSpPr>
          <p:cNvPr id="3" name="Espace réservé du contenu 2">
            <a:extLst>
              <a:ext uri="{FF2B5EF4-FFF2-40B4-BE49-F238E27FC236}">
                <a16:creationId xmlns:a16="http://schemas.microsoft.com/office/drawing/2014/main" id="{6D95D77F-59A7-064E-B1E6-5B9CF1E295D2}"/>
              </a:ext>
            </a:extLst>
          </p:cNvPr>
          <p:cNvSpPr>
            <a:spLocks noGrp="1"/>
          </p:cNvSpPr>
          <p:nvPr>
            <p:ph idx="1"/>
          </p:nvPr>
        </p:nvSpPr>
        <p:spPr/>
        <p:txBody>
          <a:bodyPr>
            <a:normAutofit/>
          </a:bodyPr>
          <a:lstStyle/>
          <a:p>
            <a:pPr marL="0" indent="0">
              <a:buNone/>
            </a:pPr>
            <a:r>
              <a:rPr lang="fr-FR" dirty="0"/>
              <a:t>Ni rébellion</a:t>
            </a:r>
          </a:p>
          <a:p>
            <a:pPr marL="0" indent="0">
              <a:buNone/>
            </a:pPr>
            <a:r>
              <a:rPr lang="fr-FR" dirty="0"/>
              <a:t>Ni révolution</a:t>
            </a:r>
          </a:p>
          <a:p>
            <a:pPr marL="0" indent="0">
              <a:buNone/>
            </a:pPr>
            <a:endParaRPr lang="fr-FR" dirty="0"/>
          </a:p>
          <a:p>
            <a:pPr>
              <a:buFontTx/>
              <a:buChar char="-"/>
            </a:pPr>
            <a:r>
              <a:rPr lang="fr-FR" dirty="0"/>
              <a:t>Dénonciation du </a:t>
            </a:r>
            <a:r>
              <a:rPr lang="fr-FR" b="1" dirty="0"/>
              <a:t>radicalisme</a:t>
            </a:r>
          </a:p>
          <a:p>
            <a:pPr>
              <a:buFontTx/>
              <a:buChar char="-"/>
            </a:pPr>
            <a:r>
              <a:rPr lang="fr-FR" dirty="0"/>
              <a:t>Refus des mouvements </a:t>
            </a:r>
            <a:r>
              <a:rPr lang="fr-FR" b="1" dirty="0"/>
              <a:t>millénaristes</a:t>
            </a:r>
          </a:p>
          <a:p>
            <a:pPr>
              <a:buFontTx/>
              <a:buChar char="-"/>
            </a:pPr>
            <a:r>
              <a:rPr lang="fr-FR" dirty="0"/>
              <a:t>Rejet des formes d’</a:t>
            </a:r>
            <a:r>
              <a:rPr lang="fr-FR" b="1" dirty="0"/>
              <a:t>instrumentalisation et de récupération</a:t>
            </a:r>
          </a:p>
          <a:p>
            <a:pPr marL="0" indent="0">
              <a:buNone/>
            </a:pPr>
            <a:endParaRPr lang="fr-FR" dirty="0"/>
          </a:p>
        </p:txBody>
      </p:sp>
    </p:spTree>
    <p:extLst>
      <p:ext uri="{BB962C8B-B14F-4D97-AF65-F5344CB8AC3E}">
        <p14:creationId xmlns:p14="http://schemas.microsoft.com/office/powerpoint/2010/main" val="26873127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2031E5-A4FE-4A41-BD2F-157770C9ABB0}"/>
              </a:ext>
            </a:extLst>
          </p:cNvPr>
          <p:cNvSpPr>
            <a:spLocks noGrp="1"/>
          </p:cNvSpPr>
          <p:nvPr>
            <p:ph type="title"/>
          </p:nvPr>
        </p:nvSpPr>
        <p:spPr/>
        <p:txBody>
          <a:bodyPr/>
          <a:lstStyle/>
          <a:p>
            <a:r>
              <a:rPr lang="fr-FR" b="1" dirty="0"/>
              <a:t>- La guerre des paysans (1524-1525)</a:t>
            </a:r>
          </a:p>
        </p:txBody>
      </p:sp>
      <p:sp>
        <p:nvSpPr>
          <p:cNvPr id="3" name="Espace réservé du contenu 2">
            <a:extLst>
              <a:ext uri="{FF2B5EF4-FFF2-40B4-BE49-F238E27FC236}">
                <a16:creationId xmlns:a16="http://schemas.microsoft.com/office/drawing/2014/main" id="{5E4A987A-78F6-F84C-825F-78CBD750EFFA}"/>
              </a:ext>
            </a:extLst>
          </p:cNvPr>
          <p:cNvSpPr>
            <a:spLocks noGrp="1"/>
          </p:cNvSpPr>
          <p:nvPr>
            <p:ph idx="1"/>
          </p:nvPr>
        </p:nvSpPr>
        <p:spPr/>
        <p:txBody>
          <a:bodyPr>
            <a:normAutofit lnSpcReduction="10000"/>
          </a:bodyPr>
          <a:lstStyle/>
          <a:p>
            <a:pPr marL="0" indent="0">
              <a:buNone/>
            </a:pPr>
            <a:r>
              <a:rPr lang="fr-FR" dirty="0"/>
              <a:t>-  message de Luther</a:t>
            </a:r>
          </a:p>
          <a:p>
            <a:pPr>
              <a:buFontTx/>
              <a:buChar char="-"/>
            </a:pPr>
            <a:r>
              <a:rPr lang="fr-FR" dirty="0"/>
              <a:t>résonnance dans la population majoritairement paysanne </a:t>
            </a:r>
          </a:p>
          <a:p>
            <a:pPr marL="0" indent="0">
              <a:buNone/>
            </a:pPr>
            <a:r>
              <a:rPr lang="fr-FR" dirty="0"/>
              <a:t>critique des privilèges du clergé, </a:t>
            </a:r>
          </a:p>
          <a:p>
            <a:pPr marL="0" indent="0">
              <a:buNone/>
            </a:pPr>
            <a:r>
              <a:rPr lang="fr-FR" dirty="0"/>
              <a:t>réorganisation de l’assistance publique, etc.</a:t>
            </a:r>
          </a:p>
          <a:p>
            <a:pPr marL="0" indent="0">
              <a:buNone/>
            </a:pPr>
            <a:endParaRPr lang="fr-FR" dirty="0"/>
          </a:p>
          <a:p>
            <a:r>
              <a:rPr lang="fr-FR" dirty="0"/>
              <a:t>Révolte née en Forêt Noire suite à une affaire de Corvée (juin 1524)</a:t>
            </a:r>
          </a:p>
          <a:p>
            <a:r>
              <a:rPr lang="fr-FR" dirty="0"/>
              <a:t>Révolte gagne Souabe, Allemagne du Sud, Alsace, Thuringe, Saxe</a:t>
            </a:r>
          </a:p>
          <a:p>
            <a:r>
              <a:rPr lang="fr-FR" dirty="0"/>
              <a:t>Programme des </a:t>
            </a:r>
            <a:r>
              <a:rPr lang="fr-FR" i="1" dirty="0"/>
              <a:t>Douze articles</a:t>
            </a:r>
            <a:r>
              <a:rPr lang="fr-FR" dirty="0"/>
              <a:t> (revendications sociales et religieuses)</a:t>
            </a:r>
          </a:p>
          <a:p>
            <a:r>
              <a:rPr lang="fr-FR" dirty="0"/>
              <a:t>Reprise des idées de Luther (Ecriture comme « seule autorité »)</a:t>
            </a:r>
          </a:p>
          <a:p>
            <a:pPr marL="0" indent="0">
              <a:buNone/>
            </a:pPr>
            <a:endParaRPr lang="fr-FR" dirty="0"/>
          </a:p>
          <a:p>
            <a:pPr marL="0" indent="0">
              <a:buNone/>
            </a:pPr>
            <a:endParaRPr lang="fr-FR" dirty="0"/>
          </a:p>
          <a:p>
            <a:endParaRPr lang="fr-FR" dirty="0"/>
          </a:p>
        </p:txBody>
      </p:sp>
    </p:spTree>
    <p:extLst>
      <p:ext uri="{BB962C8B-B14F-4D97-AF65-F5344CB8AC3E}">
        <p14:creationId xmlns:p14="http://schemas.microsoft.com/office/powerpoint/2010/main" val="18851593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B35BFE-36DC-B041-8DF9-BF0524EDB2FD}"/>
              </a:ext>
            </a:extLst>
          </p:cNvPr>
          <p:cNvSpPr>
            <a:spLocks noGrp="1"/>
          </p:cNvSpPr>
          <p:nvPr>
            <p:ph type="title"/>
          </p:nvPr>
        </p:nvSpPr>
        <p:spPr/>
        <p:txBody>
          <a:bodyPr>
            <a:normAutofit fontScale="90000"/>
          </a:bodyPr>
          <a:lstStyle/>
          <a:p>
            <a:br>
              <a:rPr lang="fr-FR" dirty="0"/>
            </a:br>
            <a:r>
              <a:rPr lang="fr-FR" b="1" dirty="0"/>
              <a:t>- La lutte de Luther contre Müntzer (1489-1525) </a:t>
            </a:r>
            <a:br>
              <a:rPr lang="fr-FR" dirty="0"/>
            </a:br>
            <a:endParaRPr lang="fr-FR" dirty="0"/>
          </a:p>
        </p:txBody>
      </p:sp>
      <p:sp>
        <p:nvSpPr>
          <p:cNvPr id="3" name="Espace réservé du contenu 2">
            <a:extLst>
              <a:ext uri="{FF2B5EF4-FFF2-40B4-BE49-F238E27FC236}">
                <a16:creationId xmlns:a16="http://schemas.microsoft.com/office/drawing/2014/main" id="{3532A048-4428-4B4B-ABE1-0279ECFCB826}"/>
              </a:ext>
            </a:extLst>
          </p:cNvPr>
          <p:cNvSpPr>
            <a:spLocks noGrp="1"/>
          </p:cNvSpPr>
          <p:nvPr>
            <p:ph idx="1"/>
          </p:nvPr>
        </p:nvSpPr>
        <p:spPr/>
        <p:txBody>
          <a:bodyPr>
            <a:normAutofit fontScale="85000" lnSpcReduction="20000"/>
          </a:bodyPr>
          <a:lstStyle/>
          <a:p>
            <a:pPr>
              <a:buFontTx/>
              <a:buChar char="-"/>
            </a:pPr>
            <a:r>
              <a:rPr lang="fr-FR" dirty="0"/>
              <a:t>Dans ce cadre, en Thuringe, influence du prédicateur Thomas Müntzer sur les paysans</a:t>
            </a:r>
          </a:p>
          <a:p>
            <a:pPr>
              <a:buFontTx/>
              <a:buChar char="-"/>
            </a:pPr>
            <a:r>
              <a:rPr lang="fr-FR" dirty="0"/>
              <a:t>Fidèle de Luther</a:t>
            </a:r>
          </a:p>
          <a:p>
            <a:pPr>
              <a:buFontTx/>
              <a:buChar char="-"/>
            </a:pPr>
            <a:r>
              <a:rPr lang="fr-FR" dirty="0"/>
              <a:t>Sécession avec Luther</a:t>
            </a:r>
          </a:p>
          <a:p>
            <a:pPr marL="0" indent="0">
              <a:buNone/>
            </a:pPr>
            <a:r>
              <a:rPr lang="fr-FR" dirty="0"/>
              <a:t>* </a:t>
            </a:r>
            <a:r>
              <a:rPr lang="fr-FR" b="1" dirty="0"/>
              <a:t>// lois laïques-lois divines</a:t>
            </a:r>
          </a:p>
          <a:p>
            <a:pPr marL="0" indent="0">
              <a:buNone/>
            </a:pPr>
            <a:r>
              <a:rPr lang="fr-FR" dirty="0"/>
              <a:t>* Révolte contre « la putain de Babylone »</a:t>
            </a:r>
          </a:p>
          <a:p>
            <a:pPr marL="0" indent="0">
              <a:buNone/>
            </a:pPr>
            <a:r>
              <a:rPr lang="fr-FR" dirty="0"/>
              <a:t>* </a:t>
            </a:r>
            <a:r>
              <a:rPr lang="fr-FR" b="1" dirty="0"/>
              <a:t>Réforme de l’Eglise par la violence</a:t>
            </a:r>
          </a:p>
          <a:p>
            <a:pPr marL="0" indent="0">
              <a:buNone/>
            </a:pPr>
            <a:endParaRPr lang="fr-FR" dirty="0"/>
          </a:p>
          <a:p>
            <a:pPr marL="0" indent="0">
              <a:buNone/>
            </a:pPr>
            <a:r>
              <a:rPr lang="fr-FR" dirty="0"/>
              <a:t>&gt; Triomphe par le Verbe </a:t>
            </a:r>
          </a:p>
          <a:p>
            <a:pPr marL="0" indent="0">
              <a:buNone/>
            </a:pPr>
            <a:r>
              <a:rPr lang="fr-FR" dirty="0"/>
              <a:t>&gt; Prophétisme mais pas subversion</a:t>
            </a:r>
          </a:p>
          <a:p>
            <a:pPr marL="0" indent="0">
              <a:buNone/>
            </a:pPr>
            <a:r>
              <a:rPr lang="fr-FR" dirty="0"/>
              <a:t>&gt; Vrais et faux prophètes</a:t>
            </a:r>
          </a:p>
        </p:txBody>
      </p:sp>
    </p:spTree>
    <p:extLst>
      <p:ext uri="{BB962C8B-B14F-4D97-AF65-F5344CB8AC3E}">
        <p14:creationId xmlns:p14="http://schemas.microsoft.com/office/powerpoint/2010/main" val="2835768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E5A3DA-C95F-0744-A9CD-46C27643ED6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B48BB25-B5E5-A846-BB0D-93E136E2BEDC}"/>
              </a:ext>
            </a:extLst>
          </p:cNvPr>
          <p:cNvSpPr>
            <a:spLocks noGrp="1"/>
          </p:cNvSpPr>
          <p:nvPr>
            <p:ph idx="1"/>
          </p:nvPr>
        </p:nvSpPr>
        <p:spPr/>
        <p:txBody>
          <a:bodyPr>
            <a:normAutofit lnSpcReduction="10000"/>
          </a:bodyPr>
          <a:lstStyle/>
          <a:p>
            <a:pPr marL="0" indent="0">
              <a:buNone/>
            </a:pPr>
            <a:r>
              <a:rPr lang="fr-FR" dirty="0"/>
              <a:t>Luther, </a:t>
            </a:r>
            <a:r>
              <a:rPr lang="de-DE" i="1" dirty="0"/>
              <a:t>Wider die </a:t>
            </a:r>
            <a:r>
              <a:rPr lang="de-DE" i="1" dirty="0" err="1"/>
              <a:t>Mordischen</a:t>
            </a:r>
            <a:r>
              <a:rPr lang="de-DE" i="1" dirty="0"/>
              <a:t> und </a:t>
            </a:r>
            <a:r>
              <a:rPr lang="de-DE" i="1" dirty="0" err="1"/>
              <a:t>Reubischen</a:t>
            </a:r>
            <a:r>
              <a:rPr lang="de-DE" i="1" dirty="0"/>
              <a:t> Rotten der </a:t>
            </a:r>
            <a:r>
              <a:rPr lang="de-DE" i="1" dirty="0" err="1"/>
              <a:t>Bawren</a:t>
            </a:r>
            <a:r>
              <a:rPr lang="de-DE" i="1" dirty="0"/>
              <a:t> (</a:t>
            </a:r>
            <a:r>
              <a:rPr lang="fr-FR" i="1" dirty="0"/>
              <a:t>Contre les meurtriers et les hordes de paysans voleurs)</a:t>
            </a:r>
            <a:r>
              <a:rPr lang="fr-FR" dirty="0"/>
              <a:t>, 1524-1526</a:t>
            </a:r>
          </a:p>
          <a:p>
            <a:pPr marL="0" indent="0">
              <a:buNone/>
            </a:pPr>
            <a:endParaRPr lang="fr-FR" dirty="0"/>
          </a:p>
          <a:p>
            <a:pPr marL="0" indent="0" algn="just">
              <a:buNone/>
            </a:pPr>
            <a:r>
              <a:rPr lang="fr-FR" dirty="0"/>
              <a:t>« (...) tous ceux qui le peuvent doivent assommer, égorger et passer au fil de l'épée, secrètement ou en public, en sachant qu'il n'est rien de plus venimeux, de plus nuisible, de plus diabolique qu'un rebelle (...). Ici, c'est le temps du glaive et de la colère, et non le temps de la clémence. Aussi l'autorité </a:t>
            </a:r>
            <a:r>
              <a:rPr lang="fr-FR" dirty="0" err="1"/>
              <a:t>doit-elle</a:t>
            </a:r>
            <a:r>
              <a:rPr lang="fr-FR" dirty="0"/>
              <a:t> foncer hardiment et frapper en toute bonne conscience, frapper aussi longtemps que la révolte aura un souffle de vie. (...) C'est pourquoi, chers seigneurs, (...) poignardez, pourfendez, égorgez à qui mieux mieux ».</a:t>
            </a:r>
          </a:p>
        </p:txBody>
      </p:sp>
    </p:spTree>
    <p:extLst>
      <p:ext uri="{BB962C8B-B14F-4D97-AF65-F5344CB8AC3E}">
        <p14:creationId xmlns:p14="http://schemas.microsoft.com/office/powerpoint/2010/main" val="2575369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56DC7E-FD02-F845-83CA-B90E752C872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1CFE942-F424-4246-B24D-492E31E53119}"/>
              </a:ext>
            </a:extLst>
          </p:cNvPr>
          <p:cNvSpPr>
            <a:spLocks noGrp="1"/>
          </p:cNvSpPr>
          <p:nvPr>
            <p:ph idx="1"/>
          </p:nvPr>
        </p:nvSpPr>
        <p:spPr/>
        <p:txBody>
          <a:bodyPr/>
          <a:lstStyle/>
          <a:p>
            <a:pPr marL="0" indent="0" algn="just">
              <a:buNone/>
            </a:pPr>
            <a:r>
              <a:rPr lang="fr-FR" sz="2000" dirty="0"/>
              <a:t>« </a:t>
            </a:r>
            <a:r>
              <a:rPr lang="fr-FR" sz="2000" b="1" dirty="0"/>
              <a:t>je prie Votre Altesse impériale </a:t>
            </a:r>
            <a:r>
              <a:rPr lang="fr-FR" sz="2000" dirty="0"/>
              <a:t>[…] de bien vouloir considérer que mes livres ne sont pas tous de même nature. Il y en a qui traitent de la foi et des bonnes </a:t>
            </a:r>
            <a:r>
              <a:rPr lang="fr-FR" sz="2000" dirty="0" err="1"/>
              <a:t>oeuvres</a:t>
            </a:r>
            <a:r>
              <a:rPr lang="fr-FR" sz="2000" dirty="0"/>
              <a:t>, </a:t>
            </a:r>
            <a:r>
              <a:rPr lang="fr-FR" sz="2000" b="1" dirty="0"/>
              <a:t>sans aucune tendance polémique. </a:t>
            </a:r>
            <a:r>
              <a:rPr lang="fr-FR" sz="2000" dirty="0"/>
              <a:t>Mes adversaires reconnaissent qu’ils sont utiles, inoffensifs et dignes d’être médités par des </a:t>
            </a:r>
            <a:r>
              <a:rPr lang="fr-FR" sz="2000" dirty="0" err="1"/>
              <a:t>coeurs</a:t>
            </a:r>
            <a:r>
              <a:rPr lang="fr-FR" sz="2000" dirty="0"/>
              <a:t> chrétiens.[…] Il est une autre classe de mes écrits </a:t>
            </a:r>
            <a:r>
              <a:rPr lang="fr-FR" sz="2000" b="1" dirty="0"/>
              <a:t>où j’attaque le papisme et ses partisans, pour avoir, par leurs fausses doctrines, leur mauvaise vie et leurs scandaleux exemples, désolé la chrétienté toute entière </a:t>
            </a:r>
            <a:r>
              <a:rPr lang="fr-FR" sz="2000" dirty="0"/>
              <a:t>[…]. Peut-on nier qu’avec une incroyable tyrannie il n’épuise et n’engloutisse jusqu’à ce jour les biens et les trésors des peuples,[…], quoique les papistes enseignent, dans leurs propres livres, que toute loi et doctrine du pape contraire à </a:t>
            </a:r>
            <a:r>
              <a:rPr lang="fr-FR" sz="2000" i="1" dirty="0"/>
              <a:t>L’Évangile</a:t>
            </a:r>
            <a:r>
              <a:rPr lang="fr-FR" sz="2000" dirty="0"/>
              <a:t> […] doit être rejetée ? Et je rétracterais mes paroles ? Jamais !  »</a:t>
            </a:r>
          </a:p>
          <a:p>
            <a:pPr marL="0" indent="0">
              <a:buNone/>
            </a:pPr>
            <a:r>
              <a:rPr lang="fr-FR" sz="2000" b="1" i="1" dirty="0"/>
              <a:t>Luther</a:t>
            </a:r>
            <a:r>
              <a:rPr lang="fr-FR" sz="2000" b="1" dirty="0"/>
              <a:t>, fragments extraits de ses œuvres par G. A. </a:t>
            </a:r>
            <a:r>
              <a:rPr lang="fr-FR" sz="2000" b="1" dirty="0" err="1"/>
              <a:t>Hoff</a:t>
            </a:r>
            <a:r>
              <a:rPr lang="fr-FR" sz="2000" b="1" dirty="0"/>
              <a:t>, Lausanne, 1887, p. 216-219.</a:t>
            </a:r>
            <a:endParaRPr lang="fr-FR" sz="2000" dirty="0"/>
          </a:p>
        </p:txBody>
      </p:sp>
    </p:spTree>
    <p:extLst>
      <p:ext uri="{BB962C8B-B14F-4D97-AF65-F5344CB8AC3E}">
        <p14:creationId xmlns:p14="http://schemas.microsoft.com/office/powerpoint/2010/main" val="23198418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EDA1C9-EAAC-B54D-BDA6-EB5D88E1F443}"/>
              </a:ext>
            </a:extLst>
          </p:cNvPr>
          <p:cNvPicPr>
            <a:picLocks noChangeAspect="1"/>
          </p:cNvPicPr>
          <p:nvPr/>
        </p:nvPicPr>
        <p:blipFill>
          <a:blip r:embed="rId2"/>
          <a:stretch>
            <a:fillRect/>
          </a:stretch>
        </p:blipFill>
        <p:spPr>
          <a:xfrm>
            <a:off x="563880" y="165100"/>
            <a:ext cx="5143500" cy="6527800"/>
          </a:xfrm>
          <a:prstGeom prst="rect">
            <a:avLst/>
          </a:prstGeom>
        </p:spPr>
      </p:pic>
      <p:sp>
        <p:nvSpPr>
          <p:cNvPr id="6" name="ZoneTexte 5">
            <a:extLst>
              <a:ext uri="{FF2B5EF4-FFF2-40B4-BE49-F238E27FC236}">
                <a16:creationId xmlns:a16="http://schemas.microsoft.com/office/drawing/2014/main" id="{AEEB8026-B578-AC4E-9921-40A16802DAFF}"/>
              </a:ext>
            </a:extLst>
          </p:cNvPr>
          <p:cNvSpPr txBox="1"/>
          <p:nvPr/>
        </p:nvSpPr>
        <p:spPr>
          <a:xfrm>
            <a:off x="6903720" y="4091940"/>
            <a:ext cx="3234690" cy="646331"/>
          </a:xfrm>
          <a:prstGeom prst="rect">
            <a:avLst/>
          </a:prstGeom>
          <a:noFill/>
        </p:spPr>
        <p:txBody>
          <a:bodyPr wrap="square" rtlCol="0">
            <a:spAutoFit/>
          </a:bodyPr>
          <a:lstStyle/>
          <a:p>
            <a:r>
              <a:rPr lang="fr-FR" dirty="0"/>
              <a:t>Gabriel Salmon, </a:t>
            </a:r>
            <a:r>
              <a:rPr lang="fr-FR" i="1" dirty="0"/>
              <a:t>Guerre des paysans</a:t>
            </a:r>
            <a:r>
              <a:rPr lang="fr-FR" dirty="0"/>
              <a:t>, gravure, vers 1526.</a:t>
            </a:r>
          </a:p>
        </p:txBody>
      </p:sp>
    </p:spTree>
    <p:extLst>
      <p:ext uri="{BB962C8B-B14F-4D97-AF65-F5344CB8AC3E}">
        <p14:creationId xmlns:p14="http://schemas.microsoft.com/office/powerpoint/2010/main" val="20595547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D049310-1BE5-9C4F-83CB-2AA1EBE9AEEB}"/>
              </a:ext>
            </a:extLst>
          </p:cNvPr>
          <p:cNvPicPr>
            <a:picLocks noChangeAspect="1"/>
          </p:cNvPicPr>
          <p:nvPr/>
        </p:nvPicPr>
        <p:blipFill>
          <a:blip r:embed="rId3"/>
          <a:stretch>
            <a:fillRect/>
          </a:stretch>
        </p:blipFill>
        <p:spPr>
          <a:xfrm>
            <a:off x="1605280" y="-170180"/>
            <a:ext cx="7390130" cy="7390130"/>
          </a:xfrm>
          <a:prstGeom prst="rect">
            <a:avLst/>
          </a:prstGeom>
        </p:spPr>
      </p:pic>
    </p:spTree>
    <p:extLst>
      <p:ext uri="{BB962C8B-B14F-4D97-AF65-F5344CB8AC3E}">
        <p14:creationId xmlns:p14="http://schemas.microsoft.com/office/powerpoint/2010/main" val="29614507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2B1084-29BD-0340-B878-20780D955401}"/>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3C5322A5-96D2-A741-91C9-B6D0315C6977}"/>
              </a:ext>
            </a:extLst>
          </p:cNvPr>
          <p:cNvSpPr>
            <a:spLocks noGrp="1"/>
          </p:cNvSpPr>
          <p:nvPr>
            <p:ph idx="1"/>
          </p:nvPr>
        </p:nvSpPr>
        <p:spPr/>
        <p:txBody>
          <a:bodyPr>
            <a:normAutofit/>
          </a:bodyPr>
          <a:lstStyle/>
          <a:p>
            <a:pPr>
              <a:buFont typeface="Wingdings" pitchFamily="2" charset="2"/>
              <a:buChar char="Ø"/>
            </a:pPr>
            <a:r>
              <a:rPr lang="fr-FR" dirty="0"/>
              <a:t>Répression dans le sang</a:t>
            </a:r>
          </a:p>
          <a:p>
            <a:pPr>
              <a:buFont typeface="Wingdings" pitchFamily="2" charset="2"/>
              <a:buChar char="Ø"/>
            </a:pPr>
            <a:r>
              <a:rPr lang="fr-FR" dirty="0"/>
              <a:t>100 000 morts (?)</a:t>
            </a:r>
          </a:p>
          <a:p>
            <a:endParaRPr lang="fr-FR" dirty="0"/>
          </a:p>
          <a:p>
            <a:r>
              <a:rPr lang="fr-FR" dirty="0"/>
              <a:t>La Réformation n’est pas une révolution</a:t>
            </a:r>
          </a:p>
          <a:p>
            <a:endParaRPr lang="fr-FR" dirty="0"/>
          </a:p>
          <a:p>
            <a:r>
              <a:rPr lang="fr-FR" dirty="0"/>
              <a:t>« </a:t>
            </a:r>
            <a:r>
              <a:rPr lang="fr-FR" b="1" dirty="0"/>
              <a:t>L’inspiration</a:t>
            </a:r>
            <a:r>
              <a:rPr lang="fr-FR" dirty="0"/>
              <a:t> », mais aussi « </a:t>
            </a:r>
            <a:r>
              <a:rPr lang="fr-FR" b="1" dirty="0"/>
              <a:t>l’institution </a:t>
            </a:r>
            <a:r>
              <a:rPr lang="fr-FR" dirty="0"/>
              <a:t>»</a:t>
            </a:r>
          </a:p>
          <a:p>
            <a:endParaRPr lang="fr-FR" dirty="0"/>
          </a:p>
          <a:p>
            <a:r>
              <a:rPr lang="fr-FR" dirty="0"/>
              <a:t>Urgence de </a:t>
            </a:r>
            <a:r>
              <a:rPr lang="fr-FR" b="1" dirty="0"/>
              <a:t>l’organisation ecclésiale </a:t>
            </a:r>
            <a:r>
              <a:rPr lang="fr-FR" dirty="0"/>
              <a:t>de la Réformation</a:t>
            </a:r>
          </a:p>
        </p:txBody>
      </p:sp>
    </p:spTree>
    <p:extLst>
      <p:ext uri="{BB962C8B-B14F-4D97-AF65-F5344CB8AC3E}">
        <p14:creationId xmlns:p14="http://schemas.microsoft.com/office/powerpoint/2010/main" val="25520580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35C7F7-0DDF-2347-BE2B-1F95CC6F6B4E}"/>
              </a:ext>
            </a:extLst>
          </p:cNvPr>
          <p:cNvSpPr>
            <a:spLocks noGrp="1"/>
          </p:cNvSpPr>
          <p:nvPr>
            <p:ph type="title"/>
          </p:nvPr>
        </p:nvSpPr>
        <p:spPr/>
        <p:txBody>
          <a:bodyPr/>
          <a:lstStyle/>
          <a:p>
            <a:r>
              <a:rPr lang="fr-FR" dirty="0"/>
              <a:t>- L’émergence de divergences </a:t>
            </a:r>
          </a:p>
        </p:txBody>
      </p:sp>
      <p:sp>
        <p:nvSpPr>
          <p:cNvPr id="3" name="Espace réservé du contenu 2">
            <a:extLst>
              <a:ext uri="{FF2B5EF4-FFF2-40B4-BE49-F238E27FC236}">
                <a16:creationId xmlns:a16="http://schemas.microsoft.com/office/drawing/2014/main" id="{29400D06-3D9E-A946-B5B2-D187761935AF}"/>
              </a:ext>
            </a:extLst>
          </p:cNvPr>
          <p:cNvSpPr>
            <a:spLocks noGrp="1"/>
          </p:cNvSpPr>
          <p:nvPr>
            <p:ph idx="1"/>
          </p:nvPr>
        </p:nvSpPr>
        <p:spPr/>
        <p:txBody>
          <a:bodyPr>
            <a:normAutofit/>
          </a:bodyPr>
          <a:lstStyle/>
          <a:p>
            <a:pPr>
              <a:buFontTx/>
              <a:buChar char="-"/>
            </a:pPr>
            <a:r>
              <a:rPr lang="fr-FR" dirty="0"/>
              <a:t>En Allemagne du Sud et dans les cantons suisses</a:t>
            </a:r>
          </a:p>
          <a:p>
            <a:r>
              <a:rPr lang="fr-FR" dirty="0"/>
              <a:t>Progression de la Réforme</a:t>
            </a:r>
          </a:p>
          <a:p>
            <a:r>
              <a:rPr lang="fr-FR" dirty="0"/>
              <a:t>Influence de l’humaniste </a:t>
            </a:r>
            <a:r>
              <a:rPr lang="fr-FR" b="1" dirty="0"/>
              <a:t>Ulrich Zwingli </a:t>
            </a:r>
            <a:r>
              <a:rPr lang="fr-FR" dirty="0"/>
              <a:t>(1484-1531) et non de Luther</a:t>
            </a:r>
          </a:p>
          <a:p>
            <a:r>
              <a:rPr lang="fr-FR" dirty="0"/>
              <a:t>Prédicateur de la cathédrale de Zürich</a:t>
            </a:r>
          </a:p>
          <a:p>
            <a:r>
              <a:rPr lang="fr-FR" dirty="0"/>
              <a:t>1523, adoption par le canton de Zürich de :</a:t>
            </a:r>
          </a:p>
          <a:p>
            <a:pPr>
              <a:buFontTx/>
              <a:buChar char="-"/>
            </a:pPr>
            <a:r>
              <a:rPr lang="fr-FR" dirty="0"/>
              <a:t>Réforme du culte</a:t>
            </a:r>
          </a:p>
          <a:p>
            <a:pPr>
              <a:buFontTx/>
              <a:buChar char="-"/>
            </a:pPr>
            <a:r>
              <a:rPr lang="fr-FR" dirty="0"/>
              <a:t>Messe supprimée et remplacée par une nouvelle liturgie</a:t>
            </a:r>
          </a:p>
          <a:p>
            <a:pPr>
              <a:buFontTx/>
              <a:buChar char="-"/>
            </a:pPr>
            <a:r>
              <a:rPr lang="fr-FR" dirty="0"/>
              <a:t>Abolition du sacerdoce</a:t>
            </a:r>
          </a:p>
          <a:p>
            <a:endParaRPr lang="fr-FR" dirty="0"/>
          </a:p>
          <a:p>
            <a:endParaRPr lang="fr-FR" dirty="0"/>
          </a:p>
          <a:p>
            <a:endParaRPr lang="fr-FR" dirty="0"/>
          </a:p>
        </p:txBody>
      </p:sp>
    </p:spTree>
    <p:extLst>
      <p:ext uri="{BB962C8B-B14F-4D97-AF65-F5344CB8AC3E}">
        <p14:creationId xmlns:p14="http://schemas.microsoft.com/office/powerpoint/2010/main" val="6031816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617D21-22D4-D94F-B28C-361C1F929543}"/>
              </a:ext>
            </a:extLst>
          </p:cNvPr>
          <p:cNvSpPr>
            <a:spLocks noGrp="1"/>
          </p:cNvSpPr>
          <p:nvPr>
            <p:ph type="title"/>
          </p:nvPr>
        </p:nvSpPr>
        <p:spPr/>
        <p:txBody>
          <a:bodyPr/>
          <a:lstStyle/>
          <a:p>
            <a:r>
              <a:rPr lang="fr-FR" b="1" dirty="0"/>
              <a:t>CONCLUSION</a:t>
            </a:r>
          </a:p>
        </p:txBody>
      </p:sp>
      <p:sp>
        <p:nvSpPr>
          <p:cNvPr id="3" name="Espace réservé du contenu 2">
            <a:extLst>
              <a:ext uri="{FF2B5EF4-FFF2-40B4-BE49-F238E27FC236}">
                <a16:creationId xmlns:a16="http://schemas.microsoft.com/office/drawing/2014/main" id="{0ABF67AF-6334-1D4F-AF14-5A8136D97834}"/>
              </a:ext>
            </a:extLst>
          </p:cNvPr>
          <p:cNvSpPr>
            <a:spLocks noGrp="1"/>
          </p:cNvSpPr>
          <p:nvPr>
            <p:ph idx="1"/>
          </p:nvPr>
        </p:nvSpPr>
        <p:spPr/>
        <p:txBody>
          <a:bodyPr/>
          <a:lstStyle/>
          <a:p>
            <a:pPr marL="0" indent="0">
              <a:buNone/>
            </a:pPr>
            <a:r>
              <a:rPr lang="fr-FR" dirty="0"/>
              <a:t>&gt;&gt; L’Europe de la </a:t>
            </a:r>
            <a:r>
              <a:rPr lang="fr-FR"/>
              <a:t>Réformation : les </a:t>
            </a:r>
            <a:r>
              <a:rPr lang="fr-FR" dirty="0"/>
              <a:t>autres voies de </a:t>
            </a:r>
            <a:r>
              <a:rPr lang="fr-FR"/>
              <a:t>la Réformation</a:t>
            </a:r>
            <a:endParaRPr lang="fr-FR" dirty="0"/>
          </a:p>
        </p:txBody>
      </p:sp>
    </p:spTree>
    <p:extLst>
      <p:ext uri="{BB962C8B-B14F-4D97-AF65-F5344CB8AC3E}">
        <p14:creationId xmlns:p14="http://schemas.microsoft.com/office/powerpoint/2010/main" val="30479838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BDB82F-6D60-7E4B-B8FD-63AA6A352861}"/>
              </a:ext>
            </a:extLst>
          </p:cNvPr>
          <p:cNvSpPr>
            <a:spLocks noGrp="1"/>
          </p:cNvSpPr>
          <p:nvPr>
            <p:ph type="title"/>
          </p:nvPr>
        </p:nvSpPr>
        <p:spPr/>
        <p:txBody>
          <a:bodyPr/>
          <a:lstStyle/>
          <a:p>
            <a:r>
              <a:rPr lang="fr-FR" dirty="0"/>
              <a:t>- </a:t>
            </a:r>
            <a:r>
              <a:rPr lang="fr-FR" b="1" dirty="0"/>
              <a:t>Vers la formation d’Eglises nationales</a:t>
            </a:r>
          </a:p>
        </p:txBody>
      </p:sp>
      <p:sp>
        <p:nvSpPr>
          <p:cNvPr id="3" name="Espace réservé du contenu 2">
            <a:extLst>
              <a:ext uri="{FF2B5EF4-FFF2-40B4-BE49-F238E27FC236}">
                <a16:creationId xmlns:a16="http://schemas.microsoft.com/office/drawing/2014/main" id="{CDB7A920-F5A0-5F48-97CD-E5395A2837E4}"/>
              </a:ext>
            </a:extLst>
          </p:cNvPr>
          <p:cNvSpPr>
            <a:spLocks noGrp="1"/>
          </p:cNvSpPr>
          <p:nvPr>
            <p:ph idx="1"/>
          </p:nvPr>
        </p:nvSpPr>
        <p:spPr/>
        <p:txBody>
          <a:bodyPr/>
          <a:lstStyle/>
          <a:p>
            <a:pPr marL="0" indent="0">
              <a:buNone/>
            </a:pPr>
            <a:r>
              <a:rPr lang="fr-FR" dirty="0"/>
              <a:t>En Europe du Nord : </a:t>
            </a:r>
          </a:p>
          <a:p>
            <a:pPr>
              <a:buFontTx/>
              <a:buChar char="-"/>
            </a:pPr>
            <a:r>
              <a:rPr lang="fr-FR" dirty="0"/>
              <a:t>Au Danemark, le roi Frédéric 1</a:t>
            </a:r>
            <a:r>
              <a:rPr lang="fr-FR" baseline="30000" dirty="0"/>
              <a:t>er</a:t>
            </a:r>
            <a:r>
              <a:rPr lang="fr-FR" dirty="0"/>
              <a:t> prend les prédicateurs évangéliques sous sa protection.</a:t>
            </a:r>
          </a:p>
          <a:p>
            <a:pPr>
              <a:buFontTx/>
              <a:buChar char="-"/>
            </a:pPr>
            <a:r>
              <a:rPr lang="fr-FR" dirty="0"/>
              <a:t>En Norvège, Christian III impose la Réforme en Norvège</a:t>
            </a:r>
          </a:p>
          <a:p>
            <a:pPr>
              <a:buFontTx/>
              <a:buChar char="-"/>
            </a:pPr>
            <a:r>
              <a:rPr lang="fr-FR" dirty="0"/>
              <a:t>En Suède, le royaume devient officiellement luthérien en 1544.</a:t>
            </a:r>
          </a:p>
          <a:p>
            <a:pPr marL="0" indent="0">
              <a:buNone/>
            </a:pPr>
            <a:endParaRPr lang="fr-FR" dirty="0"/>
          </a:p>
          <a:p>
            <a:pPr marL="0" indent="0">
              <a:buNone/>
            </a:pPr>
            <a:r>
              <a:rPr lang="fr-FR" dirty="0"/>
              <a:t>En France :</a:t>
            </a:r>
          </a:p>
          <a:p>
            <a:pPr marL="0" indent="0">
              <a:buNone/>
            </a:pPr>
            <a:r>
              <a:rPr lang="fr-FR" dirty="0"/>
              <a:t>La réforme trouve un nouveau souffle dans le calvinisme</a:t>
            </a:r>
          </a:p>
          <a:p>
            <a:pPr marL="0" indent="0">
              <a:buNone/>
            </a:pPr>
            <a:endParaRPr lang="fr-FR" dirty="0"/>
          </a:p>
        </p:txBody>
      </p:sp>
    </p:spTree>
    <p:extLst>
      <p:ext uri="{BB962C8B-B14F-4D97-AF65-F5344CB8AC3E}">
        <p14:creationId xmlns:p14="http://schemas.microsoft.com/office/powerpoint/2010/main" val="31399170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828DFA-631F-E14F-9E24-3F27D06F0C86}"/>
              </a:ext>
            </a:extLst>
          </p:cNvPr>
          <p:cNvSpPr>
            <a:spLocks noGrp="1"/>
          </p:cNvSpPr>
          <p:nvPr>
            <p:ph type="title"/>
          </p:nvPr>
        </p:nvSpPr>
        <p:spPr/>
        <p:txBody>
          <a:bodyPr/>
          <a:lstStyle/>
          <a:p>
            <a:r>
              <a:rPr lang="fr-FR" b="1" dirty="0"/>
              <a:t>- Vers l’organisation d’une riposte catholique</a:t>
            </a:r>
          </a:p>
        </p:txBody>
      </p:sp>
      <p:sp>
        <p:nvSpPr>
          <p:cNvPr id="3" name="Espace réservé du contenu 2">
            <a:extLst>
              <a:ext uri="{FF2B5EF4-FFF2-40B4-BE49-F238E27FC236}">
                <a16:creationId xmlns:a16="http://schemas.microsoft.com/office/drawing/2014/main" id="{413B20CF-BD99-1A4F-B7A6-AB5EC4127740}"/>
              </a:ext>
            </a:extLst>
          </p:cNvPr>
          <p:cNvSpPr>
            <a:spLocks noGrp="1"/>
          </p:cNvSpPr>
          <p:nvPr>
            <p:ph idx="1"/>
          </p:nvPr>
        </p:nvSpPr>
        <p:spPr/>
        <p:txBody>
          <a:bodyPr/>
          <a:lstStyle/>
          <a:p>
            <a:pPr marL="0" indent="0" algn="just">
              <a:buNone/>
            </a:pPr>
            <a:r>
              <a:rPr lang="fr-FR" sz="2000" b="1" dirty="0"/>
              <a:t>E. </a:t>
            </a:r>
            <a:r>
              <a:rPr lang="fr-FR" sz="2000" b="1" dirty="0" err="1"/>
              <a:t>Alberi</a:t>
            </a:r>
            <a:r>
              <a:rPr lang="fr-FR" sz="2000" b="1" dirty="0"/>
              <a:t>, </a:t>
            </a:r>
            <a:r>
              <a:rPr lang="fr-FR" sz="2000" b="1" i="1" dirty="0" err="1"/>
              <a:t>Relazioni</a:t>
            </a:r>
            <a:r>
              <a:rPr lang="fr-FR" sz="2000" b="1" i="1" dirty="0"/>
              <a:t> </a:t>
            </a:r>
            <a:r>
              <a:rPr lang="fr-FR" sz="2000" b="1" i="1" dirty="0" err="1"/>
              <a:t>degli</a:t>
            </a:r>
            <a:r>
              <a:rPr lang="fr-FR" sz="2000" b="1" i="1" dirty="0"/>
              <a:t> </a:t>
            </a:r>
            <a:r>
              <a:rPr lang="fr-FR" sz="2000" b="1" i="1" dirty="0" err="1"/>
              <a:t>ambasciatori</a:t>
            </a:r>
            <a:r>
              <a:rPr lang="fr-FR" sz="2000" b="1" i="1" dirty="0"/>
              <a:t> </a:t>
            </a:r>
            <a:r>
              <a:rPr lang="fr-FR" sz="2000" b="1" i="1" dirty="0" err="1"/>
              <a:t>veneti</a:t>
            </a:r>
            <a:r>
              <a:rPr lang="fr-FR" sz="2000" b="1" i="1" dirty="0"/>
              <a:t> al </a:t>
            </a:r>
            <a:r>
              <a:rPr lang="fr-FR" sz="2000" b="1" i="1" dirty="0" err="1"/>
              <a:t>Senato</a:t>
            </a:r>
            <a:r>
              <a:rPr lang="fr-FR" sz="2000" b="1" i="1" dirty="0"/>
              <a:t> </a:t>
            </a:r>
            <a:r>
              <a:rPr lang="fr-FR" sz="2000" b="1" i="1" dirty="0" err="1"/>
              <a:t>durante</a:t>
            </a:r>
            <a:r>
              <a:rPr lang="fr-FR" sz="2000" b="1" i="1" dirty="0"/>
              <a:t> il </a:t>
            </a:r>
            <a:r>
              <a:rPr lang="fr-FR" sz="2000" b="1" i="1" dirty="0" err="1"/>
              <a:t>secolo</a:t>
            </a:r>
            <a:r>
              <a:rPr lang="fr-FR" sz="2000" b="1" i="1" dirty="0"/>
              <a:t> XVI</a:t>
            </a:r>
            <a:r>
              <a:rPr lang="fr-FR" sz="2000" b="1" dirty="0"/>
              <a:t>, Florence, vol. XV, 1863, p. 128-129, 133 (Società </a:t>
            </a:r>
            <a:r>
              <a:rPr lang="fr-FR" sz="2000" b="1" dirty="0" err="1"/>
              <a:t>editrice</a:t>
            </a:r>
            <a:r>
              <a:rPr lang="fr-FR" sz="2000" b="1" dirty="0"/>
              <a:t> </a:t>
            </a:r>
            <a:r>
              <a:rPr lang="fr-FR" sz="2000" b="1" dirty="0" err="1"/>
              <a:t>fiorentina</a:t>
            </a:r>
            <a:r>
              <a:rPr lang="fr-FR" sz="2000" b="1" dirty="0"/>
              <a:t>, 1839-1863) (traduction de l’italien : I. </a:t>
            </a:r>
            <a:r>
              <a:rPr lang="fr-FR" sz="2000" b="1" dirty="0" err="1"/>
              <a:t>Poutrin</a:t>
            </a:r>
            <a:r>
              <a:rPr lang="fr-FR" sz="2000" b="1" dirty="0"/>
              <a:t>) – 1532 : relation de l’ambassadeur vénitien. </a:t>
            </a:r>
          </a:p>
          <a:p>
            <a:endParaRPr lang="fr-FR" dirty="0"/>
          </a:p>
        </p:txBody>
      </p:sp>
    </p:spTree>
    <p:extLst>
      <p:ext uri="{BB962C8B-B14F-4D97-AF65-F5344CB8AC3E}">
        <p14:creationId xmlns:p14="http://schemas.microsoft.com/office/powerpoint/2010/main" val="27962274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E11971-8422-964B-8A12-B7BD7EEF3F43}"/>
              </a:ext>
            </a:extLst>
          </p:cNvPr>
          <p:cNvSpPr>
            <a:spLocks noGrp="1"/>
          </p:cNvSpPr>
          <p:nvPr>
            <p:ph type="title"/>
          </p:nvPr>
        </p:nvSpPr>
        <p:spPr/>
        <p:txBody>
          <a:bodyPr>
            <a:normAutofit/>
          </a:bodyPr>
          <a:lstStyle/>
          <a:p>
            <a:br>
              <a:rPr lang="fr-FR" b="1" dirty="0"/>
            </a:br>
            <a:endParaRPr lang="fr-FR" dirty="0"/>
          </a:p>
        </p:txBody>
      </p:sp>
      <p:sp>
        <p:nvSpPr>
          <p:cNvPr id="3" name="Espace réservé du contenu 2">
            <a:extLst>
              <a:ext uri="{FF2B5EF4-FFF2-40B4-BE49-F238E27FC236}">
                <a16:creationId xmlns:a16="http://schemas.microsoft.com/office/drawing/2014/main" id="{4228F351-83D4-8142-84BA-2FF3266B3309}"/>
              </a:ext>
            </a:extLst>
          </p:cNvPr>
          <p:cNvSpPr>
            <a:spLocks noGrp="1"/>
          </p:cNvSpPr>
          <p:nvPr>
            <p:ph idx="1"/>
          </p:nvPr>
        </p:nvSpPr>
        <p:spPr/>
        <p:txBody>
          <a:bodyPr>
            <a:normAutofit fontScale="40000" lnSpcReduction="20000"/>
          </a:bodyPr>
          <a:lstStyle/>
          <a:p>
            <a:pPr marL="0" indent="0" algn="just" fontAlgn="base">
              <a:buNone/>
            </a:pPr>
            <a:r>
              <a:rPr lang="fr-FR" sz="4400" dirty="0"/>
              <a:t>« En somme, il semble que ces gens, dans certains lieux, aient pris de telles libertés, qu’ils veulent qu’il soit licite à chacun de parler et de prêcher sur la foi, et former de nouvelles sectes, à leur guise, ce qui cause partout une confusion extrême. Et ces séducteurs, pour diffuser leurs opinions plus largement, comme ils ne peuvent pas prêcher partout car cela leur est interdit en de nombreux endroits, ont écrit et fait imprimer toutes leurs opinions en langue vulgaire, de sorte que l’Allemagne en est inondée. Là où ils ne peuvent pas se rendre en personne, on trouve ces livres qui sont lus dans chaque maison, au moins en secret, et chaque personne de condition basse et vile, chaque femme veut disputer de l’</a:t>
            </a:r>
            <a:r>
              <a:rPr lang="fr-FR" sz="4400" i="1" dirty="0"/>
              <a:t>Évangile</a:t>
            </a:r>
            <a:r>
              <a:rPr lang="fr-FR" sz="4400" dirty="0"/>
              <a:t> et des lettres de saint Paul et de la foi. […]</a:t>
            </a:r>
          </a:p>
          <a:p>
            <a:pPr marL="0" indent="0" algn="just" fontAlgn="base">
              <a:buNone/>
            </a:pPr>
            <a:r>
              <a:rPr lang="fr-FR" sz="4400" dirty="0"/>
              <a:t>Il ne faut pas croire, d’ailleurs, que cette peste ne touche qu’à la seule religion, laquelle pourtant il faut s’efforcer par-dessus tout qu’elle se conserve pure et indemne chez chaque bon chrétien, et qu’elle ne se confonde pas avec de nouvelles hérésies, spécialement pour cette excellente république qui est née chrétienne et qui s’est toujours, jusqu’à présent, conservée pure de toute tache ; mais il faut savoir que ce mal tend également à la destruction de toute forme de domination, en donnant peu à peu toute liberté aux peuples. Lesquels, comme ils ont commencé un peu à mépriser les lois qui leur étaient concédées par quelque permission, n’en veulent plus sentir le frein, mais prennent le mors aux dents ou s’en débarrassent ; soit il chassent malgré lui celui qui les gouverne, soit ils le renversent et pour finir lui réservent un sort horrible et intolérable, comme j’ai pu le voir dans plusieurs pays d’Allemagne où les peuples, ayant déposé les nobles ou les citoyens qui gouvernaient le pays depuis longtemps, les ont remplacés par des tailleurs, des cordonniers et d’autres artisans de cette sorte, lesquels se faisant toujours plus insolents avec la plèbe, et renversant toute loi et tout bon ordre ancien, ont tout disposé à leur guise dans la plus extrême confusion ». </a:t>
            </a:r>
          </a:p>
          <a:p>
            <a:pPr marL="0" indent="0" algn="just" fontAlgn="base">
              <a:buNone/>
            </a:pPr>
            <a:endParaRPr lang="fr-FR" sz="4400" b="1" dirty="0"/>
          </a:p>
        </p:txBody>
      </p:sp>
    </p:spTree>
    <p:extLst>
      <p:ext uri="{BB962C8B-B14F-4D97-AF65-F5344CB8AC3E}">
        <p14:creationId xmlns:p14="http://schemas.microsoft.com/office/powerpoint/2010/main" val="19612649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EAD369-B5E3-2F45-965A-04C648CCD578}"/>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498021BF-BA7B-004D-975F-6D02D04B432E}"/>
              </a:ext>
            </a:extLst>
          </p:cNvPr>
          <p:cNvSpPr>
            <a:spLocks noGrp="1"/>
          </p:cNvSpPr>
          <p:nvPr>
            <p:ph idx="1"/>
          </p:nvPr>
        </p:nvSpPr>
        <p:spPr/>
        <p:txBody>
          <a:bodyPr>
            <a:normAutofit/>
          </a:bodyPr>
          <a:lstStyle/>
          <a:p>
            <a:r>
              <a:rPr lang="fr-FR" dirty="0"/>
              <a:t>Figure de </a:t>
            </a:r>
            <a:r>
              <a:rPr lang="fr-FR" b="1" i="1" dirty="0" err="1"/>
              <a:t>Karsthans</a:t>
            </a:r>
            <a:r>
              <a:rPr lang="fr-FR" dirty="0"/>
              <a:t> créée par les strasbourgeois de culture humaniste </a:t>
            </a:r>
            <a:r>
              <a:rPr lang="fr-FR" dirty="0" err="1"/>
              <a:t>Karsthans</a:t>
            </a:r>
            <a:endParaRPr lang="fr-FR" dirty="0"/>
          </a:p>
          <a:p>
            <a:pPr>
              <a:buFontTx/>
              <a:buChar char="-"/>
            </a:pPr>
            <a:r>
              <a:rPr lang="fr-FR" dirty="0"/>
              <a:t>paysan tenant la houe à la main </a:t>
            </a:r>
          </a:p>
          <a:p>
            <a:pPr>
              <a:buFontTx/>
              <a:buChar char="-"/>
            </a:pPr>
            <a:r>
              <a:rPr lang="fr-FR" dirty="0"/>
              <a:t>présenté comme le symbole du nouveau croyant</a:t>
            </a:r>
          </a:p>
          <a:p>
            <a:pPr>
              <a:buFontTx/>
              <a:buChar char="-"/>
            </a:pPr>
            <a:r>
              <a:rPr lang="fr-FR" dirty="0"/>
              <a:t>connaisseur de la Bible</a:t>
            </a:r>
          </a:p>
          <a:p>
            <a:pPr>
              <a:buFontTx/>
              <a:buChar char="-"/>
            </a:pPr>
            <a:r>
              <a:rPr lang="fr-FR" dirty="0"/>
              <a:t>réalisant le sacerdoce de tous les croyants : « nous sommes tous l’Eglise et nul plus que l’autre ».</a:t>
            </a:r>
          </a:p>
          <a:p>
            <a:pPr marL="0" indent="0">
              <a:buNone/>
            </a:pPr>
            <a:endParaRPr lang="fr-FR" dirty="0"/>
          </a:p>
          <a:p>
            <a:pPr marL="0" indent="0">
              <a:buNone/>
            </a:pPr>
            <a:endParaRPr lang="fr-FR" dirty="0"/>
          </a:p>
          <a:p>
            <a:endParaRPr lang="fr-FR" dirty="0"/>
          </a:p>
        </p:txBody>
      </p:sp>
    </p:spTree>
    <p:extLst>
      <p:ext uri="{BB962C8B-B14F-4D97-AF65-F5344CB8AC3E}">
        <p14:creationId xmlns:p14="http://schemas.microsoft.com/office/powerpoint/2010/main" val="42378751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Divisions-religieuses.gif">
            <a:extLst>
              <a:ext uri="{FF2B5EF4-FFF2-40B4-BE49-F238E27FC236}">
                <a16:creationId xmlns:a16="http://schemas.microsoft.com/office/drawing/2014/main" id="{6881B417-8024-634F-8A49-9EC7D4A301D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732" b="14236"/>
          <a:stretch>
            <a:fillRect/>
          </a:stretch>
        </p:blipFill>
        <p:spPr>
          <a:xfrm>
            <a:off x="2860675" y="636589"/>
            <a:ext cx="5899150" cy="4592637"/>
          </a:xfrm>
        </p:spPr>
      </p:pic>
      <p:sp>
        <p:nvSpPr>
          <p:cNvPr id="5" name="Titre 3">
            <a:extLst>
              <a:ext uri="{FF2B5EF4-FFF2-40B4-BE49-F238E27FC236}">
                <a16:creationId xmlns:a16="http://schemas.microsoft.com/office/drawing/2014/main" id="{AB048730-BC45-CE4C-9541-2FBA45F49CE9}"/>
              </a:ext>
            </a:extLst>
          </p:cNvPr>
          <p:cNvSpPr>
            <a:spLocks noGrp="1"/>
          </p:cNvSpPr>
          <p:nvPr>
            <p:ph type="title"/>
          </p:nvPr>
        </p:nvSpPr>
        <p:spPr>
          <a:xfrm>
            <a:off x="1524000" y="20638"/>
            <a:ext cx="9144000" cy="633412"/>
          </a:xfrm>
        </p:spPr>
        <p:txBody>
          <a:bodyPr/>
          <a:lstStyle/>
          <a:p>
            <a:r>
              <a:rPr lang="fr-FR" altLang="fr-FR" sz="2000" b="1">
                <a:latin typeface="Garamond" panose="02020404030301010803" pitchFamily="18" charset="0"/>
              </a:rPr>
              <a:t>Une Europe religieuse profondément divisée au XVI</a:t>
            </a:r>
            <a:r>
              <a:rPr lang="fr-FR" altLang="fr-FR" sz="2000" b="1" baseline="30000">
                <a:latin typeface="Garamond" panose="02020404030301010803" pitchFamily="18" charset="0"/>
              </a:rPr>
              <a:t>ème </a:t>
            </a:r>
            <a:r>
              <a:rPr lang="fr-FR" altLang="fr-FR" sz="2000" b="1">
                <a:latin typeface="Garamond" panose="02020404030301010803" pitchFamily="18" charset="0"/>
              </a:rPr>
              <a:t>siècle.</a:t>
            </a:r>
          </a:p>
        </p:txBody>
      </p:sp>
      <p:sp>
        <p:nvSpPr>
          <p:cNvPr id="7" name="ZoneTexte 6">
            <a:extLst>
              <a:ext uri="{FF2B5EF4-FFF2-40B4-BE49-F238E27FC236}">
                <a16:creationId xmlns:a16="http://schemas.microsoft.com/office/drawing/2014/main" id="{CF071404-CD77-A245-830C-24ACE0D8B1BC}"/>
              </a:ext>
            </a:extLst>
          </p:cNvPr>
          <p:cNvSpPr txBox="1">
            <a:spLocks noChangeArrowheads="1"/>
          </p:cNvSpPr>
          <p:nvPr/>
        </p:nvSpPr>
        <p:spPr bwMode="auto">
          <a:xfrm>
            <a:off x="1919289" y="5235576"/>
            <a:ext cx="172878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b="1">
                <a:latin typeface="Garamond" panose="02020404030301010803" pitchFamily="18" charset="0"/>
              </a:rPr>
              <a:t>Catholiques :</a:t>
            </a:r>
            <a:r>
              <a:rPr lang="fr-FR" altLang="fr-FR">
                <a:latin typeface="Garamond" panose="02020404030301010803" pitchFamily="18" charset="0"/>
              </a:rPr>
              <a:t>			</a:t>
            </a:r>
          </a:p>
          <a:p>
            <a:pPr eaLnBrk="1" hangingPunct="1"/>
            <a:endParaRPr lang="fr-FR" altLang="fr-FR">
              <a:latin typeface="Garamond" panose="02020404030301010803" pitchFamily="18" charset="0"/>
            </a:endParaRPr>
          </a:p>
        </p:txBody>
      </p:sp>
      <p:sp>
        <p:nvSpPr>
          <p:cNvPr id="8" name="Rectangle 7">
            <a:extLst>
              <a:ext uri="{FF2B5EF4-FFF2-40B4-BE49-F238E27FC236}">
                <a16:creationId xmlns:a16="http://schemas.microsoft.com/office/drawing/2014/main" id="{7FA75076-4CAA-7F4C-84B8-C6314263C7F5}"/>
              </a:ext>
            </a:extLst>
          </p:cNvPr>
          <p:cNvSpPr/>
          <p:nvPr/>
        </p:nvSpPr>
        <p:spPr>
          <a:xfrm>
            <a:off x="2495551" y="5732464"/>
            <a:ext cx="504825" cy="2174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ZoneTexte 15">
            <a:extLst>
              <a:ext uri="{FF2B5EF4-FFF2-40B4-BE49-F238E27FC236}">
                <a16:creationId xmlns:a16="http://schemas.microsoft.com/office/drawing/2014/main" id="{7159D65B-DBFB-A140-9D4F-D0893C4BE81F}"/>
              </a:ext>
            </a:extLst>
          </p:cNvPr>
          <p:cNvSpPr txBox="1">
            <a:spLocks noChangeArrowheads="1"/>
          </p:cNvSpPr>
          <p:nvPr/>
        </p:nvSpPr>
        <p:spPr bwMode="auto">
          <a:xfrm>
            <a:off x="3575050" y="5229225"/>
            <a:ext cx="2592388"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b="1">
                <a:latin typeface="Garamond" panose="02020404030301010803" pitchFamily="18" charset="0"/>
              </a:rPr>
              <a:t>Protestants :</a:t>
            </a:r>
          </a:p>
          <a:p>
            <a:pPr eaLnBrk="1" hangingPunct="1"/>
            <a:r>
              <a:rPr lang="fr-FR" altLang="fr-FR" b="1">
                <a:latin typeface="Garamond" panose="02020404030301010803" pitchFamily="18" charset="0"/>
              </a:rPr>
              <a:t>	calvinistes</a:t>
            </a:r>
          </a:p>
          <a:p>
            <a:pPr eaLnBrk="1" hangingPunct="1"/>
            <a:r>
              <a:rPr lang="fr-FR" altLang="fr-FR" b="1">
                <a:latin typeface="Garamond" panose="02020404030301010803" pitchFamily="18" charset="0"/>
              </a:rPr>
              <a:t>	luthériens</a:t>
            </a:r>
          </a:p>
          <a:p>
            <a:pPr eaLnBrk="1" hangingPunct="1"/>
            <a:r>
              <a:rPr lang="fr-FR" altLang="fr-FR" b="1">
                <a:latin typeface="Garamond" panose="02020404030301010803" pitchFamily="18" charset="0"/>
              </a:rPr>
              <a:t>	anglicans	presbytériens</a:t>
            </a:r>
          </a:p>
          <a:p>
            <a:pPr eaLnBrk="1" hangingPunct="1"/>
            <a:endParaRPr lang="fr-FR" altLang="fr-FR" b="1">
              <a:latin typeface="Garamond" panose="02020404030301010803" pitchFamily="18" charset="0"/>
            </a:endParaRPr>
          </a:p>
          <a:p>
            <a:pPr eaLnBrk="1" hangingPunct="1"/>
            <a:endParaRPr lang="fr-FR" altLang="fr-FR" b="1">
              <a:latin typeface="Garamond" panose="02020404030301010803" pitchFamily="18" charset="0"/>
            </a:endParaRPr>
          </a:p>
          <a:p>
            <a:pPr eaLnBrk="1" hangingPunct="1"/>
            <a:endParaRPr lang="fr-FR" altLang="fr-FR" b="1">
              <a:latin typeface="Garamond" panose="02020404030301010803" pitchFamily="18" charset="0"/>
            </a:endParaRPr>
          </a:p>
          <a:p>
            <a:pPr eaLnBrk="1" hangingPunct="1"/>
            <a:endParaRPr lang="fr-FR" altLang="fr-FR"/>
          </a:p>
        </p:txBody>
      </p:sp>
      <p:sp>
        <p:nvSpPr>
          <p:cNvPr id="26" name="Rectangle 25">
            <a:extLst>
              <a:ext uri="{FF2B5EF4-FFF2-40B4-BE49-F238E27FC236}">
                <a16:creationId xmlns:a16="http://schemas.microsoft.com/office/drawing/2014/main" id="{FD844F55-7FAE-B641-B18A-7E6C7037E53B}"/>
              </a:ext>
            </a:extLst>
          </p:cNvPr>
          <p:cNvSpPr/>
          <p:nvPr/>
        </p:nvSpPr>
        <p:spPr>
          <a:xfrm>
            <a:off x="3935414" y="5589588"/>
            <a:ext cx="504825" cy="215900"/>
          </a:xfrm>
          <a:prstGeom prst="rect">
            <a:avLst/>
          </a:prstGeom>
          <a:solidFill>
            <a:srgbClr val="8238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 name="Rectangle 26">
            <a:extLst>
              <a:ext uri="{FF2B5EF4-FFF2-40B4-BE49-F238E27FC236}">
                <a16:creationId xmlns:a16="http://schemas.microsoft.com/office/drawing/2014/main" id="{00E2566F-50C3-E542-B68E-F344448A4E49}"/>
              </a:ext>
            </a:extLst>
          </p:cNvPr>
          <p:cNvSpPr/>
          <p:nvPr/>
        </p:nvSpPr>
        <p:spPr>
          <a:xfrm>
            <a:off x="3935414" y="6453188"/>
            <a:ext cx="504825" cy="215900"/>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8" name="Rectangle 27">
            <a:extLst>
              <a:ext uri="{FF2B5EF4-FFF2-40B4-BE49-F238E27FC236}">
                <a16:creationId xmlns:a16="http://schemas.microsoft.com/office/drawing/2014/main" id="{DB5D9F39-4AC1-6147-83E6-6F6264C3665B}"/>
              </a:ext>
            </a:extLst>
          </p:cNvPr>
          <p:cNvSpPr/>
          <p:nvPr/>
        </p:nvSpPr>
        <p:spPr>
          <a:xfrm>
            <a:off x="3935414" y="6165850"/>
            <a:ext cx="504825" cy="215900"/>
          </a:xfrm>
          <a:prstGeom prst="rect">
            <a:avLst/>
          </a:prstGeom>
          <a:solidFill>
            <a:srgbClr val="06FAD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9" name="Rectangle 28">
            <a:extLst>
              <a:ext uri="{FF2B5EF4-FFF2-40B4-BE49-F238E27FC236}">
                <a16:creationId xmlns:a16="http://schemas.microsoft.com/office/drawing/2014/main" id="{1848A6D0-4C7C-8C4C-B40B-34A554320E50}"/>
              </a:ext>
            </a:extLst>
          </p:cNvPr>
          <p:cNvSpPr/>
          <p:nvPr/>
        </p:nvSpPr>
        <p:spPr>
          <a:xfrm>
            <a:off x="3935414" y="5876925"/>
            <a:ext cx="504825" cy="215900"/>
          </a:xfrm>
          <a:prstGeom prst="rect">
            <a:avLst/>
          </a:prstGeom>
          <a:solidFill>
            <a:srgbClr val="FD5F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0" name="ZoneTexte 29">
            <a:extLst>
              <a:ext uri="{FF2B5EF4-FFF2-40B4-BE49-F238E27FC236}">
                <a16:creationId xmlns:a16="http://schemas.microsoft.com/office/drawing/2014/main" id="{24F0E6E0-5D9A-4340-94AF-374990800C95}"/>
              </a:ext>
            </a:extLst>
          </p:cNvPr>
          <p:cNvSpPr txBox="1">
            <a:spLocks noChangeArrowheads="1"/>
          </p:cNvSpPr>
          <p:nvPr/>
        </p:nvSpPr>
        <p:spPr bwMode="auto">
          <a:xfrm>
            <a:off x="6167438" y="5210176"/>
            <a:ext cx="31686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b="1">
                <a:latin typeface="Garamond" panose="02020404030301010803" pitchFamily="18" charset="0"/>
              </a:rPr>
              <a:t>Coexistence entre calvinistes, luthériens et catholiques</a:t>
            </a:r>
          </a:p>
          <a:p>
            <a:pPr eaLnBrk="1" hangingPunct="1"/>
            <a:endParaRPr lang="fr-FR" altLang="fr-FR">
              <a:latin typeface="Garamond" panose="02020404030301010803" pitchFamily="18" charset="0"/>
            </a:endParaRPr>
          </a:p>
        </p:txBody>
      </p:sp>
      <p:sp>
        <p:nvSpPr>
          <p:cNvPr id="31" name="Rectangle 30">
            <a:extLst>
              <a:ext uri="{FF2B5EF4-FFF2-40B4-BE49-F238E27FC236}">
                <a16:creationId xmlns:a16="http://schemas.microsoft.com/office/drawing/2014/main" id="{68FC8630-DFE3-924B-A4D1-9851AB618746}"/>
              </a:ext>
            </a:extLst>
          </p:cNvPr>
          <p:cNvSpPr/>
          <p:nvPr/>
        </p:nvSpPr>
        <p:spPr>
          <a:xfrm>
            <a:off x="7175501" y="5876925"/>
            <a:ext cx="504825" cy="215900"/>
          </a:xfrm>
          <a:prstGeom prst="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2" name="ZoneTexte 31">
            <a:extLst>
              <a:ext uri="{FF2B5EF4-FFF2-40B4-BE49-F238E27FC236}">
                <a16:creationId xmlns:a16="http://schemas.microsoft.com/office/drawing/2014/main" id="{659DF77C-C0AD-624D-9D3F-7E69A217C11A}"/>
              </a:ext>
            </a:extLst>
          </p:cNvPr>
          <p:cNvSpPr txBox="1">
            <a:spLocks noChangeArrowheads="1"/>
          </p:cNvSpPr>
          <p:nvPr/>
        </p:nvSpPr>
        <p:spPr bwMode="auto">
          <a:xfrm>
            <a:off x="6240464" y="6092826"/>
            <a:ext cx="25923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b="1">
                <a:latin typeface="Garamond" panose="02020404030301010803" pitchFamily="18" charset="0"/>
              </a:rPr>
              <a:t>Chrétiens orthodoxes</a:t>
            </a:r>
          </a:p>
          <a:p>
            <a:pPr eaLnBrk="1" hangingPunct="1"/>
            <a:r>
              <a:rPr lang="fr-FR" altLang="fr-FR" b="1">
                <a:latin typeface="Garamond" panose="02020404030301010803" pitchFamily="18" charset="0"/>
              </a:rPr>
              <a:t>	</a:t>
            </a:r>
            <a:endParaRPr lang="fr-FR" altLang="fr-FR"/>
          </a:p>
        </p:txBody>
      </p:sp>
      <p:sp>
        <p:nvSpPr>
          <p:cNvPr id="33" name="Rectangle 32">
            <a:extLst>
              <a:ext uri="{FF2B5EF4-FFF2-40B4-BE49-F238E27FC236}">
                <a16:creationId xmlns:a16="http://schemas.microsoft.com/office/drawing/2014/main" id="{018FE116-C948-F545-BD28-3CA7BEBB4440}"/>
              </a:ext>
            </a:extLst>
          </p:cNvPr>
          <p:cNvSpPr/>
          <p:nvPr/>
        </p:nvSpPr>
        <p:spPr>
          <a:xfrm>
            <a:off x="7175501" y="6381750"/>
            <a:ext cx="504825" cy="2159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5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385" decel="100000"/>
                                        <p:tgtEl>
                                          <p:spTgt spid="4"/>
                                        </p:tgtEl>
                                      </p:cBhvr>
                                    </p:animEffect>
                                    <p:animScale>
                                      <p:cBhvr>
                                        <p:cTn id="11" dur="385" decel="100000"/>
                                        <p:tgtEl>
                                          <p:spTgt spid="4"/>
                                        </p:tgtEl>
                                      </p:cBhvr>
                                      <p:from x="10000" y="10000"/>
                                      <p:to x="200000" y="450000"/>
                                    </p:animScale>
                                    <p:animScale>
                                      <p:cBhvr>
                                        <p:cTn id="12" dur="615" accel="100000" fill="hold">
                                          <p:stCondLst>
                                            <p:cond delay="385"/>
                                          </p:stCondLst>
                                        </p:cTn>
                                        <p:tgtEl>
                                          <p:spTgt spid="4"/>
                                        </p:tgtEl>
                                      </p:cBhvr>
                                      <p:from x="200000" y="450000"/>
                                      <p:to x="100000" y="100000"/>
                                    </p:animScale>
                                    <p:set>
                                      <p:cBhvr>
                                        <p:cTn id="13" dur="385" fill="hold"/>
                                        <p:tgtEl>
                                          <p:spTgt spid="4"/>
                                        </p:tgtEl>
                                        <p:attrNameLst>
                                          <p:attrName>ppt_x</p:attrName>
                                        </p:attrNameLst>
                                      </p:cBhvr>
                                      <p:to>
                                        <p:strVal val="(0.5)"/>
                                      </p:to>
                                    </p:set>
                                    <p:anim from="(0.5)" to="(#ppt_x)" calcmode="lin" valueType="num">
                                      <p:cBhvr>
                                        <p:cTn id="14" dur="615" accel="100000" fill="hold">
                                          <p:stCondLst>
                                            <p:cond delay="385"/>
                                          </p:stCondLst>
                                        </p:cTn>
                                        <p:tgtEl>
                                          <p:spTgt spid="4"/>
                                        </p:tgtEl>
                                        <p:attrNameLst>
                                          <p:attrName>ppt_x</p:attrName>
                                        </p:attrNameLst>
                                      </p:cBhvr>
                                    </p:anim>
                                    <p:set>
                                      <p:cBhvr>
                                        <p:cTn id="15" dur="385" fill="hold"/>
                                        <p:tgtEl>
                                          <p:spTgt spid="4"/>
                                        </p:tgtEl>
                                        <p:attrNameLst>
                                          <p:attrName>ppt_y</p:attrName>
                                        </p:attrNameLst>
                                      </p:cBhvr>
                                      <p:to>
                                        <p:strVal val="(#ppt_y+0.4)"/>
                                      </p:to>
                                    </p:set>
                                    <p:anim from="(#ppt_y+0.4)" to="(#ppt_y)" calcmode="lin" valueType="num">
                                      <p:cBhvr>
                                        <p:cTn id="16" dur="615" accel="100000" fill="hold">
                                          <p:stCondLst>
                                            <p:cond delay="385"/>
                                          </p:stCondLst>
                                        </p:cTn>
                                        <p:tgtEl>
                                          <p:spTgt spid="4"/>
                                        </p:tgtEl>
                                        <p:attrNameLst>
                                          <p:attrName>ppt_y</p:attrName>
                                        </p:attrNameLst>
                                      </p:cBhvr>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3"/>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par>
                                <p:cTn id="24" presetID="50" presetClass="entr" presetSubtype="0" decel="10000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strVal val="#ppt_w+.3"/>
                                          </p:val>
                                        </p:tav>
                                        <p:tav tm="100000">
                                          <p:val>
                                            <p:strVal val="#ppt_w"/>
                                          </p:val>
                                        </p:tav>
                                      </p:tavLst>
                                    </p:anim>
                                    <p:anim calcmode="lin" valueType="num">
                                      <p:cBhvr>
                                        <p:cTn id="27" dur="1000" fill="hold"/>
                                        <p:tgtEl>
                                          <p:spTgt spid="8"/>
                                        </p:tgtEl>
                                        <p:attrNameLst>
                                          <p:attrName>ppt_h</p:attrName>
                                        </p:attrNameLst>
                                      </p:cBhvr>
                                      <p:tavLst>
                                        <p:tav tm="0">
                                          <p:val>
                                            <p:strVal val="#ppt_h"/>
                                          </p:val>
                                        </p:tav>
                                        <p:tav tm="100000">
                                          <p:val>
                                            <p:strVal val="#ppt_h"/>
                                          </p:val>
                                        </p:tav>
                                      </p:tavLst>
                                    </p:anim>
                                    <p:animEffect transition="in" filter="fade">
                                      <p:cBhvr>
                                        <p:cTn id="28" dur="1000"/>
                                        <p:tgtEl>
                                          <p:spTgt spid="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26"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Horizontal)">
                                      <p:cBhvr>
                                        <p:cTn id="33" dur="500"/>
                                        <p:tgtEl>
                                          <p:spTgt spid="16"/>
                                        </p:tgtEl>
                                      </p:cBhvr>
                                    </p:animEffect>
                                  </p:childTnLst>
                                </p:cTn>
                              </p:par>
                              <p:par>
                                <p:cTn id="34" presetID="16" presetClass="entr" presetSubtype="26"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Horizontal)">
                                      <p:cBhvr>
                                        <p:cTn id="36" dur="500"/>
                                        <p:tgtEl>
                                          <p:spTgt spid="26"/>
                                        </p:tgtEl>
                                      </p:cBhvr>
                                    </p:animEffect>
                                  </p:childTnLst>
                                </p:cTn>
                              </p:par>
                              <p:par>
                                <p:cTn id="37" presetID="16" presetClass="entr" presetSubtype="26"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arn(inHorizontal)">
                                      <p:cBhvr>
                                        <p:cTn id="39" dur="500"/>
                                        <p:tgtEl>
                                          <p:spTgt spid="29"/>
                                        </p:tgtEl>
                                      </p:cBhvr>
                                    </p:animEffect>
                                  </p:childTnLst>
                                </p:cTn>
                              </p:par>
                              <p:par>
                                <p:cTn id="40" presetID="16" presetClass="entr" presetSubtype="26"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Horizontal)">
                                      <p:cBhvr>
                                        <p:cTn id="42" dur="500"/>
                                        <p:tgtEl>
                                          <p:spTgt spid="28"/>
                                        </p:tgtEl>
                                      </p:cBhvr>
                                    </p:animEffect>
                                  </p:childTnLst>
                                </p:cTn>
                              </p:par>
                              <p:par>
                                <p:cTn id="43" presetID="16" presetClass="entr" presetSubtype="26"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arn(inHorizontal)">
                                      <p:cBhvr>
                                        <p:cTn id="45" dur="500"/>
                                        <p:tgtEl>
                                          <p:spTgt spid="2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0" presetClass="entr" presetSubtype="0" decel="100000"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p:cTn id="50" dur="1000" fill="hold"/>
                                        <p:tgtEl>
                                          <p:spTgt spid="30"/>
                                        </p:tgtEl>
                                        <p:attrNameLst>
                                          <p:attrName>ppt_w</p:attrName>
                                        </p:attrNameLst>
                                      </p:cBhvr>
                                      <p:tavLst>
                                        <p:tav tm="0">
                                          <p:val>
                                            <p:strVal val="#ppt_w+.3"/>
                                          </p:val>
                                        </p:tav>
                                        <p:tav tm="100000">
                                          <p:val>
                                            <p:strVal val="#ppt_w"/>
                                          </p:val>
                                        </p:tav>
                                      </p:tavLst>
                                    </p:anim>
                                    <p:anim calcmode="lin" valueType="num">
                                      <p:cBhvr>
                                        <p:cTn id="51" dur="1000" fill="hold"/>
                                        <p:tgtEl>
                                          <p:spTgt spid="30"/>
                                        </p:tgtEl>
                                        <p:attrNameLst>
                                          <p:attrName>ppt_h</p:attrName>
                                        </p:attrNameLst>
                                      </p:cBhvr>
                                      <p:tavLst>
                                        <p:tav tm="0">
                                          <p:val>
                                            <p:strVal val="#ppt_h"/>
                                          </p:val>
                                        </p:tav>
                                        <p:tav tm="100000">
                                          <p:val>
                                            <p:strVal val="#ppt_h"/>
                                          </p:val>
                                        </p:tav>
                                      </p:tavLst>
                                    </p:anim>
                                    <p:animEffect transition="in" filter="fade">
                                      <p:cBhvr>
                                        <p:cTn id="52" dur="1000"/>
                                        <p:tgtEl>
                                          <p:spTgt spid="30"/>
                                        </p:tgtEl>
                                      </p:cBhvr>
                                    </p:animEffect>
                                  </p:childTnLst>
                                </p:cTn>
                              </p:par>
                              <p:par>
                                <p:cTn id="53" presetID="50" presetClass="entr" presetSubtype="0" decel="10000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p:cTn id="55" dur="1000" fill="hold"/>
                                        <p:tgtEl>
                                          <p:spTgt spid="31"/>
                                        </p:tgtEl>
                                        <p:attrNameLst>
                                          <p:attrName>ppt_w</p:attrName>
                                        </p:attrNameLst>
                                      </p:cBhvr>
                                      <p:tavLst>
                                        <p:tav tm="0">
                                          <p:val>
                                            <p:strVal val="#ppt_w+.3"/>
                                          </p:val>
                                        </p:tav>
                                        <p:tav tm="100000">
                                          <p:val>
                                            <p:strVal val="#ppt_w"/>
                                          </p:val>
                                        </p:tav>
                                      </p:tavLst>
                                    </p:anim>
                                    <p:anim calcmode="lin" valueType="num">
                                      <p:cBhvr>
                                        <p:cTn id="56" dur="1000" fill="hold"/>
                                        <p:tgtEl>
                                          <p:spTgt spid="31"/>
                                        </p:tgtEl>
                                        <p:attrNameLst>
                                          <p:attrName>ppt_h</p:attrName>
                                        </p:attrNameLst>
                                      </p:cBhvr>
                                      <p:tavLst>
                                        <p:tav tm="0">
                                          <p:val>
                                            <p:strVal val="#ppt_h"/>
                                          </p:val>
                                        </p:tav>
                                        <p:tav tm="100000">
                                          <p:val>
                                            <p:strVal val="#ppt_h"/>
                                          </p:val>
                                        </p:tav>
                                      </p:tavLst>
                                    </p:anim>
                                    <p:animEffect transition="in" filter="fade">
                                      <p:cBhvr>
                                        <p:cTn id="57" dur="1000"/>
                                        <p:tgtEl>
                                          <p:spTgt spid="3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6" presetClass="entr" presetSubtype="26"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barn(inHorizontal)">
                                      <p:cBhvr>
                                        <p:cTn id="62" dur="500"/>
                                        <p:tgtEl>
                                          <p:spTgt spid="32"/>
                                        </p:tgtEl>
                                      </p:cBhvr>
                                    </p:animEffect>
                                  </p:childTnLst>
                                </p:cTn>
                              </p:par>
                              <p:par>
                                <p:cTn id="63" presetID="16" presetClass="entr" presetSubtype="26"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barn(inHorizontal)">
                                      <p:cBhvr>
                                        <p:cTn id="6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P spid="16" grpId="0"/>
      <p:bldP spid="26" grpId="0" animBg="1"/>
      <p:bldP spid="27" grpId="0" animBg="1"/>
      <p:bldP spid="28" grpId="0" animBg="1"/>
      <p:bldP spid="29" grpId="0" animBg="1"/>
      <p:bldP spid="30" grpId="0"/>
      <p:bldP spid="31" grpId="0" animBg="1"/>
      <p:bldP spid="32" grpId="0"/>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FB18A64-1797-E84D-ACCC-0287DAC4F069}"/>
              </a:ext>
            </a:extLst>
          </p:cNvPr>
          <p:cNvPicPr>
            <a:picLocks noChangeAspect="1"/>
          </p:cNvPicPr>
          <p:nvPr/>
        </p:nvPicPr>
        <p:blipFill>
          <a:blip r:embed="rId3"/>
          <a:stretch>
            <a:fillRect/>
          </a:stretch>
        </p:blipFill>
        <p:spPr>
          <a:xfrm>
            <a:off x="1071824" y="0"/>
            <a:ext cx="10048352" cy="6858000"/>
          </a:xfrm>
          <a:prstGeom prst="rect">
            <a:avLst/>
          </a:prstGeom>
        </p:spPr>
      </p:pic>
    </p:spTree>
    <p:extLst>
      <p:ext uri="{BB962C8B-B14F-4D97-AF65-F5344CB8AC3E}">
        <p14:creationId xmlns:p14="http://schemas.microsoft.com/office/powerpoint/2010/main" val="63495929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7953</TotalTime>
  <Words>3688</Words>
  <Application>Microsoft Macintosh PowerPoint</Application>
  <PresentationFormat>Grand écran</PresentationFormat>
  <Paragraphs>443</Paragraphs>
  <Slides>89</Slides>
  <Notes>7</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89</vt:i4>
      </vt:variant>
    </vt:vector>
  </HeadingPairs>
  <TitlesOfParts>
    <vt:vector size="95" baseType="lpstr">
      <vt:lpstr>Arial</vt:lpstr>
      <vt:lpstr>Calibri</vt:lpstr>
      <vt:lpstr>Calibri Light</vt:lpstr>
      <vt:lpstr>Garamond</vt:lpstr>
      <vt:lpstr>Wingdings</vt:lpstr>
      <vt:lpstr>Thème Office</vt:lpstr>
      <vt:lpstr>HISTOIRE DE LA REFORMATION A LA REVOLUTION  (XVIe-XVIIIe SIECLES)</vt:lpstr>
      <vt:lpstr>LES NOUVEAUX CHOIX THEOLOGIQUES DE LA CHRETIENTE AU XVIe SIECLE</vt:lpstr>
      <vt:lpstr>INTRODUCTION</vt:lpstr>
      <vt:lpstr>Présentation PowerPoint</vt:lpstr>
      <vt:lpstr>- Refus de se soumettre à la papauté</vt:lpstr>
      <vt:lpstr>Présentation PowerPoint</vt:lpstr>
      <vt:lpstr>- Refus de se soumettre à l’empereur</vt:lpstr>
      <vt:lpstr>Présentation PowerPoint</vt:lpstr>
      <vt:lpstr>Présentation PowerPoint</vt:lpstr>
      <vt:lpstr>Présentation PowerPoint</vt:lpstr>
      <vt:lpstr>Présentation PowerPoint</vt:lpstr>
      <vt:lpstr>- 1521 : un tournant identitaire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 – LA NAISSANCE D’UN CORPS DE DOCTRINES</vt:lpstr>
      <vt:lpstr>A – LA QUESTION DES  « SOLI »</vt:lpstr>
      <vt:lpstr>Présentation PowerPoint</vt:lpstr>
      <vt:lpstr>- SOLA SCRIPTURA</vt:lpstr>
      <vt:lpstr>- SOLA FIDE</vt:lpstr>
      <vt:lpstr>Présentation PowerPoint</vt:lpstr>
      <vt:lpstr>&gt;&gt;&gt; une nouvelle conception de la foi</vt:lpstr>
      <vt:lpstr>&gt;&gt;&gt; L’homme est rendu juste par la foi</vt:lpstr>
      <vt:lpstr>Présentation PowerPoint</vt:lpstr>
      <vt:lpstr>- SOLA GRATIA</vt:lpstr>
      <vt:lpstr>&gt;&gt;&gt; redéfinition du péché</vt:lpstr>
      <vt:lpstr>&gt;&gt;&gt; redéfinition des sacrements</vt:lpstr>
      <vt:lpstr>Présentation PowerPoint</vt:lpstr>
      <vt:lpstr>Présentation PowerPoint</vt:lpstr>
      <vt:lpstr>Présentation PowerPoint</vt:lpstr>
      <vt:lpstr>Présentation PowerPoint</vt:lpstr>
      <vt:lpstr>- SOLUS CHRISTUS</vt:lpstr>
      <vt:lpstr>Présentation PowerPoint</vt:lpstr>
      <vt:lpstr>&gt;&gt;&gt; réforme de la liturgie</vt:lpstr>
      <vt:lpstr> </vt:lpstr>
      <vt:lpstr>B  - UNE NOUVELLE IMAGE DE DIEU</vt:lpstr>
      <vt:lpstr>- Le rejet du « châtiment de Dieu »</vt:lpstr>
      <vt:lpstr>Présentation PowerPoint</vt:lpstr>
      <vt:lpstr>Présentation PowerPoint</vt:lpstr>
      <vt:lpstr>Présentation PowerPoint</vt:lpstr>
      <vt:lpstr>- Le refus des « œuvres »</vt:lpstr>
      <vt:lpstr>Présentation PowerPoint</vt:lpstr>
      <vt:lpstr>C  - UNE NOUVELLE ECCLESIOLOGIE</vt:lpstr>
      <vt:lpstr>  </vt:lpstr>
      <vt:lpstr>- Le sacerdoce universel</vt:lpstr>
      <vt:lpstr>Présentation PowerPoint</vt:lpstr>
      <vt:lpstr>Présentation PowerPoint</vt:lpstr>
      <vt:lpstr>Présentation PowerPoint</vt:lpstr>
      <vt:lpstr>Présentation PowerPoint</vt:lpstr>
      <vt:lpstr>Présentation PowerPoint</vt:lpstr>
      <vt:lpstr>Présentation PowerPoint</vt:lpstr>
      <vt:lpstr>- La désacralisation des « œuvres » humaines</vt:lpstr>
      <vt:lpstr>&gt;&gt;&gt; à la recherche de l’Eglise « vraie »</vt:lpstr>
      <vt:lpstr>D – UNE NOUVELLE PASTORALE</vt:lpstr>
      <vt:lpstr>Présentation PowerPoint</vt:lpstr>
      <vt:lpstr>II - L’ALLEMAGNE ENTRE MILLENARISMES ET RADICALISMES</vt:lpstr>
      <vt:lpstr>A – LA NECESSITE DU RELAIS PRINCIER</vt:lpstr>
      <vt:lpstr>- Le ralliement des villes</vt:lpstr>
      <vt:lpstr>- Le ralliement des princes-électeurs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B – LA CONFUSION DES REVOLTES ET DES REFORMES  </vt:lpstr>
      <vt:lpstr>Présentation PowerPoint</vt:lpstr>
      <vt:lpstr> </vt:lpstr>
      <vt:lpstr>Présentation PowerPoint</vt:lpstr>
      <vt:lpstr>- La guerre des paysans (1524-1525)</vt:lpstr>
      <vt:lpstr> - La lutte de Luther contre Müntzer (1489-1525)  </vt:lpstr>
      <vt:lpstr>Présentation PowerPoint</vt:lpstr>
      <vt:lpstr>Présentation PowerPoint</vt:lpstr>
      <vt:lpstr>Présentation PowerPoint</vt:lpstr>
      <vt:lpstr>Présentation PowerPoint</vt:lpstr>
      <vt:lpstr>- L’émergence de divergences </vt:lpstr>
      <vt:lpstr>CONCLUSION</vt:lpstr>
      <vt:lpstr>- Vers la formation d’Eglises nationales</vt:lpstr>
      <vt:lpstr>- Vers l’organisation d’une riposte catholique</vt:lpstr>
      <vt:lpstr> </vt:lpstr>
      <vt:lpstr>Présentation PowerPoint</vt:lpstr>
      <vt:lpstr>Une Europe religieuse profondément divisée au XVIème siècle.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 3 - REFORMATION</dc:title>
  <dc:creator>christian manuel</dc:creator>
  <cp:lastModifiedBy>christian manuel</cp:lastModifiedBy>
  <cp:revision>110</cp:revision>
  <dcterms:created xsi:type="dcterms:W3CDTF">2019-10-03T13:36:26Z</dcterms:created>
  <dcterms:modified xsi:type="dcterms:W3CDTF">2022-10-12T10:19:58Z</dcterms:modified>
</cp:coreProperties>
</file>