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7"/>
  </p:notesMasterIdLst>
  <p:sldIdLst>
    <p:sldId id="440" r:id="rId2"/>
    <p:sldId id="515" r:id="rId3"/>
    <p:sldId id="516" r:id="rId4"/>
    <p:sldId id="532" r:id="rId5"/>
    <p:sldId id="517" r:id="rId6"/>
    <p:sldId id="526" r:id="rId7"/>
    <p:sldId id="530" r:id="rId8"/>
    <p:sldId id="525" r:id="rId9"/>
    <p:sldId id="519" r:id="rId10"/>
    <p:sldId id="520" r:id="rId11"/>
    <p:sldId id="521" r:id="rId12"/>
    <p:sldId id="522" r:id="rId13"/>
    <p:sldId id="523" r:id="rId14"/>
    <p:sldId id="524" r:id="rId15"/>
    <p:sldId id="518" r:id="rId16"/>
    <p:sldId id="527" r:id="rId17"/>
    <p:sldId id="528" r:id="rId18"/>
    <p:sldId id="529" r:id="rId19"/>
    <p:sldId id="531" r:id="rId20"/>
    <p:sldId id="489" r:id="rId21"/>
    <p:sldId id="533" r:id="rId22"/>
    <p:sldId id="462" r:id="rId23"/>
    <p:sldId id="493" r:id="rId24"/>
    <p:sldId id="494" r:id="rId25"/>
    <p:sldId id="538" r:id="rId26"/>
    <p:sldId id="497" r:id="rId27"/>
    <p:sldId id="539" r:id="rId28"/>
    <p:sldId id="535" r:id="rId29"/>
    <p:sldId id="536" r:id="rId30"/>
    <p:sldId id="537" r:id="rId31"/>
    <p:sldId id="541" r:id="rId32"/>
    <p:sldId id="540" r:id="rId33"/>
    <p:sldId id="577" r:id="rId34"/>
    <p:sldId id="578" r:id="rId35"/>
    <p:sldId id="542" r:id="rId36"/>
    <p:sldId id="543" r:id="rId37"/>
    <p:sldId id="495" r:id="rId38"/>
    <p:sldId id="496" r:id="rId39"/>
    <p:sldId id="498" r:id="rId40"/>
    <p:sldId id="499" r:id="rId41"/>
    <p:sldId id="544" r:id="rId42"/>
    <p:sldId id="545" r:id="rId43"/>
    <p:sldId id="546" r:id="rId44"/>
    <p:sldId id="547" r:id="rId45"/>
    <p:sldId id="500" r:id="rId46"/>
    <p:sldId id="501" r:id="rId47"/>
    <p:sldId id="556" r:id="rId48"/>
    <p:sldId id="502" r:id="rId49"/>
    <p:sldId id="557" r:id="rId50"/>
    <p:sldId id="506" r:id="rId51"/>
    <p:sldId id="507" r:id="rId52"/>
    <p:sldId id="504" r:id="rId53"/>
    <p:sldId id="554" r:id="rId54"/>
    <p:sldId id="549" r:id="rId55"/>
    <p:sldId id="548" r:id="rId56"/>
    <p:sldId id="509" r:id="rId57"/>
    <p:sldId id="565" r:id="rId58"/>
    <p:sldId id="551" r:id="rId59"/>
    <p:sldId id="552" r:id="rId60"/>
    <p:sldId id="553" r:id="rId61"/>
    <p:sldId id="550" r:id="rId62"/>
    <p:sldId id="563" r:id="rId63"/>
    <p:sldId id="569" r:id="rId64"/>
    <p:sldId id="508" r:id="rId65"/>
    <p:sldId id="555" r:id="rId66"/>
    <p:sldId id="567" r:id="rId67"/>
    <p:sldId id="558" r:id="rId68"/>
    <p:sldId id="559" r:id="rId69"/>
    <p:sldId id="564" r:id="rId70"/>
    <p:sldId id="560" r:id="rId71"/>
    <p:sldId id="561" r:id="rId72"/>
    <p:sldId id="562" r:id="rId73"/>
    <p:sldId id="513" r:id="rId74"/>
    <p:sldId id="511" r:id="rId75"/>
    <p:sldId id="566" r:id="rId76"/>
    <p:sldId id="503" r:id="rId77"/>
    <p:sldId id="505" r:id="rId78"/>
    <p:sldId id="307" r:id="rId79"/>
    <p:sldId id="570" r:id="rId80"/>
    <p:sldId id="573" r:id="rId81"/>
    <p:sldId id="401" r:id="rId82"/>
    <p:sldId id="576" r:id="rId83"/>
    <p:sldId id="572" r:id="rId84"/>
    <p:sldId id="571" r:id="rId85"/>
    <p:sldId id="400" r:id="rId86"/>
    <p:sldId id="399" r:id="rId87"/>
    <p:sldId id="397" r:id="rId88"/>
    <p:sldId id="398" r:id="rId89"/>
    <p:sldId id="574" r:id="rId90"/>
    <p:sldId id="575" r:id="rId91"/>
    <p:sldId id="341" r:id="rId92"/>
    <p:sldId id="334" r:id="rId93"/>
    <p:sldId id="339" r:id="rId94"/>
    <p:sldId id="340" r:id="rId95"/>
    <p:sldId id="266" r:id="rId9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15"/>
    <p:restoredTop sz="91437"/>
  </p:normalViewPr>
  <p:slideViewPr>
    <p:cSldViewPr snapToGrid="0" snapToObjects="1">
      <p:cViewPr varScale="1">
        <p:scale>
          <a:sx n="107" d="100"/>
          <a:sy n="107" d="100"/>
        </p:scale>
        <p:origin x="55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37DF3-FAF0-CD47-AFD5-E76F0B59C9C1}" type="datetimeFigureOut">
              <a:rPr lang="fr-FR" smtClean="0"/>
              <a:t>30/11/2022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318EA-D0A4-DF44-9F8D-03B19E527FBE}" type="slidenum">
              <a:rPr lang="fr-FR" smtClean="0"/>
              <a:t>‹N°›</a:t>
            </a:fld>
            <a:endParaRPr lang="fr-FR"/>
          </a:p>
        </p:txBody>
      </p:sp>
    </p:spTree>
    <p:extLst>
      <p:ext uri="{BB962C8B-B14F-4D97-AF65-F5344CB8AC3E}">
        <p14:creationId xmlns:p14="http://schemas.microsoft.com/office/powerpoint/2010/main" val="155814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Port-Royal en 1674</a:t>
            </a:r>
          </a:p>
        </p:txBody>
      </p:sp>
      <p:sp>
        <p:nvSpPr>
          <p:cNvPr id="4" name="Espace réservé du numéro de diapositive 3"/>
          <p:cNvSpPr>
            <a:spLocks noGrp="1"/>
          </p:cNvSpPr>
          <p:nvPr>
            <p:ph type="sldNum" sz="quarter" idx="5"/>
          </p:nvPr>
        </p:nvSpPr>
        <p:spPr/>
        <p:txBody>
          <a:bodyPr/>
          <a:lstStyle/>
          <a:p>
            <a:fld id="{B06318EA-D0A4-DF44-9F8D-03B19E527FBE}" type="slidenum">
              <a:rPr lang="fr-FR" smtClean="0"/>
              <a:t>59</a:t>
            </a:fld>
            <a:endParaRPr lang="fr-FR"/>
          </a:p>
        </p:txBody>
      </p:sp>
    </p:spTree>
    <p:extLst>
      <p:ext uri="{BB962C8B-B14F-4D97-AF65-F5344CB8AC3E}">
        <p14:creationId xmlns:p14="http://schemas.microsoft.com/office/powerpoint/2010/main" val="308112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6BEE82-66E2-3A40-B541-2EF041C7DAB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C50A56F-13B8-C64E-912E-50D09BF1B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3FC7D10-40F0-CC45-BAEF-44D68F440AAF}"/>
              </a:ext>
            </a:extLst>
          </p:cNvPr>
          <p:cNvSpPr>
            <a:spLocks noGrp="1"/>
          </p:cNvSpPr>
          <p:nvPr>
            <p:ph type="dt" sz="half" idx="10"/>
          </p:nvPr>
        </p:nvSpPr>
        <p:spPr/>
        <p:txBody>
          <a:bodyPr/>
          <a:lstStyle/>
          <a:p>
            <a:fld id="{DDD5EC01-2A6E-4C48-A413-B4691AF10EB7}" type="datetimeFigureOut">
              <a:rPr lang="fr-FR" smtClean="0"/>
              <a:t>30/11/2022</a:t>
            </a:fld>
            <a:endParaRPr lang="fr-FR"/>
          </a:p>
        </p:txBody>
      </p:sp>
      <p:sp>
        <p:nvSpPr>
          <p:cNvPr id="5" name="Espace réservé du pied de page 4">
            <a:extLst>
              <a:ext uri="{FF2B5EF4-FFF2-40B4-BE49-F238E27FC236}">
                <a16:creationId xmlns:a16="http://schemas.microsoft.com/office/drawing/2014/main" id="{31DA3396-87A9-0E48-A011-F22C2E6AC3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82FE26-E519-DD40-A083-1C0BFC7F3F7C}"/>
              </a:ext>
            </a:extLst>
          </p:cNvPr>
          <p:cNvSpPr>
            <a:spLocks noGrp="1"/>
          </p:cNvSpPr>
          <p:nvPr>
            <p:ph type="sldNum" sz="quarter" idx="12"/>
          </p:nvPr>
        </p:nvSpPr>
        <p:spPr/>
        <p:txBody>
          <a:bodyPr/>
          <a:lstStyle/>
          <a:p>
            <a:fld id="{18D59680-6310-D34A-8913-C86C30F6ED22}" type="slidenum">
              <a:rPr lang="fr-FR" smtClean="0"/>
              <a:t>‹N°›</a:t>
            </a:fld>
            <a:endParaRPr lang="fr-FR"/>
          </a:p>
        </p:txBody>
      </p:sp>
    </p:spTree>
    <p:extLst>
      <p:ext uri="{BB962C8B-B14F-4D97-AF65-F5344CB8AC3E}">
        <p14:creationId xmlns:p14="http://schemas.microsoft.com/office/powerpoint/2010/main" val="152821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37482-CDB7-0E41-A04E-70CA24D9C54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10C2DCE-50C2-C54C-8C8E-D19B49D10D4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0F79A0-640D-574B-8FF4-1C91F24A6FC3}"/>
              </a:ext>
            </a:extLst>
          </p:cNvPr>
          <p:cNvSpPr>
            <a:spLocks noGrp="1"/>
          </p:cNvSpPr>
          <p:nvPr>
            <p:ph type="dt" sz="half" idx="10"/>
          </p:nvPr>
        </p:nvSpPr>
        <p:spPr/>
        <p:txBody>
          <a:bodyPr/>
          <a:lstStyle/>
          <a:p>
            <a:fld id="{DDD5EC01-2A6E-4C48-A413-B4691AF10EB7}" type="datetimeFigureOut">
              <a:rPr lang="fr-FR" smtClean="0"/>
              <a:t>30/11/2022</a:t>
            </a:fld>
            <a:endParaRPr lang="fr-FR"/>
          </a:p>
        </p:txBody>
      </p:sp>
      <p:sp>
        <p:nvSpPr>
          <p:cNvPr id="5" name="Espace réservé du pied de page 4">
            <a:extLst>
              <a:ext uri="{FF2B5EF4-FFF2-40B4-BE49-F238E27FC236}">
                <a16:creationId xmlns:a16="http://schemas.microsoft.com/office/drawing/2014/main" id="{16764E97-356D-C94D-B360-A02A9D33A0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8EE6EA-6F24-7B4B-924C-9358751812A4}"/>
              </a:ext>
            </a:extLst>
          </p:cNvPr>
          <p:cNvSpPr>
            <a:spLocks noGrp="1"/>
          </p:cNvSpPr>
          <p:nvPr>
            <p:ph type="sldNum" sz="quarter" idx="12"/>
          </p:nvPr>
        </p:nvSpPr>
        <p:spPr/>
        <p:txBody>
          <a:bodyPr/>
          <a:lstStyle/>
          <a:p>
            <a:fld id="{18D59680-6310-D34A-8913-C86C30F6ED22}" type="slidenum">
              <a:rPr lang="fr-FR" smtClean="0"/>
              <a:t>‹N°›</a:t>
            </a:fld>
            <a:endParaRPr lang="fr-FR"/>
          </a:p>
        </p:txBody>
      </p:sp>
    </p:spTree>
    <p:extLst>
      <p:ext uri="{BB962C8B-B14F-4D97-AF65-F5344CB8AC3E}">
        <p14:creationId xmlns:p14="http://schemas.microsoft.com/office/powerpoint/2010/main" val="39399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84C50D9-CA43-984F-97E5-8D23BE019EC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5B245E7-F5E8-3543-B2AB-7550A9266FC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8DE454-678C-D242-B2C7-149CDD897DCD}"/>
              </a:ext>
            </a:extLst>
          </p:cNvPr>
          <p:cNvSpPr>
            <a:spLocks noGrp="1"/>
          </p:cNvSpPr>
          <p:nvPr>
            <p:ph type="dt" sz="half" idx="10"/>
          </p:nvPr>
        </p:nvSpPr>
        <p:spPr/>
        <p:txBody>
          <a:bodyPr/>
          <a:lstStyle/>
          <a:p>
            <a:fld id="{DDD5EC01-2A6E-4C48-A413-B4691AF10EB7}" type="datetimeFigureOut">
              <a:rPr lang="fr-FR" smtClean="0"/>
              <a:t>30/11/2022</a:t>
            </a:fld>
            <a:endParaRPr lang="fr-FR"/>
          </a:p>
        </p:txBody>
      </p:sp>
      <p:sp>
        <p:nvSpPr>
          <p:cNvPr id="5" name="Espace réservé du pied de page 4">
            <a:extLst>
              <a:ext uri="{FF2B5EF4-FFF2-40B4-BE49-F238E27FC236}">
                <a16:creationId xmlns:a16="http://schemas.microsoft.com/office/drawing/2014/main" id="{4944F826-FD1B-AD49-B95C-9F0E0C3BC8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1450CF-6D3C-3943-9336-9F32961366B3}"/>
              </a:ext>
            </a:extLst>
          </p:cNvPr>
          <p:cNvSpPr>
            <a:spLocks noGrp="1"/>
          </p:cNvSpPr>
          <p:nvPr>
            <p:ph type="sldNum" sz="quarter" idx="12"/>
          </p:nvPr>
        </p:nvSpPr>
        <p:spPr/>
        <p:txBody>
          <a:bodyPr/>
          <a:lstStyle/>
          <a:p>
            <a:fld id="{18D59680-6310-D34A-8913-C86C30F6ED22}" type="slidenum">
              <a:rPr lang="fr-FR" smtClean="0"/>
              <a:t>‹N°›</a:t>
            </a:fld>
            <a:endParaRPr lang="fr-FR"/>
          </a:p>
        </p:txBody>
      </p:sp>
    </p:spTree>
    <p:extLst>
      <p:ext uri="{BB962C8B-B14F-4D97-AF65-F5344CB8AC3E}">
        <p14:creationId xmlns:p14="http://schemas.microsoft.com/office/powerpoint/2010/main" val="223869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004A63-3B49-DB4D-9E32-72F3170F87C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266650E-3DDB-0E41-B2A7-339628ABD56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AFF60E-3CD6-E245-91DB-7FFECF819EE4}"/>
              </a:ext>
            </a:extLst>
          </p:cNvPr>
          <p:cNvSpPr>
            <a:spLocks noGrp="1"/>
          </p:cNvSpPr>
          <p:nvPr>
            <p:ph type="dt" sz="half" idx="10"/>
          </p:nvPr>
        </p:nvSpPr>
        <p:spPr/>
        <p:txBody>
          <a:bodyPr/>
          <a:lstStyle/>
          <a:p>
            <a:fld id="{DDD5EC01-2A6E-4C48-A413-B4691AF10EB7}" type="datetimeFigureOut">
              <a:rPr lang="fr-FR" smtClean="0"/>
              <a:t>30/11/2022</a:t>
            </a:fld>
            <a:endParaRPr lang="fr-FR"/>
          </a:p>
        </p:txBody>
      </p:sp>
      <p:sp>
        <p:nvSpPr>
          <p:cNvPr id="5" name="Espace réservé du pied de page 4">
            <a:extLst>
              <a:ext uri="{FF2B5EF4-FFF2-40B4-BE49-F238E27FC236}">
                <a16:creationId xmlns:a16="http://schemas.microsoft.com/office/drawing/2014/main" id="{2546D9D7-047C-0D4D-A632-A748B4E6F9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91F33B-D848-C04E-8F26-6960963E3009}"/>
              </a:ext>
            </a:extLst>
          </p:cNvPr>
          <p:cNvSpPr>
            <a:spLocks noGrp="1"/>
          </p:cNvSpPr>
          <p:nvPr>
            <p:ph type="sldNum" sz="quarter" idx="12"/>
          </p:nvPr>
        </p:nvSpPr>
        <p:spPr/>
        <p:txBody>
          <a:bodyPr/>
          <a:lstStyle/>
          <a:p>
            <a:fld id="{18D59680-6310-D34A-8913-C86C30F6ED22}" type="slidenum">
              <a:rPr lang="fr-FR" smtClean="0"/>
              <a:t>‹N°›</a:t>
            </a:fld>
            <a:endParaRPr lang="fr-FR"/>
          </a:p>
        </p:txBody>
      </p:sp>
    </p:spTree>
    <p:extLst>
      <p:ext uri="{BB962C8B-B14F-4D97-AF65-F5344CB8AC3E}">
        <p14:creationId xmlns:p14="http://schemas.microsoft.com/office/powerpoint/2010/main" val="239250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B2682-A937-3642-B31C-0E3CFBD6413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3CB3BA8-815B-714B-B79A-132A8C437E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37A703F-CDB1-E342-9FCE-364F1EF25B07}"/>
              </a:ext>
            </a:extLst>
          </p:cNvPr>
          <p:cNvSpPr>
            <a:spLocks noGrp="1"/>
          </p:cNvSpPr>
          <p:nvPr>
            <p:ph type="dt" sz="half" idx="10"/>
          </p:nvPr>
        </p:nvSpPr>
        <p:spPr/>
        <p:txBody>
          <a:bodyPr/>
          <a:lstStyle/>
          <a:p>
            <a:fld id="{DDD5EC01-2A6E-4C48-A413-B4691AF10EB7}" type="datetimeFigureOut">
              <a:rPr lang="fr-FR" smtClean="0"/>
              <a:t>30/11/2022</a:t>
            </a:fld>
            <a:endParaRPr lang="fr-FR"/>
          </a:p>
        </p:txBody>
      </p:sp>
      <p:sp>
        <p:nvSpPr>
          <p:cNvPr id="5" name="Espace réservé du pied de page 4">
            <a:extLst>
              <a:ext uri="{FF2B5EF4-FFF2-40B4-BE49-F238E27FC236}">
                <a16:creationId xmlns:a16="http://schemas.microsoft.com/office/drawing/2014/main" id="{C7BB1BC2-753D-A046-BED2-55D99A0A07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C1093F-AC14-1246-8D85-CBA36ACD7A7C}"/>
              </a:ext>
            </a:extLst>
          </p:cNvPr>
          <p:cNvSpPr>
            <a:spLocks noGrp="1"/>
          </p:cNvSpPr>
          <p:nvPr>
            <p:ph type="sldNum" sz="quarter" idx="12"/>
          </p:nvPr>
        </p:nvSpPr>
        <p:spPr/>
        <p:txBody>
          <a:bodyPr/>
          <a:lstStyle/>
          <a:p>
            <a:fld id="{18D59680-6310-D34A-8913-C86C30F6ED22}" type="slidenum">
              <a:rPr lang="fr-FR" smtClean="0"/>
              <a:t>‹N°›</a:t>
            </a:fld>
            <a:endParaRPr lang="fr-FR"/>
          </a:p>
        </p:txBody>
      </p:sp>
    </p:spTree>
    <p:extLst>
      <p:ext uri="{BB962C8B-B14F-4D97-AF65-F5344CB8AC3E}">
        <p14:creationId xmlns:p14="http://schemas.microsoft.com/office/powerpoint/2010/main" val="339300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BB51C-6EB5-2040-8A11-4C51E22EE6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E9F37A4-5324-9F48-92B9-BE2B141038C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119BB1C-E342-2345-AE30-04B93E8EBED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136988E-B259-BD40-8623-089303A87DBE}"/>
              </a:ext>
            </a:extLst>
          </p:cNvPr>
          <p:cNvSpPr>
            <a:spLocks noGrp="1"/>
          </p:cNvSpPr>
          <p:nvPr>
            <p:ph type="dt" sz="half" idx="10"/>
          </p:nvPr>
        </p:nvSpPr>
        <p:spPr/>
        <p:txBody>
          <a:bodyPr/>
          <a:lstStyle/>
          <a:p>
            <a:fld id="{DDD5EC01-2A6E-4C48-A413-B4691AF10EB7}" type="datetimeFigureOut">
              <a:rPr lang="fr-FR" smtClean="0"/>
              <a:t>30/11/2022</a:t>
            </a:fld>
            <a:endParaRPr lang="fr-FR"/>
          </a:p>
        </p:txBody>
      </p:sp>
      <p:sp>
        <p:nvSpPr>
          <p:cNvPr id="6" name="Espace réservé du pied de page 5">
            <a:extLst>
              <a:ext uri="{FF2B5EF4-FFF2-40B4-BE49-F238E27FC236}">
                <a16:creationId xmlns:a16="http://schemas.microsoft.com/office/drawing/2014/main" id="{F19EC6A3-67E3-4047-8CFD-6A91A6B26D9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F7E80B-E0E5-874E-9FCD-85923553C648}"/>
              </a:ext>
            </a:extLst>
          </p:cNvPr>
          <p:cNvSpPr>
            <a:spLocks noGrp="1"/>
          </p:cNvSpPr>
          <p:nvPr>
            <p:ph type="sldNum" sz="quarter" idx="12"/>
          </p:nvPr>
        </p:nvSpPr>
        <p:spPr/>
        <p:txBody>
          <a:bodyPr/>
          <a:lstStyle/>
          <a:p>
            <a:fld id="{18D59680-6310-D34A-8913-C86C30F6ED22}" type="slidenum">
              <a:rPr lang="fr-FR" smtClean="0"/>
              <a:t>‹N°›</a:t>
            </a:fld>
            <a:endParaRPr lang="fr-FR"/>
          </a:p>
        </p:txBody>
      </p:sp>
    </p:spTree>
    <p:extLst>
      <p:ext uri="{BB962C8B-B14F-4D97-AF65-F5344CB8AC3E}">
        <p14:creationId xmlns:p14="http://schemas.microsoft.com/office/powerpoint/2010/main" val="114105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87EC0-B409-404C-BD23-57A6013C421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EB2FD3E-FA34-0849-A040-97A3F24BA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CA363B2-A7F9-CE42-BBE1-DE3AAFD839E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D074BA7-2BBA-834B-98C1-808D803A16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3C276FA-654D-EC45-A1C7-E5ADE1BC717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04301FA-BD59-9E41-B6EA-74171FAA21CE}"/>
              </a:ext>
            </a:extLst>
          </p:cNvPr>
          <p:cNvSpPr>
            <a:spLocks noGrp="1"/>
          </p:cNvSpPr>
          <p:nvPr>
            <p:ph type="dt" sz="half" idx="10"/>
          </p:nvPr>
        </p:nvSpPr>
        <p:spPr/>
        <p:txBody>
          <a:bodyPr/>
          <a:lstStyle/>
          <a:p>
            <a:fld id="{DDD5EC01-2A6E-4C48-A413-B4691AF10EB7}" type="datetimeFigureOut">
              <a:rPr lang="fr-FR" smtClean="0"/>
              <a:t>30/11/2022</a:t>
            </a:fld>
            <a:endParaRPr lang="fr-FR"/>
          </a:p>
        </p:txBody>
      </p:sp>
      <p:sp>
        <p:nvSpPr>
          <p:cNvPr id="8" name="Espace réservé du pied de page 7">
            <a:extLst>
              <a:ext uri="{FF2B5EF4-FFF2-40B4-BE49-F238E27FC236}">
                <a16:creationId xmlns:a16="http://schemas.microsoft.com/office/drawing/2014/main" id="{43AA6A19-4ECA-9D4E-84FB-632833F803C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73E0AC7-FE71-E349-ACC1-811F144D4F13}"/>
              </a:ext>
            </a:extLst>
          </p:cNvPr>
          <p:cNvSpPr>
            <a:spLocks noGrp="1"/>
          </p:cNvSpPr>
          <p:nvPr>
            <p:ph type="sldNum" sz="quarter" idx="12"/>
          </p:nvPr>
        </p:nvSpPr>
        <p:spPr/>
        <p:txBody>
          <a:bodyPr/>
          <a:lstStyle/>
          <a:p>
            <a:fld id="{18D59680-6310-D34A-8913-C86C30F6ED22}" type="slidenum">
              <a:rPr lang="fr-FR" smtClean="0"/>
              <a:t>‹N°›</a:t>
            </a:fld>
            <a:endParaRPr lang="fr-FR"/>
          </a:p>
        </p:txBody>
      </p:sp>
    </p:spTree>
    <p:extLst>
      <p:ext uri="{BB962C8B-B14F-4D97-AF65-F5344CB8AC3E}">
        <p14:creationId xmlns:p14="http://schemas.microsoft.com/office/powerpoint/2010/main" val="56628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76436-BE5F-5643-913B-9973F0FED53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55BFFC9-F3AF-D847-ADAC-B790DD01F804}"/>
              </a:ext>
            </a:extLst>
          </p:cNvPr>
          <p:cNvSpPr>
            <a:spLocks noGrp="1"/>
          </p:cNvSpPr>
          <p:nvPr>
            <p:ph type="dt" sz="half" idx="10"/>
          </p:nvPr>
        </p:nvSpPr>
        <p:spPr/>
        <p:txBody>
          <a:bodyPr/>
          <a:lstStyle/>
          <a:p>
            <a:fld id="{DDD5EC01-2A6E-4C48-A413-B4691AF10EB7}" type="datetimeFigureOut">
              <a:rPr lang="fr-FR" smtClean="0"/>
              <a:t>30/11/2022</a:t>
            </a:fld>
            <a:endParaRPr lang="fr-FR"/>
          </a:p>
        </p:txBody>
      </p:sp>
      <p:sp>
        <p:nvSpPr>
          <p:cNvPr id="4" name="Espace réservé du pied de page 3">
            <a:extLst>
              <a:ext uri="{FF2B5EF4-FFF2-40B4-BE49-F238E27FC236}">
                <a16:creationId xmlns:a16="http://schemas.microsoft.com/office/drawing/2014/main" id="{07D2B171-18F6-6C40-B5BB-4D4653731BC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B26DC45-5541-834E-92C2-B81A71424279}"/>
              </a:ext>
            </a:extLst>
          </p:cNvPr>
          <p:cNvSpPr>
            <a:spLocks noGrp="1"/>
          </p:cNvSpPr>
          <p:nvPr>
            <p:ph type="sldNum" sz="quarter" idx="12"/>
          </p:nvPr>
        </p:nvSpPr>
        <p:spPr/>
        <p:txBody>
          <a:bodyPr/>
          <a:lstStyle/>
          <a:p>
            <a:fld id="{18D59680-6310-D34A-8913-C86C30F6ED22}" type="slidenum">
              <a:rPr lang="fr-FR" smtClean="0"/>
              <a:t>‹N°›</a:t>
            </a:fld>
            <a:endParaRPr lang="fr-FR"/>
          </a:p>
        </p:txBody>
      </p:sp>
    </p:spTree>
    <p:extLst>
      <p:ext uri="{BB962C8B-B14F-4D97-AF65-F5344CB8AC3E}">
        <p14:creationId xmlns:p14="http://schemas.microsoft.com/office/powerpoint/2010/main" val="36164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E6A44BD-0BAD-F149-A802-4F1D4FDA72FF}"/>
              </a:ext>
            </a:extLst>
          </p:cNvPr>
          <p:cNvSpPr>
            <a:spLocks noGrp="1"/>
          </p:cNvSpPr>
          <p:nvPr>
            <p:ph type="dt" sz="half" idx="10"/>
          </p:nvPr>
        </p:nvSpPr>
        <p:spPr/>
        <p:txBody>
          <a:bodyPr/>
          <a:lstStyle/>
          <a:p>
            <a:fld id="{DDD5EC01-2A6E-4C48-A413-B4691AF10EB7}" type="datetimeFigureOut">
              <a:rPr lang="fr-FR" smtClean="0"/>
              <a:t>30/11/2022</a:t>
            </a:fld>
            <a:endParaRPr lang="fr-FR"/>
          </a:p>
        </p:txBody>
      </p:sp>
      <p:sp>
        <p:nvSpPr>
          <p:cNvPr id="3" name="Espace réservé du pied de page 2">
            <a:extLst>
              <a:ext uri="{FF2B5EF4-FFF2-40B4-BE49-F238E27FC236}">
                <a16:creationId xmlns:a16="http://schemas.microsoft.com/office/drawing/2014/main" id="{03B67828-874B-B249-8A38-F64BD52DE91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BBDD3D7-FCC0-DA43-9927-0F456AD0B326}"/>
              </a:ext>
            </a:extLst>
          </p:cNvPr>
          <p:cNvSpPr>
            <a:spLocks noGrp="1"/>
          </p:cNvSpPr>
          <p:nvPr>
            <p:ph type="sldNum" sz="quarter" idx="12"/>
          </p:nvPr>
        </p:nvSpPr>
        <p:spPr/>
        <p:txBody>
          <a:bodyPr/>
          <a:lstStyle/>
          <a:p>
            <a:fld id="{18D59680-6310-D34A-8913-C86C30F6ED22}" type="slidenum">
              <a:rPr lang="fr-FR" smtClean="0"/>
              <a:t>‹N°›</a:t>
            </a:fld>
            <a:endParaRPr lang="fr-FR"/>
          </a:p>
        </p:txBody>
      </p:sp>
    </p:spTree>
    <p:extLst>
      <p:ext uri="{BB962C8B-B14F-4D97-AF65-F5344CB8AC3E}">
        <p14:creationId xmlns:p14="http://schemas.microsoft.com/office/powerpoint/2010/main" val="276445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9385-D9AE-D845-88A1-50B829400A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9035F8D-2F82-DF4D-88FC-1BADD7510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9AD6B49-0126-B54D-8C10-11A9E97E9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0B96D23-ED4B-2F41-85AD-4D8EDD1D68D9}"/>
              </a:ext>
            </a:extLst>
          </p:cNvPr>
          <p:cNvSpPr>
            <a:spLocks noGrp="1"/>
          </p:cNvSpPr>
          <p:nvPr>
            <p:ph type="dt" sz="half" idx="10"/>
          </p:nvPr>
        </p:nvSpPr>
        <p:spPr/>
        <p:txBody>
          <a:bodyPr/>
          <a:lstStyle/>
          <a:p>
            <a:fld id="{DDD5EC01-2A6E-4C48-A413-B4691AF10EB7}" type="datetimeFigureOut">
              <a:rPr lang="fr-FR" smtClean="0"/>
              <a:t>30/11/2022</a:t>
            </a:fld>
            <a:endParaRPr lang="fr-FR"/>
          </a:p>
        </p:txBody>
      </p:sp>
      <p:sp>
        <p:nvSpPr>
          <p:cNvPr id="6" name="Espace réservé du pied de page 5">
            <a:extLst>
              <a:ext uri="{FF2B5EF4-FFF2-40B4-BE49-F238E27FC236}">
                <a16:creationId xmlns:a16="http://schemas.microsoft.com/office/drawing/2014/main" id="{BA9DE114-94E4-5D42-8F2A-A0331A4D48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A497BCC-6C95-5C46-859B-0AA5469DA570}"/>
              </a:ext>
            </a:extLst>
          </p:cNvPr>
          <p:cNvSpPr>
            <a:spLocks noGrp="1"/>
          </p:cNvSpPr>
          <p:nvPr>
            <p:ph type="sldNum" sz="quarter" idx="12"/>
          </p:nvPr>
        </p:nvSpPr>
        <p:spPr/>
        <p:txBody>
          <a:bodyPr/>
          <a:lstStyle/>
          <a:p>
            <a:fld id="{18D59680-6310-D34A-8913-C86C30F6ED22}" type="slidenum">
              <a:rPr lang="fr-FR" smtClean="0"/>
              <a:t>‹N°›</a:t>
            </a:fld>
            <a:endParaRPr lang="fr-FR"/>
          </a:p>
        </p:txBody>
      </p:sp>
    </p:spTree>
    <p:extLst>
      <p:ext uri="{BB962C8B-B14F-4D97-AF65-F5344CB8AC3E}">
        <p14:creationId xmlns:p14="http://schemas.microsoft.com/office/powerpoint/2010/main" val="353708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CF11C6-1CD9-AC45-83B0-2696436333A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DE51398-3C09-5246-B0FD-6C4466C73D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D029ACD-630C-A24A-8103-0FDBEB8FF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36C1B6-8E11-B144-9803-A93F8784191A}"/>
              </a:ext>
            </a:extLst>
          </p:cNvPr>
          <p:cNvSpPr>
            <a:spLocks noGrp="1"/>
          </p:cNvSpPr>
          <p:nvPr>
            <p:ph type="dt" sz="half" idx="10"/>
          </p:nvPr>
        </p:nvSpPr>
        <p:spPr/>
        <p:txBody>
          <a:bodyPr/>
          <a:lstStyle/>
          <a:p>
            <a:fld id="{DDD5EC01-2A6E-4C48-A413-B4691AF10EB7}" type="datetimeFigureOut">
              <a:rPr lang="fr-FR" smtClean="0"/>
              <a:t>30/11/2022</a:t>
            </a:fld>
            <a:endParaRPr lang="fr-FR"/>
          </a:p>
        </p:txBody>
      </p:sp>
      <p:sp>
        <p:nvSpPr>
          <p:cNvPr id="6" name="Espace réservé du pied de page 5">
            <a:extLst>
              <a:ext uri="{FF2B5EF4-FFF2-40B4-BE49-F238E27FC236}">
                <a16:creationId xmlns:a16="http://schemas.microsoft.com/office/drawing/2014/main" id="{DF5EC843-2FB9-A04F-8F87-67C525D0AD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C83ECFD-CFE5-314C-8A3A-8EA96637733C}"/>
              </a:ext>
            </a:extLst>
          </p:cNvPr>
          <p:cNvSpPr>
            <a:spLocks noGrp="1"/>
          </p:cNvSpPr>
          <p:nvPr>
            <p:ph type="sldNum" sz="quarter" idx="12"/>
          </p:nvPr>
        </p:nvSpPr>
        <p:spPr/>
        <p:txBody>
          <a:bodyPr/>
          <a:lstStyle/>
          <a:p>
            <a:fld id="{18D59680-6310-D34A-8913-C86C30F6ED22}" type="slidenum">
              <a:rPr lang="fr-FR" smtClean="0"/>
              <a:t>‹N°›</a:t>
            </a:fld>
            <a:endParaRPr lang="fr-FR"/>
          </a:p>
        </p:txBody>
      </p:sp>
    </p:spTree>
    <p:extLst>
      <p:ext uri="{BB962C8B-B14F-4D97-AF65-F5344CB8AC3E}">
        <p14:creationId xmlns:p14="http://schemas.microsoft.com/office/powerpoint/2010/main" val="324421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38CE1B2-3502-184B-A12F-B080581F95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6DDE9D3-0B9F-6947-811D-7517D2B20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482E6C-122A-3E42-B7FF-B62D0229A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5EC01-2A6E-4C48-A413-B4691AF10EB7}" type="datetimeFigureOut">
              <a:rPr lang="fr-FR" smtClean="0"/>
              <a:t>30/11/2022</a:t>
            </a:fld>
            <a:endParaRPr lang="fr-FR"/>
          </a:p>
        </p:txBody>
      </p:sp>
      <p:sp>
        <p:nvSpPr>
          <p:cNvPr id="5" name="Espace réservé du pied de page 4">
            <a:extLst>
              <a:ext uri="{FF2B5EF4-FFF2-40B4-BE49-F238E27FC236}">
                <a16:creationId xmlns:a16="http://schemas.microsoft.com/office/drawing/2014/main" id="{5E5DE8EC-6571-ED44-AE57-CE9EB33EE2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536E17A-F944-F74B-8356-D49E34DA3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59680-6310-D34A-8913-C86C30F6ED22}" type="slidenum">
              <a:rPr lang="fr-FR" smtClean="0"/>
              <a:t>‹N°›</a:t>
            </a:fld>
            <a:endParaRPr lang="fr-FR"/>
          </a:p>
        </p:txBody>
      </p:sp>
    </p:spTree>
    <p:extLst>
      <p:ext uri="{BB962C8B-B14F-4D97-AF65-F5344CB8AC3E}">
        <p14:creationId xmlns:p14="http://schemas.microsoft.com/office/powerpoint/2010/main" val="146013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EA94782-5AD5-5A42-BC25-9A47178025AA}"/>
              </a:ext>
            </a:extLst>
          </p:cNvPr>
          <p:cNvSpPr>
            <a:spLocks noGrp="1"/>
          </p:cNvSpPr>
          <p:nvPr>
            <p:ph type="ctrTitle"/>
          </p:nvPr>
        </p:nvSpPr>
        <p:spPr/>
        <p:txBody>
          <a:bodyPr>
            <a:normAutofit fontScale="90000"/>
          </a:bodyPr>
          <a:lstStyle/>
          <a:p>
            <a:r>
              <a:rPr lang="fr-FR" b="1" dirty="0"/>
              <a:t>L’EGLISE </a:t>
            </a:r>
            <a:br>
              <a:rPr lang="fr-FR" b="1" dirty="0"/>
            </a:br>
            <a:r>
              <a:rPr lang="fr-FR" b="1" dirty="0"/>
              <a:t>DU SECOND XVII</a:t>
            </a:r>
            <a:r>
              <a:rPr lang="fr-FR" b="1" baseline="30000" dirty="0"/>
              <a:t>e</a:t>
            </a:r>
            <a:r>
              <a:rPr lang="fr-FR" b="1" dirty="0"/>
              <a:t> SIECLE</a:t>
            </a:r>
            <a:br>
              <a:rPr lang="fr-FR" b="1" dirty="0"/>
            </a:br>
            <a:r>
              <a:rPr lang="fr-FR" b="1" dirty="0"/>
              <a:t>POLITIQUE ET RELIGION</a:t>
            </a:r>
          </a:p>
        </p:txBody>
      </p:sp>
      <p:sp>
        <p:nvSpPr>
          <p:cNvPr id="5" name="Sous-titre 4">
            <a:extLst>
              <a:ext uri="{FF2B5EF4-FFF2-40B4-BE49-F238E27FC236}">
                <a16:creationId xmlns:a16="http://schemas.microsoft.com/office/drawing/2014/main" id="{C6F285C2-A184-1E41-8D36-F3A7403AE8DD}"/>
              </a:ext>
            </a:extLst>
          </p:cNvPr>
          <p:cNvSpPr>
            <a:spLocks noGrp="1"/>
          </p:cNvSpPr>
          <p:nvPr>
            <p:ph type="subTitle" idx="1"/>
          </p:nvPr>
        </p:nvSpPr>
        <p:spPr/>
        <p:txBody>
          <a:bodyPr/>
          <a:lstStyle/>
          <a:p>
            <a:endParaRPr lang="fr-FR" dirty="0"/>
          </a:p>
          <a:p>
            <a:r>
              <a:rPr lang="fr-FR" b="1" dirty="0"/>
              <a:t>UE 303</a:t>
            </a:r>
          </a:p>
          <a:p>
            <a:r>
              <a:rPr lang="fr-FR" b="1" dirty="0"/>
              <a:t>CHAPITRE 9</a:t>
            </a:r>
          </a:p>
        </p:txBody>
      </p:sp>
    </p:spTree>
    <p:extLst>
      <p:ext uri="{BB962C8B-B14F-4D97-AF65-F5344CB8AC3E}">
        <p14:creationId xmlns:p14="http://schemas.microsoft.com/office/powerpoint/2010/main" val="407806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DD6A7B7-3612-424B-84DE-262FD73EEC42}"/>
              </a:ext>
            </a:extLst>
          </p:cNvPr>
          <p:cNvPicPr>
            <a:picLocks noChangeAspect="1"/>
          </p:cNvPicPr>
          <p:nvPr/>
        </p:nvPicPr>
        <p:blipFill>
          <a:blip r:embed="rId2"/>
          <a:stretch>
            <a:fillRect/>
          </a:stretch>
        </p:blipFill>
        <p:spPr>
          <a:xfrm>
            <a:off x="1262743" y="-30063"/>
            <a:ext cx="3875314" cy="6759269"/>
          </a:xfrm>
          <a:prstGeom prst="rect">
            <a:avLst/>
          </a:prstGeom>
        </p:spPr>
      </p:pic>
      <p:sp>
        <p:nvSpPr>
          <p:cNvPr id="3" name="ZoneTexte 2">
            <a:extLst>
              <a:ext uri="{FF2B5EF4-FFF2-40B4-BE49-F238E27FC236}">
                <a16:creationId xmlns:a16="http://schemas.microsoft.com/office/drawing/2014/main" id="{97EFADE2-EF0A-194D-8815-AA1D3FBA3A8E}"/>
              </a:ext>
            </a:extLst>
          </p:cNvPr>
          <p:cNvSpPr txBox="1"/>
          <p:nvPr/>
        </p:nvSpPr>
        <p:spPr>
          <a:xfrm>
            <a:off x="5834743" y="3429000"/>
            <a:ext cx="2873828" cy="1754326"/>
          </a:xfrm>
          <a:prstGeom prst="rect">
            <a:avLst/>
          </a:prstGeom>
          <a:noFill/>
        </p:spPr>
        <p:txBody>
          <a:bodyPr wrap="square" rtlCol="0">
            <a:spAutoFit/>
          </a:bodyPr>
          <a:lstStyle/>
          <a:p>
            <a:r>
              <a:rPr lang="fr-FR" dirty="0"/>
              <a:t>Georges-Claudius </a:t>
            </a:r>
            <a:r>
              <a:rPr lang="fr-FR" dirty="0" err="1"/>
              <a:t>Lavergne</a:t>
            </a:r>
            <a:br>
              <a:rPr lang="fr-FR" dirty="0"/>
            </a:br>
            <a:r>
              <a:rPr lang="fr-FR" i="1" dirty="0"/>
              <a:t>L’eucharistie</a:t>
            </a:r>
            <a:br>
              <a:rPr lang="fr-FR" dirty="0"/>
            </a:br>
            <a:r>
              <a:rPr lang="fr-FR" dirty="0"/>
              <a:t>Vitrail</a:t>
            </a:r>
            <a:br>
              <a:rPr lang="fr-FR" dirty="0"/>
            </a:br>
            <a:r>
              <a:rPr lang="fr-FR" dirty="0"/>
              <a:t>Retiers, église Saint-Pierre, XVII</a:t>
            </a:r>
            <a:r>
              <a:rPr lang="fr-FR" baseline="30000" dirty="0"/>
              <a:t>e</a:t>
            </a:r>
            <a:r>
              <a:rPr lang="fr-FR" dirty="0"/>
              <a:t> siècle</a:t>
            </a:r>
          </a:p>
          <a:p>
            <a:endParaRPr lang="fr-FR" dirty="0"/>
          </a:p>
        </p:txBody>
      </p:sp>
    </p:spTree>
    <p:extLst>
      <p:ext uri="{BB962C8B-B14F-4D97-AF65-F5344CB8AC3E}">
        <p14:creationId xmlns:p14="http://schemas.microsoft.com/office/powerpoint/2010/main" val="134810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BE3C261-F609-EA4D-988C-98450060665C}"/>
              </a:ext>
            </a:extLst>
          </p:cNvPr>
          <p:cNvPicPr>
            <a:picLocks noChangeAspect="1"/>
          </p:cNvPicPr>
          <p:nvPr/>
        </p:nvPicPr>
        <p:blipFill>
          <a:blip r:embed="rId2"/>
          <a:stretch>
            <a:fillRect/>
          </a:stretch>
        </p:blipFill>
        <p:spPr>
          <a:xfrm>
            <a:off x="1373414" y="89807"/>
            <a:ext cx="4850398" cy="6942364"/>
          </a:xfrm>
          <a:prstGeom prst="rect">
            <a:avLst/>
          </a:prstGeom>
        </p:spPr>
      </p:pic>
      <p:sp>
        <p:nvSpPr>
          <p:cNvPr id="3" name="ZoneTexte 2">
            <a:extLst>
              <a:ext uri="{FF2B5EF4-FFF2-40B4-BE49-F238E27FC236}">
                <a16:creationId xmlns:a16="http://schemas.microsoft.com/office/drawing/2014/main" id="{28F9E3B0-F489-A54D-80EE-4CC664923ABD}"/>
              </a:ext>
            </a:extLst>
          </p:cNvPr>
          <p:cNvSpPr txBox="1"/>
          <p:nvPr/>
        </p:nvSpPr>
        <p:spPr>
          <a:xfrm>
            <a:off x="7162801" y="2551837"/>
            <a:ext cx="3091542" cy="1754326"/>
          </a:xfrm>
          <a:prstGeom prst="rect">
            <a:avLst/>
          </a:prstGeom>
          <a:noFill/>
        </p:spPr>
        <p:txBody>
          <a:bodyPr wrap="square" rtlCol="0">
            <a:spAutoFit/>
          </a:bodyPr>
          <a:lstStyle/>
          <a:p>
            <a:r>
              <a:rPr lang="fr-FR" dirty="0"/>
              <a:t>Nicolas de </a:t>
            </a:r>
            <a:r>
              <a:rPr lang="fr-FR" dirty="0" err="1"/>
              <a:t>Plattemontagne</a:t>
            </a:r>
            <a:r>
              <a:rPr lang="fr-FR" dirty="0"/>
              <a:t> (1631-1706)</a:t>
            </a:r>
            <a:br>
              <a:rPr lang="fr-FR" dirty="0"/>
            </a:br>
            <a:r>
              <a:rPr lang="fr-FR" i="1" dirty="0"/>
              <a:t>La Pentecôte</a:t>
            </a:r>
            <a:br>
              <a:rPr lang="fr-FR" dirty="0"/>
            </a:br>
            <a:r>
              <a:rPr lang="fr-FR" dirty="0"/>
              <a:t>Huile sur toile, </a:t>
            </a:r>
            <a:br>
              <a:rPr lang="fr-FR" dirty="0"/>
            </a:br>
            <a:r>
              <a:rPr lang="fr-FR" dirty="0"/>
              <a:t>Retiers, église Saint-Pierre</a:t>
            </a:r>
            <a:br>
              <a:rPr lang="fr-FR" dirty="0"/>
            </a:br>
            <a:endParaRPr lang="fr-FR" dirty="0"/>
          </a:p>
        </p:txBody>
      </p:sp>
    </p:spTree>
    <p:extLst>
      <p:ext uri="{BB962C8B-B14F-4D97-AF65-F5344CB8AC3E}">
        <p14:creationId xmlns:p14="http://schemas.microsoft.com/office/powerpoint/2010/main" val="343926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098136D-2D9B-804A-A0C6-E87D60C2A326}"/>
              </a:ext>
            </a:extLst>
          </p:cNvPr>
          <p:cNvPicPr>
            <a:picLocks noChangeAspect="1"/>
          </p:cNvPicPr>
          <p:nvPr/>
        </p:nvPicPr>
        <p:blipFill>
          <a:blip r:embed="rId2"/>
          <a:stretch>
            <a:fillRect/>
          </a:stretch>
        </p:blipFill>
        <p:spPr>
          <a:xfrm>
            <a:off x="1611087" y="-74452"/>
            <a:ext cx="4049486" cy="7231226"/>
          </a:xfrm>
          <a:prstGeom prst="rect">
            <a:avLst/>
          </a:prstGeom>
        </p:spPr>
      </p:pic>
      <p:sp>
        <p:nvSpPr>
          <p:cNvPr id="3" name="ZoneTexte 2">
            <a:extLst>
              <a:ext uri="{FF2B5EF4-FFF2-40B4-BE49-F238E27FC236}">
                <a16:creationId xmlns:a16="http://schemas.microsoft.com/office/drawing/2014/main" id="{5254B7B6-38AD-C04E-9865-F19ECCE52AB0}"/>
              </a:ext>
            </a:extLst>
          </p:cNvPr>
          <p:cNvSpPr txBox="1"/>
          <p:nvPr/>
        </p:nvSpPr>
        <p:spPr>
          <a:xfrm>
            <a:off x="6531429" y="3429000"/>
            <a:ext cx="3233057" cy="1477328"/>
          </a:xfrm>
          <a:prstGeom prst="rect">
            <a:avLst/>
          </a:prstGeom>
          <a:noFill/>
        </p:spPr>
        <p:txBody>
          <a:bodyPr wrap="square" rtlCol="0">
            <a:spAutoFit/>
          </a:bodyPr>
          <a:lstStyle/>
          <a:p>
            <a:r>
              <a:rPr lang="fr-FR" dirty="0"/>
              <a:t>Jules-Élie Delaunay (1828-1891)</a:t>
            </a:r>
            <a:br>
              <a:rPr lang="fr-FR" dirty="0"/>
            </a:br>
            <a:r>
              <a:rPr lang="fr-FR" dirty="0"/>
              <a:t>ou d’après Jules-Élie Delaunay</a:t>
            </a:r>
            <a:br>
              <a:rPr lang="fr-FR" dirty="0"/>
            </a:br>
            <a:r>
              <a:rPr lang="fr-FR" i="1" dirty="0"/>
              <a:t>La Communion des Apôtres</a:t>
            </a:r>
            <a:br>
              <a:rPr lang="fr-FR" dirty="0"/>
            </a:br>
            <a:r>
              <a:rPr lang="fr-FR" dirty="0"/>
              <a:t>Huile sur toile </a:t>
            </a:r>
            <a:br>
              <a:rPr lang="fr-FR" dirty="0"/>
            </a:br>
            <a:r>
              <a:rPr lang="fr-FR" dirty="0"/>
              <a:t>Retiers, église Saint-Pierre</a:t>
            </a:r>
          </a:p>
        </p:txBody>
      </p:sp>
    </p:spTree>
    <p:extLst>
      <p:ext uri="{BB962C8B-B14F-4D97-AF65-F5344CB8AC3E}">
        <p14:creationId xmlns:p14="http://schemas.microsoft.com/office/powerpoint/2010/main" val="249418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AB97E-7CFE-F64D-B0CA-A795B854CA9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70E9304-77A1-BE46-88C4-F2BFA2DAC5BC}"/>
              </a:ext>
            </a:extLst>
          </p:cNvPr>
          <p:cNvSpPr>
            <a:spLocks noGrp="1"/>
          </p:cNvSpPr>
          <p:nvPr>
            <p:ph idx="1"/>
          </p:nvPr>
        </p:nvSpPr>
        <p:spPr/>
        <p:txBody>
          <a:bodyPr>
            <a:normAutofit/>
          </a:bodyPr>
          <a:lstStyle/>
          <a:p>
            <a:pPr>
              <a:buFontTx/>
              <a:buChar char="-"/>
            </a:pPr>
            <a:r>
              <a:rPr lang="fr-FR" dirty="0"/>
              <a:t>Église paroissiale, lieu de rassemblement du village</a:t>
            </a:r>
          </a:p>
          <a:p>
            <a:pPr>
              <a:buFontTx/>
              <a:buChar char="-"/>
            </a:pPr>
            <a:r>
              <a:rPr lang="fr-FR" dirty="0"/>
              <a:t>Mobilier adapté aux normes tridentines (chaire, confessionnel, retables, peintures de saints, disparition du jubé*)</a:t>
            </a:r>
          </a:p>
          <a:p>
            <a:pPr>
              <a:buFontTx/>
              <a:buChar char="-"/>
            </a:pPr>
            <a:r>
              <a:rPr lang="fr-FR" dirty="0"/>
              <a:t>Iconographie tridentine : eucharistie, cœur du Christ, Sainte Famille, communion des saints, gravures &gt; reconstituer l’histoire sainte entendue au catéchisme + saint local devenu « saint de la porte »</a:t>
            </a:r>
          </a:p>
          <a:p>
            <a:pPr>
              <a:buFontTx/>
              <a:buChar char="-"/>
            </a:pPr>
            <a:r>
              <a:rPr lang="fr-FR" dirty="0"/>
              <a:t>Lieu de sépulture pour les morts (&gt;&gt; au XVIII</a:t>
            </a:r>
            <a:r>
              <a:rPr lang="fr-FR" baseline="30000" dirty="0"/>
              <a:t>e</a:t>
            </a:r>
            <a:r>
              <a:rPr lang="fr-FR" dirty="0"/>
              <a:t> siècle, cimetière jouxtant l’église)</a:t>
            </a:r>
          </a:p>
          <a:p>
            <a:pPr>
              <a:buFontTx/>
              <a:buChar char="-"/>
            </a:pPr>
            <a:r>
              <a:rPr lang="fr-FR" dirty="0"/>
              <a:t>Cloches (seul repère temporel et sonore) : « Eglise enseignante »</a:t>
            </a:r>
          </a:p>
        </p:txBody>
      </p:sp>
    </p:spTree>
    <p:extLst>
      <p:ext uri="{BB962C8B-B14F-4D97-AF65-F5344CB8AC3E}">
        <p14:creationId xmlns:p14="http://schemas.microsoft.com/office/powerpoint/2010/main" val="412635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2189A-7774-AE4F-996B-1359B25C367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914DD55-F65E-AE48-B1CB-546DE3D0A707}"/>
              </a:ext>
            </a:extLst>
          </p:cNvPr>
          <p:cNvSpPr>
            <a:spLocks noGrp="1"/>
          </p:cNvSpPr>
          <p:nvPr>
            <p:ph idx="1"/>
          </p:nvPr>
        </p:nvSpPr>
        <p:spPr/>
        <p:txBody>
          <a:bodyPr>
            <a:normAutofit lnSpcReduction="10000"/>
          </a:bodyPr>
          <a:lstStyle/>
          <a:p>
            <a:pPr marL="0" indent="0">
              <a:buNone/>
            </a:pPr>
            <a:r>
              <a:rPr lang="fr-FR" dirty="0"/>
              <a:t>+ chapelles</a:t>
            </a:r>
          </a:p>
          <a:p>
            <a:pPr marL="0" indent="0">
              <a:buNone/>
            </a:pPr>
            <a:r>
              <a:rPr lang="fr-FR" dirty="0"/>
              <a:t>+ croix de missions</a:t>
            </a:r>
          </a:p>
          <a:p>
            <a:pPr marL="0" indent="0">
              <a:buNone/>
            </a:pPr>
            <a:r>
              <a:rPr lang="fr-FR" dirty="0"/>
              <a:t>+ oratoires</a:t>
            </a:r>
          </a:p>
          <a:p>
            <a:pPr marL="0" indent="0">
              <a:buNone/>
            </a:pPr>
            <a:endParaRPr lang="fr-FR" dirty="0"/>
          </a:p>
          <a:p>
            <a:pPr marL="0" indent="0">
              <a:buNone/>
            </a:pPr>
            <a:r>
              <a:rPr lang="fr-FR" dirty="0"/>
              <a:t>Ceinture de catholicité</a:t>
            </a:r>
          </a:p>
          <a:p>
            <a:pPr marL="0" indent="0">
              <a:buNone/>
            </a:pPr>
            <a:endParaRPr lang="fr-FR" dirty="0"/>
          </a:p>
          <a:p>
            <a:pPr marL="0" indent="0">
              <a:buNone/>
            </a:pPr>
            <a:r>
              <a:rPr lang="fr-FR" dirty="0"/>
              <a:t>//  Notre-Dame de Lorette</a:t>
            </a:r>
          </a:p>
          <a:p>
            <a:pPr marL="0" indent="0">
              <a:buNone/>
            </a:pPr>
            <a:r>
              <a:rPr lang="fr-FR" dirty="0"/>
              <a:t>Cordon de catholicité</a:t>
            </a:r>
          </a:p>
          <a:p>
            <a:pPr marL="0" indent="0">
              <a:buNone/>
            </a:pPr>
            <a:r>
              <a:rPr lang="fr-FR" dirty="0"/>
              <a:t>Cordon de titulatures</a:t>
            </a:r>
          </a:p>
        </p:txBody>
      </p:sp>
    </p:spTree>
    <p:extLst>
      <p:ext uri="{BB962C8B-B14F-4D97-AF65-F5344CB8AC3E}">
        <p14:creationId xmlns:p14="http://schemas.microsoft.com/office/powerpoint/2010/main" val="2789574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46A629F-1730-1A4B-9F48-9CE8D3913671}"/>
              </a:ext>
            </a:extLst>
          </p:cNvPr>
          <p:cNvSpPr txBox="1"/>
          <p:nvPr/>
        </p:nvSpPr>
        <p:spPr>
          <a:xfrm>
            <a:off x="10374086" y="4299857"/>
            <a:ext cx="1219200" cy="646331"/>
          </a:xfrm>
          <a:prstGeom prst="rect">
            <a:avLst/>
          </a:prstGeom>
          <a:noFill/>
        </p:spPr>
        <p:txBody>
          <a:bodyPr wrap="square" rtlCol="0">
            <a:spAutoFit/>
          </a:bodyPr>
          <a:lstStyle/>
          <a:p>
            <a:r>
              <a:rPr lang="fr-FR" i="1" dirty="0"/>
              <a:t>Santa Casa </a:t>
            </a:r>
            <a:r>
              <a:rPr lang="fr-FR" dirty="0"/>
              <a:t>Loreto</a:t>
            </a:r>
          </a:p>
        </p:txBody>
      </p:sp>
      <p:pic>
        <p:nvPicPr>
          <p:cNvPr id="4" name="Image 3">
            <a:extLst>
              <a:ext uri="{FF2B5EF4-FFF2-40B4-BE49-F238E27FC236}">
                <a16:creationId xmlns:a16="http://schemas.microsoft.com/office/drawing/2014/main" id="{D806184E-F12E-8C40-965D-731DFCE4CE91}"/>
              </a:ext>
            </a:extLst>
          </p:cNvPr>
          <p:cNvPicPr>
            <a:picLocks noChangeAspect="1"/>
          </p:cNvPicPr>
          <p:nvPr/>
        </p:nvPicPr>
        <p:blipFill>
          <a:blip r:embed="rId2"/>
          <a:stretch>
            <a:fillRect/>
          </a:stretch>
        </p:blipFill>
        <p:spPr>
          <a:xfrm>
            <a:off x="1858609" y="0"/>
            <a:ext cx="8474782" cy="6858000"/>
          </a:xfrm>
          <a:prstGeom prst="rect">
            <a:avLst/>
          </a:prstGeom>
        </p:spPr>
      </p:pic>
    </p:spTree>
    <p:extLst>
      <p:ext uri="{BB962C8B-B14F-4D97-AF65-F5344CB8AC3E}">
        <p14:creationId xmlns:p14="http://schemas.microsoft.com/office/powerpoint/2010/main" val="257326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A3FD06-4035-5142-BA85-A0F1A06D9A90}"/>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BD639850-83A6-9243-9C55-D8CAA60A9A29}"/>
              </a:ext>
            </a:extLst>
          </p:cNvPr>
          <p:cNvSpPr>
            <a:spLocks noGrp="1"/>
          </p:cNvSpPr>
          <p:nvPr>
            <p:ph idx="1"/>
          </p:nvPr>
        </p:nvSpPr>
        <p:spPr/>
        <p:txBody>
          <a:bodyPr/>
          <a:lstStyle/>
          <a:p>
            <a:r>
              <a:rPr lang="fr-FR" dirty="0"/>
              <a:t>Récit légendaire (XVe siècle)</a:t>
            </a:r>
          </a:p>
          <a:p>
            <a:r>
              <a:rPr lang="fr-FR" dirty="0"/>
              <a:t>1453</a:t>
            </a:r>
          </a:p>
          <a:p>
            <a:pPr marL="0" indent="0">
              <a:buNone/>
            </a:pPr>
            <a:endParaRPr lang="fr-FR" dirty="0"/>
          </a:p>
          <a:p>
            <a:pPr marL="0" indent="0">
              <a:buNone/>
            </a:pPr>
            <a:r>
              <a:rPr lang="fr-FR" dirty="0"/>
              <a:t>translation</a:t>
            </a:r>
          </a:p>
          <a:p>
            <a:pPr marL="0" indent="0">
              <a:buNone/>
            </a:pPr>
            <a:r>
              <a:rPr lang="fr-FR" dirty="0"/>
              <a:t>reliques</a:t>
            </a:r>
          </a:p>
          <a:p>
            <a:pPr marL="0" indent="0">
              <a:buNone/>
            </a:pPr>
            <a:endParaRPr lang="fr-FR" dirty="0"/>
          </a:p>
        </p:txBody>
      </p:sp>
      <p:sp>
        <p:nvSpPr>
          <p:cNvPr id="5" name="ZoneTexte 4">
            <a:extLst>
              <a:ext uri="{FF2B5EF4-FFF2-40B4-BE49-F238E27FC236}">
                <a16:creationId xmlns:a16="http://schemas.microsoft.com/office/drawing/2014/main" id="{E27C962B-1FFB-5C4A-BEAC-4513A81CBE31}"/>
              </a:ext>
            </a:extLst>
          </p:cNvPr>
          <p:cNvSpPr txBox="1"/>
          <p:nvPr/>
        </p:nvSpPr>
        <p:spPr>
          <a:xfrm>
            <a:off x="2242457" y="5856514"/>
            <a:ext cx="2808514" cy="923330"/>
          </a:xfrm>
          <a:prstGeom prst="rect">
            <a:avLst/>
          </a:prstGeom>
          <a:noFill/>
        </p:spPr>
        <p:txBody>
          <a:bodyPr wrap="square" rtlCol="0">
            <a:spAutoFit/>
          </a:bodyPr>
          <a:lstStyle/>
          <a:p>
            <a:r>
              <a:rPr lang="fr-FR" dirty="0" err="1"/>
              <a:t>Annibale</a:t>
            </a:r>
            <a:r>
              <a:rPr lang="fr-FR" dirty="0"/>
              <a:t> </a:t>
            </a:r>
            <a:r>
              <a:rPr lang="fr-FR" dirty="0" err="1"/>
              <a:t>Carraci</a:t>
            </a:r>
            <a:r>
              <a:rPr lang="fr-FR" dirty="0"/>
              <a:t>, </a:t>
            </a:r>
            <a:r>
              <a:rPr lang="fr-FR" i="1" dirty="0"/>
              <a:t>Translation de la santa Casa</a:t>
            </a:r>
            <a:r>
              <a:rPr lang="fr-FR" dirty="0"/>
              <a:t>, 1605</a:t>
            </a:r>
          </a:p>
        </p:txBody>
      </p:sp>
      <p:pic>
        <p:nvPicPr>
          <p:cNvPr id="7" name="Image 6">
            <a:extLst>
              <a:ext uri="{FF2B5EF4-FFF2-40B4-BE49-F238E27FC236}">
                <a16:creationId xmlns:a16="http://schemas.microsoft.com/office/drawing/2014/main" id="{035FEC10-F7EE-F448-9446-B51C163E4D7C}"/>
              </a:ext>
            </a:extLst>
          </p:cNvPr>
          <p:cNvPicPr>
            <a:picLocks noChangeAspect="1"/>
          </p:cNvPicPr>
          <p:nvPr/>
        </p:nvPicPr>
        <p:blipFill>
          <a:blip r:embed="rId2"/>
          <a:stretch>
            <a:fillRect/>
          </a:stretch>
        </p:blipFill>
        <p:spPr>
          <a:xfrm>
            <a:off x="7609115" y="-82437"/>
            <a:ext cx="4378629" cy="7201694"/>
          </a:xfrm>
          <a:prstGeom prst="rect">
            <a:avLst/>
          </a:prstGeom>
        </p:spPr>
      </p:pic>
    </p:spTree>
    <p:extLst>
      <p:ext uri="{BB962C8B-B14F-4D97-AF65-F5344CB8AC3E}">
        <p14:creationId xmlns:p14="http://schemas.microsoft.com/office/powerpoint/2010/main" val="1251998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A8BE89B-B1CC-F944-8060-69E079963CC2}"/>
              </a:ext>
            </a:extLst>
          </p:cNvPr>
          <p:cNvPicPr>
            <a:picLocks noChangeAspect="1"/>
          </p:cNvPicPr>
          <p:nvPr/>
        </p:nvPicPr>
        <p:blipFill>
          <a:blip r:embed="rId2"/>
          <a:stretch>
            <a:fillRect/>
          </a:stretch>
        </p:blipFill>
        <p:spPr>
          <a:xfrm>
            <a:off x="1201964" y="254000"/>
            <a:ext cx="7632700" cy="6350000"/>
          </a:xfrm>
          <a:prstGeom prst="rect">
            <a:avLst/>
          </a:prstGeom>
        </p:spPr>
      </p:pic>
      <p:sp>
        <p:nvSpPr>
          <p:cNvPr id="5" name="ZoneTexte 4">
            <a:extLst>
              <a:ext uri="{FF2B5EF4-FFF2-40B4-BE49-F238E27FC236}">
                <a16:creationId xmlns:a16="http://schemas.microsoft.com/office/drawing/2014/main" id="{3CCB3769-1CB0-6243-BDCE-766EDF2D8FCC}"/>
              </a:ext>
            </a:extLst>
          </p:cNvPr>
          <p:cNvSpPr txBox="1"/>
          <p:nvPr/>
        </p:nvSpPr>
        <p:spPr>
          <a:xfrm>
            <a:off x="9339943" y="2046513"/>
            <a:ext cx="2122714" cy="1754326"/>
          </a:xfrm>
          <a:prstGeom prst="rect">
            <a:avLst/>
          </a:prstGeom>
          <a:noFill/>
        </p:spPr>
        <p:txBody>
          <a:bodyPr wrap="square" rtlCol="0">
            <a:spAutoFit/>
          </a:bodyPr>
          <a:lstStyle/>
          <a:p>
            <a:r>
              <a:rPr lang="fr-FR" dirty="0"/>
              <a:t>Jean-François Millet</a:t>
            </a:r>
          </a:p>
          <a:p>
            <a:r>
              <a:rPr lang="fr-FR" i="1" dirty="0"/>
              <a:t>L'Angélus</a:t>
            </a:r>
            <a:endParaRPr lang="fr-FR" dirty="0"/>
          </a:p>
          <a:p>
            <a:r>
              <a:rPr lang="fr-FR" dirty="0"/>
              <a:t>Entre 1857 et 1859</a:t>
            </a:r>
          </a:p>
          <a:p>
            <a:r>
              <a:rPr lang="fr-FR" dirty="0"/>
              <a:t>Huile sur toile, Musée d’Orsay</a:t>
            </a:r>
          </a:p>
          <a:p>
            <a:endParaRPr lang="fr-FR" dirty="0"/>
          </a:p>
        </p:txBody>
      </p:sp>
    </p:spTree>
    <p:extLst>
      <p:ext uri="{BB962C8B-B14F-4D97-AF65-F5344CB8AC3E}">
        <p14:creationId xmlns:p14="http://schemas.microsoft.com/office/powerpoint/2010/main" val="642529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23A6E-898A-A54C-8745-A4EBC13B7D3E}"/>
              </a:ext>
            </a:extLst>
          </p:cNvPr>
          <p:cNvSpPr>
            <a:spLocks noGrp="1"/>
          </p:cNvSpPr>
          <p:nvPr>
            <p:ph type="title"/>
          </p:nvPr>
        </p:nvSpPr>
        <p:spPr/>
        <p:txBody>
          <a:bodyPr/>
          <a:lstStyle/>
          <a:p>
            <a:r>
              <a:rPr lang="fr-FR" b="1" dirty="0"/>
              <a:t>- L’essor des confréries </a:t>
            </a:r>
          </a:p>
        </p:txBody>
      </p:sp>
      <p:sp>
        <p:nvSpPr>
          <p:cNvPr id="3" name="Espace réservé du contenu 2">
            <a:extLst>
              <a:ext uri="{FF2B5EF4-FFF2-40B4-BE49-F238E27FC236}">
                <a16:creationId xmlns:a16="http://schemas.microsoft.com/office/drawing/2014/main" id="{9264CA1E-AF07-0044-BBA3-DDFC34003F22}"/>
              </a:ext>
            </a:extLst>
          </p:cNvPr>
          <p:cNvSpPr>
            <a:spLocks noGrp="1"/>
          </p:cNvSpPr>
          <p:nvPr>
            <p:ph idx="1"/>
          </p:nvPr>
        </p:nvSpPr>
        <p:spPr/>
        <p:txBody>
          <a:bodyPr/>
          <a:lstStyle/>
          <a:p>
            <a:r>
              <a:rPr lang="fr-FR" dirty="0"/>
              <a:t>Instruments de reconquête et d’affirmation du catholicisme</a:t>
            </a:r>
          </a:p>
          <a:p>
            <a:endParaRPr lang="fr-FR" dirty="0"/>
          </a:p>
          <a:p>
            <a:r>
              <a:rPr lang="fr-FR" dirty="0"/>
              <a:t>Confréries du rosaire, par exemple</a:t>
            </a:r>
          </a:p>
          <a:p>
            <a:endParaRPr lang="fr-FR" dirty="0"/>
          </a:p>
          <a:p>
            <a:r>
              <a:rPr lang="fr-FR" dirty="0"/>
              <a:t>// Expansion du livre religieux (colportage)</a:t>
            </a:r>
          </a:p>
          <a:p>
            <a:endParaRPr lang="fr-FR" dirty="0"/>
          </a:p>
        </p:txBody>
      </p:sp>
    </p:spTree>
    <p:extLst>
      <p:ext uri="{BB962C8B-B14F-4D97-AF65-F5344CB8AC3E}">
        <p14:creationId xmlns:p14="http://schemas.microsoft.com/office/powerpoint/2010/main" val="1370534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085C92F-FD6C-3E4E-AE3C-5031E832A11A}"/>
              </a:ext>
            </a:extLst>
          </p:cNvPr>
          <p:cNvPicPr>
            <a:picLocks noChangeAspect="1"/>
          </p:cNvPicPr>
          <p:nvPr/>
        </p:nvPicPr>
        <p:blipFill>
          <a:blip r:embed="rId2"/>
          <a:stretch>
            <a:fillRect/>
          </a:stretch>
        </p:blipFill>
        <p:spPr>
          <a:xfrm>
            <a:off x="3578436" y="0"/>
            <a:ext cx="5035128" cy="6858000"/>
          </a:xfrm>
          <a:prstGeom prst="rect">
            <a:avLst/>
          </a:prstGeom>
        </p:spPr>
      </p:pic>
      <p:sp>
        <p:nvSpPr>
          <p:cNvPr id="5" name="ZoneTexte 4">
            <a:extLst>
              <a:ext uri="{FF2B5EF4-FFF2-40B4-BE49-F238E27FC236}">
                <a16:creationId xmlns:a16="http://schemas.microsoft.com/office/drawing/2014/main" id="{2881241A-6B4A-2946-81CA-F1AAFD85A98A}"/>
              </a:ext>
            </a:extLst>
          </p:cNvPr>
          <p:cNvSpPr txBox="1"/>
          <p:nvPr/>
        </p:nvSpPr>
        <p:spPr>
          <a:xfrm>
            <a:off x="9165771" y="5312229"/>
            <a:ext cx="2558143" cy="1200329"/>
          </a:xfrm>
          <a:prstGeom prst="rect">
            <a:avLst/>
          </a:prstGeom>
          <a:noFill/>
        </p:spPr>
        <p:txBody>
          <a:bodyPr wrap="square" rtlCol="0">
            <a:spAutoFit/>
          </a:bodyPr>
          <a:lstStyle/>
          <a:p>
            <a:r>
              <a:rPr lang="fr-FR" i="1" dirty="0"/>
              <a:t>Vierge du rosaire</a:t>
            </a:r>
            <a:r>
              <a:rPr lang="fr-FR" dirty="0"/>
              <a:t>, chapelle de la confrérie du rosaire, église de </a:t>
            </a:r>
            <a:r>
              <a:rPr lang="fr-FR" dirty="0" err="1"/>
              <a:t>Maurin</a:t>
            </a:r>
            <a:r>
              <a:rPr lang="fr-FR" dirty="0"/>
              <a:t>, XVII</a:t>
            </a:r>
            <a:r>
              <a:rPr lang="fr-FR" baseline="30000" dirty="0"/>
              <a:t>e</a:t>
            </a:r>
            <a:r>
              <a:rPr lang="fr-FR" dirty="0"/>
              <a:t> siècle</a:t>
            </a:r>
          </a:p>
        </p:txBody>
      </p:sp>
    </p:spTree>
    <p:extLst>
      <p:ext uri="{BB962C8B-B14F-4D97-AF65-F5344CB8AC3E}">
        <p14:creationId xmlns:p14="http://schemas.microsoft.com/office/powerpoint/2010/main" val="262816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35508A-70DF-CA46-A1F3-3545287557FE}"/>
              </a:ext>
            </a:extLst>
          </p:cNvPr>
          <p:cNvSpPr>
            <a:spLocks noGrp="1"/>
          </p:cNvSpPr>
          <p:nvPr>
            <p:ph type="title"/>
          </p:nvPr>
        </p:nvSpPr>
        <p:spPr/>
        <p:txBody>
          <a:bodyPr/>
          <a:lstStyle/>
          <a:p>
            <a:r>
              <a:rPr lang="fr-FR" b="1" dirty="0"/>
              <a:t>INTRODUCTION</a:t>
            </a:r>
          </a:p>
        </p:txBody>
      </p:sp>
      <p:sp>
        <p:nvSpPr>
          <p:cNvPr id="3" name="Espace réservé du contenu 2">
            <a:extLst>
              <a:ext uri="{FF2B5EF4-FFF2-40B4-BE49-F238E27FC236}">
                <a16:creationId xmlns:a16="http://schemas.microsoft.com/office/drawing/2014/main" id="{F8F6EC07-1E66-294F-84D7-E8623E710531}"/>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402184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96C2B0-62FE-7F4F-88EC-009CAFF606A8}"/>
              </a:ext>
            </a:extLst>
          </p:cNvPr>
          <p:cNvSpPr>
            <a:spLocks noGrp="1"/>
          </p:cNvSpPr>
          <p:nvPr>
            <p:ph type="title"/>
          </p:nvPr>
        </p:nvSpPr>
        <p:spPr/>
        <p:txBody>
          <a:bodyPr/>
          <a:lstStyle/>
          <a:p>
            <a:r>
              <a:rPr lang="fr-FR" b="1" dirty="0"/>
              <a:t>III – L’ETAT ABSOLU FACE AUX « ABSOLUS » DE DIEU </a:t>
            </a:r>
          </a:p>
        </p:txBody>
      </p:sp>
      <p:sp>
        <p:nvSpPr>
          <p:cNvPr id="3" name="Espace réservé du contenu 2">
            <a:extLst>
              <a:ext uri="{FF2B5EF4-FFF2-40B4-BE49-F238E27FC236}">
                <a16:creationId xmlns:a16="http://schemas.microsoft.com/office/drawing/2014/main" id="{A26F1E77-E125-6845-84DA-91D21B2B2A77}"/>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1950611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6F1435C-10E4-3C44-ACB0-B6736379EE4F}"/>
              </a:ext>
            </a:extLst>
          </p:cNvPr>
          <p:cNvPicPr>
            <a:picLocks noChangeAspect="1"/>
          </p:cNvPicPr>
          <p:nvPr/>
        </p:nvPicPr>
        <p:blipFill>
          <a:blip r:embed="rId2"/>
          <a:stretch>
            <a:fillRect/>
          </a:stretch>
        </p:blipFill>
        <p:spPr>
          <a:xfrm>
            <a:off x="2544952" y="0"/>
            <a:ext cx="6619417" cy="7043738"/>
          </a:xfrm>
          <a:prstGeom prst="rect">
            <a:avLst/>
          </a:prstGeom>
        </p:spPr>
      </p:pic>
      <p:sp>
        <p:nvSpPr>
          <p:cNvPr id="5" name="ZoneTexte 4">
            <a:extLst>
              <a:ext uri="{FF2B5EF4-FFF2-40B4-BE49-F238E27FC236}">
                <a16:creationId xmlns:a16="http://schemas.microsoft.com/office/drawing/2014/main" id="{81178C88-5A2D-D44C-B8A6-049755ED3308}"/>
              </a:ext>
            </a:extLst>
          </p:cNvPr>
          <p:cNvSpPr txBox="1"/>
          <p:nvPr/>
        </p:nvSpPr>
        <p:spPr>
          <a:xfrm>
            <a:off x="9686925" y="3757613"/>
            <a:ext cx="1928813" cy="923330"/>
          </a:xfrm>
          <a:prstGeom prst="rect">
            <a:avLst/>
          </a:prstGeom>
          <a:noFill/>
        </p:spPr>
        <p:txBody>
          <a:bodyPr wrap="square" rtlCol="0">
            <a:spAutoFit/>
          </a:bodyPr>
          <a:lstStyle/>
          <a:p>
            <a:r>
              <a:rPr lang="fr-FR" i="1" dirty="0"/>
              <a:t>Calendrier royal indiquant le cours du soleil</a:t>
            </a:r>
            <a:r>
              <a:rPr lang="fr-FR" dirty="0"/>
              <a:t>, 1706.</a:t>
            </a:r>
          </a:p>
        </p:txBody>
      </p:sp>
    </p:spTree>
    <p:extLst>
      <p:ext uri="{BB962C8B-B14F-4D97-AF65-F5344CB8AC3E}">
        <p14:creationId xmlns:p14="http://schemas.microsoft.com/office/powerpoint/2010/main" val="2781307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33E189-7BB5-6046-A0E1-D00C8560EE25}"/>
              </a:ext>
            </a:extLst>
          </p:cNvPr>
          <p:cNvSpPr>
            <a:spLocks noGrp="1"/>
          </p:cNvSpPr>
          <p:nvPr>
            <p:ph type="title"/>
          </p:nvPr>
        </p:nvSpPr>
        <p:spPr/>
        <p:txBody>
          <a:bodyPr/>
          <a:lstStyle/>
          <a:p>
            <a:r>
              <a:rPr lang="fr-FR" b="1" dirty="0"/>
              <a:t>A – LA MISE EN PLACE DES ABSOLUTISMES</a:t>
            </a:r>
          </a:p>
        </p:txBody>
      </p:sp>
      <p:sp>
        <p:nvSpPr>
          <p:cNvPr id="3" name="Espace réservé du contenu 2">
            <a:extLst>
              <a:ext uri="{FF2B5EF4-FFF2-40B4-BE49-F238E27FC236}">
                <a16:creationId xmlns:a16="http://schemas.microsoft.com/office/drawing/2014/main" id="{E0717C3E-D3F1-8A40-87D2-34825B3A0402}"/>
              </a:ext>
            </a:extLst>
          </p:cNvPr>
          <p:cNvSpPr>
            <a:spLocks noGrp="1"/>
          </p:cNvSpPr>
          <p:nvPr>
            <p:ph idx="1"/>
          </p:nvPr>
        </p:nvSpPr>
        <p:spPr/>
        <p:txBody>
          <a:bodyPr/>
          <a:lstStyle/>
          <a:p>
            <a:pPr marL="0" indent="0">
              <a:buNone/>
            </a:pPr>
            <a:r>
              <a:rPr lang="fr-FR" dirty="0"/>
              <a:t>Evolution des États européens vers des régimes de monarchie </a:t>
            </a:r>
          </a:p>
          <a:p>
            <a:pPr marL="0" indent="0">
              <a:buNone/>
            </a:pPr>
            <a:r>
              <a:rPr lang="fr-FR" dirty="0"/>
              <a:t>Exemple emblématique du royaume de France</a:t>
            </a:r>
          </a:p>
          <a:p>
            <a:pPr marL="0" indent="0">
              <a:buNone/>
            </a:pPr>
            <a:endParaRPr lang="fr-FR" dirty="0"/>
          </a:p>
          <a:p>
            <a:pPr marL="0" indent="0">
              <a:buNone/>
            </a:pPr>
            <a:r>
              <a:rPr lang="fr-FR" dirty="0"/>
              <a:t>Théâtralisation</a:t>
            </a:r>
          </a:p>
          <a:p>
            <a:pPr marL="0" indent="0">
              <a:buNone/>
            </a:pPr>
            <a:r>
              <a:rPr lang="fr-FR" dirty="0"/>
              <a:t>Glorification </a:t>
            </a:r>
          </a:p>
          <a:p>
            <a:pPr marL="0" indent="0">
              <a:buNone/>
            </a:pPr>
            <a:r>
              <a:rPr lang="fr-FR" dirty="0"/>
              <a:t>Portrait du roi</a:t>
            </a:r>
          </a:p>
          <a:p>
            <a:pPr marL="0" indent="0">
              <a:buNone/>
            </a:pPr>
            <a:r>
              <a:rPr lang="fr-FR" dirty="0"/>
              <a:t>Fêtes royales</a:t>
            </a:r>
          </a:p>
          <a:p>
            <a:pPr marL="0" indent="0">
              <a:buNone/>
            </a:pPr>
            <a:r>
              <a:rPr lang="fr-FR" dirty="0"/>
              <a:t>Palais emblématique</a:t>
            </a:r>
          </a:p>
        </p:txBody>
      </p:sp>
      <p:sp>
        <p:nvSpPr>
          <p:cNvPr id="4" name="Rectangle 3">
            <a:extLst>
              <a:ext uri="{FF2B5EF4-FFF2-40B4-BE49-F238E27FC236}">
                <a16:creationId xmlns:a16="http://schemas.microsoft.com/office/drawing/2014/main" id="{4C4E2537-7263-4848-B376-8ED1C96145F6}"/>
              </a:ext>
            </a:extLst>
          </p:cNvPr>
          <p:cNvSpPr/>
          <p:nvPr/>
        </p:nvSpPr>
        <p:spPr>
          <a:xfrm>
            <a:off x="4580328" y="3244334"/>
            <a:ext cx="237566" cy="369332"/>
          </a:xfrm>
          <a:prstGeom prst="rect">
            <a:avLst/>
          </a:prstGeom>
        </p:spPr>
        <p:txBody>
          <a:bodyPr wrap="none">
            <a:spAutoFit/>
          </a:bodyPr>
          <a:lstStyle/>
          <a:p>
            <a:r>
              <a:rPr lang="fr-FR" dirty="0"/>
              <a:t> </a:t>
            </a:r>
          </a:p>
        </p:txBody>
      </p:sp>
    </p:spTree>
    <p:extLst>
      <p:ext uri="{BB962C8B-B14F-4D97-AF65-F5344CB8AC3E}">
        <p14:creationId xmlns:p14="http://schemas.microsoft.com/office/powerpoint/2010/main" val="99787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64FE71-6FA0-1143-8D92-76D25EF56B7A}"/>
              </a:ext>
            </a:extLst>
          </p:cNvPr>
          <p:cNvSpPr>
            <a:spLocks noGrp="1"/>
          </p:cNvSpPr>
          <p:nvPr>
            <p:ph type="title"/>
          </p:nvPr>
        </p:nvSpPr>
        <p:spPr/>
        <p:txBody>
          <a:bodyPr/>
          <a:lstStyle/>
          <a:p>
            <a:r>
              <a:rPr lang="fr-FR" b="1" dirty="0"/>
              <a:t>- L’absolutisme royal</a:t>
            </a:r>
          </a:p>
        </p:txBody>
      </p:sp>
      <p:sp>
        <p:nvSpPr>
          <p:cNvPr id="3" name="Espace réservé du contenu 2">
            <a:extLst>
              <a:ext uri="{FF2B5EF4-FFF2-40B4-BE49-F238E27FC236}">
                <a16:creationId xmlns:a16="http://schemas.microsoft.com/office/drawing/2014/main" id="{7B960AE4-EA2D-9C40-9A81-E73544D0978A}"/>
              </a:ext>
            </a:extLst>
          </p:cNvPr>
          <p:cNvSpPr>
            <a:spLocks noGrp="1"/>
          </p:cNvSpPr>
          <p:nvPr>
            <p:ph idx="1"/>
          </p:nvPr>
        </p:nvSpPr>
        <p:spPr/>
        <p:txBody>
          <a:bodyPr>
            <a:normAutofit/>
          </a:bodyPr>
          <a:lstStyle/>
          <a:p>
            <a:pPr marL="0" indent="0">
              <a:buNone/>
            </a:pPr>
            <a:r>
              <a:rPr lang="fr-FR" b="1" dirty="0"/>
              <a:t>Louis XIV </a:t>
            </a:r>
            <a:r>
              <a:rPr lang="fr-FR" dirty="0"/>
              <a:t>(1643-1715)</a:t>
            </a:r>
          </a:p>
          <a:p>
            <a:pPr>
              <a:buFontTx/>
              <a:buChar char="-"/>
            </a:pPr>
            <a:r>
              <a:rPr lang="fr-FR" dirty="0"/>
              <a:t>Absolutisme royal</a:t>
            </a:r>
          </a:p>
          <a:p>
            <a:pPr>
              <a:buFontTx/>
              <a:buChar char="-"/>
            </a:pPr>
            <a:r>
              <a:rPr lang="fr-FR" dirty="0"/>
              <a:t>Aucun contre-pouvoir</a:t>
            </a:r>
          </a:p>
          <a:p>
            <a:pPr>
              <a:buFontTx/>
              <a:buChar char="-"/>
            </a:pPr>
            <a:r>
              <a:rPr lang="fr-FR" dirty="0"/>
              <a:t>Non ingérence romaine dans l’Eglise</a:t>
            </a:r>
          </a:p>
          <a:p>
            <a:pPr>
              <a:buFontTx/>
              <a:buChar char="-"/>
            </a:pPr>
            <a:r>
              <a:rPr lang="fr-FR" dirty="0"/>
              <a:t>Défenseur de la catholicité (mariage avec l’infante espagnole Marie-Thérèse)</a:t>
            </a:r>
          </a:p>
          <a:p>
            <a:pPr>
              <a:buFontTx/>
              <a:buChar char="-"/>
            </a:pPr>
            <a:endParaRPr lang="fr-FR" dirty="0"/>
          </a:p>
        </p:txBody>
      </p:sp>
    </p:spTree>
    <p:extLst>
      <p:ext uri="{BB962C8B-B14F-4D97-AF65-F5344CB8AC3E}">
        <p14:creationId xmlns:p14="http://schemas.microsoft.com/office/powerpoint/2010/main" val="409568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C38C8-39E4-8343-BCC4-DAECC40EFCB6}"/>
              </a:ext>
            </a:extLst>
          </p:cNvPr>
          <p:cNvSpPr>
            <a:spLocks noGrp="1"/>
          </p:cNvSpPr>
          <p:nvPr>
            <p:ph type="title"/>
          </p:nvPr>
        </p:nvSpPr>
        <p:spPr/>
        <p:txBody>
          <a:bodyPr/>
          <a:lstStyle/>
          <a:p>
            <a:r>
              <a:rPr lang="fr-FR" b="1" dirty="0"/>
              <a:t>- La révocation de l’Edit de Nantes</a:t>
            </a:r>
          </a:p>
        </p:txBody>
      </p:sp>
      <p:sp>
        <p:nvSpPr>
          <p:cNvPr id="3" name="Espace réservé du contenu 2">
            <a:extLst>
              <a:ext uri="{FF2B5EF4-FFF2-40B4-BE49-F238E27FC236}">
                <a16:creationId xmlns:a16="http://schemas.microsoft.com/office/drawing/2014/main" id="{878B0BAB-54D2-0E49-972A-54B802755976}"/>
              </a:ext>
            </a:extLst>
          </p:cNvPr>
          <p:cNvSpPr>
            <a:spLocks noGrp="1"/>
          </p:cNvSpPr>
          <p:nvPr>
            <p:ph idx="1"/>
          </p:nvPr>
        </p:nvSpPr>
        <p:spPr/>
        <p:txBody>
          <a:bodyPr/>
          <a:lstStyle/>
          <a:p>
            <a:pPr marL="0" indent="0">
              <a:buNone/>
            </a:pPr>
            <a:r>
              <a:rPr lang="fr-FR" b="1" dirty="0"/>
              <a:t>Révocation de l’Edit de Nantes</a:t>
            </a:r>
            <a:r>
              <a:rPr lang="fr-FR" dirty="0"/>
              <a:t>* : </a:t>
            </a:r>
            <a:r>
              <a:rPr lang="fr-FR" b="1" dirty="0"/>
              <a:t>édit de Fontainebleau </a:t>
            </a:r>
            <a:r>
              <a:rPr lang="fr-FR" dirty="0"/>
              <a:t>en 1685</a:t>
            </a:r>
          </a:p>
          <a:p>
            <a:pPr marL="0" indent="0">
              <a:buNone/>
            </a:pPr>
            <a:r>
              <a:rPr lang="fr-FR" dirty="0"/>
              <a:t>= mesure royale de restauration de l’unité religieuse dans le royaume</a:t>
            </a:r>
          </a:p>
          <a:p>
            <a:pPr marL="0" indent="0">
              <a:buNone/>
            </a:pPr>
            <a:r>
              <a:rPr lang="fr-FR" dirty="0"/>
              <a:t>= feinte royale (plus de protestants dans le royaume)</a:t>
            </a:r>
          </a:p>
          <a:p>
            <a:pPr marL="0" indent="0">
              <a:buNone/>
            </a:pPr>
            <a:r>
              <a:rPr lang="fr-FR" dirty="0"/>
              <a:t>= répondre aux vœux du clergé de France </a:t>
            </a:r>
          </a:p>
          <a:p>
            <a:pPr marL="0" indent="0">
              <a:buNone/>
            </a:pPr>
            <a:endParaRPr lang="fr-FR" dirty="0"/>
          </a:p>
          <a:p>
            <a:pPr marL="0" indent="0">
              <a:buNone/>
            </a:pPr>
            <a:r>
              <a:rPr lang="fr-FR" dirty="0"/>
              <a:t>« un Dieu, un roi, une loi, une foi ».</a:t>
            </a:r>
          </a:p>
          <a:p>
            <a:pPr marL="0" indent="0">
              <a:buNone/>
            </a:pPr>
            <a:endParaRPr lang="fr-FR" dirty="0"/>
          </a:p>
          <a:p>
            <a:pPr marL="0" indent="0">
              <a:buNone/>
            </a:pPr>
            <a:r>
              <a:rPr lang="fr-FR" dirty="0"/>
              <a:t>&gt; Forte portée symbolique</a:t>
            </a:r>
          </a:p>
        </p:txBody>
      </p:sp>
    </p:spTree>
    <p:extLst>
      <p:ext uri="{BB962C8B-B14F-4D97-AF65-F5344CB8AC3E}">
        <p14:creationId xmlns:p14="http://schemas.microsoft.com/office/powerpoint/2010/main" val="1255147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403E674-6CA1-CB40-B143-253BCE3EE528}"/>
              </a:ext>
            </a:extLst>
          </p:cNvPr>
          <p:cNvPicPr>
            <a:picLocks noChangeAspect="1"/>
          </p:cNvPicPr>
          <p:nvPr/>
        </p:nvPicPr>
        <p:blipFill>
          <a:blip r:embed="rId2"/>
          <a:stretch>
            <a:fillRect/>
          </a:stretch>
        </p:blipFill>
        <p:spPr>
          <a:xfrm>
            <a:off x="3757612" y="172243"/>
            <a:ext cx="5193670" cy="6513513"/>
          </a:xfrm>
          <a:prstGeom prst="rect">
            <a:avLst/>
          </a:prstGeom>
        </p:spPr>
      </p:pic>
    </p:spTree>
    <p:extLst>
      <p:ext uri="{BB962C8B-B14F-4D97-AF65-F5344CB8AC3E}">
        <p14:creationId xmlns:p14="http://schemas.microsoft.com/office/powerpoint/2010/main" val="33445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7B1F33-4640-554E-9364-D4EB608C7EC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DF54B48-5687-DA49-9813-6DBFC22DE8C3}"/>
              </a:ext>
            </a:extLst>
          </p:cNvPr>
          <p:cNvSpPr>
            <a:spLocks noGrp="1"/>
          </p:cNvSpPr>
          <p:nvPr>
            <p:ph idx="1"/>
          </p:nvPr>
        </p:nvSpPr>
        <p:spPr/>
        <p:txBody>
          <a:bodyPr>
            <a:normAutofit/>
          </a:bodyPr>
          <a:lstStyle/>
          <a:p>
            <a:pPr marL="0" indent="0">
              <a:buNone/>
            </a:pPr>
            <a:r>
              <a:rPr lang="fr-FR" b="1" dirty="0"/>
              <a:t>Edit de Fontainebleau (17 octobre 1685) </a:t>
            </a:r>
            <a:endParaRPr lang="fr-FR" dirty="0"/>
          </a:p>
          <a:p>
            <a:pPr marL="0" indent="0">
              <a:buNone/>
            </a:pPr>
            <a:r>
              <a:rPr lang="fr-FR" i="1" dirty="0"/>
              <a:t>Édit du Roi portant défenses de faire aucun exercice public de la Religion Prétendue Réformée</a:t>
            </a:r>
          </a:p>
          <a:p>
            <a:pPr marL="0" indent="0" algn="just">
              <a:buNone/>
            </a:pPr>
            <a:r>
              <a:rPr lang="fr-FR" dirty="0"/>
              <a:t>«Depuis 1635 jusqu'à la trêve conclue en 1684 avec les princes de l'Europe, le royaume ayant été peu de temps sans agitation, il n'a pas été possible de faire autre chose pour l'avantage de la religion » (préambule) </a:t>
            </a:r>
          </a:p>
          <a:p>
            <a:pPr marL="0" indent="0" algn="just">
              <a:buNone/>
            </a:pPr>
            <a:endParaRPr lang="fr-FR" dirty="0"/>
          </a:p>
        </p:txBody>
      </p:sp>
    </p:spTree>
    <p:extLst>
      <p:ext uri="{BB962C8B-B14F-4D97-AF65-F5344CB8AC3E}">
        <p14:creationId xmlns:p14="http://schemas.microsoft.com/office/powerpoint/2010/main" val="1282300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3E02FD-CCEF-7A4D-BE9B-5DF58AF0E43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93A7705-C725-B345-9835-5480F182C334}"/>
              </a:ext>
            </a:extLst>
          </p:cNvPr>
          <p:cNvSpPr>
            <a:spLocks noGrp="1"/>
          </p:cNvSpPr>
          <p:nvPr>
            <p:ph idx="1"/>
          </p:nvPr>
        </p:nvSpPr>
        <p:spPr/>
        <p:txBody>
          <a:bodyPr>
            <a:normAutofit fontScale="85000" lnSpcReduction="20000"/>
          </a:bodyPr>
          <a:lstStyle/>
          <a:p>
            <a:pPr marL="0" indent="0" algn="just" fontAlgn="base">
              <a:buNone/>
            </a:pPr>
            <a:r>
              <a:rPr lang="fr-FR" dirty="0"/>
              <a:t>« Sa Majesté défend toutes les écoles particulières pour les enfants de ceux de la Religion Prétendue Réformée. Ceux qui </a:t>
            </a:r>
            <a:r>
              <a:rPr lang="fr-FR" dirty="0" err="1"/>
              <a:t>naistront</a:t>
            </a:r>
            <a:r>
              <a:rPr lang="fr-FR" dirty="0"/>
              <a:t> seront désormais baptisez par les curez des Paroisses, et élevez dans la Religion Catholique. Ceux de la Religion Prétendue Réformée qui sont sortis du Royaume avant la publication de cet Édit, pourront y revenir dans quatre mois : à faute de quoi leurs biens seront confisquez suivant la Déclaration du 20 </a:t>
            </a:r>
            <a:r>
              <a:rPr lang="fr-FR" dirty="0" err="1"/>
              <a:t>Aoust</a:t>
            </a:r>
            <a:r>
              <a:rPr lang="fr-FR" dirty="0"/>
              <a:t> dernier. Par le </a:t>
            </a:r>
            <a:r>
              <a:rPr lang="fr-FR" dirty="0" err="1"/>
              <a:t>mesme</a:t>
            </a:r>
            <a:r>
              <a:rPr lang="fr-FR" dirty="0"/>
              <a:t> Edit, le Roy fait de nouvelles défenses à tous ses sujets de la Religion Prétendue Réformée qui sont dans le royaume d’en sortir sous peine de galères pour les hommes, et de confiscation de corps et de biens pour les femmes […] Ceux de la Religion Prétendue Réformée pourront demeurer dans le Royaume, y continuer leur commerce, et y </a:t>
            </a:r>
            <a:r>
              <a:rPr lang="fr-FR" dirty="0" err="1"/>
              <a:t>jouïr</a:t>
            </a:r>
            <a:r>
              <a:rPr lang="fr-FR" dirty="0"/>
              <a:t> de leurs biens sans y </a:t>
            </a:r>
            <a:r>
              <a:rPr lang="fr-FR" dirty="0" err="1"/>
              <a:t>estre</a:t>
            </a:r>
            <a:r>
              <a:rPr lang="fr-FR" dirty="0"/>
              <a:t> troublez sous prétexte de leur Religion. »</a:t>
            </a:r>
          </a:p>
          <a:p>
            <a:pPr marL="0" indent="0" fontAlgn="base">
              <a:buNone/>
            </a:pPr>
            <a:r>
              <a:rPr lang="fr-FR" dirty="0"/>
              <a:t>(Article publié dans la </a:t>
            </a:r>
            <a:r>
              <a:rPr lang="fr-FR" i="1" dirty="0"/>
              <a:t>Gazette de France</a:t>
            </a:r>
            <a:r>
              <a:rPr lang="fr-FR" dirty="0"/>
              <a:t>, 27 octobre 1685 cité par Michel </a:t>
            </a:r>
            <a:r>
              <a:rPr lang="fr-FR" dirty="0" err="1"/>
              <a:t>Devèze</a:t>
            </a:r>
            <a:r>
              <a:rPr lang="fr-FR" dirty="0"/>
              <a:t> et Roland Marx, </a:t>
            </a:r>
            <a:r>
              <a:rPr lang="fr-FR" i="1" dirty="0"/>
              <a:t>Textes &amp; documents d’histoire moderne</a:t>
            </a:r>
            <a:r>
              <a:rPr lang="fr-FR" dirty="0"/>
              <a:t>, Paris, S.E.D.E.S, 1967, p. 235-236).</a:t>
            </a:r>
          </a:p>
        </p:txBody>
      </p:sp>
    </p:spTree>
    <p:extLst>
      <p:ext uri="{BB962C8B-B14F-4D97-AF65-F5344CB8AC3E}">
        <p14:creationId xmlns:p14="http://schemas.microsoft.com/office/powerpoint/2010/main" val="1548320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D5F0883-0EDE-4843-98E6-20FFD3FE5A1A}"/>
              </a:ext>
            </a:extLst>
          </p:cNvPr>
          <p:cNvSpPr>
            <a:spLocks noGrp="1"/>
          </p:cNvSpPr>
          <p:nvPr>
            <p:ph type="title"/>
          </p:nvPr>
        </p:nvSpPr>
        <p:spPr/>
        <p:txBody>
          <a:bodyPr/>
          <a:lstStyle/>
          <a:p>
            <a:endParaRPr lang="fr-FR"/>
          </a:p>
        </p:txBody>
      </p:sp>
      <p:sp>
        <p:nvSpPr>
          <p:cNvPr id="5" name="Espace réservé du contenu 4">
            <a:extLst>
              <a:ext uri="{FF2B5EF4-FFF2-40B4-BE49-F238E27FC236}">
                <a16:creationId xmlns:a16="http://schemas.microsoft.com/office/drawing/2014/main" id="{45A7DAA1-6F1A-0E42-9FDA-4349794489F0}"/>
              </a:ext>
            </a:extLst>
          </p:cNvPr>
          <p:cNvSpPr>
            <a:spLocks noGrp="1"/>
          </p:cNvSpPr>
          <p:nvPr>
            <p:ph idx="1"/>
          </p:nvPr>
        </p:nvSpPr>
        <p:spPr/>
        <p:txBody>
          <a:bodyPr/>
          <a:lstStyle/>
          <a:p>
            <a:pPr algn="just">
              <a:buFont typeface="Wingdings" pitchFamily="2" charset="2"/>
              <a:buChar char="Ø"/>
            </a:pPr>
            <a:r>
              <a:rPr lang="fr-FR" dirty="0"/>
              <a:t>Interdit de tout culte protestant</a:t>
            </a:r>
          </a:p>
          <a:p>
            <a:pPr algn="just">
              <a:buFont typeface="Wingdings" pitchFamily="2" charset="2"/>
              <a:buChar char="Ø"/>
            </a:pPr>
            <a:r>
              <a:rPr lang="fr-FR" dirty="0"/>
              <a:t> oblige les pasteurs à quitter le royaume </a:t>
            </a:r>
          </a:p>
          <a:p>
            <a:pPr algn="just">
              <a:buFont typeface="Wingdings" pitchFamily="2" charset="2"/>
              <a:buChar char="Ø"/>
            </a:pPr>
            <a:r>
              <a:rPr lang="fr-FR" dirty="0"/>
              <a:t>s'ils se con­vertissent, ils bénéficient de pension et de privilèges fiscaux et professionnels</a:t>
            </a:r>
          </a:p>
          <a:p>
            <a:pPr algn="just">
              <a:buFont typeface="Wingdings" pitchFamily="2" charset="2"/>
              <a:buChar char="Ø"/>
            </a:pPr>
            <a:r>
              <a:rPr lang="fr-FR" dirty="0"/>
              <a:t>seuls 140 sur 800 abjurent</a:t>
            </a:r>
          </a:p>
          <a:p>
            <a:pPr algn="just">
              <a:buFont typeface="Wingdings" pitchFamily="2" charset="2"/>
              <a:buChar char="Ø"/>
            </a:pPr>
            <a:r>
              <a:rPr lang="fr-FR" dirty="0"/>
              <a:t>les enfants doivent être baptisés par un curé catholique</a:t>
            </a:r>
          </a:p>
          <a:p>
            <a:endParaRPr lang="fr-FR" dirty="0"/>
          </a:p>
        </p:txBody>
      </p:sp>
    </p:spTree>
    <p:extLst>
      <p:ext uri="{BB962C8B-B14F-4D97-AF65-F5344CB8AC3E}">
        <p14:creationId xmlns:p14="http://schemas.microsoft.com/office/powerpoint/2010/main" val="1870628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A5B04-F9DC-C449-BA1C-448D7B812DD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CFB083D-0A8F-AD40-AF00-C950EA42DC62}"/>
              </a:ext>
            </a:extLst>
          </p:cNvPr>
          <p:cNvSpPr>
            <a:spLocks noGrp="1"/>
          </p:cNvSpPr>
          <p:nvPr>
            <p:ph idx="1"/>
          </p:nvPr>
        </p:nvSpPr>
        <p:spPr/>
        <p:txBody>
          <a:bodyPr>
            <a:normAutofit fontScale="92500" lnSpcReduction="10000"/>
          </a:bodyPr>
          <a:lstStyle/>
          <a:p>
            <a:r>
              <a:rPr lang="fr-FR" dirty="0"/>
              <a:t>Violences</a:t>
            </a:r>
          </a:p>
          <a:p>
            <a:pPr>
              <a:buFontTx/>
              <a:buChar char="-"/>
            </a:pPr>
            <a:r>
              <a:rPr lang="fr-FR" dirty="0"/>
              <a:t>Enlèvement des enfants pour les faire baptiser</a:t>
            </a:r>
          </a:p>
          <a:p>
            <a:pPr>
              <a:buFontTx/>
              <a:buChar char="-"/>
            </a:pPr>
            <a:r>
              <a:rPr lang="fr-FR" dirty="0"/>
              <a:t>Logement des dragons de l’armée dans les familles protestantes</a:t>
            </a:r>
          </a:p>
          <a:p>
            <a:pPr>
              <a:buFontTx/>
              <a:buChar char="-"/>
            </a:pPr>
            <a:endParaRPr lang="fr-FR" dirty="0"/>
          </a:p>
          <a:p>
            <a:pPr>
              <a:buFontTx/>
              <a:buChar char="-"/>
            </a:pPr>
            <a:r>
              <a:rPr lang="fr-FR" dirty="0"/>
              <a:t>Missionnaires bottés du roi</a:t>
            </a:r>
          </a:p>
          <a:p>
            <a:pPr>
              <a:buFontTx/>
              <a:buChar char="-"/>
            </a:pPr>
            <a:endParaRPr lang="fr-FR" dirty="0"/>
          </a:p>
          <a:p>
            <a:pPr>
              <a:buFontTx/>
              <a:buChar char="-"/>
            </a:pPr>
            <a:r>
              <a:rPr lang="fr-FR" dirty="0"/>
              <a:t>« dragons » (soldats envoyés pour percevoir les arriérés d’impôts)</a:t>
            </a:r>
          </a:p>
          <a:p>
            <a:pPr>
              <a:buFontTx/>
              <a:buChar char="-"/>
            </a:pPr>
            <a:endParaRPr lang="fr-FR" dirty="0"/>
          </a:p>
          <a:p>
            <a:pPr>
              <a:buFontTx/>
              <a:buChar char="-"/>
            </a:pPr>
            <a:r>
              <a:rPr lang="fr-FR" dirty="0"/>
              <a:t>« dragonnades » ou répressions ciblées des communautés protestantes &gt; conversions forcées  en masse (Béarn, Poitou)</a:t>
            </a:r>
          </a:p>
          <a:p>
            <a:pPr>
              <a:buFontTx/>
              <a:buChar char="-"/>
            </a:pPr>
            <a:endParaRPr lang="fr-FR" dirty="0"/>
          </a:p>
        </p:txBody>
      </p:sp>
    </p:spTree>
    <p:extLst>
      <p:ext uri="{BB962C8B-B14F-4D97-AF65-F5344CB8AC3E}">
        <p14:creationId xmlns:p14="http://schemas.microsoft.com/office/powerpoint/2010/main" val="283226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CBF20-013D-CF4D-B708-ABF06D73EA3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97B79B5-5B95-7F41-BBF1-6D3695F10CB6}"/>
              </a:ext>
            </a:extLst>
          </p:cNvPr>
          <p:cNvSpPr>
            <a:spLocks noGrp="1"/>
          </p:cNvSpPr>
          <p:nvPr>
            <p:ph idx="1"/>
          </p:nvPr>
        </p:nvSpPr>
        <p:spPr/>
        <p:txBody>
          <a:bodyPr/>
          <a:lstStyle/>
          <a:p>
            <a:r>
              <a:rPr lang="fr-FR" dirty="0"/>
              <a:t>Rigorisme</a:t>
            </a:r>
          </a:p>
          <a:p>
            <a:r>
              <a:rPr lang="fr-FR" dirty="0"/>
              <a:t>Modération</a:t>
            </a:r>
          </a:p>
          <a:p>
            <a:endParaRPr lang="fr-FR" dirty="0"/>
          </a:p>
          <a:p>
            <a:r>
              <a:rPr lang="fr-FR" dirty="0"/>
              <a:t>Eglise</a:t>
            </a:r>
          </a:p>
          <a:p>
            <a:r>
              <a:rPr lang="fr-FR" dirty="0"/>
              <a:t>Société</a:t>
            </a:r>
          </a:p>
          <a:p>
            <a:r>
              <a:rPr lang="fr-FR" dirty="0"/>
              <a:t>Politique</a:t>
            </a:r>
          </a:p>
          <a:p>
            <a:endParaRPr lang="fr-FR" dirty="0"/>
          </a:p>
        </p:txBody>
      </p:sp>
    </p:spTree>
    <p:extLst>
      <p:ext uri="{BB962C8B-B14F-4D97-AF65-F5344CB8AC3E}">
        <p14:creationId xmlns:p14="http://schemas.microsoft.com/office/powerpoint/2010/main" val="1661967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74807E-4E11-C947-BFF2-4A461B724349}"/>
              </a:ext>
            </a:extLst>
          </p:cNvPr>
          <p:cNvPicPr>
            <a:picLocks noChangeAspect="1"/>
          </p:cNvPicPr>
          <p:nvPr/>
        </p:nvPicPr>
        <p:blipFill>
          <a:blip r:embed="rId2"/>
          <a:stretch>
            <a:fillRect/>
          </a:stretch>
        </p:blipFill>
        <p:spPr>
          <a:xfrm>
            <a:off x="1512549" y="0"/>
            <a:ext cx="9393588" cy="6858000"/>
          </a:xfrm>
          <a:prstGeom prst="rect">
            <a:avLst/>
          </a:prstGeom>
        </p:spPr>
      </p:pic>
    </p:spTree>
    <p:extLst>
      <p:ext uri="{BB962C8B-B14F-4D97-AF65-F5344CB8AC3E}">
        <p14:creationId xmlns:p14="http://schemas.microsoft.com/office/powerpoint/2010/main" val="558205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20B7892-2CCC-B648-AD09-26F0801201D2}"/>
              </a:ext>
            </a:extLst>
          </p:cNvPr>
          <p:cNvPicPr>
            <a:picLocks noChangeAspect="1"/>
          </p:cNvPicPr>
          <p:nvPr/>
        </p:nvPicPr>
        <p:blipFill>
          <a:blip r:embed="rId2"/>
          <a:stretch>
            <a:fillRect/>
          </a:stretch>
        </p:blipFill>
        <p:spPr>
          <a:xfrm>
            <a:off x="2628900" y="704850"/>
            <a:ext cx="6934200" cy="5448300"/>
          </a:xfrm>
          <a:prstGeom prst="rect">
            <a:avLst/>
          </a:prstGeom>
        </p:spPr>
      </p:pic>
      <p:sp>
        <p:nvSpPr>
          <p:cNvPr id="3" name="ZoneTexte 2">
            <a:extLst>
              <a:ext uri="{FF2B5EF4-FFF2-40B4-BE49-F238E27FC236}">
                <a16:creationId xmlns:a16="http://schemas.microsoft.com/office/drawing/2014/main" id="{27A62BB9-C1C7-814C-962A-C94F37F50D22}"/>
              </a:ext>
            </a:extLst>
          </p:cNvPr>
          <p:cNvSpPr txBox="1"/>
          <p:nvPr/>
        </p:nvSpPr>
        <p:spPr>
          <a:xfrm>
            <a:off x="4729163" y="6372225"/>
            <a:ext cx="5557838" cy="369332"/>
          </a:xfrm>
          <a:prstGeom prst="rect">
            <a:avLst/>
          </a:prstGeom>
          <a:noFill/>
        </p:spPr>
        <p:txBody>
          <a:bodyPr wrap="square" rtlCol="0">
            <a:spAutoFit/>
          </a:bodyPr>
          <a:lstStyle/>
          <a:p>
            <a:r>
              <a:rPr lang="fr-FR" dirty="0"/>
              <a:t>Dragonnade à Orange (1685)</a:t>
            </a:r>
          </a:p>
        </p:txBody>
      </p:sp>
    </p:spTree>
    <p:extLst>
      <p:ext uri="{BB962C8B-B14F-4D97-AF65-F5344CB8AC3E}">
        <p14:creationId xmlns:p14="http://schemas.microsoft.com/office/powerpoint/2010/main" val="479861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EB1686F-66E7-C243-BFAC-66C32C3D6548}"/>
              </a:ext>
            </a:extLst>
          </p:cNvPr>
          <p:cNvPicPr>
            <a:picLocks noChangeAspect="1"/>
          </p:cNvPicPr>
          <p:nvPr/>
        </p:nvPicPr>
        <p:blipFill>
          <a:blip r:embed="rId2"/>
          <a:stretch>
            <a:fillRect/>
          </a:stretch>
        </p:blipFill>
        <p:spPr>
          <a:xfrm>
            <a:off x="955070" y="0"/>
            <a:ext cx="10281859" cy="6858000"/>
          </a:xfrm>
          <a:prstGeom prst="rect">
            <a:avLst/>
          </a:prstGeom>
        </p:spPr>
      </p:pic>
    </p:spTree>
    <p:extLst>
      <p:ext uri="{BB962C8B-B14F-4D97-AF65-F5344CB8AC3E}">
        <p14:creationId xmlns:p14="http://schemas.microsoft.com/office/powerpoint/2010/main" val="3245135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3FAB4-371C-F641-97DB-69EDE0D5CB7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6567021-993D-DD49-9425-E9BB0CDA101D}"/>
              </a:ext>
            </a:extLst>
          </p:cNvPr>
          <p:cNvSpPr>
            <a:spLocks noGrp="1"/>
          </p:cNvSpPr>
          <p:nvPr>
            <p:ph idx="1"/>
          </p:nvPr>
        </p:nvSpPr>
        <p:spPr/>
        <p:txBody>
          <a:bodyPr/>
          <a:lstStyle/>
          <a:p>
            <a:r>
              <a:rPr lang="fr-FR" dirty="0"/>
              <a:t>Incitation à la conversion intérieure</a:t>
            </a:r>
          </a:p>
          <a:p>
            <a:r>
              <a:rPr lang="fr-FR" dirty="0"/>
              <a:t>Et non</a:t>
            </a:r>
          </a:p>
          <a:p>
            <a:r>
              <a:rPr lang="fr-FR" dirty="0"/>
              <a:t>Incitation à la révolte contre l’autorité de droit divin</a:t>
            </a:r>
          </a:p>
          <a:p>
            <a:r>
              <a:rPr lang="fr-FR" dirty="0"/>
              <a:t>Théologie paulinienne</a:t>
            </a:r>
          </a:p>
          <a:p>
            <a:endParaRPr lang="fr-FR" dirty="0"/>
          </a:p>
          <a:p>
            <a:r>
              <a:rPr lang="fr-FR" dirty="0"/>
              <a:t>Absolutisme</a:t>
            </a:r>
          </a:p>
          <a:p>
            <a:r>
              <a:rPr lang="fr-FR" dirty="0"/>
              <a:t>Meilleur rempart contre Rome</a:t>
            </a:r>
          </a:p>
          <a:p>
            <a:endParaRPr lang="fr-FR" dirty="0"/>
          </a:p>
        </p:txBody>
      </p:sp>
    </p:spTree>
    <p:extLst>
      <p:ext uri="{BB962C8B-B14F-4D97-AF65-F5344CB8AC3E}">
        <p14:creationId xmlns:p14="http://schemas.microsoft.com/office/powerpoint/2010/main" val="1073908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F2282-EBFE-374F-8DED-D10FFBB37EE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0DD9AC8-950D-E142-9C18-DA346900DB39}"/>
              </a:ext>
            </a:extLst>
          </p:cNvPr>
          <p:cNvSpPr>
            <a:spLocks noGrp="1"/>
          </p:cNvSpPr>
          <p:nvPr>
            <p:ph idx="1"/>
          </p:nvPr>
        </p:nvSpPr>
        <p:spPr/>
        <p:txBody>
          <a:bodyPr/>
          <a:lstStyle/>
          <a:p>
            <a:r>
              <a:rPr lang="fr-FR" dirty="0"/>
              <a:t>Mais existence de la résistance : </a:t>
            </a:r>
          </a:p>
          <a:p>
            <a:pPr>
              <a:buFontTx/>
              <a:buChar char="-"/>
            </a:pPr>
            <a:r>
              <a:rPr lang="fr-FR" dirty="0"/>
              <a:t>Refuges*</a:t>
            </a:r>
          </a:p>
          <a:p>
            <a:pPr>
              <a:buFontTx/>
              <a:buChar char="-"/>
            </a:pPr>
            <a:r>
              <a:rPr lang="fr-FR" dirty="0"/>
              <a:t>Déserts*</a:t>
            </a:r>
          </a:p>
        </p:txBody>
      </p:sp>
    </p:spTree>
    <p:extLst>
      <p:ext uri="{BB962C8B-B14F-4D97-AF65-F5344CB8AC3E}">
        <p14:creationId xmlns:p14="http://schemas.microsoft.com/office/powerpoint/2010/main" val="745356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959F6-0F71-D440-B1C2-B555B7302FBD}"/>
              </a:ext>
            </a:extLst>
          </p:cNvPr>
          <p:cNvSpPr>
            <a:spLocks noGrp="1"/>
          </p:cNvSpPr>
          <p:nvPr>
            <p:ph type="title"/>
          </p:nvPr>
        </p:nvSpPr>
        <p:spPr/>
        <p:txBody>
          <a:bodyPr/>
          <a:lstStyle/>
          <a:p>
            <a:r>
              <a:rPr lang="fr-FR" b="1" dirty="0"/>
              <a:t>B – GALLICANISME ET ABSOLUTISME</a:t>
            </a:r>
          </a:p>
        </p:txBody>
      </p:sp>
      <p:sp>
        <p:nvSpPr>
          <p:cNvPr id="3" name="Espace réservé du contenu 2">
            <a:extLst>
              <a:ext uri="{FF2B5EF4-FFF2-40B4-BE49-F238E27FC236}">
                <a16:creationId xmlns:a16="http://schemas.microsoft.com/office/drawing/2014/main" id="{83833FB5-CAB8-AC44-B627-C6FB3D47C16B}"/>
              </a:ext>
            </a:extLst>
          </p:cNvPr>
          <p:cNvSpPr>
            <a:spLocks noGrp="1"/>
          </p:cNvSpPr>
          <p:nvPr>
            <p:ph idx="1"/>
          </p:nvPr>
        </p:nvSpPr>
        <p:spPr/>
        <p:txBody>
          <a:bodyPr/>
          <a:lstStyle/>
          <a:p>
            <a:r>
              <a:rPr lang="fr-FR" dirty="0"/>
              <a:t>Le gallicanisme  : </a:t>
            </a:r>
          </a:p>
          <a:p>
            <a:endParaRPr lang="fr-FR" dirty="0"/>
          </a:p>
          <a:p>
            <a:pPr marL="0" indent="0">
              <a:buNone/>
            </a:pPr>
            <a:r>
              <a:rPr lang="fr-FR" dirty="0"/>
              <a:t>&gt; promouvoir l'organisation de l’Eglise catholique en France de façon autonome par rapport au pape </a:t>
            </a:r>
          </a:p>
          <a:p>
            <a:pPr marL="0" indent="0">
              <a:buNone/>
            </a:pPr>
            <a:r>
              <a:rPr lang="fr-FR" dirty="0"/>
              <a:t>&gt; réduire l'intervention du pape au seul pouvoir spirituel en ne lui reconnaissant  pas de rôle dans le domaine temporel.</a:t>
            </a:r>
          </a:p>
          <a:p>
            <a:endParaRPr lang="fr-FR" dirty="0"/>
          </a:p>
          <a:p>
            <a:r>
              <a:rPr lang="fr-FR" dirty="0"/>
              <a:t>Au XVII</a:t>
            </a:r>
            <a:r>
              <a:rPr lang="fr-FR" baseline="30000" dirty="0"/>
              <a:t>e</a:t>
            </a:r>
            <a:r>
              <a:rPr lang="fr-FR" dirty="0"/>
              <a:t> siècle, soutien de la monarchie</a:t>
            </a:r>
          </a:p>
        </p:txBody>
      </p:sp>
    </p:spTree>
    <p:extLst>
      <p:ext uri="{BB962C8B-B14F-4D97-AF65-F5344CB8AC3E}">
        <p14:creationId xmlns:p14="http://schemas.microsoft.com/office/powerpoint/2010/main" val="1632638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DBB1B-8874-6249-BDA7-7DF048306490}"/>
              </a:ext>
            </a:extLst>
          </p:cNvPr>
          <p:cNvSpPr>
            <a:spLocks noGrp="1"/>
          </p:cNvSpPr>
          <p:nvPr>
            <p:ph type="title"/>
          </p:nvPr>
        </p:nvSpPr>
        <p:spPr/>
        <p:txBody>
          <a:bodyPr/>
          <a:lstStyle/>
          <a:p>
            <a:r>
              <a:rPr lang="fr-FR" b="1" dirty="0"/>
              <a:t>1 - Le réveil du gallicanisme épiscopal</a:t>
            </a:r>
          </a:p>
        </p:txBody>
      </p:sp>
      <p:sp>
        <p:nvSpPr>
          <p:cNvPr id="3" name="Espace réservé du contenu 2">
            <a:extLst>
              <a:ext uri="{FF2B5EF4-FFF2-40B4-BE49-F238E27FC236}">
                <a16:creationId xmlns:a16="http://schemas.microsoft.com/office/drawing/2014/main" id="{F15F3BE8-22FD-4E4A-ADE1-7028BA55D4E8}"/>
              </a:ext>
            </a:extLst>
          </p:cNvPr>
          <p:cNvSpPr>
            <a:spLocks noGrp="1"/>
          </p:cNvSpPr>
          <p:nvPr>
            <p:ph idx="1"/>
          </p:nvPr>
        </p:nvSpPr>
        <p:spPr/>
        <p:txBody>
          <a:bodyPr/>
          <a:lstStyle/>
          <a:p>
            <a:pPr>
              <a:buFont typeface="Wingdings" pitchFamily="2" charset="2"/>
              <a:buChar char="Ø"/>
            </a:pPr>
            <a:r>
              <a:rPr lang="fr-FR" dirty="0"/>
              <a:t>Réveil au XVII</a:t>
            </a:r>
            <a:r>
              <a:rPr lang="fr-FR" baseline="30000" dirty="0"/>
              <a:t>e</a:t>
            </a:r>
            <a:r>
              <a:rPr lang="fr-FR" dirty="0"/>
              <a:t> siècle</a:t>
            </a:r>
          </a:p>
          <a:p>
            <a:pPr>
              <a:buFont typeface="Wingdings" pitchFamily="2" charset="2"/>
              <a:buChar char="Ø"/>
            </a:pPr>
            <a:r>
              <a:rPr lang="fr-FR" dirty="0"/>
              <a:t>Au XVI</a:t>
            </a:r>
            <a:r>
              <a:rPr lang="fr-FR" baseline="30000" dirty="0"/>
              <a:t>e</a:t>
            </a:r>
            <a:r>
              <a:rPr lang="fr-FR" dirty="0"/>
              <a:t> siècle, évêques peu gallicans (peur que le roi empiète sur le pouvoir de l’Eglise de France)</a:t>
            </a:r>
          </a:p>
          <a:p>
            <a:pPr>
              <a:buFont typeface="Wingdings" pitchFamily="2" charset="2"/>
              <a:buChar char="Ø"/>
            </a:pPr>
            <a:endParaRPr lang="fr-FR" dirty="0"/>
          </a:p>
          <a:p>
            <a:pPr>
              <a:buFont typeface="Wingdings" pitchFamily="2" charset="2"/>
              <a:buChar char="Ø"/>
            </a:pPr>
            <a:r>
              <a:rPr lang="fr-FR" dirty="0"/>
              <a:t>&gt;&gt;&gt; préserver les prérogatives de l’Eglise</a:t>
            </a:r>
          </a:p>
          <a:p>
            <a:pPr>
              <a:buFont typeface="Wingdings" pitchFamily="2" charset="2"/>
              <a:buChar char="Ø"/>
            </a:pPr>
            <a:r>
              <a:rPr lang="fr-FR" dirty="0"/>
              <a:t>Face à Rome</a:t>
            </a:r>
          </a:p>
          <a:p>
            <a:pPr>
              <a:buFont typeface="Wingdings" pitchFamily="2" charset="2"/>
              <a:buChar char="Ø"/>
            </a:pPr>
            <a:r>
              <a:rPr lang="fr-FR" dirty="0"/>
              <a:t>Face au parlement</a:t>
            </a:r>
          </a:p>
        </p:txBody>
      </p:sp>
    </p:spTree>
    <p:extLst>
      <p:ext uri="{BB962C8B-B14F-4D97-AF65-F5344CB8AC3E}">
        <p14:creationId xmlns:p14="http://schemas.microsoft.com/office/powerpoint/2010/main" val="2632927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087819-CA30-E94E-8812-5C8BB806200A}"/>
              </a:ext>
            </a:extLst>
          </p:cNvPr>
          <p:cNvSpPr>
            <a:spLocks noGrp="1"/>
          </p:cNvSpPr>
          <p:nvPr>
            <p:ph type="title"/>
          </p:nvPr>
        </p:nvSpPr>
        <p:spPr/>
        <p:txBody>
          <a:bodyPr/>
          <a:lstStyle/>
          <a:p>
            <a:endParaRPr lang="fr-FR" b="1" dirty="0"/>
          </a:p>
        </p:txBody>
      </p:sp>
      <p:sp>
        <p:nvSpPr>
          <p:cNvPr id="3" name="Espace réservé du contenu 2">
            <a:extLst>
              <a:ext uri="{FF2B5EF4-FFF2-40B4-BE49-F238E27FC236}">
                <a16:creationId xmlns:a16="http://schemas.microsoft.com/office/drawing/2014/main" id="{CD6BBEC0-FE72-4246-AAE3-B149AA484C35}"/>
              </a:ext>
            </a:extLst>
          </p:cNvPr>
          <p:cNvSpPr>
            <a:spLocks noGrp="1"/>
          </p:cNvSpPr>
          <p:nvPr>
            <p:ph idx="1"/>
          </p:nvPr>
        </p:nvSpPr>
        <p:spPr/>
        <p:txBody>
          <a:bodyPr>
            <a:normAutofit fontScale="92500" lnSpcReduction="10000"/>
          </a:bodyPr>
          <a:lstStyle/>
          <a:p>
            <a:pPr>
              <a:buFont typeface="Wingdings" pitchFamily="2" charset="2"/>
              <a:buChar char="Ø"/>
            </a:pPr>
            <a:r>
              <a:rPr lang="fr-FR" dirty="0"/>
              <a:t>Regain de gallicanisme constitué autour de Bossuet (1627-1704), évêque de Meaux</a:t>
            </a:r>
          </a:p>
          <a:p>
            <a:pPr>
              <a:buFont typeface="Wingdings" pitchFamily="2" charset="2"/>
              <a:buChar char="Ø"/>
            </a:pPr>
            <a:r>
              <a:rPr lang="fr-FR" dirty="0"/>
              <a:t>Maître de l’Eglise de France</a:t>
            </a:r>
          </a:p>
          <a:p>
            <a:pPr>
              <a:buFont typeface="Wingdings" pitchFamily="2" charset="2"/>
              <a:buChar char="Ø"/>
            </a:pPr>
            <a:r>
              <a:rPr lang="fr-FR" dirty="0"/>
              <a:t>Maître des consciences</a:t>
            </a:r>
          </a:p>
          <a:p>
            <a:pPr marL="0" indent="0">
              <a:buNone/>
            </a:pPr>
            <a:endParaRPr lang="fr-FR" dirty="0"/>
          </a:p>
          <a:p>
            <a:pPr marL="0" indent="0">
              <a:buNone/>
            </a:pPr>
            <a:r>
              <a:rPr lang="fr-FR" dirty="0"/>
              <a:t>&gt;&gt; gallicanisme</a:t>
            </a:r>
          </a:p>
          <a:p>
            <a:pPr marL="0" indent="0">
              <a:buNone/>
            </a:pPr>
            <a:r>
              <a:rPr lang="fr-FR" dirty="0"/>
              <a:t>- Supériorité du concile sur le pape</a:t>
            </a:r>
          </a:p>
          <a:p>
            <a:pPr>
              <a:buFontTx/>
              <a:buChar char="-"/>
            </a:pPr>
            <a:r>
              <a:rPr lang="fr-FR" dirty="0"/>
              <a:t>Ralliement des évêques</a:t>
            </a:r>
          </a:p>
          <a:p>
            <a:pPr>
              <a:buFontTx/>
              <a:buChar char="-"/>
            </a:pPr>
            <a:r>
              <a:rPr lang="fr-FR" dirty="0"/>
              <a:t>Contestation de l’infaillibilité pontificale</a:t>
            </a:r>
          </a:p>
          <a:p>
            <a:pPr>
              <a:buFontTx/>
              <a:buChar char="-"/>
            </a:pPr>
            <a:r>
              <a:rPr lang="fr-FR" dirty="0"/>
              <a:t>Volonté d’éradiquer le protestantisme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4082377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32C51B-DE0E-2242-AA5D-D62028FC965D}"/>
              </a:ext>
            </a:extLst>
          </p:cNvPr>
          <p:cNvSpPr>
            <a:spLocks noGrp="1"/>
          </p:cNvSpPr>
          <p:nvPr>
            <p:ph type="title"/>
          </p:nvPr>
        </p:nvSpPr>
        <p:spPr>
          <a:xfrm>
            <a:off x="444660" y="388275"/>
            <a:ext cx="10515600" cy="1325563"/>
          </a:xfrm>
        </p:spPr>
        <p:txBody>
          <a:bodyPr>
            <a:normAutofit fontScale="90000"/>
          </a:bodyPr>
          <a:lstStyle/>
          <a:p>
            <a:r>
              <a:rPr lang="fr-FR" dirty="0"/>
              <a:t> </a:t>
            </a:r>
            <a:br>
              <a:rPr lang="fr-FR" dirty="0"/>
            </a:br>
            <a:r>
              <a:rPr lang="fr-FR" b="1" dirty="0"/>
              <a:t>2 - La </a:t>
            </a:r>
            <a:r>
              <a:rPr lang="fr-FR" b="1" i="1" dirty="0"/>
              <a:t>Déclaration des Quatre articles </a:t>
            </a:r>
            <a:r>
              <a:rPr lang="fr-FR" b="1" dirty="0"/>
              <a:t>(19 mars 1682)</a:t>
            </a:r>
            <a:br>
              <a:rPr lang="fr-FR" b="1" dirty="0"/>
            </a:br>
            <a:endParaRPr lang="fr-FR" dirty="0"/>
          </a:p>
        </p:txBody>
      </p:sp>
      <p:sp>
        <p:nvSpPr>
          <p:cNvPr id="3" name="Espace réservé du contenu 2">
            <a:extLst>
              <a:ext uri="{FF2B5EF4-FFF2-40B4-BE49-F238E27FC236}">
                <a16:creationId xmlns:a16="http://schemas.microsoft.com/office/drawing/2014/main" id="{9B74E328-63BB-DB47-8797-DF2D2CA25166}"/>
              </a:ext>
            </a:extLst>
          </p:cNvPr>
          <p:cNvSpPr>
            <a:spLocks noGrp="1"/>
          </p:cNvSpPr>
          <p:nvPr>
            <p:ph idx="1"/>
          </p:nvPr>
        </p:nvSpPr>
        <p:spPr>
          <a:xfrm>
            <a:off x="391609" y="1860350"/>
            <a:ext cx="10515600" cy="4351338"/>
          </a:xfrm>
        </p:spPr>
        <p:txBody>
          <a:bodyPr>
            <a:normAutofit fontScale="92500" lnSpcReduction="20000"/>
          </a:bodyPr>
          <a:lstStyle/>
          <a:p>
            <a:pPr marL="0" indent="0">
              <a:buNone/>
            </a:pPr>
            <a:r>
              <a:rPr lang="fr-FR" dirty="0"/>
              <a:t> </a:t>
            </a:r>
          </a:p>
          <a:p>
            <a:r>
              <a:rPr lang="fr-FR" dirty="0"/>
              <a:t>Le clergé de France y proclame :</a:t>
            </a:r>
          </a:p>
          <a:p>
            <a:pPr>
              <a:buFontTx/>
              <a:buChar char="-"/>
            </a:pPr>
            <a:r>
              <a:rPr lang="fr-FR" dirty="0"/>
              <a:t>l'indépendance du roi face à la papauté </a:t>
            </a:r>
          </a:p>
          <a:p>
            <a:pPr marL="0" indent="0">
              <a:buNone/>
            </a:pPr>
            <a:r>
              <a:rPr lang="fr-FR" dirty="0"/>
              <a:t>- la supériorité des conciles sur le pape</a:t>
            </a:r>
          </a:p>
          <a:p>
            <a:pPr>
              <a:buFontTx/>
              <a:buChar char="-"/>
            </a:pPr>
            <a:r>
              <a:rPr lang="fr-FR" dirty="0"/>
              <a:t>la liberté de l'Église catholique de France par rapport à la papauté.</a:t>
            </a:r>
          </a:p>
          <a:p>
            <a:pPr>
              <a:buFontTx/>
              <a:buChar char="-"/>
            </a:pPr>
            <a:r>
              <a:rPr lang="fr-FR" dirty="0"/>
              <a:t>L’affirmation de la nomination par le roi des évêques et des abbés</a:t>
            </a:r>
          </a:p>
          <a:p>
            <a:pPr>
              <a:buFontTx/>
              <a:buChar char="-"/>
            </a:pPr>
            <a:endParaRPr lang="fr-FR" dirty="0"/>
          </a:p>
          <a:p>
            <a:pPr marL="0" indent="0">
              <a:buNone/>
            </a:pPr>
            <a:r>
              <a:rPr lang="fr-FR" dirty="0"/>
              <a:t>&gt; Approuvée à l’unanimité par les évêques</a:t>
            </a:r>
          </a:p>
          <a:p>
            <a:pPr marL="0" indent="0">
              <a:buNone/>
            </a:pPr>
            <a:r>
              <a:rPr lang="fr-FR" dirty="0"/>
              <a:t>&gt; Lue dans toutes les églises</a:t>
            </a:r>
          </a:p>
          <a:p>
            <a:pPr marL="0" indent="0">
              <a:buNone/>
            </a:pPr>
            <a:r>
              <a:rPr lang="fr-FR" dirty="0"/>
              <a:t>&gt; Fait suite à </a:t>
            </a:r>
            <a:r>
              <a:rPr lang="fr-FR" b="1" dirty="0"/>
              <a:t>« l’affaire de la régale » </a:t>
            </a:r>
            <a:r>
              <a:rPr lang="fr-FR" dirty="0"/>
              <a:t>qui oppose Innocent IX et Louis XIV au sujet du </a:t>
            </a:r>
            <a:r>
              <a:rPr lang="fr-FR" b="1" dirty="0"/>
              <a:t>droit de régale</a:t>
            </a:r>
            <a:r>
              <a:rPr lang="fr-FR" dirty="0"/>
              <a:t>.</a:t>
            </a:r>
          </a:p>
        </p:txBody>
      </p:sp>
    </p:spTree>
    <p:extLst>
      <p:ext uri="{BB962C8B-B14F-4D97-AF65-F5344CB8AC3E}">
        <p14:creationId xmlns:p14="http://schemas.microsoft.com/office/powerpoint/2010/main" val="1863173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E5341-9AC0-7341-AA5E-64B76C213AA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04417E0-B232-3342-92FE-BCC3E516FC41}"/>
              </a:ext>
            </a:extLst>
          </p:cNvPr>
          <p:cNvSpPr>
            <a:spLocks noGrp="1"/>
          </p:cNvSpPr>
          <p:nvPr>
            <p:ph idx="1"/>
          </p:nvPr>
        </p:nvSpPr>
        <p:spPr/>
        <p:txBody>
          <a:bodyPr/>
          <a:lstStyle/>
          <a:p>
            <a:r>
              <a:rPr lang="fr-FR" b="1" dirty="0"/>
              <a:t>Droit de régale</a:t>
            </a:r>
          </a:p>
          <a:p>
            <a:r>
              <a:rPr lang="fr-FR" dirty="0"/>
              <a:t>Depuis le Concordat de Bologne de 1516</a:t>
            </a:r>
          </a:p>
          <a:p>
            <a:pPr>
              <a:buFontTx/>
              <a:buChar char="-"/>
            </a:pPr>
            <a:r>
              <a:rPr lang="fr-FR" dirty="0"/>
              <a:t>le roi nomme les évêques </a:t>
            </a:r>
          </a:p>
          <a:p>
            <a:pPr>
              <a:buFontTx/>
              <a:buChar char="-"/>
            </a:pPr>
            <a:r>
              <a:rPr lang="fr-FR" dirty="0"/>
              <a:t>Les évêques reçoivent leur investiture canonique du pape</a:t>
            </a:r>
          </a:p>
          <a:p>
            <a:r>
              <a:rPr lang="fr-FR" dirty="0"/>
              <a:t>Le roi touche donc les </a:t>
            </a:r>
            <a:r>
              <a:rPr lang="fr-FR" b="1" dirty="0"/>
              <a:t>revenus des évêchés vacants</a:t>
            </a:r>
            <a:r>
              <a:rPr lang="fr-FR" dirty="0"/>
              <a:t> (régale temporelle) </a:t>
            </a:r>
          </a:p>
          <a:p>
            <a:endParaRPr lang="fr-FR" dirty="0"/>
          </a:p>
        </p:txBody>
      </p:sp>
    </p:spTree>
    <p:extLst>
      <p:ext uri="{BB962C8B-B14F-4D97-AF65-F5344CB8AC3E}">
        <p14:creationId xmlns:p14="http://schemas.microsoft.com/office/powerpoint/2010/main" val="136057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51D2A2-5012-9C4B-A57A-618F8FD95A67}"/>
              </a:ext>
            </a:extLst>
          </p:cNvPr>
          <p:cNvSpPr>
            <a:spLocks noGrp="1"/>
          </p:cNvSpPr>
          <p:nvPr>
            <p:ph type="title"/>
          </p:nvPr>
        </p:nvSpPr>
        <p:spPr/>
        <p:txBody>
          <a:bodyPr/>
          <a:lstStyle/>
          <a:p>
            <a:r>
              <a:rPr lang="fr-FR" b="1" dirty="0"/>
              <a:t>C – LA REVOLUTION PAROISSIALE</a:t>
            </a:r>
          </a:p>
        </p:txBody>
      </p:sp>
      <p:sp>
        <p:nvSpPr>
          <p:cNvPr id="3" name="Espace réservé du contenu 2">
            <a:extLst>
              <a:ext uri="{FF2B5EF4-FFF2-40B4-BE49-F238E27FC236}">
                <a16:creationId xmlns:a16="http://schemas.microsoft.com/office/drawing/2014/main" id="{D6745F7E-EA27-5946-91E7-52BF3F7750BA}"/>
              </a:ext>
            </a:extLst>
          </p:cNvPr>
          <p:cNvSpPr>
            <a:spLocks noGrp="1"/>
          </p:cNvSpPr>
          <p:nvPr>
            <p:ph idx="1"/>
          </p:nvPr>
        </p:nvSpPr>
        <p:spPr/>
        <p:txBody>
          <a:bodyPr/>
          <a:lstStyle/>
          <a:p>
            <a:r>
              <a:rPr lang="fr-FR" dirty="0"/>
              <a:t>Fin du chapitre I</a:t>
            </a:r>
          </a:p>
          <a:p>
            <a:endParaRPr lang="fr-FR" dirty="0"/>
          </a:p>
          <a:p>
            <a:pPr marL="0" indent="0">
              <a:buNone/>
            </a:pPr>
            <a:r>
              <a:rPr lang="fr-FR" dirty="0"/>
              <a:t>I – L’EGLISE DU GRAND SIECLE EN CHANTIER</a:t>
            </a:r>
          </a:p>
          <a:p>
            <a:pPr marL="0" indent="0">
              <a:buNone/>
            </a:pPr>
            <a:endParaRPr lang="fr-FR" dirty="0"/>
          </a:p>
          <a:p>
            <a:pPr marL="0" indent="0">
              <a:buNone/>
            </a:pPr>
            <a:r>
              <a:rPr lang="fr-FR" dirty="0"/>
              <a:t>II – TRANSFORMER LE CORPS SOCIAL</a:t>
            </a:r>
          </a:p>
          <a:p>
            <a:pPr marL="0" indent="0">
              <a:buNone/>
            </a:pPr>
            <a:endParaRPr lang="fr-FR" dirty="0"/>
          </a:p>
          <a:p>
            <a:pPr marL="0" indent="0">
              <a:buNone/>
            </a:pPr>
            <a:r>
              <a:rPr lang="fr-FR" dirty="0"/>
              <a:t>C – LA REVOLUTION PAROISSIALE</a:t>
            </a:r>
          </a:p>
          <a:p>
            <a:endParaRPr lang="fr-FR" dirty="0"/>
          </a:p>
          <a:p>
            <a:endParaRPr lang="fr-FR" dirty="0"/>
          </a:p>
        </p:txBody>
      </p:sp>
    </p:spTree>
    <p:extLst>
      <p:ext uri="{BB962C8B-B14F-4D97-AF65-F5344CB8AC3E}">
        <p14:creationId xmlns:p14="http://schemas.microsoft.com/office/powerpoint/2010/main" val="104798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39A88C-F28A-0C42-BB3F-F225875AD716}"/>
              </a:ext>
            </a:extLst>
          </p:cNvPr>
          <p:cNvSpPr>
            <a:spLocks noGrp="1"/>
          </p:cNvSpPr>
          <p:nvPr>
            <p:ph type="title"/>
          </p:nvPr>
        </p:nvSpPr>
        <p:spPr/>
        <p:txBody>
          <a:bodyPr/>
          <a:lstStyle/>
          <a:p>
            <a:endParaRPr lang="fr-FR" b="1" dirty="0"/>
          </a:p>
        </p:txBody>
      </p:sp>
      <p:sp>
        <p:nvSpPr>
          <p:cNvPr id="3" name="Espace réservé du contenu 2">
            <a:extLst>
              <a:ext uri="{FF2B5EF4-FFF2-40B4-BE49-F238E27FC236}">
                <a16:creationId xmlns:a16="http://schemas.microsoft.com/office/drawing/2014/main" id="{9507A8BE-2048-4049-814F-642699B5088C}"/>
              </a:ext>
            </a:extLst>
          </p:cNvPr>
          <p:cNvSpPr>
            <a:spLocks noGrp="1"/>
          </p:cNvSpPr>
          <p:nvPr>
            <p:ph idx="1"/>
          </p:nvPr>
        </p:nvSpPr>
        <p:spPr/>
        <p:txBody>
          <a:bodyPr>
            <a:normAutofit/>
          </a:bodyPr>
          <a:lstStyle/>
          <a:p>
            <a:pPr marL="0" indent="0">
              <a:buNone/>
            </a:pPr>
            <a:r>
              <a:rPr lang="fr-FR" dirty="0"/>
              <a:t>Déclaration rédigée presque entièrement par </a:t>
            </a:r>
            <a:r>
              <a:rPr lang="fr-FR" b="1" dirty="0"/>
              <a:t>Bossuet</a:t>
            </a:r>
            <a:r>
              <a:rPr lang="fr-FR" dirty="0"/>
              <a:t> (1627-1704)</a:t>
            </a:r>
          </a:p>
          <a:p>
            <a:pPr marL="0" indent="0">
              <a:buNone/>
            </a:pPr>
            <a:endParaRPr lang="fr-FR" dirty="0"/>
          </a:p>
          <a:p>
            <a:pPr marL="0" indent="0">
              <a:buNone/>
            </a:pPr>
            <a:r>
              <a:rPr lang="fr-FR" b="1" dirty="0"/>
              <a:t>Valorisation de la figure épiscopale </a:t>
            </a:r>
          </a:p>
          <a:p>
            <a:pPr marL="0" indent="0">
              <a:buNone/>
            </a:pPr>
            <a:r>
              <a:rPr lang="fr-FR" dirty="0"/>
              <a:t>Conception dionysienne du « </a:t>
            </a:r>
            <a:r>
              <a:rPr lang="fr-FR" b="1" dirty="0"/>
              <a:t>hiérarque</a:t>
            </a:r>
            <a:r>
              <a:rPr lang="fr-FR" dirty="0"/>
              <a:t> »</a:t>
            </a:r>
          </a:p>
          <a:p>
            <a:pPr>
              <a:buFontTx/>
              <a:buChar char="-"/>
            </a:pPr>
            <a:r>
              <a:rPr lang="fr-FR" dirty="0"/>
              <a:t>affaiblissement du rôle joué par les corps intermédiaires (prêtres, diacres)</a:t>
            </a:r>
          </a:p>
          <a:p>
            <a:pPr>
              <a:buFontTx/>
              <a:buChar char="-"/>
            </a:pPr>
            <a:r>
              <a:rPr lang="fr-FR" dirty="0"/>
              <a:t>relation hiérarchique comme relation d'autorité (et non plus transmission d'un savoir), </a:t>
            </a:r>
          </a:p>
        </p:txBody>
      </p:sp>
    </p:spTree>
    <p:extLst>
      <p:ext uri="{BB962C8B-B14F-4D97-AF65-F5344CB8AC3E}">
        <p14:creationId xmlns:p14="http://schemas.microsoft.com/office/powerpoint/2010/main" val="1414448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44A135-5B5D-E24F-9D3B-DED3DA44A3E6}"/>
              </a:ext>
            </a:extLst>
          </p:cNvPr>
          <p:cNvSpPr>
            <a:spLocks noGrp="1"/>
          </p:cNvSpPr>
          <p:nvPr>
            <p:ph type="title"/>
          </p:nvPr>
        </p:nvSpPr>
        <p:spPr/>
        <p:txBody>
          <a:bodyPr/>
          <a:lstStyle/>
          <a:p>
            <a:r>
              <a:rPr lang="fr-FR" b="1" dirty="0"/>
              <a:t>3 – Une opposition mesurée à l’ultramontanisme </a:t>
            </a:r>
          </a:p>
        </p:txBody>
      </p:sp>
      <p:sp>
        <p:nvSpPr>
          <p:cNvPr id="3" name="Espace réservé du contenu 2">
            <a:extLst>
              <a:ext uri="{FF2B5EF4-FFF2-40B4-BE49-F238E27FC236}">
                <a16:creationId xmlns:a16="http://schemas.microsoft.com/office/drawing/2014/main" id="{17B92C56-C55B-2241-9C81-75E233943C66}"/>
              </a:ext>
            </a:extLst>
          </p:cNvPr>
          <p:cNvSpPr>
            <a:spLocks noGrp="1"/>
          </p:cNvSpPr>
          <p:nvPr>
            <p:ph idx="1"/>
          </p:nvPr>
        </p:nvSpPr>
        <p:spPr/>
        <p:txBody>
          <a:bodyPr>
            <a:normAutofit fontScale="92500" lnSpcReduction="20000"/>
          </a:bodyPr>
          <a:lstStyle/>
          <a:p>
            <a:r>
              <a:rPr lang="fr-FR" dirty="0"/>
              <a:t>Désaccords avec Rome</a:t>
            </a:r>
          </a:p>
          <a:p>
            <a:pPr>
              <a:buFont typeface="Wingdings" pitchFamily="2" charset="2"/>
              <a:buChar char="Ø"/>
            </a:pPr>
            <a:r>
              <a:rPr lang="fr-FR" dirty="0"/>
              <a:t>Non sur la dogmatique</a:t>
            </a:r>
          </a:p>
          <a:p>
            <a:pPr>
              <a:buFont typeface="Wingdings" pitchFamily="2" charset="2"/>
              <a:buChar char="Ø"/>
            </a:pPr>
            <a:r>
              <a:rPr lang="fr-FR" dirty="0"/>
              <a:t>Mais sur la</a:t>
            </a:r>
            <a:r>
              <a:rPr lang="fr-FR" b="1" dirty="0"/>
              <a:t> </a:t>
            </a:r>
            <a:r>
              <a:rPr lang="fr-FR" b="1" dirty="0" err="1"/>
              <a:t>théonomie</a:t>
            </a:r>
            <a:r>
              <a:rPr lang="fr-FR" b="1" dirty="0"/>
              <a:t> </a:t>
            </a:r>
            <a:r>
              <a:rPr lang="fr-FR" dirty="0"/>
              <a:t>romaine, source de conflit</a:t>
            </a:r>
          </a:p>
          <a:p>
            <a:pPr>
              <a:buFont typeface="Wingdings" pitchFamily="2" charset="2"/>
              <a:buChar char="Ø"/>
            </a:pPr>
            <a:endParaRPr lang="fr-FR" dirty="0"/>
          </a:p>
          <a:p>
            <a:pPr>
              <a:buFont typeface="Wingdings" pitchFamily="2" charset="2"/>
              <a:buChar char="Ø"/>
            </a:pPr>
            <a:r>
              <a:rPr lang="fr-FR" dirty="0"/>
              <a:t>Bulle </a:t>
            </a:r>
            <a:r>
              <a:rPr lang="fr-FR" i="1" dirty="0"/>
              <a:t>Cum </a:t>
            </a:r>
            <a:r>
              <a:rPr lang="fr-FR" i="1" dirty="0" err="1"/>
              <a:t>occasione</a:t>
            </a:r>
            <a:r>
              <a:rPr lang="fr-FR" i="1" dirty="0"/>
              <a:t> </a:t>
            </a:r>
            <a:r>
              <a:rPr lang="fr-FR" dirty="0"/>
              <a:t>(1653)</a:t>
            </a:r>
          </a:p>
          <a:p>
            <a:pPr>
              <a:buFontTx/>
              <a:buChar char="-"/>
            </a:pPr>
            <a:r>
              <a:rPr lang="fr-FR" dirty="0"/>
              <a:t>Condamnation par Innocent X de 5 propositions attribuées à Jansénius* dans son </a:t>
            </a:r>
            <a:r>
              <a:rPr lang="fr-FR" i="1" dirty="0" err="1"/>
              <a:t>Augustinu</a:t>
            </a:r>
            <a:r>
              <a:rPr lang="fr-FR" dirty="0" err="1"/>
              <a:t>s</a:t>
            </a:r>
            <a:r>
              <a:rPr lang="fr-FR" dirty="0"/>
              <a:t>*</a:t>
            </a:r>
          </a:p>
          <a:p>
            <a:pPr>
              <a:buFontTx/>
              <a:buChar char="-"/>
            </a:pPr>
            <a:r>
              <a:rPr lang="fr-FR" dirty="0"/>
              <a:t>Opposition de 4 évêques affirmant que ces propositions ne figurent pas dans l’</a:t>
            </a:r>
            <a:r>
              <a:rPr lang="fr-FR" dirty="0" err="1"/>
              <a:t>oeuvre</a:t>
            </a:r>
            <a:r>
              <a:rPr lang="fr-FR" dirty="0"/>
              <a:t> de Jansénius</a:t>
            </a:r>
          </a:p>
          <a:p>
            <a:pPr>
              <a:buFontTx/>
              <a:buChar char="-"/>
            </a:pPr>
            <a:r>
              <a:rPr lang="fr-FR" dirty="0"/>
              <a:t>Mise en place d’un formulaire épiscopal auquel tout ecclésiastique doit adhérer</a:t>
            </a:r>
          </a:p>
        </p:txBody>
      </p:sp>
    </p:spTree>
    <p:extLst>
      <p:ext uri="{BB962C8B-B14F-4D97-AF65-F5344CB8AC3E}">
        <p14:creationId xmlns:p14="http://schemas.microsoft.com/office/powerpoint/2010/main" val="521110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F3DE7-ECA8-A945-B732-6F65ACCA5CE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335E6C6-C384-B640-B4D0-75EE280D315E}"/>
              </a:ext>
            </a:extLst>
          </p:cNvPr>
          <p:cNvSpPr>
            <a:spLocks noGrp="1"/>
          </p:cNvSpPr>
          <p:nvPr>
            <p:ph idx="1"/>
          </p:nvPr>
        </p:nvSpPr>
        <p:spPr/>
        <p:txBody>
          <a:bodyPr>
            <a:normAutofit fontScale="92500" lnSpcReduction="10000"/>
          </a:bodyPr>
          <a:lstStyle/>
          <a:p>
            <a:pPr marL="0" indent="0">
              <a:buNone/>
            </a:pPr>
            <a:br>
              <a:rPr lang="fr-FR" dirty="0"/>
            </a:br>
            <a:r>
              <a:rPr lang="fr-FR" dirty="0"/>
              <a:t>1 Certains enseignements de Dieu sont impossibles à observer, même par les justes s'il leur manque la grâce nécessaire.</a:t>
            </a:r>
          </a:p>
          <a:p>
            <a:pPr marL="0" indent="0">
              <a:buNone/>
            </a:pPr>
            <a:r>
              <a:rPr lang="fr-FR" dirty="0"/>
              <a:t>2 À la grâce intérieure, dans l'état de nature déchue, l'homme ne peut pas résister.</a:t>
            </a:r>
          </a:p>
          <a:p>
            <a:pPr marL="0" indent="0">
              <a:buNone/>
            </a:pPr>
            <a:r>
              <a:rPr lang="fr-FR" dirty="0"/>
              <a:t>3 Pour acquérir mérite ou démérite la liberté de nécessité interne n'est pas nécessaire, mais seulement la liberté de contrainte extérieure.</a:t>
            </a:r>
          </a:p>
          <a:p>
            <a:pPr marL="0" indent="0">
              <a:buNone/>
            </a:pPr>
            <a:r>
              <a:rPr lang="fr-FR" dirty="0"/>
              <a:t>4 Les semi-pélagiens* se sont trompés en enseignant que la volonté humaine peut résister à la grâce ou la seconder.</a:t>
            </a:r>
          </a:p>
          <a:p>
            <a:pPr marL="0" indent="0">
              <a:buNone/>
            </a:pPr>
            <a:r>
              <a:rPr lang="fr-FR" dirty="0"/>
              <a:t>5 C'est une erreur semi-pélagienne* que d'affirmer que le Christ est mort pour tous les hommes.</a:t>
            </a:r>
          </a:p>
        </p:txBody>
      </p:sp>
    </p:spTree>
    <p:extLst>
      <p:ext uri="{BB962C8B-B14F-4D97-AF65-F5344CB8AC3E}">
        <p14:creationId xmlns:p14="http://schemas.microsoft.com/office/powerpoint/2010/main" val="199604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573B0F-CE50-114A-8A99-D7CAFA8EA8D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EBD6770-FD93-D14C-B33E-CB29FB0BF586}"/>
              </a:ext>
            </a:extLst>
          </p:cNvPr>
          <p:cNvSpPr>
            <a:spLocks noGrp="1"/>
          </p:cNvSpPr>
          <p:nvPr>
            <p:ph idx="1"/>
          </p:nvPr>
        </p:nvSpPr>
        <p:spPr/>
        <p:txBody>
          <a:bodyPr>
            <a:normAutofit lnSpcReduction="10000"/>
          </a:bodyPr>
          <a:lstStyle/>
          <a:p>
            <a:pPr>
              <a:buFont typeface="Wingdings" pitchFamily="2" charset="2"/>
              <a:buChar char="Ø"/>
            </a:pPr>
            <a:r>
              <a:rPr lang="fr-FR" dirty="0"/>
              <a:t>Jugement des 4 évêques hostiles par le roi et par le pape</a:t>
            </a:r>
          </a:p>
          <a:p>
            <a:pPr>
              <a:buFontTx/>
              <a:buChar char="-"/>
            </a:pPr>
            <a:r>
              <a:rPr lang="fr-FR" dirty="0"/>
              <a:t>Ultramontanisme (« </a:t>
            </a:r>
            <a:r>
              <a:rPr lang="fr-FR" i="1" dirty="0"/>
              <a:t>ultra montes </a:t>
            </a:r>
            <a:r>
              <a:rPr lang="fr-FR" dirty="0"/>
              <a:t>» - (« </a:t>
            </a:r>
            <a:r>
              <a:rPr lang="fr-FR" i="1" dirty="0"/>
              <a:t>de l’autre côté des monts (des Alpes), Rome </a:t>
            </a:r>
            <a:r>
              <a:rPr lang="fr-FR" dirty="0"/>
              <a:t>» </a:t>
            </a:r>
            <a:r>
              <a:rPr lang="fr-FR" b="0" i="0" u="none" strike="noStrike" dirty="0">
                <a:solidFill>
                  <a:srgbClr val="000000"/>
                </a:solidFill>
                <a:effectLst/>
                <a:latin typeface="Helvetica" pitchFamily="2" charset="0"/>
              </a:rPr>
              <a:t>, </a:t>
            </a:r>
            <a:r>
              <a:rPr lang="fr-FR" dirty="0"/>
              <a:t>d’un côté</a:t>
            </a:r>
          </a:p>
          <a:p>
            <a:pPr>
              <a:buFontTx/>
              <a:buChar char="-"/>
            </a:pPr>
            <a:r>
              <a:rPr lang="fr-FR" dirty="0"/>
              <a:t>Absolutisme de l’autre</a:t>
            </a:r>
          </a:p>
          <a:p>
            <a:pPr>
              <a:buFontTx/>
              <a:buChar char="-"/>
            </a:pPr>
            <a:endParaRPr lang="fr-FR" dirty="0"/>
          </a:p>
          <a:p>
            <a:pPr marL="0" indent="0">
              <a:buNone/>
            </a:pPr>
            <a:r>
              <a:rPr lang="fr-FR" dirty="0"/>
              <a:t>Mais coutume gallicane : le jugement des évêques incombe au synode</a:t>
            </a:r>
          </a:p>
          <a:p>
            <a:pPr marL="0" indent="0">
              <a:buNone/>
            </a:pPr>
            <a:endParaRPr lang="fr-FR" dirty="0"/>
          </a:p>
          <a:p>
            <a:pPr marL="0" indent="0">
              <a:buNone/>
            </a:pPr>
            <a:r>
              <a:rPr lang="fr-FR" dirty="0"/>
              <a:t>&gt;&gt; roi modérateur dans cette affaire</a:t>
            </a:r>
          </a:p>
          <a:p>
            <a:pPr marL="0" indent="0">
              <a:buNone/>
            </a:pPr>
            <a:r>
              <a:rPr lang="fr-FR" dirty="0"/>
              <a:t>&gt;&gt; manière d’agir contre les parlementaires gallicans</a:t>
            </a:r>
          </a:p>
        </p:txBody>
      </p:sp>
    </p:spTree>
    <p:extLst>
      <p:ext uri="{BB962C8B-B14F-4D97-AF65-F5344CB8AC3E}">
        <p14:creationId xmlns:p14="http://schemas.microsoft.com/office/powerpoint/2010/main" val="3005489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343DD5-6EE8-E44F-98F3-1EA2C96A782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2DBABE2-EE4E-C645-A3AA-18BE15532B6F}"/>
              </a:ext>
            </a:extLst>
          </p:cNvPr>
          <p:cNvSpPr>
            <a:spLocks noGrp="1"/>
          </p:cNvSpPr>
          <p:nvPr>
            <p:ph idx="1"/>
          </p:nvPr>
        </p:nvSpPr>
        <p:spPr/>
        <p:txBody>
          <a:bodyPr/>
          <a:lstStyle/>
          <a:p>
            <a:r>
              <a:rPr lang="fr-FR" dirty="0"/>
              <a:t>&gt;&gt; gallicanisme : </a:t>
            </a:r>
          </a:p>
          <a:p>
            <a:pPr>
              <a:buFontTx/>
              <a:buChar char="-"/>
            </a:pPr>
            <a:r>
              <a:rPr lang="fr-FR" dirty="0"/>
              <a:t>conception de l’Eglise où le concile universel est supérieur au pape</a:t>
            </a:r>
          </a:p>
          <a:p>
            <a:pPr>
              <a:buFontTx/>
              <a:buChar char="-"/>
            </a:pPr>
            <a:r>
              <a:rPr lang="fr-FR" dirty="0"/>
              <a:t>Pape, garant de l’unité et de la réforme de l’Eglise</a:t>
            </a:r>
          </a:p>
          <a:p>
            <a:endParaRPr lang="fr-FR" dirty="0"/>
          </a:p>
        </p:txBody>
      </p:sp>
    </p:spTree>
    <p:extLst>
      <p:ext uri="{BB962C8B-B14F-4D97-AF65-F5344CB8AC3E}">
        <p14:creationId xmlns:p14="http://schemas.microsoft.com/office/powerpoint/2010/main" val="3673249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D4F81B-C7FD-9D48-81A5-FF3B33CD3C5E}"/>
              </a:ext>
            </a:extLst>
          </p:cNvPr>
          <p:cNvSpPr>
            <a:spLocks noGrp="1"/>
          </p:cNvSpPr>
          <p:nvPr>
            <p:ph type="title"/>
          </p:nvPr>
        </p:nvSpPr>
        <p:spPr/>
        <p:txBody>
          <a:bodyPr/>
          <a:lstStyle/>
          <a:p>
            <a:r>
              <a:rPr lang="fr-FR" b="1"/>
              <a:t>IV  </a:t>
            </a:r>
            <a:r>
              <a:rPr lang="fr-FR" b="1" dirty="0"/>
              <a:t>– LES « ABSOLUS » DES QUETES SPIRITUELLES</a:t>
            </a:r>
          </a:p>
        </p:txBody>
      </p:sp>
      <p:sp>
        <p:nvSpPr>
          <p:cNvPr id="3" name="Espace réservé du contenu 2">
            <a:extLst>
              <a:ext uri="{FF2B5EF4-FFF2-40B4-BE49-F238E27FC236}">
                <a16:creationId xmlns:a16="http://schemas.microsoft.com/office/drawing/2014/main" id="{E7EF9B0F-E009-7041-ACC1-8316D766AEA6}"/>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419746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316669-B84E-C94A-B13F-23A25F5672BD}"/>
              </a:ext>
            </a:extLst>
          </p:cNvPr>
          <p:cNvSpPr>
            <a:spLocks noGrp="1"/>
          </p:cNvSpPr>
          <p:nvPr>
            <p:ph type="title"/>
          </p:nvPr>
        </p:nvSpPr>
        <p:spPr/>
        <p:txBody>
          <a:bodyPr/>
          <a:lstStyle/>
          <a:p>
            <a:r>
              <a:rPr lang="fr-FR" b="1" dirty="0"/>
              <a:t>A – LE JANSENISME</a:t>
            </a:r>
          </a:p>
        </p:txBody>
      </p:sp>
      <p:sp>
        <p:nvSpPr>
          <p:cNvPr id="3" name="Espace réservé du contenu 2">
            <a:extLst>
              <a:ext uri="{FF2B5EF4-FFF2-40B4-BE49-F238E27FC236}">
                <a16:creationId xmlns:a16="http://schemas.microsoft.com/office/drawing/2014/main" id="{8678B1A8-DB42-D248-8034-6DA98589E50C}"/>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3872881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0A9D719-4816-854B-A13C-BF47B20FCB78}"/>
              </a:ext>
            </a:extLst>
          </p:cNvPr>
          <p:cNvPicPr>
            <a:picLocks noChangeAspect="1"/>
          </p:cNvPicPr>
          <p:nvPr/>
        </p:nvPicPr>
        <p:blipFill>
          <a:blip r:embed="rId2"/>
          <a:stretch>
            <a:fillRect/>
          </a:stretch>
        </p:blipFill>
        <p:spPr>
          <a:xfrm>
            <a:off x="518674" y="103239"/>
            <a:ext cx="9502831" cy="6858000"/>
          </a:xfrm>
          <a:prstGeom prst="rect">
            <a:avLst/>
          </a:prstGeom>
        </p:spPr>
      </p:pic>
      <p:sp>
        <p:nvSpPr>
          <p:cNvPr id="5" name="ZoneTexte 4">
            <a:extLst>
              <a:ext uri="{FF2B5EF4-FFF2-40B4-BE49-F238E27FC236}">
                <a16:creationId xmlns:a16="http://schemas.microsoft.com/office/drawing/2014/main" id="{58E3778E-8D2C-1E44-AAD3-D189FD7460B1}"/>
              </a:ext>
            </a:extLst>
          </p:cNvPr>
          <p:cNvSpPr txBox="1"/>
          <p:nvPr/>
        </p:nvSpPr>
        <p:spPr>
          <a:xfrm>
            <a:off x="10279627" y="4365523"/>
            <a:ext cx="1533832" cy="2031325"/>
          </a:xfrm>
          <a:prstGeom prst="rect">
            <a:avLst/>
          </a:prstGeom>
          <a:noFill/>
        </p:spPr>
        <p:txBody>
          <a:bodyPr wrap="square" rtlCol="0">
            <a:spAutoFit/>
          </a:bodyPr>
          <a:lstStyle/>
          <a:p>
            <a:r>
              <a:rPr lang="fr-FR" dirty="0"/>
              <a:t>Philippe de Champaigne, guérison miraculeuse au couvent de Port-Royal, </a:t>
            </a:r>
            <a:r>
              <a:rPr lang="fr-FR" i="1" dirty="0"/>
              <a:t>ex </a:t>
            </a:r>
            <a:r>
              <a:rPr lang="fr-FR" i="1" dirty="0" err="1"/>
              <a:t>voto</a:t>
            </a:r>
            <a:r>
              <a:rPr lang="fr-FR" dirty="0"/>
              <a:t>, 1662.</a:t>
            </a:r>
          </a:p>
        </p:txBody>
      </p:sp>
    </p:spTree>
    <p:extLst>
      <p:ext uri="{BB962C8B-B14F-4D97-AF65-F5344CB8AC3E}">
        <p14:creationId xmlns:p14="http://schemas.microsoft.com/office/powerpoint/2010/main" val="4287512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72A46-60D0-3841-A50E-D2A9CF22A97D}"/>
              </a:ext>
            </a:extLst>
          </p:cNvPr>
          <p:cNvSpPr>
            <a:spLocks noGrp="1"/>
          </p:cNvSpPr>
          <p:nvPr>
            <p:ph type="title"/>
          </p:nvPr>
        </p:nvSpPr>
        <p:spPr/>
        <p:txBody>
          <a:bodyPr/>
          <a:lstStyle/>
          <a:p>
            <a:r>
              <a:rPr lang="fr-FR" b="1" dirty="0"/>
              <a:t>1 – Un débat théologique sur la grâce et la liberté </a:t>
            </a:r>
          </a:p>
        </p:txBody>
      </p:sp>
      <p:sp>
        <p:nvSpPr>
          <p:cNvPr id="3" name="Espace réservé du contenu 2">
            <a:extLst>
              <a:ext uri="{FF2B5EF4-FFF2-40B4-BE49-F238E27FC236}">
                <a16:creationId xmlns:a16="http://schemas.microsoft.com/office/drawing/2014/main" id="{59EA8EC4-2894-784C-AAAE-EF76B3613C94}"/>
              </a:ext>
            </a:extLst>
          </p:cNvPr>
          <p:cNvSpPr>
            <a:spLocks noGrp="1"/>
          </p:cNvSpPr>
          <p:nvPr>
            <p:ph idx="1"/>
          </p:nvPr>
        </p:nvSpPr>
        <p:spPr/>
        <p:txBody>
          <a:bodyPr>
            <a:normAutofit/>
          </a:bodyPr>
          <a:lstStyle/>
          <a:p>
            <a:pPr marL="0" indent="0">
              <a:buNone/>
            </a:pPr>
            <a:endParaRPr lang="fr-FR" dirty="0"/>
          </a:p>
          <a:p>
            <a:pPr marL="0" indent="0">
              <a:buNone/>
            </a:pPr>
            <a:r>
              <a:rPr lang="fr-FR" dirty="0"/>
              <a:t>Débat théologique majeur de la Réforme : </a:t>
            </a:r>
          </a:p>
          <a:p>
            <a:pPr marL="0" indent="0">
              <a:buNone/>
            </a:pPr>
            <a:r>
              <a:rPr lang="fr-FR" b="1" i="1" dirty="0"/>
              <a:t>Quelle est la place respective de la grâce et de la liberté dans le salut de l’homme </a:t>
            </a:r>
            <a:r>
              <a:rPr lang="fr-FR" b="1" dirty="0"/>
              <a:t> ?</a:t>
            </a:r>
          </a:p>
          <a:p>
            <a:pPr marL="0" indent="0">
              <a:buNone/>
            </a:pPr>
            <a:r>
              <a:rPr lang="fr-FR" dirty="0"/>
              <a:t>Point de départ du jansénisme : </a:t>
            </a:r>
          </a:p>
          <a:p>
            <a:pPr marL="0" indent="0">
              <a:buNone/>
            </a:pPr>
            <a:endParaRPr lang="fr-FR" dirty="0"/>
          </a:p>
          <a:p>
            <a:r>
              <a:rPr lang="fr-FR" dirty="0"/>
              <a:t>Grâce absolue de Dieu pour les hommes sans les œuvres</a:t>
            </a:r>
          </a:p>
          <a:p>
            <a:r>
              <a:rPr lang="fr-FR" dirty="0"/>
              <a:t>Théologie augustinienne mettant l’accent sur la grâce </a:t>
            </a:r>
          </a:p>
          <a:p>
            <a:endParaRPr lang="fr-FR" dirty="0"/>
          </a:p>
        </p:txBody>
      </p:sp>
    </p:spTree>
    <p:extLst>
      <p:ext uri="{BB962C8B-B14F-4D97-AF65-F5344CB8AC3E}">
        <p14:creationId xmlns:p14="http://schemas.microsoft.com/office/powerpoint/2010/main" val="3119207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62BDB751-AAF6-5C44-A93A-15F6C9F091B3}"/>
              </a:ext>
            </a:extLst>
          </p:cNvPr>
          <p:cNvPicPr>
            <a:picLocks noGrp="1" noChangeAspect="1"/>
          </p:cNvPicPr>
          <p:nvPr>
            <p:ph sz="half" idx="4294967295"/>
          </p:nvPr>
        </p:nvPicPr>
        <p:blipFill>
          <a:blip r:embed="rId2"/>
          <a:stretch>
            <a:fillRect/>
          </a:stretch>
        </p:blipFill>
        <p:spPr>
          <a:xfrm>
            <a:off x="2197510" y="1397922"/>
            <a:ext cx="3625850" cy="4351338"/>
          </a:xfrm>
        </p:spPr>
      </p:pic>
      <p:pic>
        <p:nvPicPr>
          <p:cNvPr id="8" name="Espace réservé du contenu 7">
            <a:extLst>
              <a:ext uri="{FF2B5EF4-FFF2-40B4-BE49-F238E27FC236}">
                <a16:creationId xmlns:a16="http://schemas.microsoft.com/office/drawing/2014/main" id="{5B16A4F4-559C-3344-AABA-6A816A662B03}"/>
              </a:ext>
            </a:extLst>
          </p:cNvPr>
          <p:cNvPicPr>
            <a:picLocks noGrp="1" noChangeAspect="1"/>
          </p:cNvPicPr>
          <p:nvPr>
            <p:ph sz="half" idx="4294967295"/>
          </p:nvPr>
        </p:nvPicPr>
        <p:blipFill>
          <a:blip r:embed="rId3"/>
          <a:stretch>
            <a:fillRect/>
          </a:stretch>
        </p:blipFill>
        <p:spPr>
          <a:xfrm>
            <a:off x="7430524" y="365125"/>
            <a:ext cx="3625850" cy="5892800"/>
          </a:xfrm>
        </p:spPr>
      </p:pic>
    </p:spTree>
    <p:extLst>
      <p:ext uri="{BB962C8B-B14F-4D97-AF65-F5344CB8AC3E}">
        <p14:creationId xmlns:p14="http://schemas.microsoft.com/office/powerpoint/2010/main" val="103080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91F5A6-32CA-3342-82E1-A4D1ED0DE641}"/>
              </a:ext>
            </a:extLst>
          </p:cNvPr>
          <p:cNvSpPr>
            <a:spLocks noGrp="1"/>
          </p:cNvSpPr>
          <p:nvPr>
            <p:ph type="title"/>
          </p:nvPr>
        </p:nvSpPr>
        <p:spPr/>
        <p:txBody>
          <a:bodyPr/>
          <a:lstStyle/>
          <a:p>
            <a:r>
              <a:rPr lang="fr-FR" b="1" dirty="0"/>
              <a:t>- Une France rurale des paroisses</a:t>
            </a:r>
          </a:p>
        </p:txBody>
      </p:sp>
      <p:sp>
        <p:nvSpPr>
          <p:cNvPr id="3" name="Espace réservé du contenu 2">
            <a:extLst>
              <a:ext uri="{FF2B5EF4-FFF2-40B4-BE49-F238E27FC236}">
                <a16:creationId xmlns:a16="http://schemas.microsoft.com/office/drawing/2014/main" id="{A31C2A54-88A5-9D41-9A80-3A9EF48470A6}"/>
              </a:ext>
            </a:extLst>
          </p:cNvPr>
          <p:cNvSpPr>
            <a:spLocks noGrp="1"/>
          </p:cNvSpPr>
          <p:nvPr>
            <p:ph idx="1"/>
          </p:nvPr>
        </p:nvSpPr>
        <p:spPr/>
        <p:txBody>
          <a:bodyPr>
            <a:normAutofit lnSpcReduction="10000"/>
          </a:bodyPr>
          <a:lstStyle/>
          <a:p>
            <a:r>
              <a:rPr lang="fr-FR" dirty="0"/>
              <a:t>Rurale à 90 %</a:t>
            </a:r>
          </a:p>
          <a:p>
            <a:endParaRPr lang="fr-FR" dirty="0"/>
          </a:p>
          <a:p>
            <a:r>
              <a:rPr lang="fr-FR" dirty="0"/>
              <a:t>Diocèse d’Autun : plus de 500 paroisses</a:t>
            </a:r>
          </a:p>
          <a:p>
            <a:pPr marL="0" indent="0">
              <a:buNone/>
            </a:pPr>
            <a:endParaRPr lang="fr-FR" dirty="0"/>
          </a:p>
          <a:p>
            <a:pPr marL="0" indent="0">
              <a:buNone/>
            </a:pPr>
            <a:r>
              <a:rPr lang="fr-FR" dirty="0"/>
              <a:t>Maillage paroissial</a:t>
            </a:r>
          </a:p>
          <a:p>
            <a:pPr marL="0" indent="0">
              <a:buNone/>
            </a:pPr>
            <a:r>
              <a:rPr lang="fr-FR" dirty="0"/>
              <a:t>Maillage sociétal</a:t>
            </a:r>
          </a:p>
          <a:p>
            <a:pPr marL="0" indent="0">
              <a:buNone/>
            </a:pPr>
            <a:r>
              <a:rPr lang="fr-FR" dirty="0"/>
              <a:t>Maillage politique</a:t>
            </a:r>
          </a:p>
          <a:p>
            <a:pPr marL="0" indent="0">
              <a:buNone/>
            </a:pPr>
            <a:endParaRPr lang="fr-FR" dirty="0"/>
          </a:p>
          <a:p>
            <a:pPr marL="0" indent="0">
              <a:buNone/>
            </a:pPr>
            <a:r>
              <a:rPr lang="fr-FR" dirty="0"/>
              <a:t>&gt; Exemple de la paroisse de Retiers</a:t>
            </a:r>
          </a:p>
        </p:txBody>
      </p:sp>
    </p:spTree>
    <p:extLst>
      <p:ext uri="{BB962C8B-B14F-4D97-AF65-F5344CB8AC3E}">
        <p14:creationId xmlns:p14="http://schemas.microsoft.com/office/powerpoint/2010/main" val="1419219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A9D5D4-D915-FB41-9212-A61B32EF35B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981E108-701A-A843-832B-662BF2877186}"/>
              </a:ext>
            </a:extLst>
          </p:cNvPr>
          <p:cNvSpPr>
            <a:spLocks noGrp="1"/>
          </p:cNvSpPr>
          <p:nvPr>
            <p:ph idx="1"/>
          </p:nvPr>
        </p:nvSpPr>
        <p:spPr/>
        <p:txBody>
          <a:bodyPr>
            <a:normAutofit fontScale="92500" lnSpcReduction="10000"/>
          </a:bodyPr>
          <a:lstStyle/>
          <a:p>
            <a:pPr marL="0" indent="0">
              <a:buNone/>
            </a:pPr>
            <a:r>
              <a:rPr lang="fr-FR" b="1" dirty="0"/>
              <a:t>2 courants théologiques </a:t>
            </a:r>
            <a:r>
              <a:rPr lang="fr-FR" dirty="0"/>
              <a:t>s’affrontent :</a:t>
            </a:r>
          </a:p>
          <a:p>
            <a:pPr marL="0" indent="0">
              <a:buNone/>
            </a:pPr>
            <a:endParaRPr lang="fr-FR" dirty="0"/>
          </a:p>
          <a:p>
            <a:r>
              <a:rPr lang="fr-FR" b="1" dirty="0"/>
              <a:t>Théologie de la grâce </a:t>
            </a:r>
            <a:r>
              <a:rPr lang="fr-FR" dirty="0"/>
              <a:t>&gt; jansénistes – </a:t>
            </a:r>
            <a:r>
              <a:rPr lang="fr-FR" b="1" dirty="0"/>
              <a:t>Cornelius Jansen (1585-1638)</a:t>
            </a:r>
            <a:r>
              <a:rPr lang="fr-FR" dirty="0"/>
              <a:t> </a:t>
            </a:r>
          </a:p>
          <a:p>
            <a:pPr marL="0" indent="0">
              <a:buNone/>
            </a:pPr>
            <a:r>
              <a:rPr lang="fr-FR" dirty="0"/>
              <a:t>- Doctrine augustinienne de la grâce divine à l’origine du salut de l’homme</a:t>
            </a:r>
          </a:p>
          <a:p>
            <a:pPr>
              <a:buFontTx/>
              <a:buChar char="-"/>
            </a:pPr>
            <a:r>
              <a:rPr lang="fr-FR" dirty="0"/>
              <a:t>Saint Augustin, </a:t>
            </a:r>
            <a:r>
              <a:rPr lang="fr-FR" i="1" dirty="0"/>
              <a:t>De </a:t>
            </a:r>
            <a:r>
              <a:rPr lang="fr-FR" i="1" dirty="0" err="1"/>
              <a:t>corruptione</a:t>
            </a:r>
            <a:r>
              <a:rPr lang="fr-FR" i="1" dirty="0"/>
              <a:t> et </a:t>
            </a:r>
            <a:r>
              <a:rPr lang="fr-FR" i="1" dirty="0" err="1"/>
              <a:t>gratia</a:t>
            </a:r>
            <a:endParaRPr lang="fr-FR" i="1" dirty="0"/>
          </a:p>
          <a:p>
            <a:pPr>
              <a:buFontTx/>
              <a:buChar char="-"/>
            </a:pPr>
            <a:endParaRPr lang="fr-FR" i="1" dirty="0"/>
          </a:p>
          <a:p>
            <a:r>
              <a:rPr lang="fr-FR" b="1" dirty="0"/>
              <a:t>Théologie de la liberté </a:t>
            </a:r>
            <a:r>
              <a:rPr lang="fr-FR" dirty="0"/>
              <a:t>&gt; jésuites – </a:t>
            </a:r>
            <a:r>
              <a:rPr lang="fr-FR" b="1" dirty="0"/>
              <a:t>Luis de Molina (1535-1600) &gt; molinisme</a:t>
            </a:r>
          </a:p>
          <a:p>
            <a:pPr>
              <a:buFontTx/>
              <a:buChar char="-"/>
            </a:pPr>
            <a:r>
              <a:rPr lang="fr-FR" dirty="0"/>
              <a:t>Grâce </a:t>
            </a:r>
            <a:r>
              <a:rPr lang="fr-FR" b="1" dirty="0"/>
              <a:t>suffisante</a:t>
            </a:r>
          </a:p>
          <a:p>
            <a:pPr>
              <a:buFontTx/>
              <a:buChar char="-"/>
            </a:pPr>
            <a:r>
              <a:rPr lang="fr-FR" dirty="0"/>
              <a:t>Grâce devenant </a:t>
            </a:r>
            <a:r>
              <a:rPr lang="fr-FR" b="1" dirty="0"/>
              <a:t>efficace </a:t>
            </a:r>
            <a:r>
              <a:rPr lang="fr-FR" dirty="0"/>
              <a:t>du fait de la liberté humaine (œuvres)</a:t>
            </a:r>
          </a:p>
        </p:txBody>
      </p:sp>
    </p:spTree>
    <p:extLst>
      <p:ext uri="{BB962C8B-B14F-4D97-AF65-F5344CB8AC3E}">
        <p14:creationId xmlns:p14="http://schemas.microsoft.com/office/powerpoint/2010/main" val="2555689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2A5BE-5D0B-E44A-BF5E-ACB3EDD4145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4CD3143-3C72-5B40-970F-2F96D46830BC}"/>
              </a:ext>
            </a:extLst>
          </p:cNvPr>
          <p:cNvSpPr>
            <a:spLocks noGrp="1"/>
          </p:cNvSpPr>
          <p:nvPr>
            <p:ph idx="1"/>
          </p:nvPr>
        </p:nvSpPr>
        <p:spPr/>
        <p:txBody>
          <a:bodyPr/>
          <a:lstStyle/>
          <a:p>
            <a:pPr>
              <a:buFontTx/>
              <a:buChar char="-"/>
            </a:pPr>
            <a:r>
              <a:rPr lang="fr-FR" b="1" dirty="0"/>
              <a:t>Jésuites</a:t>
            </a:r>
          </a:p>
          <a:p>
            <a:pPr marL="0" indent="0">
              <a:buNone/>
            </a:pPr>
            <a:r>
              <a:rPr lang="fr-FR" dirty="0"/>
              <a:t>ordre lié à la papauté par serment d’obéissance</a:t>
            </a:r>
          </a:p>
          <a:p>
            <a:pPr marL="0" indent="0">
              <a:buNone/>
            </a:pPr>
            <a:r>
              <a:rPr lang="fr-FR" dirty="0"/>
              <a:t>Implantation dans les cercles royaux (confesseurs du roi)</a:t>
            </a:r>
          </a:p>
          <a:p>
            <a:pPr marL="0" indent="0">
              <a:buNone/>
            </a:pPr>
            <a:r>
              <a:rPr lang="fr-FR" dirty="0"/>
              <a:t>Collèges tenus par les jésuites en concurrence avec les Petites écoles fondées par les jansénistes</a:t>
            </a:r>
          </a:p>
          <a:p>
            <a:pPr marL="0" indent="0">
              <a:buNone/>
            </a:pPr>
            <a:r>
              <a:rPr lang="fr-FR" dirty="0"/>
              <a:t>&gt;&gt; bulle papale </a:t>
            </a:r>
            <a:r>
              <a:rPr lang="fr-FR" i="1" dirty="0"/>
              <a:t>In </a:t>
            </a:r>
            <a:r>
              <a:rPr lang="fr-FR" i="1" dirty="0" err="1"/>
              <a:t>eminenti</a:t>
            </a:r>
            <a:r>
              <a:rPr lang="fr-FR" dirty="0"/>
              <a:t>  (1642) et </a:t>
            </a:r>
            <a:r>
              <a:rPr lang="fr-FR" i="1" dirty="0"/>
              <a:t>Cum </a:t>
            </a:r>
            <a:r>
              <a:rPr lang="fr-FR" i="1" dirty="0" err="1"/>
              <a:t>occasione</a:t>
            </a:r>
            <a:r>
              <a:rPr lang="fr-FR" i="1" dirty="0"/>
              <a:t> </a:t>
            </a:r>
            <a:r>
              <a:rPr lang="fr-FR" dirty="0"/>
              <a:t>(1653)</a:t>
            </a:r>
          </a:p>
          <a:p>
            <a:pPr>
              <a:buFontTx/>
              <a:buChar char="-"/>
            </a:pPr>
            <a:r>
              <a:rPr lang="fr-FR" dirty="0"/>
              <a:t>Condamnation de l’ouvrage et de 5 propositions de Jansénius</a:t>
            </a:r>
          </a:p>
          <a:p>
            <a:pPr marL="0" indent="0">
              <a:buNone/>
            </a:pPr>
            <a:endParaRPr lang="fr-FR" dirty="0"/>
          </a:p>
          <a:p>
            <a:pPr>
              <a:buFontTx/>
              <a:buChar char="-"/>
            </a:pPr>
            <a:endParaRPr lang="fr-FR" dirty="0"/>
          </a:p>
        </p:txBody>
      </p:sp>
    </p:spTree>
    <p:extLst>
      <p:ext uri="{BB962C8B-B14F-4D97-AF65-F5344CB8AC3E}">
        <p14:creationId xmlns:p14="http://schemas.microsoft.com/office/powerpoint/2010/main" val="353891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DCF2F3-953A-7844-987F-D51664CF84E2}"/>
              </a:ext>
            </a:extLst>
          </p:cNvPr>
          <p:cNvSpPr>
            <a:spLocks noGrp="1"/>
          </p:cNvSpPr>
          <p:nvPr>
            <p:ph type="title"/>
          </p:nvPr>
        </p:nvSpPr>
        <p:spPr/>
        <p:txBody>
          <a:bodyPr/>
          <a:lstStyle/>
          <a:p>
            <a:endParaRPr lang="fr-FR" b="1" dirty="0"/>
          </a:p>
        </p:txBody>
      </p:sp>
      <p:sp>
        <p:nvSpPr>
          <p:cNvPr id="3" name="Espace réservé du contenu 2">
            <a:extLst>
              <a:ext uri="{FF2B5EF4-FFF2-40B4-BE49-F238E27FC236}">
                <a16:creationId xmlns:a16="http://schemas.microsoft.com/office/drawing/2014/main" id="{437E96D2-9363-8347-A610-0FB7ABEB0502}"/>
              </a:ext>
            </a:extLst>
          </p:cNvPr>
          <p:cNvSpPr>
            <a:spLocks noGrp="1"/>
          </p:cNvSpPr>
          <p:nvPr>
            <p:ph idx="1"/>
          </p:nvPr>
        </p:nvSpPr>
        <p:spPr/>
        <p:txBody>
          <a:bodyPr/>
          <a:lstStyle/>
          <a:p>
            <a:pPr>
              <a:buFontTx/>
              <a:buChar char="-"/>
            </a:pPr>
            <a:r>
              <a:rPr lang="fr-FR" dirty="0"/>
              <a:t>Parution de l’</a:t>
            </a:r>
            <a:r>
              <a:rPr lang="fr-FR" b="1" i="1" dirty="0" err="1"/>
              <a:t>Augustinus</a:t>
            </a:r>
            <a:r>
              <a:rPr lang="fr-FR" b="1" dirty="0"/>
              <a:t> </a:t>
            </a:r>
            <a:r>
              <a:rPr lang="fr-FR" dirty="0"/>
              <a:t>(1640)</a:t>
            </a:r>
          </a:p>
          <a:p>
            <a:pPr marL="0" indent="0">
              <a:buNone/>
            </a:pPr>
            <a:r>
              <a:rPr lang="fr-FR" dirty="0"/>
              <a:t>L’homme ne peut être sauvé que par la grâce</a:t>
            </a:r>
          </a:p>
          <a:p>
            <a:pPr marL="0" indent="0">
              <a:buNone/>
            </a:pPr>
            <a:r>
              <a:rPr lang="fr-FR" dirty="0"/>
              <a:t>Pas de compromis moliniste (cf. Molina)</a:t>
            </a:r>
          </a:p>
          <a:p>
            <a:pPr marL="0" indent="0">
              <a:buNone/>
            </a:pPr>
            <a:r>
              <a:rPr lang="fr-FR" dirty="0"/>
              <a:t>Aucun rôle donné aux œuvres ou à la liberté</a:t>
            </a:r>
          </a:p>
          <a:p>
            <a:pPr marL="0" indent="0">
              <a:buNone/>
            </a:pPr>
            <a:endParaRPr lang="fr-FR" dirty="0"/>
          </a:p>
          <a:p>
            <a:pPr marL="0" indent="0">
              <a:buNone/>
            </a:pPr>
            <a:r>
              <a:rPr lang="fr-FR" dirty="0"/>
              <a:t>&gt;&gt; cercles dévots</a:t>
            </a:r>
          </a:p>
          <a:p>
            <a:pPr marL="0" indent="0">
              <a:buNone/>
            </a:pPr>
            <a:r>
              <a:rPr lang="fr-FR" dirty="0"/>
              <a:t>&gt;&gt; milieux parlementaires</a:t>
            </a:r>
          </a:p>
          <a:p>
            <a:pPr marL="0" indent="0">
              <a:buNone/>
            </a:pPr>
            <a:r>
              <a:rPr lang="fr-FR" dirty="0"/>
              <a:t>= milieux favorables au gallicanisme</a:t>
            </a:r>
          </a:p>
        </p:txBody>
      </p:sp>
    </p:spTree>
    <p:extLst>
      <p:ext uri="{BB962C8B-B14F-4D97-AF65-F5344CB8AC3E}">
        <p14:creationId xmlns:p14="http://schemas.microsoft.com/office/powerpoint/2010/main" val="2057562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734E6-2505-6B49-A438-A8155BF693B2}"/>
              </a:ext>
            </a:extLst>
          </p:cNvPr>
          <p:cNvSpPr>
            <a:spLocks noGrp="1"/>
          </p:cNvSpPr>
          <p:nvPr>
            <p:ph type="title"/>
          </p:nvPr>
        </p:nvSpPr>
        <p:spPr/>
        <p:txBody>
          <a:bodyPr/>
          <a:lstStyle/>
          <a:p>
            <a:r>
              <a:rPr lang="fr-FR" b="1" dirty="0"/>
              <a:t>2 – Le cercle de Port-Royal</a:t>
            </a:r>
          </a:p>
        </p:txBody>
      </p:sp>
      <p:sp>
        <p:nvSpPr>
          <p:cNvPr id="3" name="Espace réservé du contenu 2">
            <a:extLst>
              <a:ext uri="{FF2B5EF4-FFF2-40B4-BE49-F238E27FC236}">
                <a16:creationId xmlns:a16="http://schemas.microsoft.com/office/drawing/2014/main" id="{0E5CB0F7-725D-8843-96DB-BBB1DC88FC1E}"/>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453948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23AE8E-DAB8-874A-BD1D-E150B770B93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9ABBF3D-7B78-C04C-8D35-6AEB8512C9F6}"/>
              </a:ext>
            </a:extLst>
          </p:cNvPr>
          <p:cNvSpPr>
            <a:spLocks noGrp="1"/>
          </p:cNvSpPr>
          <p:nvPr>
            <p:ph idx="1"/>
          </p:nvPr>
        </p:nvSpPr>
        <p:spPr/>
        <p:txBody>
          <a:bodyPr/>
          <a:lstStyle/>
          <a:p>
            <a:pPr marL="0" indent="0">
              <a:buNone/>
            </a:pPr>
            <a:r>
              <a:rPr lang="fr-FR" b="1" dirty="0" err="1"/>
              <a:t>Duvergier</a:t>
            </a:r>
            <a:r>
              <a:rPr lang="fr-FR" b="1" dirty="0"/>
              <a:t> de </a:t>
            </a:r>
            <a:r>
              <a:rPr lang="fr-FR" b="1" dirty="0" err="1"/>
              <a:t>Hauranne</a:t>
            </a:r>
            <a:r>
              <a:rPr lang="fr-FR" b="1" dirty="0"/>
              <a:t> (1581-1643)</a:t>
            </a:r>
          </a:p>
          <a:p>
            <a:pPr marL="0" indent="0">
              <a:buNone/>
            </a:pPr>
            <a:r>
              <a:rPr lang="fr-FR" dirty="0"/>
              <a:t>abbé de </a:t>
            </a:r>
            <a:r>
              <a:rPr lang="fr-FR" dirty="0" err="1"/>
              <a:t>Saint-Cyran</a:t>
            </a:r>
            <a:endParaRPr lang="fr-FR" dirty="0"/>
          </a:p>
          <a:p>
            <a:pPr marL="0" indent="0">
              <a:buNone/>
            </a:pPr>
            <a:r>
              <a:rPr lang="fr-FR" dirty="0"/>
              <a:t>directeur spirituel de l'abbaye de </a:t>
            </a:r>
            <a:r>
              <a:rPr lang="fr-FR" b="1" dirty="0"/>
              <a:t>Port-Royal </a:t>
            </a:r>
          </a:p>
          <a:p>
            <a:pPr marL="0" indent="0">
              <a:buNone/>
            </a:pPr>
            <a:endParaRPr lang="fr-FR" b="1" dirty="0"/>
          </a:p>
          <a:p>
            <a:pPr marL="0" indent="0">
              <a:buNone/>
            </a:pPr>
            <a:r>
              <a:rPr lang="fr-FR" dirty="0"/>
              <a:t>Propagateur de idées de </a:t>
            </a:r>
            <a:r>
              <a:rPr lang="fr-FR" b="1" dirty="0"/>
              <a:t>Jansénius</a:t>
            </a:r>
            <a:r>
              <a:rPr lang="fr-FR" dirty="0"/>
              <a:t> en France</a:t>
            </a:r>
          </a:p>
          <a:p>
            <a:pPr marL="0" indent="0">
              <a:buNone/>
            </a:pPr>
            <a:r>
              <a:rPr lang="fr-FR" dirty="0"/>
              <a:t>&gt;&gt; appel au renouveau de l’Eglise</a:t>
            </a:r>
          </a:p>
          <a:p>
            <a:pPr marL="0" indent="0">
              <a:buNone/>
            </a:pPr>
            <a:r>
              <a:rPr lang="fr-FR" dirty="0"/>
              <a:t>&gt;&gt; opposé à la politique de Richelieu</a:t>
            </a:r>
          </a:p>
          <a:p>
            <a:pPr marL="0" indent="0">
              <a:buNone/>
            </a:pPr>
            <a:r>
              <a:rPr lang="fr-FR" dirty="0"/>
              <a:t>&gt;&gt; emprisonné par Richelieu</a:t>
            </a:r>
          </a:p>
          <a:p>
            <a:endParaRPr lang="fr-FR" dirty="0"/>
          </a:p>
        </p:txBody>
      </p:sp>
      <p:pic>
        <p:nvPicPr>
          <p:cNvPr id="4" name="Image 3">
            <a:extLst>
              <a:ext uri="{FF2B5EF4-FFF2-40B4-BE49-F238E27FC236}">
                <a16:creationId xmlns:a16="http://schemas.microsoft.com/office/drawing/2014/main" id="{A55B859C-1CC1-764B-912C-ACFA6776F924}"/>
              </a:ext>
            </a:extLst>
          </p:cNvPr>
          <p:cNvPicPr>
            <a:picLocks noChangeAspect="1"/>
          </p:cNvPicPr>
          <p:nvPr/>
        </p:nvPicPr>
        <p:blipFill>
          <a:blip r:embed="rId2"/>
          <a:stretch>
            <a:fillRect/>
          </a:stretch>
        </p:blipFill>
        <p:spPr>
          <a:xfrm>
            <a:off x="8050238" y="307975"/>
            <a:ext cx="4965700" cy="6184900"/>
          </a:xfrm>
          <a:prstGeom prst="rect">
            <a:avLst/>
          </a:prstGeom>
        </p:spPr>
      </p:pic>
    </p:spTree>
    <p:extLst>
      <p:ext uri="{BB962C8B-B14F-4D97-AF65-F5344CB8AC3E}">
        <p14:creationId xmlns:p14="http://schemas.microsoft.com/office/powerpoint/2010/main" val="716962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D36FD-4DB9-6C46-9832-36168EE0DC1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75DDABF-BD1C-9241-ADBC-74BC7CA1AFE4}"/>
              </a:ext>
            </a:extLst>
          </p:cNvPr>
          <p:cNvSpPr>
            <a:spLocks noGrp="1"/>
          </p:cNvSpPr>
          <p:nvPr>
            <p:ph idx="1"/>
          </p:nvPr>
        </p:nvSpPr>
        <p:spPr/>
        <p:txBody>
          <a:bodyPr>
            <a:normAutofit fontScale="85000" lnSpcReduction="20000"/>
          </a:bodyPr>
          <a:lstStyle/>
          <a:p>
            <a:pPr marL="0" indent="0">
              <a:buNone/>
            </a:pPr>
            <a:r>
              <a:rPr lang="fr-FR" b="1" dirty="0"/>
              <a:t>Antoine Arnauld (1612-1694)</a:t>
            </a:r>
          </a:p>
          <a:p>
            <a:pPr marL="0" indent="0">
              <a:buNone/>
            </a:pPr>
            <a:r>
              <a:rPr lang="fr-FR" dirty="0"/>
              <a:t>Proche de l’abbé de </a:t>
            </a:r>
            <a:r>
              <a:rPr lang="fr-FR" dirty="0" err="1"/>
              <a:t>Saint-Cyran</a:t>
            </a:r>
            <a:endParaRPr lang="fr-FR" dirty="0"/>
          </a:p>
          <a:p>
            <a:pPr marL="0" indent="0">
              <a:buNone/>
            </a:pPr>
            <a:r>
              <a:rPr lang="fr-FR" dirty="0"/>
              <a:t>Publication de plusieurs apologies de Jansénius </a:t>
            </a:r>
          </a:p>
          <a:p>
            <a:pPr marL="0" indent="0">
              <a:buNone/>
            </a:pPr>
            <a:r>
              <a:rPr lang="fr-FR" dirty="0"/>
              <a:t>Apôtre de la morale rigoriste</a:t>
            </a:r>
          </a:p>
          <a:p>
            <a:pPr marL="0" indent="0">
              <a:buNone/>
            </a:pPr>
            <a:endParaRPr lang="fr-FR" dirty="0"/>
          </a:p>
          <a:p>
            <a:pPr marL="0" indent="0">
              <a:buNone/>
            </a:pPr>
            <a:r>
              <a:rPr lang="fr-FR" b="1" i="1" dirty="0"/>
              <a:t>Fréquente communion </a:t>
            </a:r>
            <a:r>
              <a:rPr lang="fr-FR" dirty="0"/>
              <a:t>(</a:t>
            </a:r>
            <a:r>
              <a:rPr lang="fr-FR" b="1" dirty="0"/>
              <a:t>1643)</a:t>
            </a:r>
          </a:p>
          <a:p>
            <a:pPr>
              <a:buFont typeface="Wingdings" pitchFamily="2" charset="2"/>
              <a:buChar char="Ø"/>
            </a:pPr>
            <a:r>
              <a:rPr lang="fr-FR" dirty="0"/>
              <a:t>Confession indispensable avant la Communion</a:t>
            </a:r>
          </a:p>
          <a:p>
            <a:pPr>
              <a:buFont typeface="Wingdings" pitchFamily="2" charset="2"/>
              <a:buChar char="Ø"/>
            </a:pPr>
            <a:r>
              <a:rPr lang="fr-FR" dirty="0"/>
              <a:t>Pratique restreinte de la Communion (en conserver la force sacramentelle)</a:t>
            </a:r>
          </a:p>
          <a:p>
            <a:pPr>
              <a:buFont typeface="Wingdings" pitchFamily="2" charset="2"/>
              <a:buChar char="Ø"/>
            </a:pPr>
            <a:r>
              <a:rPr lang="fr-FR" dirty="0"/>
              <a:t>Rigorisme moral</a:t>
            </a:r>
          </a:p>
          <a:p>
            <a:pPr marL="0" indent="0">
              <a:buNone/>
            </a:pPr>
            <a:endParaRPr lang="fr-FR" dirty="0"/>
          </a:p>
          <a:p>
            <a:pPr marL="0" indent="0">
              <a:buNone/>
            </a:pPr>
            <a:r>
              <a:rPr lang="fr-FR" dirty="0"/>
              <a:t>+ Pascal, </a:t>
            </a:r>
            <a:r>
              <a:rPr lang="fr-FR" i="1" dirty="0"/>
              <a:t>Provinciales </a:t>
            </a:r>
            <a:r>
              <a:rPr lang="fr-FR" dirty="0"/>
              <a:t>(1657) &gt;&gt; charge contre la morale relâchée des Jésuites</a:t>
            </a:r>
          </a:p>
        </p:txBody>
      </p:sp>
    </p:spTree>
    <p:extLst>
      <p:ext uri="{BB962C8B-B14F-4D97-AF65-F5344CB8AC3E}">
        <p14:creationId xmlns:p14="http://schemas.microsoft.com/office/powerpoint/2010/main" val="3146356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C1F6D-2293-F34B-B508-4691A2AD307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F83A067-399A-DF43-9633-13BF6CE6E90A}"/>
              </a:ext>
            </a:extLst>
          </p:cNvPr>
          <p:cNvSpPr>
            <a:spLocks noGrp="1"/>
          </p:cNvSpPr>
          <p:nvPr>
            <p:ph idx="1"/>
          </p:nvPr>
        </p:nvSpPr>
        <p:spPr/>
        <p:txBody>
          <a:bodyPr>
            <a:normAutofit fontScale="92500" lnSpcReduction="10000"/>
          </a:bodyPr>
          <a:lstStyle/>
          <a:p>
            <a:pPr marL="0" indent="0">
              <a:buNone/>
            </a:pPr>
            <a:r>
              <a:rPr lang="fr-FR" b="1" dirty="0"/>
              <a:t>Abbaye de Port-Royal </a:t>
            </a:r>
          </a:p>
          <a:p>
            <a:pPr>
              <a:buFontTx/>
              <a:buChar char="-"/>
            </a:pPr>
            <a:r>
              <a:rPr lang="fr-FR" dirty="0"/>
              <a:t>réformée par son abbesse </a:t>
            </a:r>
            <a:r>
              <a:rPr lang="fr-FR" b="1" dirty="0"/>
              <a:t>Angélique Arnauld </a:t>
            </a:r>
          </a:p>
          <a:p>
            <a:pPr>
              <a:buFontTx/>
              <a:buChar char="-"/>
            </a:pPr>
            <a:r>
              <a:rPr lang="fr-FR" dirty="0"/>
              <a:t>accueille</a:t>
            </a:r>
            <a:r>
              <a:rPr lang="fr-FR" b="1" dirty="0"/>
              <a:t> </a:t>
            </a:r>
            <a:r>
              <a:rPr lang="fr-FR" dirty="0"/>
              <a:t>les « messieurs de Port-Royal » </a:t>
            </a:r>
          </a:p>
          <a:p>
            <a:pPr>
              <a:buFontTx/>
              <a:buChar char="-"/>
            </a:pPr>
            <a:r>
              <a:rPr lang="fr-FR" dirty="0"/>
              <a:t>vie de retraite et d’études des « messieurs » auprès du monastère Port-Royal de la ville de Paris et Port-Royal des champs (vallée de la Chevreuse)</a:t>
            </a:r>
          </a:p>
          <a:p>
            <a:pPr>
              <a:buFontTx/>
              <a:buChar char="-"/>
            </a:pPr>
            <a:r>
              <a:rPr lang="fr-FR" dirty="0"/>
              <a:t>nombreuses publications</a:t>
            </a:r>
          </a:p>
          <a:p>
            <a:pPr>
              <a:buFontTx/>
              <a:buChar char="-"/>
            </a:pPr>
            <a:r>
              <a:rPr lang="fr-FR" dirty="0"/>
              <a:t>« solitaires », « au désert »</a:t>
            </a:r>
          </a:p>
          <a:p>
            <a:pPr>
              <a:buFontTx/>
              <a:buChar char="-"/>
            </a:pPr>
            <a:endParaRPr lang="fr-FR" dirty="0"/>
          </a:p>
          <a:p>
            <a:pPr>
              <a:buFont typeface="Wingdings" pitchFamily="2" charset="2"/>
              <a:buChar char="Ø"/>
            </a:pPr>
            <a:r>
              <a:rPr lang="fr-FR" b="1" dirty="0"/>
              <a:t>Cercles de magistrats et de parlementaires</a:t>
            </a:r>
          </a:p>
          <a:p>
            <a:pPr>
              <a:buFont typeface="Wingdings" pitchFamily="2" charset="2"/>
              <a:buChar char="Ø"/>
            </a:pPr>
            <a:r>
              <a:rPr lang="fr-FR" dirty="0"/>
              <a:t>Hostiles aux thèses ultramontaines* </a:t>
            </a:r>
            <a:r>
              <a:rPr lang="fr-FR" b="1" dirty="0"/>
              <a:t>des jésuites  </a:t>
            </a:r>
          </a:p>
        </p:txBody>
      </p:sp>
    </p:spTree>
    <p:extLst>
      <p:ext uri="{BB962C8B-B14F-4D97-AF65-F5344CB8AC3E}">
        <p14:creationId xmlns:p14="http://schemas.microsoft.com/office/powerpoint/2010/main" val="1983427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44E1F-74FA-624F-A09E-C85DF15A5A05}"/>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03A0A9D3-3458-854C-B164-0785879A00C8}"/>
              </a:ext>
            </a:extLst>
          </p:cNvPr>
          <p:cNvPicPr>
            <a:picLocks noGrp="1" noChangeAspect="1"/>
          </p:cNvPicPr>
          <p:nvPr>
            <p:ph idx="1"/>
          </p:nvPr>
        </p:nvPicPr>
        <p:blipFill>
          <a:blip r:embed="rId2"/>
          <a:stretch>
            <a:fillRect/>
          </a:stretch>
        </p:blipFill>
        <p:spPr>
          <a:xfrm>
            <a:off x="-1266489" y="188662"/>
            <a:ext cx="18029654" cy="5371849"/>
          </a:xfrm>
        </p:spPr>
      </p:pic>
    </p:spTree>
    <p:extLst>
      <p:ext uri="{BB962C8B-B14F-4D97-AF65-F5344CB8AC3E}">
        <p14:creationId xmlns:p14="http://schemas.microsoft.com/office/powerpoint/2010/main" val="3272992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80E4365-8B34-CD47-8ADE-DD29442BC645}"/>
              </a:ext>
            </a:extLst>
          </p:cNvPr>
          <p:cNvPicPr>
            <a:picLocks noChangeAspect="1"/>
          </p:cNvPicPr>
          <p:nvPr/>
        </p:nvPicPr>
        <p:blipFill>
          <a:blip r:embed="rId2"/>
          <a:stretch>
            <a:fillRect/>
          </a:stretch>
        </p:blipFill>
        <p:spPr>
          <a:xfrm>
            <a:off x="3613150" y="95250"/>
            <a:ext cx="4965700" cy="6667500"/>
          </a:xfrm>
          <a:prstGeom prst="rect">
            <a:avLst/>
          </a:prstGeom>
        </p:spPr>
      </p:pic>
    </p:spTree>
    <p:extLst>
      <p:ext uri="{BB962C8B-B14F-4D97-AF65-F5344CB8AC3E}">
        <p14:creationId xmlns:p14="http://schemas.microsoft.com/office/powerpoint/2010/main" val="24466049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22B91FD-7300-9645-AEDD-B45F22258683}"/>
              </a:ext>
            </a:extLst>
          </p:cNvPr>
          <p:cNvPicPr>
            <a:picLocks noChangeAspect="1"/>
          </p:cNvPicPr>
          <p:nvPr/>
        </p:nvPicPr>
        <p:blipFill>
          <a:blip r:embed="rId3"/>
          <a:stretch>
            <a:fillRect/>
          </a:stretch>
        </p:blipFill>
        <p:spPr>
          <a:xfrm>
            <a:off x="1829748" y="0"/>
            <a:ext cx="8532504" cy="6858000"/>
          </a:xfrm>
          <a:prstGeom prst="rect">
            <a:avLst/>
          </a:prstGeom>
        </p:spPr>
      </p:pic>
    </p:spTree>
    <p:extLst>
      <p:ext uri="{BB962C8B-B14F-4D97-AF65-F5344CB8AC3E}">
        <p14:creationId xmlns:p14="http://schemas.microsoft.com/office/powerpoint/2010/main" val="90945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858C9C7-56E0-7449-B8FE-AF7D3ADAB648}"/>
              </a:ext>
            </a:extLst>
          </p:cNvPr>
          <p:cNvPicPr>
            <a:picLocks noChangeAspect="1"/>
          </p:cNvPicPr>
          <p:nvPr/>
        </p:nvPicPr>
        <p:blipFill>
          <a:blip r:embed="rId2"/>
          <a:stretch>
            <a:fillRect/>
          </a:stretch>
        </p:blipFill>
        <p:spPr>
          <a:xfrm>
            <a:off x="2543629" y="321582"/>
            <a:ext cx="6468974" cy="6214836"/>
          </a:xfrm>
          <a:prstGeom prst="rect">
            <a:avLst/>
          </a:prstGeom>
        </p:spPr>
      </p:pic>
    </p:spTree>
    <p:extLst>
      <p:ext uri="{BB962C8B-B14F-4D97-AF65-F5344CB8AC3E}">
        <p14:creationId xmlns:p14="http://schemas.microsoft.com/office/powerpoint/2010/main" val="1747357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AEC9012-1C91-AF4D-81F8-42A1EF61D273}"/>
              </a:ext>
            </a:extLst>
          </p:cNvPr>
          <p:cNvPicPr>
            <a:picLocks noChangeAspect="1"/>
          </p:cNvPicPr>
          <p:nvPr/>
        </p:nvPicPr>
        <p:blipFill>
          <a:blip r:embed="rId2"/>
          <a:stretch>
            <a:fillRect/>
          </a:stretch>
        </p:blipFill>
        <p:spPr>
          <a:xfrm>
            <a:off x="3315729" y="0"/>
            <a:ext cx="5560541" cy="6858000"/>
          </a:xfrm>
          <a:prstGeom prst="rect">
            <a:avLst/>
          </a:prstGeom>
        </p:spPr>
      </p:pic>
      <p:sp>
        <p:nvSpPr>
          <p:cNvPr id="3" name="ZoneTexte 2">
            <a:extLst>
              <a:ext uri="{FF2B5EF4-FFF2-40B4-BE49-F238E27FC236}">
                <a16:creationId xmlns:a16="http://schemas.microsoft.com/office/drawing/2014/main" id="{B555CA93-F2C3-1D44-87C4-F28CC09F4CB6}"/>
              </a:ext>
            </a:extLst>
          </p:cNvPr>
          <p:cNvSpPr txBox="1"/>
          <p:nvPr/>
        </p:nvSpPr>
        <p:spPr>
          <a:xfrm>
            <a:off x="9563725" y="3582649"/>
            <a:ext cx="2113613" cy="1200329"/>
          </a:xfrm>
          <a:prstGeom prst="rect">
            <a:avLst/>
          </a:prstGeom>
          <a:noFill/>
        </p:spPr>
        <p:txBody>
          <a:bodyPr wrap="square" rtlCol="0">
            <a:spAutoFit/>
          </a:bodyPr>
          <a:lstStyle/>
          <a:p>
            <a:r>
              <a:rPr lang="fr-FR" dirty="0"/>
              <a:t>Philippe de Champaigne</a:t>
            </a:r>
            <a:r>
              <a:rPr lang="fr-FR" i="1" dirty="0"/>
              <a:t>, Mère Angélique Arnauld</a:t>
            </a:r>
            <a:r>
              <a:rPr lang="fr-FR" dirty="0"/>
              <a:t>, Musée d’Evreux</a:t>
            </a:r>
          </a:p>
        </p:txBody>
      </p:sp>
    </p:spTree>
    <p:extLst>
      <p:ext uri="{BB962C8B-B14F-4D97-AF65-F5344CB8AC3E}">
        <p14:creationId xmlns:p14="http://schemas.microsoft.com/office/powerpoint/2010/main" val="757097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34F0B-BDAC-D74F-9D80-AB69469B8A3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FDA182D-4C8D-2B43-952C-FE771E7B7C1B}"/>
              </a:ext>
            </a:extLst>
          </p:cNvPr>
          <p:cNvSpPr>
            <a:spLocks noGrp="1"/>
          </p:cNvSpPr>
          <p:nvPr>
            <p:ph idx="1"/>
          </p:nvPr>
        </p:nvSpPr>
        <p:spPr/>
        <p:txBody>
          <a:bodyPr/>
          <a:lstStyle/>
          <a:p>
            <a:pPr marL="0" indent="0">
              <a:buNone/>
            </a:pPr>
            <a:r>
              <a:rPr lang="fr-FR" dirty="0"/>
              <a:t>1637-1660 : « messieurs » de Port-Royal </a:t>
            </a:r>
          </a:p>
          <a:p>
            <a:pPr>
              <a:buFontTx/>
              <a:buChar char="-"/>
            </a:pPr>
            <a:endParaRPr lang="fr-FR" dirty="0"/>
          </a:p>
          <a:p>
            <a:pPr>
              <a:buFontTx/>
              <a:buChar char="-"/>
            </a:pPr>
            <a:r>
              <a:rPr lang="fr-FR" dirty="0"/>
              <a:t>Rigorisme</a:t>
            </a:r>
          </a:p>
          <a:p>
            <a:pPr>
              <a:buFontTx/>
              <a:buChar char="-"/>
            </a:pPr>
            <a:r>
              <a:rPr lang="fr-FR" dirty="0"/>
              <a:t>Piété rigoriste</a:t>
            </a:r>
          </a:p>
          <a:p>
            <a:pPr>
              <a:buFontTx/>
              <a:buChar char="-"/>
            </a:pPr>
            <a:r>
              <a:rPr lang="fr-FR" dirty="0"/>
              <a:t>Adoration du Saint-Sacrement</a:t>
            </a:r>
          </a:p>
          <a:p>
            <a:pPr>
              <a:buFontTx/>
              <a:buChar char="-"/>
            </a:pPr>
            <a:endParaRPr lang="fr-FR" dirty="0"/>
          </a:p>
          <a:p>
            <a:pPr marL="0" indent="0">
              <a:buNone/>
            </a:pPr>
            <a:r>
              <a:rPr lang="fr-FR" dirty="0"/>
              <a:t>+ petites écoles, près de Port-Royal &gt; éducation novatrice</a:t>
            </a:r>
          </a:p>
        </p:txBody>
      </p:sp>
    </p:spTree>
    <p:extLst>
      <p:ext uri="{BB962C8B-B14F-4D97-AF65-F5344CB8AC3E}">
        <p14:creationId xmlns:p14="http://schemas.microsoft.com/office/powerpoint/2010/main" val="2341687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7E36E-19E8-CF46-B4A8-97896BCFAD7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209FA2B-076A-B04E-9FBE-136AF440AC29}"/>
              </a:ext>
            </a:extLst>
          </p:cNvPr>
          <p:cNvSpPr>
            <a:spLocks noGrp="1"/>
          </p:cNvSpPr>
          <p:nvPr>
            <p:ph idx="1"/>
          </p:nvPr>
        </p:nvSpPr>
        <p:spPr/>
        <p:txBody>
          <a:bodyPr/>
          <a:lstStyle/>
          <a:p>
            <a:r>
              <a:rPr lang="fr-FR" dirty="0"/>
              <a:t>Les jansénistes proposent  :</a:t>
            </a:r>
          </a:p>
          <a:p>
            <a:pPr marL="0" indent="0">
              <a:buNone/>
            </a:pPr>
            <a:endParaRPr lang="fr-FR" dirty="0"/>
          </a:p>
          <a:p>
            <a:r>
              <a:rPr lang="fr-FR" dirty="0"/>
              <a:t>- une </a:t>
            </a:r>
            <a:r>
              <a:rPr lang="fr-FR" b="1" dirty="0"/>
              <a:t>liturgie plus accessible au peuple par l’usage de la langue vulgaire</a:t>
            </a:r>
            <a:r>
              <a:rPr lang="fr-FR" dirty="0"/>
              <a:t>.</a:t>
            </a:r>
          </a:p>
          <a:p>
            <a:r>
              <a:rPr lang="fr-FR" dirty="0"/>
              <a:t>- une </a:t>
            </a:r>
            <a:r>
              <a:rPr lang="fr-FR" b="1" dirty="0"/>
              <a:t>Eglise où prêtres et laïcs auraient plus de place face aux évêques</a:t>
            </a:r>
            <a:r>
              <a:rPr lang="fr-FR" dirty="0"/>
              <a:t>.</a:t>
            </a:r>
          </a:p>
          <a:p>
            <a:r>
              <a:rPr lang="fr-FR" dirty="0"/>
              <a:t>- une </a:t>
            </a:r>
            <a:r>
              <a:rPr lang="fr-FR" b="1" dirty="0"/>
              <a:t>affirmation des droits de la conscience contre la raison d’Etat</a:t>
            </a:r>
            <a:r>
              <a:rPr lang="fr-FR" dirty="0"/>
              <a:t>.</a:t>
            </a:r>
          </a:p>
          <a:p>
            <a:endParaRPr lang="fr-FR" dirty="0"/>
          </a:p>
        </p:txBody>
      </p:sp>
    </p:spTree>
    <p:extLst>
      <p:ext uri="{BB962C8B-B14F-4D97-AF65-F5344CB8AC3E}">
        <p14:creationId xmlns:p14="http://schemas.microsoft.com/office/powerpoint/2010/main" val="722426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E2D7EB6-A0C1-C747-97CE-E5A5DA6F26E6}"/>
              </a:ext>
            </a:extLst>
          </p:cNvPr>
          <p:cNvPicPr>
            <a:picLocks noChangeAspect="1"/>
          </p:cNvPicPr>
          <p:nvPr/>
        </p:nvPicPr>
        <p:blipFill>
          <a:blip r:embed="rId2"/>
          <a:stretch>
            <a:fillRect/>
          </a:stretch>
        </p:blipFill>
        <p:spPr>
          <a:xfrm>
            <a:off x="1599535" y="0"/>
            <a:ext cx="7897389" cy="6268553"/>
          </a:xfrm>
          <a:prstGeom prst="rect">
            <a:avLst/>
          </a:prstGeom>
        </p:spPr>
      </p:pic>
      <p:sp>
        <p:nvSpPr>
          <p:cNvPr id="5" name="ZoneTexte 4">
            <a:extLst>
              <a:ext uri="{FF2B5EF4-FFF2-40B4-BE49-F238E27FC236}">
                <a16:creationId xmlns:a16="http://schemas.microsoft.com/office/drawing/2014/main" id="{A0BF393F-F907-954A-84E0-531EB571F10E}"/>
              </a:ext>
            </a:extLst>
          </p:cNvPr>
          <p:cNvSpPr txBox="1"/>
          <p:nvPr/>
        </p:nvSpPr>
        <p:spPr>
          <a:xfrm>
            <a:off x="9930063" y="3429000"/>
            <a:ext cx="1844842" cy="1200329"/>
          </a:xfrm>
          <a:prstGeom prst="rect">
            <a:avLst/>
          </a:prstGeom>
          <a:noFill/>
        </p:spPr>
        <p:txBody>
          <a:bodyPr wrap="square" rtlCol="0">
            <a:spAutoFit/>
          </a:bodyPr>
          <a:lstStyle/>
          <a:p>
            <a:r>
              <a:rPr lang="fr-FR" dirty="0"/>
              <a:t>Philippe de Champaigne, </a:t>
            </a:r>
            <a:r>
              <a:rPr lang="fr-FR" i="1" dirty="0"/>
              <a:t>Religieuses de Port-Royal</a:t>
            </a:r>
          </a:p>
        </p:txBody>
      </p:sp>
    </p:spTree>
    <p:extLst>
      <p:ext uri="{BB962C8B-B14F-4D97-AF65-F5344CB8AC3E}">
        <p14:creationId xmlns:p14="http://schemas.microsoft.com/office/powerpoint/2010/main" val="27189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C03920-FC7E-544D-9B38-89AC50F19D7B}"/>
              </a:ext>
            </a:extLst>
          </p:cNvPr>
          <p:cNvSpPr>
            <a:spLocks noGrp="1"/>
          </p:cNvSpPr>
          <p:nvPr>
            <p:ph type="title"/>
          </p:nvPr>
        </p:nvSpPr>
        <p:spPr/>
        <p:txBody>
          <a:bodyPr/>
          <a:lstStyle/>
          <a:p>
            <a:r>
              <a:rPr lang="fr-FR" b="1" dirty="0"/>
              <a:t>2 – De la querelle théologique au conflit politique</a:t>
            </a:r>
          </a:p>
        </p:txBody>
      </p:sp>
      <p:sp>
        <p:nvSpPr>
          <p:cNvPr id="3" name="Espace réservé du contenu 2">
            <a:extLst>
              <a:ext uri="{FF2B5EF4-FFF2-40B4-BE49-F238E27FC236}">
                <a16:creationId xmlns:a16="http://schemas.microsoft.com/office/drawing/2014/main" id="{4D73B15C-9888-5F4A-B863-692D15BAF342}"/>
              </a:ext>
            </a:extLst>
          </p:cNvPr>
          <p:cNvSpPr>
            <a:spLocks noGrp="1"/>
          </p:cNvSpPr>
          <p:nvPr>
            <p:ph idx="1"/>
          </p:nvPr>
        </p:nvSpPr>
        <p:spPr/>
        <p:txBody>
          <a:bodyPr>
            <a:normAutofit/>
          </a:bodyPr>
          <a:lstStyle/>
          <a:p>
            <a:pPr marL="0" indent="0">
              <a:buNone/>
            </a:pPr>
            <a:endParaRPr lang="fr-FR" dirty="0"/>
          </a:p>
        </p:txBody>
      </p:sp>
    </p:spTree>
    <p:extLst>
      <p:ext uri="{BB962C8B-B14F-4D97-AF65-F5344CB8AC3E}">
        <p14:creationId xmlns:p14="http://schemas.microsoft.com/office/powerpoint/2010/main" val="527447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8B4ED-6F00-194B-BEA1-1E42F417AFC0}"/>
              </a:ext>
            </a:extLst>
          </p:cNvPr>
          <p:cNvSpPr>
            <a:spLocks noGrp="1"/>
          </p:cNvSpPr>
          <p:nvPr>
            <p:ph type="title"/>
          </p:nvPr>
        </p:nvSpPr>
        <p:spPr/>
        <p:txBody>
          <a:bodyPr/>
          <a:lstStyle/>
          <a:p>
            <a:r>
              <a:rPr lang="fr-FR" b="1" dirty="0"/>
              <a:t>- Une opposition à Rome et au Roi ? </a:t>
            </a:r>
          </a:p>
        </p:txBody>
      </p:sp>
      <p:sp>
        <p:nvSpPr>
          <p:cNvPr id="3" name="Espace réservé du contenu 2">
            <a:extLst>
              <a:ext uri="{FF2B5EF4-FFF2-40B4-BE49-F238E27FC236}">
                <a16:creationId xmlns:a16="http://schemas.microsoft.com/office/drawing/2014/main" id="{A1ACD69D-17CA-ED41-92E7-C9163B559649}"/>
              </a:ext>
            </a:extLst>
          </p:cNvPr>
          <p:cNvSpPr>
            <a:spLocks noGrp="1"/>
          </p:cNvSpPr>
          <p:nvPr>
            <p:ph idx="1"/>
          </p:nvPr>
        </p:nvSpPr>
        <p:spPr/>
        <p:txBody>
          <a:bodyPr/>
          <a:lstStyle/>
          <a:p>
            <a:pPr marL="0" indent="0">
              <a:buNone/>
            </a:pPr>
            <a:r>
              <a:rPr lang="fr-FR" dirty="0"/>
              <a:t>À partir des années 1650</a:t>
            </a:r>
          </a:p>
          <a:p>
            <a:pPr marL="0" indent="0">
              <a:buNone/>
            </a:pPr>
            <a:r>
              <a:rPr lang="fr-FR" b="1" dirty="0"/>
              <a:t>« jansénistes »</a:t>
            </a:r>
          </a:p>
          <a:p>
            <a:pPr marL="0" indent="0">
              <a:buNone/>
            </a:pPr>
            <a:r>
              <a:rPr lang="fr-FR" dirty="0"/>
              <a:t>Surnom négatif donné par leurs détracteurs</a:t>
            </a:r>
          </a:p>
          <a:p>
            <a:pPr>
              <a:buFont typeface="Wingdings" pitchFamily="2" charset="2"/>
              <a:buChar char="Ø"/>
            </a:pPr>
            <a:endParaRPr lang="fr-FR" i="1" dirty="0"/>
          </a:p>
        </p:txBody>
      </p:sp>
    </p:spTree>
    <p:extLst>
      <p:ext uri="{BB962C8B-B14F-4D97-AF65-F5344CB8AC3E}">
        <p14:creationId xmlns:p14="http://schemas.microsoft.com/office/powerpoint/2010/main" val="1677291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C8F81D0-D7A8-344A-8B10-8C52EFABEFD0}"/>
              </a:ext>
            </a:extLst>
          </p:cNvPr>
          <p:cNvPicPr>
            <a:picLocks noChangeAspect="1"/>
          </p:cNvPicPr>
          <p:nvPr/>
        </p:nvPicPr>
        <p:blipFill>
          <a:blip r:embed="rId2"/>
          <a:stretch>
            <a:fillRect/>
          </a:stretch>
        </p:blipFill>
        <p:spPr>
          <a:xfrm>
            <a:off x="2542673" y="256673"/>
            <a:ext cx="7788443" cy="5925989"/>
          </a:xfrm>
          <a:prstGeom prst="rect">
            <a:avLst/>
          </a:prstGeom>
        </p:spPr>
      </p:pic>
    </p:spTree>
    <p:extLst>
      <p:ext uri="{BB962C8B-B14F-4D97-AF65-F5344CB8AC3E}">
        <p14:creationId xmlns:p14="http://schemas.microsoft.com/office/powerpoint/2010/main" val="2832025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505F6B-935A-6B46-8520-AF9FA337984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61F5743-4590-A345-81AA-7ACA384C6794}"/>
              </a:ext>
            </a:extLst>
          </p:cNvPr>
          <p:cNvSpPr>
            <a:spLocks noGrp="1"/>
          </p:cNvSpPr>
          <p:nvPr>
            <p:ph idx="1"/>
          </p:nvPr>
        </p:nvSpPr>
        <p:spPr/>
        <p:txBody>
          <a:bodyPr/>
          <a:lstStyle/>
          <a:p>
            <a:pPr marL="0" indent="0">
              <a:buNone/>
            </a:pPr>
            <a:r>
              <a:rPr lang="fr-FR" b="1" dirty="0"/>
              <a:t>Méfiance de la curie romaine &gt;&gt; opposants religieux</a:t>
            </a:r>
          </a:p>
          <a:p>
            <a:pPr>
              <a:buFont typeface="Wingdings" pitchFamily="2" charset="2"/>
              <a:buChar char="Ø"/>
            </a:pPr>
            <a:r>
              <a:rPr lang="fr-FR" dirty="0"/>
              <a:t>Jésuites y voient une forme de protestantisme</a:t>
            </a:r>
          </a:p>
          <a:p>
            <a:pPr>
              <a:buFont typeface="Wingdings" pitchFamily="2" charset="2"/>
              <a:buChar char="Ø"/>
            </a:pPr>
            <a:r>
              <a:rPr lang="fr-FR" dirty="0"/>
              <a:t>Condamnation de la Bulle </a:t>
            </a:r>
            <a:r>
              <a:rPr lang="fr-FR" i="1" dirty="0"/>
              <a:t>Cum </a:t>
            </a:r>
            <a:r>
              <a:rPr lang="fr-FR" i="1" dirty="0" err="1"/>
              <a:t>Occasione</a:t>
            </a:r>
            <a:endParaRPr lang="fr-FR" i="1" dirty="0"/>
          </a:p>
          <a:p>
            <a:pPr>
              <a:buFont typeface="Wingdings" pitchFamily="2" charset="2"/>
              <a:buChar char="Ø"/>
            </a:pPr>
            <a:r>
              <a:rPr lang="fr-FR" dirty="0"/>
              <a:t>Condamnation romaine relayée par la monarchie</a:t>
            </a:r>
          </a:p>
          <a:p>
            <a:pPr>
              <a:buFont typeface="Wingdings" pitchFamily="2" charset="2"/>
              <a:buChar char="Ø"/>
            </a:pPr>
            <a:endParaRPr lang="fr-FR" dirty="0"/>
          </a:p>
        </p:txBody>
      </p:sp>
    </p:spTree>
    <p:extLst>
      <p:ext uri="{BB962C8B-B14F-4D97-AF65-F5344CB8AC3E}">
        <p14:creationId xmlns:p14="http://schemas.microsoft.com/office/powerpoint/2010/main" val="34924632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F1321-AE0C-EC4F-AD5A-CC9BC09AFD3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CCA30E6-3828-AA41-9AF2-D3121A932626}"/>
              </a:ext>
            </a:extLst>
          </p:cNvPr>
          <p:cNvSpPr>
            <a:spLocks noGrp="1"/>
          </p:cNvSpPr>
          <p:nvPr>
            <p:ph idx="1"/>
          </p:nvPr>
        </p:nvSpPr>
        <p:spPr/>
        <p:txBody>
          <a:bodyPr>
            <a:normAutofit fontScale="85000" lnSpcReduction="20000"/>
          </a:bodyPr>
          <a:lstStyle/>
          <a:p>
            <a:pPr marL="0" indent="0">
              <a:buNone/>
            </a:pPr>
            <a:r>
              <a:rPr lang="fr-FR" b="1" dirty="0"/>
              <a:t>Méfiance des milieux de la cour &gt;&gt; opposants politiques</a:t>
            </a:r>
          </a:p>
          <a:p>
            <a:pPr marL="0" indent="0">
              <a:buNone/>
            </a:pPr>
            <a:r>
              <a:rPr lang="fr-FR" dirty="0"/>
              <a:t>« Messieurs » = parti dévot</a:t>
            </a:r>
          </a:p>
          <a:p>
            <a:pPr marL="0" indent="0">
              <a:buNone/>
            </a:pPr>
            <a:r>
              <a:rPr lang="fr-FR" dirty="0"/>
              <a:t>+ publication de </a:t>
            </a:r>
            <a:r>
              <a:rPr lang="fr-FR" i="1" dirty="0"/>
              <a:t>Mars </a:t>
            </a:r>
            <a:r>
              <a:rPr lang="fr-FR" i="1" dirty="0" err="1"/>
              <a:t>Gallicus</a:t>
            </a:r>
            <a:r>
              <a:rPr lang="fr-FR" i="1" dirty="0"/>
              <a:t> </a:t>
            </a:r>
            <a:r>
              <a:rPr lang="fr-FR" dirty="0"/>
              <a:t>par Jansénius en 1635</a:t>
            </a:r>
          </a:p>
          <a:p>
            <a:pPr>
              <a:buFontTx/>
              <a:buChar char="-"/>
            </a:pPr>
            <a:r>
              <a:rPr lang="fr-FR" dirty="0"/>
              <a:t>Dénonce les visées belliqueuses du roi absolutiste</a:t>
            </a:r>
          </a:p>
          <a:p>
            <a:pPr>
              <a:buFontTx/>
              <a:buChar char="-"/>
            </a:pPr>
            <a:endParaRPr lang="fr-FR" dirty="0"/>
          </a:p>
          <a:p>
            <a:pPr marL="0" indent="0">
              <a:buNone/>
            </a:pPr>
            <a:r>
              <a:rPr lang="fr-FR" b="1" dirty="0"/>
              <a:t>1661 :</a:t>
            </a:r>
          </a:p>
          <a:p>
            <a:pPr marL="0" indent="0">
              <a:buNone/>
            </a:pPr>
            <a:r>
              <a:rPr lang="fr-FR" dirty="0"/>
              <a:t>Mazarin a fait rédiger par les jésuites un </a:t>
            </a:r>
            <a:r>
              <a:rPr lang="fr-FR" i="1" dirty="0"/>
              <a:t>Formulaire </a:t>
            </a:r>
            <a:r>
              <a:rPr lang="fr-FR" dirty="0"/>
              <a:t>que doivent signer les clercs</a:t>
            </a:r>
          </a:p>
          <a:p>
            <a:pPr marL="0" indent="0">
              <a:buNone/>
            </a:pPr>
            <a:r>
              <a:rPr lang="fr-FR" dirty="0"/>
              <a:t>arrêt du conseil comportant la condamnation de Jansénius ordonne la signature de ce </a:t>
            </a:r>
            <a:r>
              <a:rPr lang="fr-FR" i="1" dirty="0"/>
              <a:t>Formulaire</a:t>
            </a:r>
          </a:p>
          <a:p>
            <a:pPr marL="0" indent="0">
              <a:buNone/>
            </a:pPr>
            <a:r>
              <a:rPr lang="fr-FR" dirty="0"/>
              <a:t>Obligatoire pour les religieuses de Port-Royal et les maîtres d’école</a:t>
            </a:r>
          </a:p>
          <a:p>
            <a:pPr marL="0" indent="0">
              <a:buNone/>
            </a:pPr>
            <a:r>
              <a:rPr lang="fr-FR" dirty="0"/>
              <a:t>&gt; Refus : « droit » et « fait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53155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670692-D76A-2040-BB81-9E66B73E646F}"/>
              </a:ext>
            </a:extLst>
          </p:cNvPr>
          <p:cNvPicPr>
            <a:picLocks noChangeAspect="1"/>
          </p:cNvPicPr>
          <p:nvPr/>
        </p:nvPicPr>
        <p:blipFill>
          <a:blip r:embed="rId2"/>
          <a:stretch>
            <a:fillRect/>
          </a:stretch>
        </p:blipFill>
        <p:spPr>
          <a:xfrm>
            <a:off x="2049708" y="200860"/>
            <a:ext cx="8092584" cy="6135771"/>
          </a:xfrm>
          <a:prstGeom prst="rect">
            <a:avLst/>
          </a:prstGeom>
        </p:spPr>
      </p:pic>
      <p:sp>
        <p:nvSpPr>
          <p:cNvPr id="5" name="ZoneTexte 4">
            <a:extLst>
              <a:ext uri="{FF2B5EF4-FFF2-40B4-BE49-F238E27FC236}">
                <a16:creationId xmlns:a16="http://schemas.microsoft.com/office/drawing/2014/main" id="{3CCDC0B8-60CB-9E42-8D30-BDBB80B274CA}"/>
              </a:ext>
            </a:extLst>
          </p:cNvPr>
          <p:cNvSpPr txBox="1"/>
          <p:nvPr/>
        </p:nvSpPr>
        <p:spPr>
          <a:xfrm>
            <a:off x="10635916" y="3144253"/>
            <a:ext cx="1347537" cy="1754326"/>
          </a:xfrm>
          <a:prstGeom prst="rect">
            <a:avLst/>
          </a:prstGeom>
          <a:noFill/>
        </p:spPr>
        <p:txBody>
          <a:bodyPr wrap="square" rtlCol="0">
            <a:spAutoFit/>
          </a:bodyPr>
          <a:lstStyle/>
          <a:p>
            <a:r>
              <a:rPr lang="fr-FR" dirty="0"/>
              <a:t>Louise- Madeleine </a:t>
            </a:r>
            <a:r>
              <a:rPr lang="fr-FR" dirty="0" err="1"/>
              <a:t>Hortemais</a:t>
            </a:r>
            <a:r>
              <a:rPr lang="fr-FR" dirty="0"/>
              <a:t>, </a:t>
            </a:r>
            <a:r>
              <a:rPr lang="fr-FR" i="1" dirty="0"/>
              <a:t>Port-Royal des champs</a:t>
            </a:r>
            <a:r>
              <a:rPr lang="fr-FR" dirty="0"/>
              <a:t>, XVIIe siècle</a:t>
            </a:r>
          </a:p>
        </p:txBody>
      </p:sp>
    </p:spTree>
    <p:extLst>
      <p:ext uri="{BB962C8B-B14F-4D97-AF65-F5344CB8AC3E}">
        <p14:creationId xmlns:p14="http://schemas.microsoft.com/office/powerpoint/2010/main" val="319561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0F46F-CDFD-7A47-8411-714F55DEF6C8}"/>
              </a:ext>
            </a:extLst>
          </p:cNvPr>
          <p:cNvSpPr>
            <a:spLocks noGrp="1"/>
          </p:cNvSpPr>
          <p:nvPr>
            <p:ph type="title"/>
          </p:nvPr>
        </p:nvSpPr>
        <p:spPr/>
        <p:txBody>
          <a:bodyPr/>
          <a:lstStyle/>
          <a:p>
            <a:r>
              <a:rPr lang="fr-FR" dirty="0"/>
              <a:t>- Le changement de visage des paroisses</a:t>
            </a:r>
          </a:p>
        </p:txBody>
      </p:sp>
      <p:sp>
        <p:nvSpPr>
          <p:cNvPr id="3" name="Espace réservé du contenu 2">
            <a:extLst>
              <a:ext uri="{FF2B5EF4-FFF2-40B4-BE49-F238E27FC236}">
                <a16:creationId xmlns:a16="http://schemas.microsoft.com/office/drawing/2014/main" id="{124C43C7-88C7-3345-9FCC-9A34287535B9}"/>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447300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15611-3A30-0A47-B424-09276992761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9FA7715-645A-454D-B66C-98C1920191DC}"/>
              </a:ext>
            </a:extLst>
          </p:cNvPr>
          <p:cNvSpPr>
            <a:spLocks noGrp="1"/>
          </p:cNvSpPr>
          <p:nvPr>
            <p:ph idx="1"/>
          </p:nvPr>
        </p:nvSpPr>
        <p:spPr/>
        <p:txBody>
          <a:bodyPr/>
          <a:lstStyle/>
          <a:p>
            <a:pPr marL="0" indent="0">
              <a:buNone/>
            </a:pPr>
            <a:r>
              <a:rPr lang="fr-FR" dirty="0"/>
              <a:t>+ Bulle </a:t>
            </a:r>
            <a:r>
              <a:rPr lang="fr-FR" b="1" i="1" dirty="0" err="1"/>
              <a:t>Regiminis</a:t>
            </a:r>
            <a:r>
              <a:rPr lang="fr-FR" b="1" i="1" dirty="0"/>
              <a:t> </a:t>
            </a:r>
            <a:r>
              <a:rPr lang="fr-FR" b="1" i="1" dirty="0" err="1"/>
              <a:t>apostoli</a:t>
            </a:r>
            <a:r>
              <a:rPr lang="fr-FR" b="1" i="1" dirty="0"/>
              <a:t> </a:t>
            </a:r>
            <a:r>
              <a:rPr lang="fr-FR" dirty="0"/>
              <a:t>(1665)</a:t>
            </a:r>
          </a:p>
          <a:p>
            <a:pPr marL="0" indent="0">
              <a:buNone/>
            </a:pPr>
            <a:r>
              <a:rPr lang="fr-FR" dirty="0"/>
              <a:t>&gt; Signature sans réserve de </a:t>
            </a:r>
            <a:r>
              <a:rPr lang="fr-FR" dirty="0" err="1"/>
              <a:t>larrêt</a:t>
            </a:r>
            <a:r>
              <a:rPr lang="fr-FR" dirty="0"/>
              <a:t> du conseil royal ordonnant la condamnation de Jansénius (religieuses de Port-Royal et maîtres d’école)</a:t>
            </a:r>
          </a:p>
          <a:p>
            <a:endParaRPr lang="fr-FR" dirty="0"/>
          </a:p>
          <a:p>
            <a:pPr marL="0" indent="0">
              <a:buNone/>
            </a:pPr>
            <a:r>
              <a:rPr lang="fr-FR" dirty="0"/>
              <a:t>Relatif </a:t>
            </a:r>
            <a:r>
              <a:rPr lang="fr-FR" dirty="0" err="1"/>
              <a:t>concensus</a:t>
            </a:r>
            <a:r>
              <a:rPr lang="fr-FR" dirty="0"/>
              <a:t> entre 1668 et 1678</a:t>
            </a:r>
          </a:p>
        </p:txBody>
      </p:sp>
    </p:spTree>
    <p:extLst>
      <p:ext uri="{BB962C8B-B14F-4D97-AF65-F5344CB8AC3E}">
        <p14:creationId xmlns:p14="http://schemas.microsoft.com/office/powerpoint/2010/main" val="4232811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C27E5-BFFA-C544-A8AC-87A33C678C57}"/>
              </a:ext>
            </a:extLst>
          </p:cNvPr>
          <p:cNvSpPr>
            <a:spLocks noGrp="1"/>
          </p:cNvSpPr>
          <p:nvPr>
            <p:ph type="title"/>
          </p:nvPr>
        </p:nvSpPr>
        <p:spPr/>
        <p:txBody>
          <a:bodyPr/>
          <a:lstStyle/>
          <a:p>
            <a:r>
              <a:rPr lang="fr-FR" b="1" dirty="0"/>
              <a:t>- La relance absolutiste contre Port-Royal</a:t>
            </a:r>
          </a:p>
        </p:txBody>
      </p:sp>
      <p:sp>
        <p:nvSpPr>
          <p:cNvPr id="3" name="Espace réservé du contenu 2">
            <a:extLst>
              <a:ext uri="{FF2B5EF4-FFF2-40B4-BE49-F238E27FC236}">
                <a16:creationId xmlns:a16="http://schemas.microsoft.com/office/drawing/2014/main" id="{082EA2B4-EE5D-514F-A56D-6F2C9717BA41}"/>
              </a:ext>
            </a:extLst>
          </p:cNvPr>
          <p:cNvSpPr>
            <a:spLocks noGrp="1"/>
          </p:cNvSpPr>
          <p:nvPr>
            <p:ph idx="1"/>
          </p:nvPr>
        </p:nvSpPr>
        <p:spPr/>
        <p:txBody>
          <a:bodyPr>
            <a:normAutofit fontScale="70000" lnSpcReduction="20000"/>
          </a:bodyPr>
          <a:lstStyle/>
          <a:p>
            <a:r>
              <a:rPr lang="fr-FR" dirty="0"/>
              <a:t>Les jansénistes prennent la défense du pape</a:t>
            </a:r>
          </a:p>
          <a:p>
            <a:r>
              <a:rPr lang="fr-FR" dirty="0"/>
              <a:t>Affaire de la Régale</a:t>
            </a:r>
          </a:p>
          <a:p>
            <a:pPr>
              <a:buFont typeface="Wingdings" pitchFamily="2" charset="2"/>
              <a:buChar char="Ø"/>
            </a:pPr>
            <a:r>
              <a:rPr lang="fr-FR" dirty="0"/>
              <a:t>Colère du roi</a:t>
            </a:r>
          </a:p>
          <a:p>
            <a:pPr>
              <a:buFont typeface="Wingdings" pitchFamily="2" charset="2"/>
              <a:buChar char="Ø"/>
            </a:pPr>
            <a:endParaRPr lang="fr-FR" dirty="0"/>
          </a:p>
          <a:p>
            <a:pPr>
              <a:buFont typeface="Wingdings" pitchFamily="2" charset="2"/>
              <a:buChar char="Ø"/>
            </a:pPr>
            <a:r>
              <a:rPr lang="fr-FR" dirty="0"/>
              <a:t>Ampleur des réseaux jansénistes</a:t>
            </a:r>
          </a:p>
          <a:p>
            <a:pPr>
              <a:buFont typeface="Wingdings" pitchFamily="2" charset="2"/>
              <a:buChar char="Ø"/>
            </a:pPr>
            <a:endParaRPr lang="fr-FR" dirty="0"/>
          </a:p>
          <a:p>
            <a:pPr>
              <a:buFont typeface="Wingdings" pitchFamily="2" charset="2"/>
              <a:buChar char="Ø"/>
            </a:pPr>
            <a:r>
              <a:rPr lang="fr-FR" dirty="0"/>
              <a:t>Demande de Louis XIV auprès de Clément XI</a:t>
            </a:r>
          </a:p>
          <a:p>
            <a:pPr marL="0" indent="0">
              <a:buNone/>
            </a:pPr>
            <a:r>
              <a:rPr lang="fr-FR" dirty="0"/>
              <a:t>1705  : bulle </a:t>
            </a:r>
            <a:r>
              <a:rPr lang="fr-FR" b="1" i="1" dirty="0" err="1"/>
              <a:t>Vineam</a:t>
            </a:r>
            <a:r>
              <a:rPr lang="fr-FR" b="1" i="1" dirty="0"/>
              <a:t> </a:t>
            </a:r>
            <a:r>
              <a:rPr lang="fr-FR" b="1" i="1" dirty="0" err="1"/>
              <a:t>domini</a:t>
            </a:r>
            <a:r>
              <a:rPr lang="fr-FR" b="1" i="1" dirty="0"/>
              <a:t> </a:t>
            </a:r>
            <a:r>
              <a:rPr lang="fr-FR" dirty="0"/>
              <a:t>de Clément XI  (1705)</a:t>
            </a:r>
          </a:p>
          <a:p>
            <a:pPr>
              <a:buFontTx/>
              <a:buChar char="-"/>
            </a:pPr>
            <a:r>
              <a:rPr lang="fr-FR" dirty="0"/>
              <a:t>Condamnation du jansénisme </a:t>
            </a:r>
          </a:p>
          <a:p>
            <a:pPr>
              <a:buFontTx/>
              <a:buChar char="-"/>
            </a:pPr>
            <a:r>
              <a:rPr lang="fr-FR" dirty="0"/>
              <a:t>Rappel de trois principes réaffirmés par l'assemblée du clergé : </a:t>
            </a:r>
          </a:p>
          <a:p>
            <a:pPr marL="0" indent="0" algn="just">
              <a:buNone/>
            </a:pPr>
            <a:r>
              <a:rPr lang="fr-FR" dirty="0"/>
              <a:t>« Par institution divine les évêques ont le droit de juger en matière de doctrine (...) les constitutions des papes obligent toute l'Église lorsqu'elles ont été acceptées par le corps des jugement. »</a:t>
            </a:r>
          </a:p>
        </p:txBody>
      </p:sp>
    </p:spTree>
    <p:extLst>
      <p:ext uri="{BB962C8B-B14F-4D97-AF65-F5344CB8AC3E}">
        <p14:creationId xmlns:p14="http://schemas.microsoft.com/office/powerpoint/2010/main" val="16565496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AED41-96E4-0D46-A5B8-D7C57A86816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5F2F445-2F6B-8349-B29B-E33B05421E99}"/>
              </a:ext>
            </a:extLst>
          </p:cNvPr>
          <p:cNvSpPr>
            <a:spLocks noGrp="1"/>
          </p:cNvSpPr>
          <p:nvPr>
            <p:ph idx="1"/>
          </p:nvPr>
        </p:nvSpPr>
        <p:spPr/>
        <p:txBody>
          <a:bodyPr/>
          <a:lstStyle/>
          <a:p>
            <a:r>
              <a:rPr lang="fr-FR" dirty="0"/>
              <a:t>- Les religieuses de Port-Royal refusent de signer cette nouvelle bulle sans restrictions</a:t>
            </a:r>
          </a:p>
          <a:p>
            <a:r>
              <a:rPr lang="fr-FR" dirty="0"/>
              <a:t>Les jansénistes font alors l'objet d'une répression politique qui culmine lorsque Louis XIV fait </a:t>
            </a:r>
          </a:p>
          <a:p>
            <a:pPr>
              <a:buFontTx/>
              <a:buChar char="-"/>
            </a:pPr>
            <a:r>
              <a:rPr lang="fr-FR" dirty="0"/>
              <a:t>expulser les religieuses de Port-Royal-des-Champs (1709) </a:t>
            </a:r>
          </a:p>
          <a:p>
            <a:pPr>
              <a:buFontTx/>
              <a:buChar char="-"/>
            </a:pPr>
            <a:r>
              <a:rPr lang="fr-FR" dirty="0"/>
              <a:t>raser leur abbaye (1711). </a:t>
            </a:r>
          </a:p>
          <a:p>
            <a:pPr>
              <a:buFontTx/>
              <a:buChar char="-"/>
            </a:pPr>
            <a:r>
              <a:rPr lang="fr-FR" dirty="0"/>
              <a:t>Louis XIV obtient aussi du pape la condamnation de 101 propositions de l’Oratorien janséniste Quesnel.</a:t>
            </a:r>
          </a:p>
          <a:p>
            <a:pPr>
              <a:buFontTx/>
              <a:buChar char="-"/>
            </a:pPr>
            <a:r>
              <a:rPr lang="fr-FR" dirty="0"/>
              <a:t>Culte de la personne royale &lt;&lt;&gt;&gt; Dieu seul et grâce seule</a:t>
            </a:r>
          </a:p>
          <a:p>
            <a:endParaRPr lang="fr-FR" dirty="0"/>
          </a:p>
        </p:txBody>
      </p:sp>
    </p:spTree>
    <p:extLst>
      <p:ext uri="{BB962C8B-B14F-4D97-AF65-F5344CB8AC3E}">
        <p14:creationId xmlns:p14="http://schemas.microsoft.com/office/powerpoint/2010/main" val="3520225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E1D8CF-546B-3540-9FE1-F11D4B5D00A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37CFB34-64B3-B741-A3FB-B65AD081F1E4}"/>
              </a:ext>
            </a:extLst>
          </p:cNvPr>
          <p:cNvSpPr>
            <a:spLocks noGrp="1"/>
          </p:cNvSpPr>
          <p:nvPr>
            <p:ph idx="1"/>
          </p:nvPr>
        </p:nvSpPr>
        <p:spPr/>
        <p:txBody>
          <a:bodyPr>
            <a:normAutofit/>
          </a:bodyPr>
          <a:lstStyle/>
          <a:p>
            <a:r>
              <a:rPr lang="fr-FR" dirty="0"/>
              <a:t>Pour autant le jansénisme ne disparaît pas : il reste très présent dans les milieux populaires urbains.</a:t>
            </a:r>
          </a:p>
          <a:p>
            <a:endParaRPr lang="fr-FR" dirty="0"/>
          </a:p>
          <a:p>
            <a:r>
              <a:rPr lang="fr-FR" dirty="0"/>
              <a:t>La mort de Louis XIV, en septembre 1715, provoque une réaction qui libère la parole janséniste qui se manifestera contre l'absolutisme royal et l'emprise des jésuites tout au long du XVIII</a:t>
            </a:r>
            <a:r>
              <a:rPr lang="fr-FR" baseline="30000" dirty="0"/>
              <a:t>e</a:t>
            </a:r>
            <a:r>
              <a:rPr lang="fr-FR" dirty="0"/>
              <a:t> siècle.</a:t>
            </a:r>
          </a:p>
          <a:p>
            <a:endParaRPr lang="fr-FR" dirty="0"/>
          </a:p>
        </p:txBody>
      </p:sp>
    </p:spTree>
    <p:extLst>
      <p:ext uri="{BB962C8B-B14F-4D97-AF65-F5344CB8AC3E}">
        <p14:creationId xmlns:p14="http://schemas.microsoft.com/office/powerpoint/2010/main" val="1965251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6A56CD-6F87-F043-B135-AFC2ECBBA844}"/>
              </a:ext>
            </a:extLst>
          </p:cNvPr>
          <p:cNvSpPr>
            <a:spLocks noGrp="1"/>
          </p:cNvSpPr>
          <p:nvPr>
            <p:ph type="title"/>
          </p:nvPr>
        </p:nvSpPr>
        <p:spPr/>
        <p:txBody>
          <a:bodyPr/>
          <a:lstStyle/>
          <a:p>
            <a:endParaRPr lang="fr-FR" b="1" dirty="0"/>
          </a:p>
        </p:txBody>
      </p:sp>
      <p:sp>
        <p:nvSpPr>
          <p:cNvPr id="3" name="Espace réservé du contenu 2">
            <a:extLst>
              <a:ext uri="{FF2B5EF4-FFF2-40B4-BE49-F238E27FC236}">
                <a16:creationId xmlns:a16="http://schemas.microsoft.com/office/drawing/2014/main" id="{70DAB0D3-F967-6647-A4B6-A947B3386888}"/>
              </a:ext>
            </a:extLst>
          </p:cNvPr>
          <p:cNvSpPr>
            <a:spLocks noGrp="1"/>
          </p:cNvSpPr>
          <p:nvPr>
            <p:ph idx="1"/>
          </p:nvPr>
        </p:nvSpPr>
        <p:spPr/>
        <p:txBody>
          <a:bodyPr>
            <a:normAutofit/>
          </a:bodyPr>
          <a:lstStyle/>
          <a:p>
            <a:pPr>
              <a:buFontTx/>
              <a:buChar char="-"/>
            </a:pPr>
            <a:r>
              <a:rPr lang="fr-FR" dirty="0"/>
              <a:t>Opposition qui traverse l’histoire de l’Eglise</a:t>
            </a:r>
          </a:p>
          <a:p>
            <a:pPr marL="0" indent="0">
              <a:buNone/>
            </a:pPr>
            <a:r>
              <a:rPr lang="fr-FR"/>
              <a:t>jansénistes </a:t>
            </a:r>
            <a:r>
              <a:rPr lang="fr-FR" dirty="0"/>
              <a:t>mués finalement en rigoristes </a:t>
            </a:r>
          </a:p>
          <a:p>
            <a:pPr marL="0" indent="0">
              <a:buNone/>
            </a:pPr>
            <a:r>
              <a:rPr lang="fr-FR" dirty="0"/>
              <a:t>jésuites &gt; modérés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200648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FA1D126C-246D-D14F-A255-0E694C15926E}"/>
              </a:ext>
            </a:extLst>
          </p:cNvPr>
          <p:cNvPicPr>
            <a:picLocks noGrp="1" noChangeAspect="1"/>
          </p:cNvPicPr>
          <p:nvPr>
            <p:ph idx="4294967295"/>
          </p:nvPr>
        </p:nvPicPr>
        <p:blipFill>
          <a:blip r:embed="rId2"/>
          <a:stretch>
            <a:fillRect/>
          </a:stretch>
        </p:blipFill>
        <p:spPr>
          <a:xfrm>
            <a:off x="595312" y="333375"/>
            <a:ext cx="11001375" cy="6191250"/>
          </a:xfrm>
        </p:spPr>
      </p:pic>
    </p:spTree>
    <p:extLst>
      <p:ext uri="{BB962C8B-B14F-4D97-AF65-F5344CB8AC3E}">
        <p14:creationId xmlns:p14="http://schemas.microsoft.com/office/powerpoint/2010/main" val="20562153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3A589-B2AB-C242-989B-B92F7CE3256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3D02B10-B1E9-8840-A37F-D5CC2F3D763F}"/>
              </a:ext>
            </a:extLst>
          </p:cNvPr>
          <p:cNvSpPr>
            <a:spLocks noGrp="1"/>
          </p:cNvSpPr>
          <p:nvPr>
            <p:ph idx="1"/>
          </p:nvPr>
        </p:nvSpPr>
        <p:spPr/>
        <p:txBody>
          <a:bodyPr/>
          <a:lstStyle/>
          <a:p>
            <a:pPr>
              <a:buFontTx/>
              <a:buChar char="-"/>
            </a:pPr>
            <a:r>
              <a:rPr lang="fr-FR" dirty="0"/>
              <a:t>Milieu des magistrats et parlementaires </a:t>
            </a:r>
          </a:p>
          <a:p>
            <a:pPr marL="0" indent="0">
              <a:buNone/>
            </a:pPr>
            <a:r>
              <a:rPr lang="fr-FR" dirty="0"/>
              <a:t>(enfance dans les guerres de religions)</a:t>
            </a:r>
          </a:p>
          <a:p>
            <a:pPr marL="0" indent="0">
              <a:buNone/>
            </a:pPr>
            <a:r>
              <a:rPr lang="fr-FR" dirty="0"/>
              <a:t>- Même milieu que les dévots*</a:t>
            </a:r>
          </a:p>
        </p:txBody>
      </p:sp>
    </p:spTree>
    <p:extLst>
      <p:ext uri="{BB962C8B-B14F-4D97-AF65-F5344CB8AC3E}">
        <p14:creationId xmlns:p14="http://schemas.microsoft.com/office/powerpoint/2010/main" val="7694442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7E20F-8F67-B34D-A295-8872779F0976}"/>
              </a:ext>
            </a:extLst>
          </p:cNvPr>
          <p:cNvSpPr>
            <a:spLocks noGrp="1"/>
          </p:cNvSpPr>
          <p:nvPr>
            <p:ph type="title"/>
          </p:nvPr>
        </p:nvSpPr>
        <p:spPr/>
        <p:txBody>
          <a:bodyPr/>
          <a:lstStyle/>
          <a:p>
            <a:r>
              <a:rPr lang="fr-FR" b="1" dirty="0"/>
              <a:t>B – LA CONDAMNATION MYSTIQUE</a:t>
            </a:r>
          </a:p>
        </p:txBody>
      </p:sp>
      <p:sp>
        <p:nvSpPr>
          <p:cNvPr id="3" name="Espace réservé du contenu 2">
            <a:extLst>
              <a:ext uri="{FF2B5EF4-FFF2-40B4-BE49-F238E27FC236}">
                <a16:creationId xmlns:a16="http://schemas.microsoft.com/office/drawing/2014/main" id="{0CDD978A-14DD-2949-B721-F2E9D21144F1}"/>
              </a:ext>
            </a:extLst>
          </p:cNvPr>
          <p:cNvSpPr>
            <a:spLocks noGrp="1"/>
          </p:cNvSpPr>
          <p:nvPr>
            <p:ph idx="1"/>
          </p:nvPr>
        </p:nvSpPr>
        <p:spPr/>
        <p:txBody>
          <a:bodyPr/>
          <a:lstStyle/>
          <a:p>
            <a:endParaRPr lang="fr-FR" dirty="0"/>
          </a:p>
          <a:p>
            <a:r>
              <a:rPr lang="fr-FR" dirty="0"/>
              <a:t>&gt;&gt; // gouvernement des esprits</a:t>
            </a:r>
          </a:p>
          <a:p>
            <a:endParaRPr lang="fr-FR" dirty="0"/>
          </a:p>
          <a:p>
            <a:r>
              <a:rPr lang="fr-FR" dirty="0"/>
              <a:t>« crépuscule des mystiques »</a:t>
            </a:r>
          </a:p>
          <a:p>
            <a:endParaRPr lang="fr-FR" dirty="0"/>
          </a:p>
          <a:p>
            <a:r>
              <a:rPr lang="fr-FR" dirty="0"/>
              <a:t>Autorité de l’Eglise</a:t>
            </a:r>
          </a:p>
          <a:p>
            <a:r>
              <a:rPr lang="fr-FR" dirty="0"/>
              <a:t>Hiérarchie de l’Eglise rouage essentiel de l’Etat absolutiste </a:t>
            </a:r>
          </a:p>
          <a:p>
            <a:pPr marL="0" indent="0">
              <a:buNone/>
            </a:pPr>
            <a:r>
              <a:rPr lang="fr-FR" dirty="0"/>
              <a:t>&gt;&gt; Détermine l’attitude absolutiste du roi</a:t>
            </a:r>
          </a:p>
        </p:txBody>
      </p:sp>
    </p:spTree>
    <p:extLst>
      <p:ext uri="{BB962C8B-B14F-4D97-AF65-F5344CB8AC3E}">
        <p14:creationId xmlns:p14="http://schemas.microsoft.com/office/powerpoint/2010/main" val="42019535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03BDA-0E73-C44C-995B-8706BA62B8F7}"/>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FEC321F5-0602-A043-AA34-719E3C432667}"/>
              </a:ext>
            </a:extLst>
          </p:cNvPr>
          <p:cNvSpPr>
            <a:spLocks noGrp="1"/>
          </p:cNvSpPr>
          <p:nvPr>
            <p:ph idx="1"/>
          </p:nvPr>
        </p:nvSpPr>
        <p:spPr/>
        <p:txBody>
          <a:bodyPr>
            <a:normAutofit/>
          </a:bodyPr>
          <a:lstStyle/>
          <a:p>
            <a:pPr fontAlgn="base"/>
            <a:r>
              <a:rPr lang="fr-FR" dirty="0"/>
              <a:t>- Plonge ses racines dans l’humanisme moderne</a:t>
            </a:r>
          </a:p>
          <a:p>
            <a:pPr fontAlgn="base"/>
            <a:r>
              <a:rPr lang="fr-FR" dirty="0"/>
              <a:t>- Passage au XVII</a:t>
            </a:r>
            <a:r>
              <a:rPr lang="fr-FR" baseline="30000" dirty="0"/>
              <a:t>e</a:t>
            </a:r>
            <a:r>
              <a:rPr lang="fr-FR" dirty="0"/>
              <a:t> siècle de la </a:t>
            </a:r>
          </a:p>
          <a:p>
            <a:pPr marL="0" indent="0" fontAlgn="base">
              <a:buNone/>
            </a:pPr>
            <a:r>
              <a:rPr lang="fr-FR" dirty="0"/>
              <a:t>« </a:t>
            </a:r>
            <a:r>
              <a:rPr lang="fr-FR" b="1" dirty="0"/>
              <a:t>mystique de l’essence </a:t>
            </a:r>
            <a:r>
              <a:rPr lang="fr-FR" dirty="0"/>
              <a:t>» </a:t>
            </a:r>
          </a:p>
          <a:p>
            <a:pPr marL="0" indent="0" fontAlgn="base">
              <a:buNone/>
            </a:pPr>
            <a:r>
              <a:rPr lang="fr-FR" dirty="0"/>
              <a:t>Dépassement de tous les sens &gt; inconnaissance</a:t>
            </a:r>
          </a:p>
          <a:p>
            <a:pPr marL="0" indent="0" fontAlgn="base">
              <a:buNone/>
            </a:pPr>
            <a:r>
              <a:rPr lang="fr-FR" dirty="0"/>
              <a:t>Mystique </a:t>
            </a:r>
            <a:r>
              <a:rPr lang="fr-FR" dirty="0" err="1"/>
              <a:t>rhéno</a:t>
            </a:r>
            <a:r>
              <a:rPr lang="fr-FR" dirty="0"/>
              <a:t>-flamande</a:t>
            </a:r>
          </a:p>
          <a:p>
            <a:pPr marL="0" indent="0" fontAlgn="base">
              <a:buNone/>
            </a:pPr>
            <a:r>
              <a:rPr lang="fr-FR" dirty="0"/>
              <a:t>« </a:t>
            </a:r>
            <a:r>
              <a:rPr lang="fr-FR" b="1" dirty="0"/>
              <a:t>mystique de l’amour </a:t>
            </a:r>
            <a:r>
              <a:rPr lang="fr-FR" dirty="0"/>
              <a:t>» </a:t>
            </a:r>
          </a:p>
          <a:p>
            <a:pPr marL="0" indent="0" fontAlgn="base">
              <a:buNone/>
            </a:pPr>
            <a:r>
              <a:rPr lang="fr-FR" dirty="0"/>
              <a:t>Cantique des Cantiques</a:t>
            </a:r>
          </a:p>
          <a:p>
            <a:pPr marL="0" indent="0" fontAlgn="base">
              <a:buNone/>
            </a:pPr>
            <a:r>
              <a:rPr lang="fr-FR" dirty="0"/>
              <a:t>Mystique espagnole du Siècle d’Or, </a:t>
            </a:r>
          </a:p>
          <a:p>
            <a:pPr fontAlgn="base"/>
            <a:endParaRPr lang="fr-FR" dirty="0"/>
          </a:p>
          <a:p>
            <a:pPr fontAlgn="base"/>
            <a:endParaRPr lang="fr-FR" dirty="0"/>
          </a:p>
          <a:p>
            <a:endParaRPr lang="fr-FR" dirty="0"/>
          </a:p>
        </p:txBody>
      </p:sp>
    </p:spTree>
    <p:extLst>
      <p:ext uri="{BB962C8B-B14F-4D97-AF65-F5344CB8AC3E}">
        <p14:creationId xmlns:p14="http://schemas.microsoft.com/office/powerpoint/2010/main" val="3664363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37DAEC-1E02-164E-A545-7C79FD7E3E86}"/>
              </a:ext>
            </a:extLst>
          </p:cNvPr>
          <p:cNvSpPr>
            <a:spLocks noGrp="1"/>
          </p:cNvSpPr>
          <p:nvPr>
            <p:ph type="title"/>
          </p:nvPr>
        </p:nvSpPr>
        <p:spPr/>
        <p:txBody>
          <a:bodyPr>
            <a:normAutofit/>
          </a:bodyPr>
          <a:lstStyle/>
          <a:p>
            <a:br>
              <a:rPr lang="fr-FR" b="1" dirty="0"/>
            </a:br>
            <a:r>
              <a:rPr lang="fr-FR" b="1" dirty="0"/>
              <a:t>- La condamnation de tous les quiétismes</a:t>
            </a:r>
            <a:endParaRPr lang="fr-FR" dirty="0"/>
          </a:p>
        </p:txBody>
      </p:sp>
      <p:sp>
        <p:nvSpPr>
          <p:cNvPr id="3" name="Espace réservé du contenu 2">
            <a:extLst>
              <a:ext uri="{FF2B5EF4-FFF2-40B4-BE49-F238E27FC236}">
                <a16:creationId xmlns:a16="http://schemas.microsoft.com/office/drawing/2014/main" id="{E21BDD17-9F80-7847-BC8F-DD84E2F17F3D}"/>
              </a:ext>
            </a:extLst>
          </p:cNvPr>
          <p:cNvSpPr>
            <a:spLocks noGrp="1"/>
          </p:cNvSpPr>
          <p:nvPr>
            <p:ph idx="1"/>
          </p:nvPr>
        </p:nvSpPr>
        <p:spPr/>
        <p:txBody>
          <a:bodyPr>
            <a:normAutofit/>
          </a:bodyPr>
          <a:lstStyle/>
          <a:p>
            <a:r>
              <a:rPr lang="fr-FR" b="1" dirty="0"/>
              <a:t>Madame Guyon (1648-1717)</a:t>
            </a:r>
          </a:p>
          <a:p>
            <a:r>
              <a:rPr lang="fr-FR" dirty="0"/>
              <a:t>Mariée contre son gré, veuve</a:t>
            </a:r>
          </a:p>
          <a:p>
            <a:pPr>
              <a:buFontTx/>
              <a:buChar char="-"/>
            </a:pPr>
            <a:r>
              <a:rPr lang="fr-FR" dirty="0"/>
              <a:t>Écriture automatique, </a:t>
            </a:r>
            <a:r>
              <a:rPr lang="fr-FR" i="1" dirty="0"/>
              <a:t>Torrents spirituels</a:t>
            </a:r>
          </a:p>
          <a:p>
            <a:pPr>
              <a:buFontTx/>
              <a:buChar char="-"/>
            </a:pPr>
            <a:r>
              <a:rPr lang="fr-FR" dirty="0"/>
              <a:t>Attirance des cercles dévots de la cour</a:t>
            </a:r>
          </a:p>
          <a:p>
            <a:pPr>
              <a:buFontTx/>
              <a:buChar char="-"/>
            </a:pPr>
            <a:r>
              <a:rPr lang="fr-FR" dirty="0"/>
              <a:t>Théorie du « pur amour de Dieu »</a:t>
            </a:r>
          </a:p>
          <a:p>
            <a:pPr>
              <a:buFontTx/>
              <a:buChar char="-"/>
            </a:pPr>
            <a:endParaRPr lang="fr-FR" dirty="0"/>
          </a:p>
          <a:p>
            <a:pPr>
              <a:buFontTx/>
              <a:buChar char="-"/>
            </a:pPr>
            <a:endParaRPr lang="fr-FR" dirty="0"/>
          </a:p>
        </p:txBody>
      </p:sp>
    </p:spTree>
    <p:extLst>
      <p:ext uri="{BB962C8B-B14F-4D97-AF65-F5344CB8AC3E}">
        <p14:creationId xmlns:p14="http://schemas.microsoft.com/office/powerpoint/2010/main" val="1078293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4793370-5E92-A748-B180-7BD1C784FE5A}"/>
              </a:ext>
            </a:extLst>
          </p:cNvPr>
          <p:cNvPicPr>
            <a:picLocks noChangeAspect="1"/>
          </p:cNvPicPr>
          <p:nvPr/>
        </p:nvPicPr>
        <p:blipFill>
          <a:blip r:embed="rId2"/>
          <a:stretch>
            <a:fillRect/>
          </a:stretch>
        </p:blipFill>
        <p:spPr>
          <a:xfrm>
            <a:off x="271364" y="0"/>
            <a:ext cx="12246428" cy="6858000"/>
          </a:xfrm>
          <a:prstGeom prst="rect">
            <a:avLst/>
          </a:prstGeom>
        </p:spPr>
      </p:pic>
    </p:spTree>
    <p:extLst>
      <p:ext uri="{BB962C8B-B14F-4D97-AF65-F5344CB8AC3E}">
        <p14:creationId xmlns:p14="http://schemas.microsoft.com/office/powerpoint/2010/main" val="27784722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906CB-F368-C842-96A8-0D43C206D9D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219255A-5304-FC41-80F1-AE824DB96108}"/>
              </a:ext>
            </a:extLst>
          </p:cNvPr>
          <p:cNvSpPr>
            <a:spLocks noGrp="1"/>
          </p:cNvSpPr>
          <p:nvPr>
            <p:ph idx="1"/>
          </p:nvPr>
        </p:nvSpPr>
        <p:spPr/>
        <p:txBody>
          <a:bodyPr>
            <a:normAutofit fontScale="92500" lnSpcReduction="20000"/>
          </a:bodyPr>
          <a:lstStyle/>
          <a:p>
            <a:pPr marL="0" indent="0">
              <a:buNone/>
            </a:pPr>
            <a:r>
              <a:rPr lang="fr-FR" dirty="0"/>
              <a:t>// Reprise de la théologie de Miguel de Molinos (1628-1696)</a:t>
            </a:r>
          </a:p>
          <a:p>
            <a:pPr marL="0" indent="0" algn="just">
              <a:buNone/>
            </a:pPr>
            <a:r>
              <a:rPr lang="fr-FR" dirty="0"/>
              <a:t>« lorsque l'âme parvient à s'unir étroitement à Dieu, elle se trouve dans un état de repos parfait (</a:t>
            </a:r>
            <a:r>
              <a:rPr lang="fr-FR" b="1" i="1" dirty="0" err="1"/>
              <a:t>quies</a:t>
            </a:r>
            <a:r>
              <a:rPr lang="fr-FR" dirty="0"/>
              <a:t> en latin se traduit par « repos »), et n'a plus alors ni acte à produire, ni effort à faire, ni même résistance à opposer à la tentation : l'âme ne pèche plus, même si elle semble aller à l'encontre de la loi de Dieu »</a:t>
            </a:r>
          </a:p>
          <a:p>
            <a:pPr marL="0" indent="0" algn="just">
              <a:buNone/>
            </a:pPr>
            <a:r>
              <a:rPr lang="fr-FR" dirty="0"/>
              <a:t>- </a:t>
            </a:r>
            <a:r>
              <a:rPr lang="fr-FR" b="1" dirty="0"/>
              <a:t>Condamnation de toutes les formes de quiétisme auquel </a:t>
            </a:r>
            <a:r>
              <a:rPr lang="fr-FR" b="1" dirty="0" err="1"/>
              <a:t>esgt</a:t>
            </a:r>
            <a:r>
              <a:rPr lang="fr-FR" b="1" dirty="0"/>
              <a:t> apparenté Madame Guyon</a:t>
            </a:r>
          </a:p>
          <a:p>
            <a:pPr>
              <a:buFontTx/>
              <a:buChar char="-"/>
            </a:pPr>
            <a:r>
              <a:rPr lang="fr-FR" dirty="0"/>
              <a:t>Proche du piétisme protestant (Pays-Bas, Allemagne)</a:t>
            </a:r>
          </a:p>
          <a:p>
            <a:pPr>
              <a:buFontTx/>
              <a:buChar char="-"/>
            </a:pPr>
            <a:r>
              <a:rPr lang="fr-FR" dirty="0"/>
              <a:t>Condamnation par Bossuet</a:t>
            </a:r>
          </a:p>
          <a:p>
            <a:pPr>
              <a:buFontTx/>
              <a:buChar char="-"/>
            </a:pPr>
            <a:r>
              <a:rPr lang="fr-FR" dirty="0"/>
              <a:t>Contre-attaque de Bossuet par Fénelon</a:t>
            </a:r>
          </a:p>
          <a:p>
            <a:pPr>
              <a:buFontTx/>
              <a:buChar char="-"/>
            </a:pPr>
            <a:r>
              <a:rPr lang="fr-FR" dirty="0"/>
              <a:t>Condamnation papale de Fénelon en 1699</a:t>
            </a:r>
          </a:p>
          <a:p>
            <a:endParaRPr lang="fr-FR" dirty="0"/>
          </a:p>
        </p:txBody>
      </p:sp>
    </p:spTree>
    <p:extLst>
      <p:ext uri="{BB962C8B-B14F-4D97-AF65-F5344CB8AC3E}">
        <p14:creationId xmlns:p14="http://schemas.microsoft.com/office/powerpoint/2010/main" val="28957096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E7405-4970-8F44-8A52-F5B7BA2B5A55}"/>
              </a:ext>
            </a:extLst>
          </p:cNvPr>
          <p:cNvSpPr>
            <a:spLocks noGrp="1"/>
          </p:cNvSpPr>
          <p:nvPr>
            <p:ph type="title"/>
          </p:nvPr>
        </p:nvSpPr>
        <p:spPr/>
        <p:txBody>
          <a:bodyPr>
            <a:normAutofit/>
          </a:bodyPr>
          <a:lstStyle/>
          <a:p>
            <a:r>
              <a:rPr lang="fr-FR" b="1" dirty="0"/>
              <a:t>- L’affaire des possédées de Loudun</a:t>
            </a:r>
            <a:endParaRPr lang="fr-FR" dirty="0"/>
          </a:p>
        </p:txBody>
      </p:sp>
      <p:sp>
        <p:nvSpPr>
          <p:cNvPr id="3" name="Espace réservé du contenu 2">
            <a:extLst>
              <a:ext uri="{FF2B5EF4-FFF2-40B4-BE49-F238E27FC236}">
                <a16:creationId xmlns:a16="http://schemas.microsoft.com/office/drawing/2014/main" id="{3E42CB6B-4854-3048-AE84-9EB6C30DB666}"/>
              </a:ext>
            </a:extLst>
          </p:cNvPr>
          <p:cNvSpPr>
            <a:spLocks noGrp="1"/>
          </p:cNvSpPr>
          <p:nvPr>
            <p:ph idx="1"/>
          </p:nvPr>
        </p:nvSpPr>
        <p:spPr/>
        <p:txBody>
          <a:bodyPr>
            <a:normAutofit/>
          </a:bodyPr>
          <a:lstStyle/>
          <a:p>
            <a:r>
              <a:rPr lang="fr-FR" dirty="0"/>
              <a:t>- Chasse au sorcières orchestrée par Richelieu (1638)</a:t>
            </a:r>
          </a:p>
          <a:p>
            <a:r>
              <a:rPr lang="fr-FR" dirty="0"/>
              <a:t>- Grandes vagues de possessions présentées comme démoniaques</a:t>
            </a:r>
          </a:p>
          <a:p>
            <a:pPr>
              <a:buFontTx/>
              <a:buChar char="-"/>
            </a:pPr>
            <a:r>
              <a:rPr lang="fr-FR" dirty="0"/>
              <a:t>Possessions de Louviers (1642-1647)</a:t>
            </a:r>
          </a:p>
          <a:p>
            <a:pPr>
              <a:buFontTx/>
              <a:buChar char="-"/>
            </a:pPr>
            <a:r>
              <a:rPr lang="fr-FR" dirty="0"/>
              <a:t>Possessions d’Auxonne (1658-1663)</a:t>
            </a:r>
          </a:p>
          <a:p>
            <a:pPr>
              <a:buFontTx/>
              <a:buChar char="-"/>
            </a:pPr>
            <a:r>
              <a:rPr lang="fr-FR" dirty="0"/>
              <a:t>Possession de Loudun (1632-1634)</a:t>
            </a:r>
          </a:p>
          <a:p>
            <a:endParaRPr lang="fr-FR" dirty="0"/>
          </a:p>
        </p:txBody>
      </p:sp>
    </p:spTree>
    <p:extLst>
      <p:ext uri="{BB962C8B-B14F-4D97-AF65-F5344CB8AC3E}">
        <p14:creationId xmlns:p14="http://schemas.microsoft.com/office/powerpoint/2010/main" val="41720055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8D95C25-18F6-B840-BF18-3D19C2E952F6}"/>
              </a:ext>
            </a:extLst>
          </p:cNvPr>
          <p:cNvPicPr>
            <a:picLocks noChangeAspect="1"/>
          </p:cNvPicPr>
          <p:nvPr/>
        </p:nvPicPr>
        <p:blipFill>
          <a:blip r:embed="rId2"/>
          <a:stretch>
            <a:fillRect/>
          </a:stretch>
        </p:blipFill>
        <p:spPr>
          <a:xfrm>
            <a:off x="3449872" y="-179356"/>
            <a:ext cx="5292255" cy="7216712"/>
          </a:xfrm>
          <a:prstGeom prst="rect">
            <a:avLst/>
          </a:prstGeom>
        </p:spPr>
      </p:pic>
    </p:spTree>
    <p:extLst>
      <p:ext uri="{BB962C8B-B14F-4D97-AF65-F5344CB8AC3E}">
        <p14:creationId xmlns:p14="http://schemas.microsoft.com/office/powerpoint/2010/main" val="18744424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826662-ABBD-9245-9E8D-7E612A8BD0A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BB472B5-45E4-D34A-907A-80E415ADFBF1}"/>
              </a:ext>
            </a:extLst>
          </p:cNvPr>
          <p:cNvSpPr>
            <a:spLocks noGrp="1"/>
          </p:cNvSpPr>
          <p:nvPr>
            <p:ph idx="1"/>
          </p:nvPr>
        </p:nvSpPr>
        <p:spPr/>
        <p:txBody>
          <a:bodyPr>
            <a:normAutofit lnSpcReduction="10000"/>
          </a:bodyPr>
          <a:lstStyle/>
          <a:p>
            <a:r>
              <a:rPr lang="fr-FR" b="1" dirty="0"/>
              <a:t>Possession de Loudun (1632-1634)</a:t>
            </a:r>
          </a:p>
          <a:p>
            <a:pPr>
              <a:buFontTx/>
              <a:buChar char="-"/>
            </a:pPr>
            <a:r>
              <a:rPr lang="fr-FR" dirty="0"/>
              <a:t>Couvent des Ursulines</a:t>
            </a:r>
          </a:p>
          <a:p>
            <a:pPr>
              <a:buFontTx/>
              <a:buChar char="-"/>
            </a:pPr>
            <a:r>
              <a:rPr lang="fr-FR" dirty="0"/>
              <a:t>Supérieur sœur Jeanne des Anges</a:t>
            </a:r>
          </a:p>
          <a:p>
            <a:pPr marL="0" indent="0">
              <a:buNone/>
            </a:pPr>
            <a:r>
              <a:rPr lang="fr-FR" dirty="0"/>
              <a:t>Délire de possession</a:t>
            </a:r>
          </a:p>
          <a:p>
            <a:pPr marL="0" indent="0">
              <a:buNone/>
            </a:pPr>
            <a:endParaRPr lang="fr-FR" dirty="0"/>
          </a:p>
          <a:p>
            <a:pPr marL="0" indent="0">
              <a:buNone/>
            </a:pPr>
            <a:r>
              <a:rPr lang="fr-FR" b="1" dirty="0"/>
              <a:t>Urbain Grandier</a:t>
            </a:r>
            <a:r>
              <a:rPr lang="fr-FR" dirty="0"/>
              <a:t>, prêtre et confesseur du couvent</a:t>
            </a:r>
          </a:p>
          <a:p>
            <a:pPr marL="0" indent="0">
              <a:buNone/>
            </a:pPr>
            <a:r>
              <a:rPr lang="fr-FR" dirty="0"/>
              <a:t>Accusé de sorcellerie par les religieuses</a:t>
            </a:r>
          </a:p>
          <a:p>
            <a:pPr marL="0" indent="0">
              <a:buNone/>
            </a:pPr>
            <a:r>
              <a:rPr lang="fr-FR" dirty="0"/>
              <a:t>Auteur d’un pamphlet contre Richelieu, </a:t>
            </a:r>
            <a:r>
              <a:rPr lang="fr-FR" i="1" dirty="0"/>
              <a:t>Lettre de la cordelière de la reine mère à </a:t>
            </a:r>
            <a:r>
              <a:rPr lang="fr-FR" i="1" dirty="0" err="1"/>
              <a:t>M.de</a:t>
            </a:r>
            <a:r>
              <a:rPr lang="fr-FR" i="1" dirty="0"/>
              <a:t> </a:t>
            </a:r>
            <a:r>
              <a:rPr lang="fr-FR" i="1" dirty="0" err="1"/>
              <a:t>Baradas</a:t>
            </a:r>
            <a:endParaRPr lang="fr-FR" dirty="0"/>
          </a:p>
        </p:txBody>
      </p:sp>
    </p:spTree>
    <p:extLst>
      <p:ext uri="{BB962C8B-B14F-4D97-AF65-F5344CB8AC3E}">
        <p14:creationId xmlns:p14="http://schemas.microsoft.com/office/powerpoint/2010/main" val="17231051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9321A-7A1D-534C-8EC3-BF0ECE7FE5F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080BAFC-A587-724B-8D40-ED75B690E509}"/>
              </a:ext>
            </a:extLst>
          </p:cNvPr>
          <p:cNvSpPr>
            <a:spLocks noGrp="1"/>
          </p:cNvSpPr>
          <p:nvPr>
            <p:ph idx="1"/>
          </p:nvPr>
        </p:nvSpPr>
        <p:spPr/>
        <p:txBody>
          <a:bodyPr/>
          <a:lstStyle/>
          <a:p>
            <a:endParaRPr lang="fr-FR" dirty="0"/>
          </a:p>
          <a:p>
            <a:r>
              <a:rPr lang="fr-FR" dirty="0"/>
              <a:t>- L’Edit royal de 1682 suit cette évolution.</a:t>
            </a:r>
          </a:p>
          <a:p>
            <a:r>
              <a:rPr lang="fr-FR" dirty="0"/>
              <a:t>- Jean-Baptiste Thiers, </a:t>
            </a:r>
            <a:r>
              <a:rPr lang="fr-FR" i="1" dirty="0"/>
              <a:t>Traité des superstitions qui regardent les sacrements </a:t>
            </a:r>
            <a:r>
              <a:rPr lang="fr-FR" dirty="0"/>
              <a:t>(1679</a:t>
            </a:r>
          </a:p>
          <a:p>
            <a:pPr>
              <a:buFont typeface="Wingdings" pitchFamily="2" charset="2"/>
              <a:buChar char="Ø"/>
            </a:pPr>
            <a:r>
              <a:rPr lang="fr-FR" dirty="0"/>
              <a:t>Prêtre torturé et brûlé</a:t>
            </a:r>
          </a:p>
          <a:p>
            <a:pPr>
              <a:buFont typeface="Wingdings" pitchFamily="2" charset="2"/>
              <a:buChar char="Ø"/>
            </a:pPr>
            <a:r>
              <a:rPr lang="fr-FR" dirty="0"/>
              <a:t>Conversion des « huguenots » de Loudun </a:t>
            </a:r>
          </a:p>
        </p:txBody>
      </p:sp>
    </p:spTree>
    <p:extLst>
      <p:ext uri="{BB962C8B-B14F-4D97-AF65-F5344CB8AC3E}">
        <p14:creationId xmlns:p14="http://schemas.microsoft.com/office/powerpoint/2010/main" val="13534830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752FE6-57B9-3346-AAB8-B9E3E479BE7A}"/>
              </a:ext>
            </a:extLst>
          </p:cNvPr>
          <p:cNvSpPr>
            <a:spLocks noGrp="1"/>
          </p:cNvSpPr>
          <p:nvPr>
            <p:ph type="title"/>
          </p:nvPr>
        </p:nvSpPr>
        <p:spPr/>
        <p:txBody>
          <a:bodyPr>
            <a:normAutofit fontScale="90000"/>
          </a:bodyPr>
          <a:lstStyle/>
          <a:p>
            <a:r>
              <a:rPr lang="fr-FR" b="1" dirty="0"/>
              <a:t> </a:t>
            </a:r>
            <a:br>
              <a:rPr lang="fr-FR" b="1" dirty="0"/>
            </a:br>
            <a:r>
              <a:rPr lang="fr-FR" b="1" dirty="0"/>
              <a:t>- La mystique dans la rue</a:t>
            </a:r>
            <a:br>
              <a:rPr lang="fr-FR" dirty="0"/>
            </a:br>
            <a:endParaRPr lang="fr-FR" dirty="0"/>
          </a:p>
        </p:txBody>
      </p:sp>
      <p:sp>
        <p:nvSpPr>
          <p:cNvPr id="3" name="Espace réservé du contenu 2">
            <a:extLst>
              <a:ext uri="{FF2B5EF4-FFF2-40B4-BE49-F238E27FC236}">
                <a16:creationId xmlns:a16="http://schemas.microsoft.com/office/drawing/2014/main" id="{C64ADCDB-7BAD-8C48-9F53-4112C6F5C2C3}"/>
              </a:ext>
            </a:extLst>
          </p:cNvPr>
          <p:cNvSpPr>
            <a:spLocks noGrp="1"/>
          </p:cNvSpPr>
          <p:nvPr>
            <p:ph idx="1"/>
          </p:nvPr>
        </p:nvSpPr>
        <p:spPr/>
        <p:txBody>
          <a:bodyPr/>
          <a:lstStyle/>
          <a:p>
            <a:pPr marL="0" indent="0">
              <a:buNone/>
            </a:pPr>
            <a:endParaRPr lang="fr-FR" dirty="0"/>
          </a:p>
          <a:p>
            <a:pPr marL="0" indent="0">
              <a:buNone/>
            </a:pPr>
            <a:r>
              <a:rPr lang="fr-FR" b="1" dirty="0"/>
              <a:t>«La mystique dans la rue »</a:t>
            </a:r>
            <a:endParaRPr lang="fr-FR" dirty="0"/>
          </a:p>
          <a:p>
            <a:pPr marL="0" indent="0">
              <a:buNone/>
            </a:pPr>
            <a:endParaRPr lang="fr-FR" dirty="0"/>
          </a:p>
          <a:p>
            <a:pPr marL="0" indent="0">
              <a:buNone/>
            </a:pPr>
            <a:r>
              <a:rPr lang="fr-FR" b="1" dirty="0"/>
              <a:t>« Ecole française de spiritualité </a:t>
            </a:r>
          </a:p>
          <a:p>
            <a:pPr marL="0" indent="0">
              <a:buNone/>
            </a:pPr>
            <a:endParaRPr lang="fr-FR" b="1" dirty="0"/>
          </a:p>
        </p:txBody>
      </p:sp>
    </p:spTree>
    <p:extLst>
      <p:ext uri="{BB962C8B-B14F-4D97-AF65-F5344CB8AC3E}">
        <p14:creationId xmlns:p14="http://schemas.microsoft.com/office/powerpoint/2010/main" val="6098210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9BB44-EBFC-F245-AE36-993803532FC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B919DF3-83D0-314E-B4E3-375E71674B0E}"/>
              </a:ext>
            </a:extLst>
          </p:cNvPr>
          <p:cNvSpPr>
            <a:spLocks noGrp="1"/>
          </p:cNvSpPr>
          <p:nvPr>
            <p:ph idx="1"/>
          </p:nvPr>
        </p:nvSpPr>
        <p:spPr/>
        <p:txBody>
          <a:bodyPr/>
          <a:lstStyle/>
          <a:p>
            <a:pPr fontAlgn="base"/>
            <a:r>
              <a:rPr lang="fr-FR" b="1" dirty="0"/>
              <a:t>- Eucharistie</a:t>
            </a:r>
            <a:endParaRPr lang="fr-FR" dirty="0"/>
          </a:p>
          <a:p>
            <a:pPr fontAlgn="base"/>
            <a:r>
              <a:rPr lang="fr-FR" b="1" dirty="0"/>
              <a:t>- Christocentrisme</a:t>
            </a:r>
            <a:endParaRPr lang="fr-FR" dirty="0"/>
          </a:p>
          <a:p>
            <a:pPr fontAlgn="base"/>
            <a:r>
              <a:rPr lang="fr-FR" b="1" dirty="0"/>
              <a:t>- Lien entre contemplation du Verbe incarné et action (charité agissante)</a:t>
            </a:r>
            <a:endParaRPr lang="fr-FR" dirty="0"/>
          </a:p>
          <a:p>
            <a:pPr fontAlgn="base"/>
            <a:r>
              <a:rPr lang="fr-FR" dirty="0"/>
              <a:t>- Pierre de Bérulle </a:t>
            </a:r>
            <a:r>
              <a:rPr lang="fr-FR" b="1" dirty="0"/>
              <a:t>(</a:t>
            </a:r>
            <a:r>
              <a:rPr lang="fr-FR" dirty="0"/>
              <a:t>1567-1622)</a:t>
            </a:r>
          </a:p>
          <a:p>
            <a:pPr fontAlgn="base"/>
            <a:r>
              <a:rPr lang="fr-FR" dirty="0"/>
              <a:t>- Jean-Jacques Olier (1608-1657)</a:t>
            </a:r>
          </a:p>
          <a:p>
            <a:pPr fontAlgn="base"/>
            <a:r>
              <a:rPr lang="fr-FR" dirty="0"/>
              <a:t>- Vincent de Paul (1581-1660)</a:t>
            </a:r>
          </a:p>
          <a:p>
            <a:pPr fontAlgn="base"/>
            <a:r>
              <a:rPr lang="fr-FR" dirty="0"/>
              <a:t>- Saint Jean Eudes (1601-1680)</a:t>
            </a:r>
          </a:p>
          <a:p>
            <a:endParaRPr lang="fr-FR" dirty="0"/>
          </a:p>
        </p:txBody>
      </p:sp>
    </p:spTree>
    <p:extLst>
      <p:ext uri="{BB962C8B-B14F-4D97-AF65-F5344CB8AC3E}">
        <p14:creationId xmlns:p14="http://schemas.microsoft.com/office/powerpoint/2010/main" val="14880914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A0A31-21E7-CC40-BFFC-A09E61F5C809}"/>
              </a:ext>
            </a:extLst>
          </p:cNvPr>
          <p:cNvSpPr>
            <a:spLocks noGrp="1"/>
          </p:cNvSpPr>
          <p:nvPr>
            <p:ph type="title"/>
          </p:nvPr>
        </p:nvSpPr>
        <p:spPr/>
        <p:txBody>
          <a:bodyPr>
            <a:normAutofit fontScale="90000"/>
          </a:bodyPr>
          <a:lstStyle/>
          <a:p>
            <a:br>
              <a:rPr lang="fr-FR" b="1" dirty="0"/>
            </a:br>
            <a:r>
              <a:rPr lang="fr-FR" b="1" dirty="0"/>
              <a:t>&gt;  Pierre de Bérulle (1567-1622)</a:t>
            </a:r>
            <a:br>
              <a:rPr lang="fr-FR" dirty="0"/>
            </a:br>
            <a:endParaRPr lang="fr-FR" dirty="0"/>
          </a:p>
        </p:txBody>
      </p:sp>
      <p:sp>
        <p:nvSpPr>
          <p:cNvPr id="3" name="Espace réservé du contenu 2">
            <a:extLst>
              <a:ext uri="{FF2B5EF4-FFF2-40B4-BE49-F238E27FC236}">
                <a16:creationId xmlns:a16="http://schemas.microsoft.com/office/drawing/2014/main" id="{BB08B522-7CC5-3840-9E02-4E54CACB39EA}"/>
              </a:ext>
            </a:extLst>
          </p:cNvPr>
          <p:cNvSpPr>
            <a:spLocks noGrp="1"/>
          </p:cNvSpPr>
          <p:nvPr>
            <p:ph idx="1"/>
          </p:nvPr>
        </p:nvSpPr>
        <p:spPr/>
        <p:txBody>
          <a:bodyPr/>
          <a:lstStyle/>
          <a:p>
            <a:r>
              <a:rPr lang="fr-FR" dirty="0"/>
              <a:t>-  congrégation de l’Oratoire. </a:t>
            </a:r>
          </a:p>
          <a:p>
            <a:endParaRPr lang="fr-FR" dirty="0"/>
          </a:p>
          <a:p>
            <a:r>
              <a:rPr lang="fr-FR" dirty="0"/>
              <a:t>-  christocentrisme : sacrement de l'Eucharistie </a:t>
            </a:r>
            <a:r>
              <a:rPr lang="fr-FR" i="1" dirty="0"/>
              <a:t> </a:t>
            </a:r>
          </a:p>
          <a:p>
            <a:endParaRPr lang="fr-FR" dirty="0"/>
          </a:p>
          <a:p>
            <a:r>
              <a:rPr lang="fr-FR" i="1" dirty="0"/>
              <a:t>Discours de l'état et des grandeurs de Jésus </a:t>
            </a:r>
            <a:r>
              <a:rPr lang="fr-FR" dirty="0"/>
              <a:t>(1623)</a:t>
            </a:r>
          </a:p>
          <a:p>
            <a:endParaRPr lang="fr-FR" dirty="0"/>
          </a:p>
        </p:txBody>
      </p:sp>
    </p:spTree>
    <p:extLst>
      <p:ext uri="{BB962C8B-B14F-4D97-AF65-F5344CB8AC3E}">
        <p14:creationId xmlns:p14="http://schemas.microsoft.com/office/powerpoint/2010/main" val="15807592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1EEB3-1891-7B4E-B2D2-70F130412A1C}"/>
              </a:ext>
            </a:extLst>
          </p:cNvPr>
          <p:cNvSpPr>
            <a:spLocks noGrp="1"/>
          </p:cNvSpPr>
          <p:nvPr>
            <p:ph type="title"/>
          </p:nvPr>
        </p:nvSpPr>
        <p:spPr/>
        <p:txBody>
          <a:bodyPr>
            <a:normAutofit fontScale="90000"/>
          </a:bodyPr>
          <a:lstStyle/>
          <a:p>
            <a:br>
              <a:rPr lang="fr-FR" b="1" dirty="0"/>
            </a:br>
            <a:r>
              <a:rPr lang="fr-FR" b="1" dirty="0"/>
              <a:t>&gt;  Saint Vincent de Paul (1581-1660)</a:t>
            </a:r>
            <a:br>
              <a:rPr lang="fr-FR" dirty="0"/>
            </a:br>
            <a:endParaRPr lang="fr-FR" dirty="0"/>
          </a:p>
        </p:txBody>
      </p:sp>
      <p:sp>
        <p:nvSpPr>
          <p:cNvPr id="3" name="Espace réservé du contenu 2">
            <a:extLst>
              <a:ext uri="{FF2B5EF4-FFF2-40B4-BE49-F238E27FC236}">
                <a16:creationId xmlns:a16="http://schemas.microsoft.com/office/drawing/2014/main" id="{B259B008-B708-A44E-9A8D-C5D3F2C0A1DA}"/>
              </a:ext>
            </a:extLst>
          </p:cNvPr>
          <p:cNvSpPr>
            <a:spLocks noGrp="1"/>
          </p:cNvSpPr>
          <p:nvPr>
            <p:ph idx="1"/>
          </p:nvPr>
        </p:nvSpPr>
        <p:spPr/>
        <p:txBody>
          <a:bodyPr>
            <a:normAutofit/>
          </a:bodyPr>
          <a:lstStyle/>
          <a:p>
            <a:pPr marL="0" indent="0" fontAlgn="base">
              <a:buNone/>
            </a:pPr>
            <a:endParaRPr lang="fr-FR" dirty="0"/>
          </a:p>
          <a:p>
            <a:pPr fontAlgn="base"/>
            <a:r>
              <a:rPr lang="fr-FR" dirty="0"/>
              <a:t>- fondation de la congrégation de la mission ou « lazaristes » et les » filles de la charité » pour le service des pauvres (1633). </a:t>
            </a:r>
          </a:p>
          <a:p>
            <a:pPr marL="0" indent="0">
              <a:buNone/>
            </a:pPr>
            <a:endParaRPr lang="fr-FR" dirty="0"/>
          </a:p>
          <a:p>
            <a:pPr marL="0" indent="0">
              <a:buNone/>
            </a:pPr>
            <a:r>
              <a:rPr lang="fr-FR" dirty="0"/>
              <a:t> Ces missions intérieures se doublent aussi à l’extérieur de missions extérieures : </a:t>
            </a:r>
          </a:p>
          <a:p>
            <a:r>
              <a:rPr lang="fr-FR" dirty="0"/>
              <a:t>au Canada, par exemple, l’action de Marie de l’Incarnation (1599-1672). </a:t>
            </a:r>
          </a:p>
          <a:p>
            <a:r>
              <a:rPr lang="fr-FR" dirty="0"/>
              <a:t>Les initiatives se multiplient pendant tout le siècle.</a:t>
            </a:r>
          </a:p>
          <a:p>
            <a:endParaRPr lang="fr-FR" dirty="0"/>
          </a:p>
        </p:txBody>
      </p:sp>
    </p:spTree>
    <p:extLst>
      <p:ext uri="{BB962C8B-B14F-4D97-AF65-F5344CB8AC3E}">
        <p14:creationId xmlns:p14="http://schemas.microsoft.com/office/powerpoint/2010/main" val="28815874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F99BC1-EEB6-D64D-B9D5-EA46C2EAFE54}"/>
              </a:ext>
            </a:extLst>
          </p:cNvPr>
          <p:cNvSpPr>
            <a:spLocks noGrp="1"/>
          </p:cNvSpPr>
          <p:nvPr>
            <p:ph type="title"/>
          </p:nvPr>
        </p:nvSpPr>
        <p:spPr/>
        <p:txBody>
          <a:bodyPr/>
          <a:lstStyle/>
          <a:p>
            <a:r>
              <a:rPr lang="fr-FR" b="1" dirty="0"/>
              <a:t>CONCLUSION</a:t>
            </a:r>
          </a:p>
        </p:txBody>
      </p:sp>
      <p:sp>
        <p:nvSpPr>
          <p:cNvPr id="3" name="Espace réservé du contenu 2">
            <a:extLst>
              <a:ext uri="{FF2B5EF4-FFF2-40B4-BE49-F238E27FC236}">
                <a16:creationId xmlns:a16="http://schemas.microsoft.com/office/drawing/2014/main" id="{84160655-0617-194F-8E12-914BBE921A76}"/>
              </a:ext>
            </a:extLst>
          </p:cNvPr>
          <p:cNvSpPr>
            <a:spLocks noGrp="1"/>
          </p:cNvSpPr>
          <p:nvPr>
            <p:ph idx="1"/>
          </p:nvPr>
        </p:nvSpPr>
        <p:spPr/>
        <p:txBody>
          <a:bodyPr>
            <a:normAutofit fontScale="92500" lnSpcReduction="20000"/>
          </a:bodyPr>
          <a:lstStyle/>
          <a:p>
            <a:pPr marL="0" indent="0">
              <a:buNone/>
            </a:pPr>
            <a:r>
              <a:rPr lang="fr-FR" b="1" dirty="0"/>
              <a:t>L’absolutisme absolu</a:t>
            </a:r>
          </a:p>
          <a:p>
            <a:pPr marL="0" indent="0">
              <a:buNone/>
            </a:pPr>
            <a:br>
              <a:rPr lang="fr-FR" dirty="0"/>
            </a:br>
            <a:r>
              <a:rPr lang="fr-FR" dirty="0"/>
              <a:t>&gt;&gt;</a:t>
            </a:r>
          </a:p>
          <a:p>
            <a:pPr marL="0" indent="0">
              <a:buNone/>
            </a:pPr>
            <a:endParaRPr lang="fr-FR" dirty="0"/>
          </a:p>
          <a:p>
            <a:pPr marL="0" indent="0">
              <a:buNone/>
            </a:pPr>
            <a:r>
              <a:rPr lang="fr-FR" dirty="0"/>
              <a:t>Dévots</a:t>
            </a:r>
          </a:p>
          <a:p>
            <a:pPr marL="0" indent="0">
              <a:buNone/>
            </a:pPr>
            <a:r>
              <a:rPr lang="fr-FR" dirty="0"/>
              <a:t>Mystiques</a:t>
            </a:r>
          </a:p>
          <a:p>
            <a:pPr marL="0" indent="0">
              <a:buNone/>
            </a:pPr>
            <a:endParaRPr lang="fr-FR" dirty="0"/>
          </a:p>
          <a:p>
            <a:pPr marL="0" indent="0">
              <a:buNone/>
            </a:pPr>
            <a:r>
              <a:rPr lang="fr-FR" dirty="0"/>
              <a:t>Jansénisme</a:t>
            </a:r>
          </a:p>
          <a:p>
            <a:pPr marL="0" indent="0">
              <a:buNone/>
            </a:pPr>
            <a:r>
              <a:rPr lang="fr-FR" dirty="0"/>
              <a:t>Quiétisme</a:t>
            </a:r>
          </a:p>
          <a:p>
            <a:pPr marL="0" indent="0">
              <a:buNone/>
            </a:pPr>
            <a:endParaRPr lang="fr-FR" dirty="0"/>
          </a:p>
          <a:p>
            <a:pPr marL="0" indent="0">
              <a:buNone/>
            </a:pPr>
            <a:r>
              <a:rPr lang="fr-FR" dirty="0"/>
              <a:t>Saint-Sacrement</a:t>
            </a:r>
          </a:p>
        </p:txBody>
      </p:sp>
    </p:spTree>
    <p:extLst>
      <p:ext uri="{BB962C8B-B14F-4D97-AF65-F5344CB8AC3E}">
        <p14:creationId xmlns:p14="http://schemas.microsoft.com/office/powerpoint/2010/main" val="268821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3F173B5-0AC2-CA40-8897-64D03C8A0CE4}"/>
              </a:ext>
            </a:extLst>
          </p:cNvPr>
          <p:cNvPicPr>
            <a:picLocks noChangeAspect="1"/>
          </p:cNvPicPr>
          <p:nvPr/>
        </p:nvPicPr>
        <p:blipFill>
          <a:blip r:embed="rId2"/>
          <a:stretch>
            <a:fillRect/>
          </a:stretch>
        </p:blipFill>
        <p:spPr>
          <a:xfrm>
            <a:off x="1426030" y="175093"/>
            <a:ext cx="3712028" cy="6535260"/>
          </a:xfrm>
          <a:prstGeom prst="rect">
            <a:avLst/>
          </a:prstGeom>
        </p:spPr>
      </p:pic>
      <p:sp>
        <p:nvSpPr>
          <p:cNvPr id="5" name="ZoneTexte 4">
            <a:extLst>
              <a:ext uri="{FF2B5EF4-FFF2-40B4-BE49-F238E27FC236}">
                <a16:creationId xmlns:a16="http://schemas.microsoft.com/office/drawing/2014/main" id="{4CCA36DC-DEB7-5A46-A396-D50EEC00CEE7}"/>
              </a:ext>
            </a:extLst>
          </p:cNvPr>
          <p:cNvSpPr txBox="1"/>
          <p:nvPr/>
        </p:nvSpPr>
        <p:spPr>
          <a:xfrm>
            <a:off x="6618514" y="1937656"/>
            <a:ext cx="2895600" cy="1477328"/>
          </a:xfrm>
          <a:prstGeom prst="rect">
            <a:avLst/>
          </a:prstGeom>
          <a:noFill/>
        </p:spPr>
        <p:txBody>
          <a:bodyPr wrap="square" rtlCol="0">
            <a:spAutoFit/>
          </a:bodyPr>
          <a:lstStyle/>
          <a:p>
            <a:r>
              <a:rPr lang="fr-FR" dirty="0"/>
              <a:t>Georges-Claudius </a:t>
            </a:r>
            <a:r>
              <a:rPr lang="fr-FR" dirty="0" err="1"/>
              <a:t>Lavergne</a:t>
            </a:r>
            <a:br>
              <a:rPr lang="fr-FR" dirty="0"/>
            </a:br>
            <a:r>
              <a:rPr lang="fr-FR" i="1" dirty="0"/>
              <a:t>Le Bon Pasteur</a:t>
            </a:r>
            <a:br>
              <a:rPr lang="fr-FR" dirty="0"/>
            </a:br>
            <a:r>
              <a:rPr lang="fr-FR" dirty="0"/>
              <a:t>Vitrail</a:t>
            </a:r>
            <a:br>
              <a:rPr lang="fr-FR" dirty="0"/>
            </a:br>
            <a:r>
              <a:rPr lang="fr-FR" dirty="0"/>
              <a:t>Retiers, église Saint-Pierre, XVII</a:t>
            </a:r>
            <a:r>
              <a:rPr lang="fr-FR" baseline="30000" dirty="0"/>
              <a:t>e</a:t>
            </a:r>
            <a:r>
              <a:rPr lang="fr-FR" dirty="0"/>
              <a:t> siècle</a:t>
            </a:r>
          </a:p>
        </p:txBody>
      </p:sp>
    </p:spTree>
    <p:extLst>
      <p:ext uri="{BB962C8B-B14F-4D97-AF65-F5344CB8AC3E}">
        <p14:creationId xmlns:p14="http://schemas.microsoft.com/office/powerpoint/2010/main" val="37083820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0F636C-0DEE-3048-A5D7-041A697A752B}"/>
              </a:ext>
            </a:extLst>
          </p:cNvPr>
          <p:cNvSpPr>
            <a:spLocks noGrp="1"/>
          </p:cNvSpPr>
          <p:nvPr>
            <p:ph type="title"/>
          </p:nvPr>
        </p:nvSpPr>
        <p:spPr/>
        <p:txBody>
          <a:bodyPr/>
          <a:lstStyle/>
          <a:p>
            <a:endParaRPr lang="fr-FR" b="1" dirty="0"/>
          </a:p>
        </p:txBody>
      </p:sp>
      <p:sp>
        <p:nvSpPr>
          <p:cNvPr id="3" name="Espace réservé du contenu 2">
            <a:extLst>
              <a:ext uri="{FF2B5EF4-FFF2-40B4-BE49-F238E27FC236}">
                <a16:creationId xmlns:a16="http://schemas.microsoft.com/office/drawing/2014/main" id="{8ABE2939-76C7-D045-97BC-F8952124B26E}"/>
              </a:ext>
            </a:extLst>
          </p:cNvPr>
          <p:cNvSpPr>
            <a:spLocks noGrp="1"/>
          </p:cNvSpPr>
          <p:nvPr>
            <p:ph idx="1"/>
          </p:nvPr>
        </p:nvSpPr>
        <p:spPr/>
        <p:txBody>
          <a:bodyPr/>
          <a:lstStyle/>
          <a:p>
            <a:pPr marL="0" indent="0">
              <a:buNone/>
            </a:pPr>
            <a:r>
              <a:rPr lang="fr-FR" b="1" dirty="0"/>
              <a:t>Contre l’absolutisme</a:t>
            </a:r>
          </a:p>
          <a:p>
            <a:pPr marL="0" indent="0">
              <a:buNone/>
            </a:pPr>
            <a:endParaRPr lang="fr-FR" b="1" dirty="0"/>
          </a:p>
          <a:p>
            <a:pPr marL="0" indent="0">
              <a:buNone/>
            </a:pPr>
            <a:r>
              <a:rPr lang="fr-FR" b="1" dirty="0"/>
              <a:t>Réseaux</a:t>
            </a:r>
          </a:p>
          <a:p>
            <a:pPr>
              <a:buFontTx/>
              <a:buChar char="-"/>
            </a:pPr>
            <a:r>
              <a:rPr lang="fr-FR" b="1" dirty="0"/>
              <a:t>Épistoliers</a:t>
            </a:r>
          </a:p>
          <a:p>
            <a:pPr>
              <a:buFontTx/>
              <a:buChar char="-"/>
            </a:pPr>
            <a:r>
              <a:rPr lang="fr-FR" b="1" dirty="0"/>
              <a:t>Livresques</a:t>
            </a:r>
          </a:p>
          <a:p>
            <a:pPr>
              <a:buFontTx/>
              <a:buChar char="-"/>
            </a:pPr>
            <a:r>
              <a:rPr lang="fr-FR" b="1" dirty="0"/>
              <a:t>Théologiques</a:t>
            </a:r>
          </a:p>
          <a:p>
            <a:pPr marL="0" indent="0">
              <a:buNone/>
            </a:pPr>
            <a:r>
              <a:rPr lang="fr-FR" b="1" dirty="0"/>
              <a:t>&gt; cercles</a:t>
            </a:r>
            <a:endParaRPr lang="fr-FR" dirty="0"/>
          </a:p>
        </p:txBody>
      </p:sp>
    </p:spTree>
    <p:extLst>
      <p:ext uri="{BB962C8B-B14F-4D97-AF65-F5344CB8AC3E}">
        <p14:creationId xmlns:p14="http://schemas.microsoft.com/office/powerpoint/2010/main" val="15185610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50480-D05E-B743-9836-56882B54BC8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7361AB3-71DC-DB47-B79E-87DF9F77C26D}"/>
              </a:ext>
            </a:extLst>
          </p:cNvPr>
          <p:cNvSpPr>
            <a:spLocks noGrp="1"/>
          </p:cNvSpPr>
          <p:nvPr>
            <p:ph idx="1"/>
          </p:nvPr>
        </p:nvSpPr>
        <p:spPr/>
        <p:txBody>
          <a:bodyPr/>
          <a:lstStyle/>
          <a:p>
            <a:pPr marL="0" indent="0">
              <a:buNone/>
            </a:pPr>
            <a:r>
              <a:rPr lang="fr-FR" dirty="0"/>
              <a:t>« Voici un moyen qui pourra vous aider...</a:t>
            </a:r>
            <a:br>
              <a:rPr lang="fr-FR" dirty="0"/>
            </a:br>
            <a:r>
              <a:rPr lang="fr-FR" dirty="0"/>
              <a:t>Ayez soin d’avoir une image ou une peinture de Notre-Seigneur qui soit à votre </a:t>
            </a:r>
            <a:r>
              <a:rPr lang="fr-FR" dirty="0" err="1"/>
              <a:t>goût</a:t>
            </a:r>
            <a:r>
              <a:rPr lang="fr-FR" dirty="0"/>
              <a:t>.</a:t>
            </a:r>
            <a:br>
              <a:rPr lang="fr-FR" dirty="0"/>
            </a:br>
            <a:r>
              <a:rPr lang="fr-FR" dirty="0"/>
              <a:t>Ne vous contentez pas de la porter sur votre cœur sans jamais la regarder, mais servez-vous en pour vous entretenir souvent avec Lui ». </a:t>
            </a:r>
          </a:p>
          <a:p>
            <a:pPr marL="0" indent="0">
              <a:buNone/>
            </a:pPr>
            <a:r>
              <a:rPr lang="fr-FR" dirty="0"/>
              <a:t>(Sainte </a:t>
            </a:r>
            <a:r>
              <a:rPr lang="fr-FR" dirty="0" err="1"/>
              <a:t>Thérèse</a:t>
            </a:r>
            <a:r>
              <a:rPr lang="fr-FR" dirty="0"/>
              <a:t> d’Avila, </a:t>
            </a:r>
            <a:r>
              <a:rPr lang="fr-FR" i="1" dirty="0"/>
              <a:t>Chemin de la perfection</a:t>
            </a:r>
            <a:r>
              <a:rPr lang="fr-FR" dirty="0"/>
              <a:t>). </a:t>
            </a:r>
          </a:p>
        </p:txBody>
      </p:sp>
    </p:spTree>
    <p:extLst>
      <p:ext uri="{BB962C8B-B14F-4D97-AF65-F5344CB8AC3E}">
        <p14:creationId xmlns:p14="http://schemas.microsoft.com/office/powerpoint/2010/main" val="901425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48328-0FC1-784C-9064-DBAFEBC3F8D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A10DD88-778D-FC4B-9BA7-A3D207321A42}"/>
              </a:ext>
            </a:extLst>
          </p:cNvPr>
          <p:cNvSpPr>
            <a:spLocks noGrp="1"/>
          </p:cNvSpPr>
          <p:nvPr>
            <p:ph idx="1"/>
          </p:nvPr>
        </p:nvSpPr>
        <p:spPr/>
        <p:txBody>
          <a:bodyPr>
            <a:normAutofit fontScale="92500"/>
          </a:bodyPr>
          <a:lstStyle/>
          <a:p>
            <a:r>
              <a:rPr lang="fr-FR" dirty="0"/>
              <a:t>En Flandre, lieu d’origine de la </a:t>
            </a:r>
            <a:r>
              <a:rPr lang="fr-FR" dirty="0" err="1"/>
              <a:t>première</a:t>
            </a:r>
            <a:r>
              <a:rPr lang="fr-FR" dirty="0"/>
              <a:t> gravure sur bois </a:t>
            </a:r>
            <a:r>
              <a:rPr lang="fr-FR" dirty="0" err="1"/>
              <a:t>datée</a:t>
            </a:r>
            <a:r>
              <a:rPr lang="fr-FR" dirty="0"/>
              <a:t> </a:t>
            </a:r>
          </a:p>
          <a:p>
            <a:endParaRPr lang="fr-FR" dirty="0"/>
          </a:p>
          <a:p>
            <a:r>
              <a:rPr lang="fr-FR" b="1" dirty="0"/>
              <a:t>Anvers</a:t>
            </a:r>
          </a:p>
          <a:p>
            <a:r>
              <a:rPr lang="fr-FR" dirty="0"/>
              <a:t>au XVIe </a:t>
            </a:r>
            <a:r>
              <a:rPr lang="fr-FR" dirty="0" err="1"/>
              <a:t>siècle</a:t>
            </a:r>
            <a:r>
              <a:rPr lang="fr-FR" dirty="0"/>
              <a:t>, grand centre commercial de l’empire espagnol et le </a:t>
            </a:r>
            <a:r>
              <a:rPr lang="fr-FR" b="1" dirty="0"/>
              <a:t>phare de la </a:t>
            </a:r>
            <a:r>
              <a:rPr lang="fr-FR" b="1" dirty="0" err="1"/>
              <a:t>catholicite</a:t>
            </a:r>
            <a:r>
              <a:rPr lang="fr-FR" b="1" dirty="0"/>
              <a:t>́ du Nord </a:t>
            </a:r>
          </a:p>
          <a:p>
            <a:endParaRPr lang="fr-FR" b="1" dirty="0"/>
          </a:p>
          <a:p>
            <a:r>
              <a:rPr lang="fr-FR" dirty="0"/>
              <a:t>les </a:t>
            </a:r>
            <a:r>
              <a:rPr lang="fr-FR" dirty="0" err="1"/>
              <a:t>jésuites</a:t>
            </a:r>
            <a:r>
              <a:rPr lang="fr-FR" dirty="0"/>
              <a:t>, </a:t>
            </a:r>
          </a:p>
          <a:p>
            <a:endParaRPr lang="fr-FR" dirty="0"/>
          </a:p>
          <a:p>
            <a:r>
              <a:rPr lang="fr-FR" b="1" dirty="0"/>
              <a:t>Image comme moyen de propagande </a:t>
            </a:r>
            <a:r>
              <a:rPr lang="fr-FR" dirty="0"/>
              <a:t>en faveur de la doctrine de l’Eglise</a:t>
            </a:r>
          </a:p>
        </p:txBody>
      </p:sp>
    </p:spTree>
    <p:extLst>
      <p:ext uri="{BB962C8B-B14F-4D97-AF65-F5344CB8AC3E}">
        <p14:creationId xmlns:p14="http://schemas.microsoft.com/office/powerpoint/2010/main" val="908993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CF0F8-663A-B340-B4C8-F815A74AD86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B0A121D-04C2-3A40-B6C1-3101D943286B}"/>
              </a:ext>
            </a:extLst>
          </p:cNvPr>
          <p:cNvSpPr>
            <a:spLocks noGrp="1"/>
          </p:cNvSpPr>
          <p:nvPr>
            <p:ph idx="1"/>
          </p:nvPr>
        </p:nvSpPr>
        <p:spPr/>
        <p:txBody>
          <a:bodyPr/>
          <a:lstStyle/>
          <a:p>
            <a:r>
              <a:rPr lang="fr-FR" dirty="0"/>
              <a:t>inventaire fait à la mort d’Anne Hermans, veuve de Guillaume COLLAERT, </a:t>
            </a:r>
            <a:r>
              <a:rPr lang="fr-FR" dirty="0" err="1"/>
              <a:t>graveur-éditeur</a:t>
            </a:r>
            <a:r>
              <a:rPr lang="fr-FR" dirty="0"/>
              <a:t>, en 1666 : </a:t>
            </a:r>
          </a:p>
          <a:p>
            <a:pPr marL="0" indent="0">
              <a:buNone/>
            </a:pPr>
            <a:r>
              <a:rPr lang="fr-FR" dirty="0"/>
              <a:t>-68947 images en parchemin -Quelques milliers sur papier -12000 images </a:t>
            </a:r>
            <a:r>
              <a:rPr lang="fr-FR" dirty="0" err="1"/>
              <a:t>enluminées</a:t>
            </a:r>
            <a:r>
              <a:rPr lang="fr-FR" dirty="0"/>
              <a:t>. </a:t>
            </a:r>
          </a:p>
          <a:p>
            <a:pPr marL="0" indent="0">
              <a:buNone/>
            </a:pPr>
            <a:endParaRPr lang="fr-FR" dirty="0"/>
          </a:p>
          <a:p>
            <a:r>
              <a:rPr lang="fr-FR" dirty="0"/>
              <a:t>inventaire du graveur Jean GALLE, en 1676 :</a:t>
            </a:r>
            <a:br>
              <a:rPr lang="fr-FR" dirty="0"/>
            </a:br>
            <a:r>
              <a:rPr lang="fr-FR" dirty="0"/>
              <a:t>-81999 images de tous formats </a:t>
            </a:r>
          </a:p>
          <a:p>
            <a:endParaRPr lang="fr-FR" dirty="0"/>
          </a:p>
        </p:txBody>
      </p:sp>
    </p:spTree>
    <p:extLst>
      <p:ext uri="{BB962C8B-B14F-4D97-AF65-F5344CB8AC3E}">
        <p14:creationId xmlns:p14="http://schemas.microsoft.com/office/powerpoint/2010/main" val="39939827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94D353-85A8-1A44-A573-DE425D46558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5C1A61E-D3CC-EF46-9295-82AB3F11CB72}"/>
              </a:ext>
            </a:extLst>
          </p:cNvPr>
          <p:cNvSpPr>
            <a:spLocks noGrp="1"/>
          </p:cNvSpPr>
          <p:nvPr>
            <p:ph idx="1"/>
          </p:nvPr>
        </p:nvSpPr>
        <p:spPr/>
        <p:txBody>
          <a:bodyPr/>
          <a:lstStyle/>
          <a:p>
            <a:r>
              <a:rPr lang="fr-FR" dirty="0" err="1"/>
              <a:t>Répandues</a:t>
            </a:r>
            <a:r>
              <a:rPr lang="fr-FR" dirty="0"/>
              <a:t> dans l’</a:t>
            </a:r>
            <a:r>
              <a:rPr lang="fr-FR" dirty="0" err="1"/>
              <a:t>Amérique</a:t>
            </a:r>
            <a:r>
              <a:rPr lang="fr-FR" dirty="0"/>
              <a:t> espagnole, ces images se trouvent </a:t>
            </a:r>
            <a:r>
              <a:rPr lang="fr-FR" dirty="0" err="1"/>
              <a:t>également</a:t>
            </a:r>
            <a:r>
              <a:rPr lang="fr-FR" dirty="0"/>
              <a:t> </a:t>
            </a:r>
            <a:r>
              <a:rPr lang="fr-FR" b="1" dirty="0" err="1"/>
              <a:t>exportées</a:t>
            </a:r>
            <a:r>
              <a:rPr lang="fr-FR" b="1" dirty="0"/>
              <a:t> en </a:t>
            </a:r>
            <a:r>
              <a:rPr lang="fr-FR" b="1" dirty="0" err="1"/>
              <a:t>quantités</a:t>
            </a:r>
            <a:r>
              <a:rPr lang="fr-FR" b="1" dirty="0"/>
              <a:t> </a:t>
            </a:r>
            <a:r>
              <a:rPr lang="fr-FR" b="1" dirty="0" err="1"/>
              <a:t>considérables</a:t>
            </a:r>
            <a:r>
              <a:rPr lang="fr-FR" b="1" dirty="0"/>
              <a:t> </a:t>
            </a:r>
            <a:r>
              <a:rPr lang="fr-FR" dirty="0"/>
              <a:t>en Espagne, en Italie et </a:t>
            </a:r>
            <a:r>
              <a:rPr lang="fr-FR" b="1" dirty="0"/>
              <a:t>en France</a:t>
            </a:r>
            <a:r>
              <a:rPr lang="fr-FR" dirty="0"/>
              <a:t>. </a:t>
            </a:r>
          </a:p>
          <a:p>
            <a:r>
              <a:rPr lang="fr-FR" dirty="0"/>
              <a:t>A partir de la </a:t>
            </a:r>
            <a:r>
              <a:rPr lang="fr-FR" b="1" dirty="0"/>
              <a:t>fin du 16ème siècle</a:t>
            </a:r>
            <a:r>
              <a:rPr lang="fr-FR" dirty="0"/>
              <a:t>, </a:t>
            </a:r>
            <a:r>
              <a:rPr lang="fr-FR" b="1" dirty="0"/>
              <a:t>Paris</a:t>
            </a:r>
            <a:r>
              <a:rPr lang="fr-FR" dirty="0"/>
              <a:t>, où l’influence flamande est </a:t>
            </a:r>
            <a:r>
              <a:rPr lang="fr-FR" dirty="0" err="1"/>
              <a:t>considérable</a:t>
            </a:r>
            <a:r>
              <a:rPr lang="fr-FR" dirty="0"/>
              <a:t>, et où la gravure en taille-douce commence à s’imposer aux </a:t>
            </a:r>
            <a:r>
              <a:rPr lang="fr-FR" dirty="0" err="1"/>
              <a:t>dépens</a:t>
            </a:r>
            <a:r>
              <a:rPr lang="fr-FR" dirty="0"/>
              <a:t> du bois, prend progressivement </a:t>
            </a:r>
            <a:r>
              <a:rPr lang="fr-FR" b="1" dirty="0"/>
              <a:t>la </a:t>
            </a:r>
            <a:r>
              <a:rPr lang="fr-FR" b="1" dirty="0" err="1"/>
              <a:t>relève</a:t>
            </a:r>
            <a:r>
              <a:rPr lang="fr-FR" b="1" dirty="0"/>
              <a:t> d’Anvers </a:t>
            </a:r>
            <a:r>
              <a:rPr lang="fr-FR" dirty="0"/>
              <a:t>dans le domaine de l’image de </a:t>
            </a:r>
            <a:r>
              <a:rPr lang="fr-FR" dirty="0" err="1"/>
              <a:t>piéte</a:t>
            </a:r>
            <a:r>
              <a:rPr lang="fr-FR" dirty="0"/>
              <a:t>́. </a:t>
            </a:r>
          </a:p>
          <a:p>
            <a:r>
              <a:rPr lang="fr-FR" dirty="0"/>
              <a:t>Enfin, favorisant leur conservation future, </a:t>
            </a:r>
            <a:r>
              <a:rPr lang="fr-FR" b="1" dirty="0"/>
              <a:t>le format </a:t>
            </a:r>
            <a:r>
              <a:rPr lang="fr-FR" dirty="0"/>
              <a:t>adopté à cette </a:t>
            </a:r>
            <a:r>
              <a:rPr lang="fr-FR" dirty="0" err="1"/>
              <a:t>époque</a:t>
            </a:r>
            <a:r>
              <a:rPr lang="fr-FR" dirty="0"/>
              <a:t> rend les images faciles à glisser dans un livre.</a:t>
            </a:r>
          </a:p>
          <a:p>
            <a:endParaRPr lang="fr-FR" dirty="0"/>
          </a:p>
        </p:txBody>
      </p:sp>
    </p:spTree>
    <p:extLst>
      <p:ext uri="{BB962C8B-B14F-4D97-AF65-F5344CB8AC3E}">
        <p14:creationId xmlns:p14="http://schemas.microsoft.com/office/powerpoint/2010/main" val="15069950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CFB4A5-6BF8-EF4A-9843-94A33100C4B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5A5BE9A-E253-1449-8E84-AB57DA7F3122}"/>
              </a:ext>
            </a:extLst>
          </p:cNvPr>
          <p:cNvSpPr>
            <a:spLocks noGrp="1"/>
          </p:cNvSpPr>
          <p:nvPr>
            <p:ph idx="1"/>
          </p:nvPr>
        </p:nvSpPr>
        <p:spPr/>
        <p:txBody>
          <a:bodyPr/>
          <a:lstStyle/>
          <a:p>
            <a:r>
              <a:rPr lang="fr-FR" dirty="0"/>
              <a:t>Sous l’influence du concile de Trente et dynamisé par la </a:t>
            </a:r>
            <a:r>
              <a:rPr lang="fr-FR" dirty="0" err="1"/>
              <a:t>Contre-Réforme</a:t>
            </a:r>
            <a:r>
              <a:rPr lang="fr-FR" dirty="0"/>
              <a:t>, Paris se couvre d’</a:t>
            </a:r>
            <a:r>
              <a:rPr lang="fr-FR" dirty="0" err="1"/>
              <a:t>églises</a:t>
            </a:r>
            <a:r>
              <a:rPr lang="fr-FR" dirty="0"/>
              <a:t>, des couvents s’</a:t>
            </a:r>
            <a:r>
              <a:rPr lang="fr-FR" dirty="0" err="1"/>
              <a:t>édifient</a:t>
            </a:r>
            <a:r>
              <a:rPr lang="fr-FR" dirty="0"/>
              <a:t>, des </a:t>
            </a:r>
            <a:r>
              <a:rPr lang="fr-FR" dirty="0" err="1"/>
              <a:t>sociétés</a:t>
            </a:r>
            <a:r>
              <a:rPr lang="fr-FR" dirty="0"/>
              <a:t> religieuses se fondent qui </a:t>
            </a:r>
            <a:r>
              <a:rPr lang="fr-FR" dirty="0" err="1"/>
              <a:t>réclament</a:t>
            </a:r>
            <a:r>
              <a:rPr lang="fr-FR" dirty="0"/>
              <a:t> pour leurs </a:t>
            </a:r>
            <a:r>
              <a:rPr lang="fr-FR" dirty="0" err="1"/>
              <a:t>fidèles</a:t>
            </a:r>
            <a:r>
              <a:rPr lang="fr-FR" dirty="0"/>
              <a:t> des images pieuses. De nouveaux ateliers s’installent dans la rue Saint- Jacques, </a:t>
            </a:r>
            <a:r>
              <a:rPr lang="fr-FR" dirty="0" err="1"/>
              <a:t>délaissant</a:t>
            </a:r>
            <a:r>
              <a:rPr lang="fr-FR" dirty="0"/>
              <a:t> la rue </a:t>
            </a:r>
            <a:r>
              <a:rPr lang="fr-FR" dirty="0" err="1"/>
              <a:t>Montorgueil</a:t>
            </a:r>
            <a:r>
              <a:rPr lang="fr-FR" dirty="0"/>
              <a:t>, </a:t>
            </a:r>
            <a:r>
              <a:rPr lang="fr-FR" dirty="0" err="1"/>
              <a:t>préférant</a:t>
            </a:r>
            <a:r>
              <a:rPr lang="fr-FR" dirty="0"/>
              <a:t> le cuivre au bois, le burin à la gouge. </a:t>
            </a:r>
          </a:p>
          <a:p>
            <a:r>
              <a:rPr lang="fr-FR" dirty="0"/>
              <a:t>Extrait de : Le Monde merveilleux des images pieuses / Alain </a:t>
            </a:r>
            <a:r>
              <a:rPr lang="fr-FR" dirty="0" err="1"/>
              <a:t>Vircondelet</a:t>
            </a:r>
            <a:r>
              <a:rPr lang="fr-FR" dirty="0"/>
              <a:t>. Ed. </a:t>
            </a:r>
            <a:r>
              <a:rPr lang="fr-FR" dirty="0" err="1"/>
              <a:t>Herme</a:t>
            </a:r>
            <a:r>
              <a:rPr lang="fr-FR" dirty="0"/>
              <a:t>́, 1988. </a:t>
            </a:r>
            <a:r>
              <a:rPr lang="fr-FR"/>
              <a:t>(755 VIR) </a:t>
            </a:r>
          </a:p>
          <a:p>
            <a:endParaRPr lang="fr-FR"/>
          </a:p>
        </p:txBody>
      </p:sp>
    </p:spTree>
    <p:extLst>
      <p:ext uri="{BB962C8B-B14F-4D97-AF65-F5344CB8AC3E}">
        <p14:creationId xmlns:p14="http://schemas.microsoft.com/office/powerpoint/2010/main" val="37750208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3299</Words>
  <Application>Microsoft Macintosh PowerPoint</Application>
  <PresentationFormat>Grand écran</PresentationFormat>
  <Paragraphs>435</Paragraphs>
  <Slides>95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95</vt:i4>
      </vt:variant>
    </vt:vector>
  </HeadingPairs>
  <TitlesOfParts>
    <vt:vector size="101" baseType="lpstr">
      <vt:lpstr>Arial</vt:lpstr>
      <vt:lpstr>Calibri</vt:lpstr>
      <vt:lpstr>Calibri Light</vt:lpstr>
      <vt:lpstr>Helvetica</vt:lpstr>
      <vt:lpstr>Wingdings</vt:lpstr>
      <vt:lpstr>Thème Office</vt:lpstr>
      <vt:lpstr>L’EGLISE  DU SECOND XVIIe SIECLE POLITIQUE ET RELIGION</vt:lpstr>
      <vt:lpstr>INTRODUCTION</vt:lpstr>
      <vt:lpstr>Présentation PowerPoint</vt:lpstr>
      <vt:lpstr>C – LA REVOLUTION PAROISSIALE</vt:lpstr>
      <vt:lpstr>- Une France rurale des paroisses</vt:lpstr>
      <vt:lpstr>Présentation PowerPoint</vt:lpstr>
      <vt:lpstr>- Le changement de visage des paroisses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L’essor des confréries </vt:lpstr>
      <vt:lpstr>Présentation PowerPoint</vt:lpstr>
      <vt:lpstr>III – L’ETAT ABSOLU FACE AUX « ABSOLUS » DE DIEU </vt:lpstr>
      <vt:lpstr>Présentation PowerPoint</vt:lpstr>
      <vt:lpstr>A – LA MISE EN PLACE DES ABSOLUTISMES</vt:lpstr>
      <vt:lpstr>- L’absolutisme royal</vt:lpstr>
      <vt:lpstr>- La révocation de l’Edit de Nantes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 – GALLICANISME ET ABSOLUTISME</vt:lpstr>
      <vt:lpstr>1 - Le réveil du gallicanisme épiscopal</vt:lpstr>
      <vt:lpstr>Présentation PowerPoint</vt:lpstr>
      <vt:lpstr>  2 - La Déclaration des Quatre articles (19 mars 1682) </vt:lpstr>
      <vt:lpstr>Présentation PowerPoint</vt:lpstr>
      <vt:lpstr>Présentation PowerPoint</vt:lpstr>
      <vt:lpstr>3 – Une opposition mesurée à l’ultramontanisme </vt:lpstr>
      <vt:lpstr>Présentation PowerPoint</vt:lpstr>
      <vt:lpstr>Présentation PowerPoint</vt:lpstr>
      <vt:lpstr>Présentation PowerPoint</vt:lpstr>
      <vt:lpstr>IV  – LES « ABSOLUS » DES QUETES SPIRITUELLES</vt:lpstr>
      <vt:lpstr>A – LE JANSENISME</vt:lpstr>
      <vt:lpstr>Présentation PowerPoint</vt:lpstr>
      <vt:lpstr>1 – Un débat théologique sur la grâce et la liberté </vt:lpstr>
      <vt:lpstr>Présentation PowerPoint</vt:lpstr>
      <vt:lpstr>Présentation PowerPoint</vt:lpstr>
      <vt:lpstr>Présentation PowerPoint</vt:lpstr>
      <vt:lpstr>Présentation PowerPoint</vt:lpstr>
      <vt:lpstr>2 – Le cercle de Port-Royal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 De la querelle théologique au conflit politique</vt:lpstr>
      <vt:lpstr>- Une opposition à Rome et au Roi ? </vt:lpstr>
      <vt:lpstr>Présentation PowerPoint</vt:lpstr>
      <vt:lpstr>Présentation PowerPoint</vt:lpstr>
      <vt:lpstr>Présentation PowerPoint</vt:lpstr>
      <vt:lpstr>Présentation PowerPoint</vt:lpstr>
      <vt:lpstr>Présentation PowerPoint</vt:lpstr>
      <vt:lpstr>- La relance absolutiste contre Port-Royal</vt:lpstr>
      <vt:lpstr>Présentation PowerPoint</vt:lpstr>
      <vt:lpstr>Présentation PowerPoint</vt:lpstr>
      <vt:lpstr>Présentation PowerPoint</vt:lpstr>
      <vt:lpstr>Présentation PowerPoint</vt:lpstr>
      <vt:lpstr>Présentation PowerPoint</vt:lpstr>
      <vt:lpstr>B – LA CONDAMNATION MYSTIQUE</vt:lpstr>
      <vt:lpstr>Présentation PowerPoint</vt:lpstr>
      <vt:lpstr> - La condamnation de tous les quiétismes</vt:lpstr>
      <vt:lpstr>Présentation PowerPoint</vt:lpstr>
      <vt:lpstr>- L’affaire des possédées de Loudun</vt:lpstr>
      <vt:lpstr>Présentation PowerPoint</vt:lpstr>
      <vt:lpstr>Présentation PowerPoint</vt:lpstr>
      <vt:lpstr>Présentation PowerPoint</vt:lpstr>
      <vt:lpstr>  - La mystique dans la rue </vt:lpstr>
      <vt:lpstr>Présentation PowerPoint</vt:lpstr>
      <vt:lpstr> &gt;  Pierre de Bérulle (1567-1622) </vt:lpstr>
      <vt:lpstr> &gt;  Saint Vincent de Paul (1581-1660) </vt:lpstr>
      <vt:lpstr>CONCLUSION</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9 POWERPOINT 2021</dc:title>
  <dc:creator>christian manuel</dc:creator>
  <cp:lastModifiedBy>christian manuel</cp:lastModifiedBy>
  <cp:revision>59</cp:revision>
  <dcterms:created xsi:type="dcterms:W3CDTF">2021-11-17T11:27:48Z</dcterms:created>
  <dcterms:modified xsi:type="dcterms:W3CDTF">2022-11-30T11:23:45Z</dcterms:modified>
</cp:coreProperties>
</file>