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sldIdLst>
    <p:sldId id="293" r:id="rId2"/>
    <p:sldId id="276" r:id="rId3"/>
    <p:sldId id="289" r:id="rId4"/>
    <p:sldId id="292" r:id="rId5"/>
    <p:sldId id="290" r:id="rId6"/>
    <p:sldId id="291" r:id="rId7"/>
    <p:sldId id="312" r:id="rId8"/>
    <p:sldId id="311" r:id="rId9"/>
    <p:sldId id="283" r:id="rId10"/>
    <p:sldId id="320" r:id="rId11"/>
    <p:sldId id="321" r:id="rId12"/>
    <p:sldId id="322" r:id="rId13"/>
    <p:sldId id="286" r:id="rId14"/>
    <p:sldId id="281" r:id="rId15"/>
    <p:sldId id="282" r:id="rId16"/>
    <p:sldId id="284" r:id="rId17"/>
    <p:sldId id="285" r:id="rId18"/>
    <p:sldId id="258" r:id="rId19"/>
    <p:sldId id="259" r:id="rId20"/>
    <p:sldId id="319" r:id="rId21"/>
    <p:sldId id="260" r:id="rId22"/>
    <p:sldId id="262" r:id="rId23"/>
    <p:sldId id="263" r:id="rId24"/>
    <p:sldId id="298" r:id="rId25"/>
    <p:sldId id="288" r:id="rId26"/>
    <p:sldId id="268" r:id="rId27"/>
    <p:sldId id="297" r:id="rId28"/>
    <p:sldId id="294" r:id="rId29"/>
    <p:sldId id="295" r:id="rId30"/>
    <p:sldId id="287" r:id="rId31"/>
    <p:sldId id="318" r:id="rId32"/>
    <p:sldId id="269" r:id="rId33"/>
    <p:sldId id="296" r:id="rId34"/>
    <p:sldId id="280" r:id="rId35"/>
    <p:sldId id="270" r:id="rId36"/>
    <p:sldId id="299" r:id="rId37"/>
    <p:sldId id="300" r:id="rId38"/>
    <p:sldId id="323" r:id="rId39"/>
    <p:sldId id="313" r:id="rId40"/>
    <p:sldId id="314" r:id="rId41"/>
    <p:sldId id="315" r:id="rId42"/>
    <p:sldId id="317" r:id="rId43"/>
    <p:sldId id="316" r:id="rId44"/>
    <p:sldId id="272" r:id="rId45"/>
    <p:sldId id="301" r:id="rId46"/>
    <p:sldId id="302" r:id="rId47"/>
    <p:sldId id="303" r:id="rId48"/>
    <p:sldId id="304" r:id="rId49"/>
    <p:sldId id="305" r:id="rId50"/>
    <p:sldId id="306" r:id="rId51"/>
    <p:sldId id="273" r:id="rId52"/>
    <p:sldId id="307" r:id="rId53"/>
    <p:sldId id="308" r:id="rId54"/>
    <p:sldId id="324" r:id="rId55"/>
    <p:sldId id="274" r:id="rId56"/>
    <p:sldId id="309" r:id="rId57"/>
    <p:sldId id="310" r:id="rId58"/>
    <p:sldId id="329" r:id="rId59"/>
    <p:sldId id="325" r:id="rId60"/>
    <p:sldId id="326" r:id="rId61"/>
    <p:sldId id="327" r:id="rId62"/>
    <p:sldId id="330" r:id="rId63"/>
    <p:sldId id="328" r:id="rId64"/>
    <p:sldId id="331" r:id="rId65"/>
    <p:sldId id="332" r:id="rId66"/>
    <p:sldId id="333" r:id="rId67"/>
    <p:sldId id="337" r:id="rId68"/>
    <p:sldId id="340" r:id="rId69"/>
    <p:sldId id="334" r:id="rId70"/>
    <p:sldId id="335" r:id="rId71"/>
    <p:sldId id="336" r:id="rId72"/>
    <p:sldId id="341" r:id="rId73"/>
    <p:sldId id="338" r:id="rId74"/>
    <p:sldId id="339" r:id="rId7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p:restoredTop sz="94541"/>
  </p:normalViewPr>
  <p:slideViewPr>
    <p:cSldViewPr snapToObjects="1">
      <p:cViewPr>
        <p:scale>
          <a:sx n="153" d="100"/>
          <a:sy n="153" d="100"/>
        </p:scale>
        <p:origin x="216" y="-13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4468B-8670-0B44-86EE-780D25FA9ED1}" type="datetimeFigureOut">
              <a:rPr lang="fr-FR" smtClean="0"/>
              <a:t>21/09/2022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25574-36F8-D145-B4C2-03DA7FB1C536}" type="slidenum">
              <a:rPr lang="fr-FR" smtClean="0"/>
              <a:t>‹N°›</a:t>
            </a:fld>
            <a:endParaRPr lang="fr-FR"/>
          </a:p>
        </p:txBody>
      </p:sp>
    </p:spTree>
    <p:extLst>
      <p:ext uri="{BB962C8B-B14F-4D97-AF65-F5344CB8AC3E}">
        <p14:creationId xmlns:p14="http://schemas.microsoft.com/office/powerpoint/2010/main" val="953048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7</a:t>
            </a:fld>
            <a:endParaRPr lang="fr-FR"/>
          </a:p>
        </p:txBody>
      </p:sp>
    </p:spTree>
    <p:extLst>
      <p:ext uri="{BB962C8B-B14F-4D97-AF65-F5344CB8AC3E}">
        <p14:creationId xmlns:p14="http://schemas.microsoft.com/office/powerpoint/2010/main" val="88054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Mise au tombeau (XVe siècle), Basilique Saint-Jean Baptiste de Chaumont</a:t>
            </a:r>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49</a:t>
            </a:fld>
            <a:endParaRPr lang="fr-FR"/>
          </a:p>
        </p:txBody>
      </p:sp>
    </p:spTree>
    <p:extLst>
      <p:ext uri="{BB962C8B-B14F-4D97-AF65-F5344CB8AC3E}">
        <p14:creationId xmlns:p14="http://schemas.microsoft.com/office/powerpoint/2010/main" val="34277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Danse macabre, Abbatiale Saint-Robert de la Chaise-Dieu (XVe siècle)</a:t>
            </a:r>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50</a:t>
            </a:fld>
            <a:endParaRPr lang="fr-FR"/>
          </a:p>
        </p:txBody>
      </p:sp>
    </p:spTree>
    <p:extLst>
      <p:ext uri="{BB962C8B-B14F-4D97-AF65-F5344CB8AC3E}">
        <p14:creationId xmlns:p14="http://schemas.microsoft.com/office/powerpoint/2010/main" val="86911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51</a:t>
            </a:fld>
            <a:endParaRPr lang="fr-FR"/>
          </a:p>
        </p:txBody>
      </p:sp>
    </p:spTree>
    <p:extLst>
      <p:ext uri="{BB962C8B-B14F-4D97-AF65-F5344CB8AC3E}">
        <p14:creationId xmlns:p14="http://schemas.microsoft.com/office/powerpoint/2010/main" val="3348066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202122"/>
                </a:solidFill>
                <a:effectLst/>
                <a:latin typeface="Arial" panose="020B0604020202020204" pitchFamily="34" charset="0"/>
              </a:rPr>
              <a:t>Jan Hus au bûcher, chronique illustrée de </a:t>
            </a:r>
            <a:r>
              <a:rPr lang="fr-FR" b="0" i="0" u="none" strike="noStrike" dirty="0" err="1">
                <a:solidFill>
                  <a:srgbClr val="202122"/>
                </a:solidFill>
                <a:effectLst/>
                <a:latin typeface="Arial" panose="020B0604020202020204" pitchFamily="34" charset="0"/>
              </a:rPr>
              <a:t>Dietbld</a:t>
            </a:r>
            <a:r>
              <a:rPr lang="fr-FR" b="0" i="0" u="none" strike="noStrike" dirty="0">
                <a:solidFill>
                  <a:srgbClr val="202122"/>
                </a:solidFill>
                <a:effectLst/>
                <a:latin typeface="Arial" panose="020B0604020202020204" pitchFamily="34" charset="0"/>
              </a:rPr>
              <a:t> Schilling le Vieux, 1485</a:t>
            </a:r>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65</a:t>
            </a:fld>
            <a:endParaRPr lang="fr-FR"/>
          </a:p>
        </p:txBody>
      </p:sp>
    </p:spTree>
    <p:extLst>
      <p:ext uri="{BB962C8B-B14F-4D97-AF65-F5344CB8AC3E}">
        <p14:creationId xmlns:p14="http://schemas.microsoft.com/office/powerpoint/2010/main" val="1713509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454545"/>
                </a:solidFill>
                <a:effectLst/>
                <a:latin typeface="maitree"/>
              </a:rPr>
              <a:t>Ignace de Loyola,</a:t>
            </a:r>
            <a:r>
              <a:rPr lang="fr-FR" b="0" i="1" u="none" strike="noStrike" dirty="0">
                <a:solidFill>
                  <a:srgbClr val="454545"/>
                </a:solidFill>
                <a:effectLst/>
                <a:latin typeface="maitree"/>
              </a:rPr>
              <a:t> </a:t>
            </a:r>
            <a:r>
              <a:rPr lang="fr-FR" b="0" i="1" u="none" strike="noStrike" dirty="0">
                <a:solidFill>
                  <a:srgbClr val="454545"/>
                </a:solidFill>
                <a:effectLst/>
                <a:latin typeface="inherit"/>
              </a:rPr>
              <a:t>Autobiographie</a:t>
            </a:r>
            <a:r>
              <a:rPr lang="fr-FR" b="0" i="0" u="none" strike="noStrike" dirty="0">
                <a:solidFill>
                  <a:srgbClr val="454545"/>
                </a:solidFill>
                <a:effectLst/>
                <a:latin typeface="maitree"/>
              </a:rPr>
              <a:t>, traduit de l’espagnol et annoté par Alain </a:t>
            </a:r>
            <a:r>
              <a:rPr lang="fr-FR" b="0" i="0" u="none" strike="noStrike" dirty="0" err="1">
                <a:solidFill>
                  <a:srgbClr val="454545"/>
                </a:solidFill>
                <a:effectLst/>
                <a:latin typeface="maitree"/>
              </a:rPr>
              <a:t>Guillermou</a:t>
            </a:r>
            <a:r>
              <a:rPr lang="fr-FR" b="0" i="0" u="none" strike="noStrike" dirty="0">
                <a:solidFill>
                  <a:srgbClr val="454545"/>
                </a:solidFill>
                <a:effectLst/>
                <a:latin typeface="maitree"/>
              </a:rPr>
              <a:t>, Paris, Seuil, 1962, chap. 7, p. 119 – 131.</a:t>
            </a:r>
            <a:endParaRPr lang="fr-FR" b="0"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70</a:t>
            </a:fld>
            <a:endParaRPr lang="fr-FR"/>
          </a:p>
        </p:txBody>
      </p:sp>
    </p:spTree>
    <p:extLst>
      <p:ext uri="{BB962C8B-B14F-4D97-AF65-F5344CB8AC3E}">
        <p14:creationId xmlns:p14="http://schemas.microsoft.com/office/powerpoint/2010/main" val="393366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Anonyme, Vierge au manteau, XVe siècle, Musée Crozatier, Le Puy</a:t>
            </a:r>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10</a:t>
            </a:fld>
            <a:endParaRPr lang="fr-FR"/>
          </a:p>
        </p:txBody>
      </p:sp>
    </p:spTree>
    <p:extLst>
      <p:ext uri="{BB962C8B-B14F-4D97-AF65-F5344CB8AC3E}">
        <p14:creationId xmlns:p14="http://schemas.microsoft.com/office/powerpoint/2010/main" val="426272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Vierge au manteau aidée de saint Bernardin (à gauche) et saint Sébastien à droite, pour repousser la peste XVe siècle. </a:t>
            </a:r>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11</a:t>
            </a:fld>
            <a:endParaRPr lang="fr-FR"/>
          </a:p>
        </p:txBody>
      </p:sp>
    </p:spTree>
    <p:extLst>
      <p:ext uri="{BB962C8B-B14F-4D97-AF65-F5344CB8AC3E}">
        <p14:creationId xmlns:p14="http://schemas.microsoft.com/office/powerpoint/2010/main" val="4055848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373737"/>
                </a:solidFill>
                <a:effectLst/>
                <a:latin typeface="Helvetica Neue" panose="02000503000000020004" pitchFamily="2" charset="0"/>
              </a:rPr>
              <a:t> Cité par Boris </a:t>
            </a:r>
            <a:r>
              <a:rPr lang="fr-FR" b="0" i="0" u="none" strike="noStrike" dirty="0" err="1">
                <a:solidFill>
                  <a:srgbClr val="373737"/>
                </a:solidFill>
                <a:effectLst/>
                <a:latin typeface="Helvetica Neue" panose="02000503000000020004" pitchFamily="2" charset="0"/>
              </a:rPr>
              <a:t>Bove</a:t>
            </a:r>
            <a:r>
              <a:rPr lang="fr-FR" b="0" i="0" u="none" strike="noStrike" dirty="0">
                <a:solidFill>
                  <a:srgbClr val="373737"/>
                </a:solidFill>
                <a:effectLst/>
                <a:latin typeface="Helvetica Neue" panose="02000503000000020004" pitchFamily="2" charset="0"/>
              </a:rPr>
              <a:t>, </a:t>
            </a:r>
            <a:r>
              <a:rPr lang="fr-FR" b="0" i="1" u="none" strike="noStrike" dirty="0">
                <a:solidFill>
                  <a:srgbClr val="373737"/>
                </a:solidFill>
                <a:effectLst/>
                <a:latin typeface="Helvetica Neue" panose="02000503000000020004" pitchFamily="2" charset="0"/>
              </a:rPr>
              <a:t>Le temps de la guerre de Cent Ans. 1328-1453</a:t>
            </a:r>
            <a:r>
              <a:rPr lang="fr-FR" b="0" i="0" u="none" strike="noStrike" dirty="0">
                <a:solidFill>
                  <a:srgbClr val="373737"/>
                </a:solidFill>
                <a:effectLst/>
                <a:latin typeface="Helvetica Neue" panose="02000503000000020004" pitchFamily="2" charset="0"/>
              </a:rPr>
              <a:t>, Paris, Belin, « Histoire de France », 2010, p. 293.</a:t>
            </a:r>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12</a:t>
            </a:fld>
            <a:endParaRPr lang="fr-FR"/>
          </a:p>
        </p:txBody>
      </p:sp>
    </p:spTree>
    <p:extLst>
      <p:ext uri="{BB962C8B-B14F-4D97-AF65-F5344CB8AC3E}">
        <p14:creationId xmlns:p14="http://schemas.microsoft.com/office/powerpoint/2010/main" val="328844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16</a:t>
            </a:fld>
            <a:endParaRPr lang="fr-FR"/>
          </a:p>
        </p:txBody>
      </p:sp>
    </p:spTree>
    <p:extLst>
      <p:ext uri="{BB962C8B-B14F-4D97-AF65-F5344CB8AC3E}">
        <p14:creationId xmlns:p14="http://schemas.microsoft.com/office/powerpoint/2010/main" val="529590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br>
              <a:rPr lang="fr-FR" dirty="0"/>
            </a:br>
            <a:r>
              <a:rPr lang="fr-FR" b="0" i="0" u="none" strike="noStrike" dirty="0">
                <a:solidFill>
                  <a:srgbClr val="393939"/>
                </a:solidFill>
                <a:effectLst/>
                <a:latin typeface="Vollkorn"/>
              </a:rPr>
              <a:t>Joos van </a:t>
            </a:r>
            <a:r>
              <a:rPr lang="fr-FR" b="0" i="0" u="none" strike="noStrike" dirty="0" err="1">
                <a:solidFill>
                  <a:srgbClr val="393939"/>
                </a:solidFill>
                <a:effectLst/>
                <a:latin typeface="Vollkorn"/>
              </a:rPr>
              <a:t>Wassenhove</a:t>
            </a:r>
            <a:r>
              <a:rPr lang="fr-FR" b="0" i="0" u="none" strike="noStrike" dirty="0">
                <a:solidFill>
                  <a:srgbClr val="393939"/>
                </a:solidFill>
                <a:effectLst/>
                <a:latin typeface="Vollkorn"/>
              </a:rPr>
              <a:t>, </a:t>
            </a:r>
            <a:r>
              <a:rPr lang="fr-FR" b="0" i="1" u="none" strike="noStrike" dirty="0">
                <a:solidFill>
                  <a:srgbClr val="393939"/>
                </a:solidFill>
                <a:effectLst/>
                <a:latin typeface="Vollkorn"/>
              </a:rPr>
              <a:t>Pétrarque</a:t>
            </a:r>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31</a:t>
            </a:fld>
            <a:endParaRPr lang="fr-FR"/>
          </a:p>
        </p:txBody>
      </p:sp>
    </p:spTree>
    <p:extLst>
      <p:ext uri="{BB962C8B-B14F-4D97-AF65-F5344CB8AC3E}">
        <p14:creationId xmlns:p14="http://schemas.microsoft.com/office/powerpoint/2010/main" val="339841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u="none" strike="noStrike" dirty="0">
                <a:solidFill>
                  <a:srgbClr val="202122"/>
                </a:solidFill>
                <a:effectLst/>
                <a:latin typeface="Arial" panose="020B0604020202020204" pitchFamily="34" charset="0"/>
              </a:rPr>
              <a:t>Grandes Chroniques de Frances de Charles V (1338-1380) - BNF fr2813 f208 (Clercs se disputant)</a:t>
            </a:r>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38</a:t>
            </a:fld>
            <a:endParaRPr lang="fr-FR"/>
          </a:p>
        </p:txBody>
      </p:sp>
    </p:spTree>
    <p:extLst>
      <p:ext uri="{BB962C8B-B14F-4D97-AF65-F5344CB8AC3E}">
        <p14:creationId xmlns:p14="http://schemas.microsoft.com/office/powerpoint/2010/main" val="2715954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39</a:t>
            </a:fld>
            <a:endParaRPr lang="fr-FR"/>
          </a:p>
        </p:txBody>
      </p:sp>
    </p:spTree>
    <p:extLst>
      <p:ext uri="{BB962C8B-B14F-4D97-AF65-F5344CB8AC3E}">
        <p14:creationId xmlns:p14="http://schemas.microsoft.com/office/powerpoint/2010/main" val="4079086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En rose, les états reconnaissant le pape de Rome</a:t>
            </a:r>
          </a:p>
          <a:p>
            <a:pPr marL="171450" indent="-171450">
              <a:buFontTx/>
              <a:buChar char="-"/>
            </a:pPr>
            <a:r>
              <a:rPr lang="fr-FR" dirty="0"/>
              <a:t>En bleu, les états reconnaissant le pape d’Avignon</a:t>
            </a:r>
          </a:p>
          <a:p>
            <a:pPr marL="171450" indent="-171450">
              <a:buFontTx/>
              <a:buChar char="-"/>
            </a:pPr>
            <a:r>
              <a:rPr lang="fr-FR" dirty="0"/>
              <a:t>En beige, les états changeant d’obédience pendant le schisme</a:t>
            </a:r>
          </a:p>
        </p:txBody>
      </p:sp>
      <p:sp>
        <p:nvSpPr>
          <p:cNvPr id="4" name="Espace réservé du numéro de diapositive 3"/>
          <p:cNvSpPr>
            <a:spLocks noGrp="1"/>
          </p:cNvSpPr>
          <p:nvPr>
            <p:ph type="sldNum" sz="quarter" idx="5"/>
          </p:nvPr>
        </p:nvSpPr>
        <p:spPr/>
        <p:txBody>
          <a:bodyPr/>
          <a:lstStyle/>
          <a:p>
            <a:fld id="{A4B25574-36F8-D145-B4C2-03DA7FB1C536}" type="slidenum">
              <a:rPr lang="fr-FR" smtClean="0"/>
              <a:t>41</a:t>
            </a:fld>
            <a:endParaRPr lang="fr-FR"/>
          </a:p>
        </p:txBody>
      </p:sp>
    </p:spTree>
    <p:extLst>
      <p:ext uri="{BB962C8B-B14F-4D97-AF65-F5344CB8AC3E}">
        <p14:creationId xmlns:p14="http://schemas.microsoft.com/office/powerpoint/2010/main" val="219735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9FD3B9C-885C-594D-AF8C-1041D034157C}" type="datetimeFigureOut">
              <a:rPr lang="fr-FR" smtClean="0"/>
              <a:pPr/>
              <a:t>21/09/2022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AFB228-B545-DE41-BC72-96F50320474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D3B9C-885C-594D-AF8C-1041D034157C}" type="datetimeFigureOut">
              <a:rPr lang="fr-FR" smtClean="0"/>
              <a:pPr/>
              <a:t>21/09/2022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FB228-B545-DE41-BC72-96F50320474A}"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DDE6150-6AF1-3D41-A71E-CCA4A314312C}"/>
              </a:ext>
            </a:extLst>
          </p:cNvPr>
          <p:cNvPicPr>
            <a:picLocks noChangeAspect="1"/>
          </p:cNvPicPr>
          <p:nvPr/>
        </p:nvPicPr>
        <p:blipFill>
          <a:blip r:embed="rId2"/>
          <a:stretch>
            <a:fillRect/>
          </a:stretch>
        </p:blipFill>
        <p:spPr>
          <a:xfrm>
            <a:off x="190500" y="2082800"/>
            <a:ext cx="8763000" cy="1346200"/>
          </a:xfrm>
          <a:prstGeom prst="rect">
            <a:avLst/>
          </a:prstGeom>
        </p:spPr>
      </p:pic>
    </p:spTree>
    <p:extLst>
      <p:ext uri="{BB962C8B-B14F-4D97-AF65-F5344CB8AC3E}">
        <p14:creationId xmlns:p14="http://schemas.microsoft.com/office/powerpoint/2010/main" val="296877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56F0D-A299-6D49-A419-34337DAFEDFA}"/>
              </a:ext>
            </a:extLst>
          </p:cNvPr>
          <p:cNvSpPr>
            <a:spLocks noGrp="1"/>
          </p:cNvSpPr>
          <p:nvPr>
            <p:ph type="title"/>
          </p:nvPr>
        </p:nvSpPr>
        <p:spPr/>
        <p:txBody>
          <a:bodyPr/>
          <a:lstStyle/>
          <a:p>
            <a:pPr algn="l"/>
            <a:r>
              <a:rPr lang="fr-FR" dirty="0"/>
              <a:t>- UN CONTEXTE DE CRISES</a:t>
            </a:r>
          </a:p>
        </p:txBody>
      </p:sp>
      <p:pic>
        <p:nvPicPr>
          <p:cNvPr id="4" name="Espace réservé du contenu 3">
            <a:extLst>
              <a:ext uri="{FF2B5EF4-FFF2-40B4-BE49-F238E27FC236}">
                <a16:creationId xmlns:a16="http://schemas.microsoft.com/office/drawing/2014/main" id="{AA30FAD3-0472-F54D-A16A-8C1CED03E7F6}"/>
              </a:ext>
            </a:extLst>
          </p:cNvPr>
          <p:cNvPicPr>
            <a:picLocks noGrp="1" noChangeAspect="1"/>
          </p:cNvPicPr>
          <p:nvPr>
            <p:ph idx="1"/>
          </p:nvPr>
        </p:nvPicPr>
        <p:blipFill>
          <a:blip r:embed="rId3"/>
          <a:stretch>
            <a:fillRect/>
          </a:stretch>
        </p:blipFill>
        <p:spPr>
          <a:xfrm>
            <a:off x="1403648" y="1421426"/>
            <a:ext cx="6014669" cy="4464496"/>
          </a:xfrm>
        </p:spPr>
      </p:pic>
    </p:spTree>
    <p:extLst>
      <p:ext uri="{BB962C8B-B14F-4D97-AF65-F5344CB8AC3E}">
        <p14:creationId xmlns:p14="http://schemas.microsoft.com/office/powerpoint/2010/main" val="2408454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C2ED27B-3281-984E-8C37-EFDF975BA221}"/>
              </a:ext>
            </a:extLst>
          </p:cNvPr>
          <p:cNvPicPr>
            <a:picLocks noChangeAspect="1"/>
          </p:cNvPicPr>
          <p:nvPr/>
        </p:nvPicPr>
        <p:blipFill>
          <a:blip r:embed="rId3"/>
          <a:stretch>
            <a:fillRect/>
          </a:stretch>
        </p:blipFill>
        <p:spPr>
          <a:xfrm>
            <a:off x="2627784" y="250069"/>
            <a:ext cx="4217382" cy="6357862"/>
          </a:xfrm>
          <a:prstGeom prst="rect">
            <a:avLst/>
          </a:prstGeom>
        </p:spPr>
      </p:pic>
    </p:spTree>
    <p:extLst>
      <p:ext uri="{BB962C8B-B14F-4D97-AF65-F5344CB8AC3E}">
        <p14:creationId xmlns:p14="http://schemas.microsoft.com/office/powerpoint/2010/main" val="384040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14867AC-BF8C-3E4C-8156-488B5D9E511D}"/>
              </a:ext>
            </a:extLst>
          </p:cNvPr>
          <p:cNvSpPr txBox="1"/>
          <p:nvPr/>
        </p:nvSpPr>
        <p:spPr>
          <a:xfrm>
            <a:off x="2051720" y="548680"/>
            <a:ext cx="4572000" cy="5909310"/>
          </a:xfrm>
          <a:prstGeom prst="rect">
            <a:avLst/>
          </a:prstGeom>
          <a:noFill/>
        </p:spPr>
        <p:txBody>
          <a:bodyPr wrap="square">
            <a:spAutoFit/>
          </a:bodyPr>
          <a:lstStyle/>
          <a:p>
            <a:r>
              <a:rPr lang="fr-FR" b="0" i="1" u="none" strike="noStrike" dirty="0">
                <a:effectLst/>
                <a:latin typeface="Georgia" panose="02040502050405020303" pitchFamily="18" charset="0"/>
              </a:rPr>
              <a:t>On vit alors les nuages et la mer se déchaîner</a:t>
            </a:r>
            <a:br>
              <a:rPr lang="fr-FR" dirty="0"/>
            </a:br>
            <a:r>
              <a:rPr lang="fr-FR" b="0" i="0" u="none" strike="noStrike" dirty="0">
                <a:effectLst/>
                <a:latin typeface="Georgia" panose="02040502050405020303" pitchFamily="18" charset="0"/>
              </a:rPr>
              <a:t>[…]</a:t>
            </a:r>
            <a:br>
              <a:rPr lang="fr-FR" dirty="0"/>
            </a:br>
            <a:r>
              <a:rPr lang="fr-FR" b="0" i="1" u="none" strike="noStrike" dirty="0">
                <a:effectLst/>
                <a:latin typeface="Georgia" panose="02040502050405020303" pitchFamily="18" charset="0"/>
              </a:rPr>
              <a:t>Et par crainte de mourir,</a:t>
            </a:r>
            <a:br>
              <a:rPr lang="fr-FR" dirty="0"/>
            </a:br>
            <a:r>
              <a:rPr lang="fr-FR" b="0" i="1" u="none" strike="noStrike" dirty="0">
                <a:effectLst/>
                <a:latin typeface="Georgia" panose="02040502050405020303" pitchFamily="18" charset="0"/>
              </a:rPr>
              <a:t>Tout ce qui a vie sur terre</a:t>
            </a:r>
            <a:br>
              <a:rPr lang="fr-FR" dirty="0"/>
            </a:br>
            <a:r>
              <a:rPr lang="fr-FR" b="0" i="1" u="none" strike="noStrike" dirty="0">
                <a:effectLst/>
                <a:latin typeface="Georgia" panose="02040502050405020303" pitchFamily="18" charset="0"/>
              </a:rPr>
              <a:t>Chercher refuge pour se protéger.</a:t>
            </a:r>
            <a:br>
              <a:rPr lang="fr-FR" dirty="0"/>
            </a:br>
            <a:r>
              <a:rPr lang="fr-FR" b="0" i="0" u="none" strike="noStrike" dirty="0">
                <a:effectLst/>
                <a:latin typeface="Georgia" panose="02040502050405020303" pitchFamily="18" charset="0"/>
              </a:rPr>
              <a:t>[…]</a:t>
            </a:r>
            <a:br>
              <a:rPr lang="fr-FR" dirty="0"/>
            </a:br>
            <a:r>
              <a:rPr lang="fr-FR" b="0" i="1" u="none" strike="noStrike" dirty="0">
                <a:effectLst/>
                <a:latin typeface="Georgia" panose="02040502050405020303" pitchFamily="18" charset="0"/>
              </a:rPr>
              <a:t>Ainsi il </a:t>
            </a:r>
            <a:r>
              <a:rPr lang="fr-FR" b="0" i="0" u="none" strike="noStrike" dirty="0">
                <a:effectLst/>
                <a:latin typeface="Georgia" panose="02040502050405020303" pitchFamily="18" charset="0"/>
              </a:rPr>
              <a:t>[l’air]</a:t>
            </a:r>
            <a:r>
              <a:rPr lang="fr-FR" b="0" i="1" u="none" strike="noStrike" dirty="0">
                <a:effectLst/>
                <a:latin typeface="Georgia" panose="02040502050405020303" pitchFamily="18" charset="0"/>
              </a:rPr>
              <a:t> devint tout corrompu.</a:t>
            </a:r>
            <a:br>
              <a:rPr lang="fr-FR" dirty="0"/>
            </a:br>
            <a:r>
              <a:rPr lang="fr-FR" b="0" i="1" u="none" strike="noStrike" dirty="0">
                <a:effectLst/>
                <a:latin typeface="Georgia" panose="02040502050405020303" pitchFamily="18" charset="0"/>
              </a:rPr>
              <a:t>Signe de sa corruption,</a:t>
            </a:r>
            <a:br>
              <a:rPr lang="fr-FR" dirty="0"/>
            </a:br>
            <a:r>
              <a:rPr lang="fr-FR" b="0" i="1" u="none" strike="noStrike" dirty="0">
                <a:effectLst/>
                <a:latin typeface="Georgia" panose="02040502050405020303" pitchFamily="18" charset="0"/>
              </a:rPr>
              <a:t>Les gens furent d’avis</a:t>
            </a:r>
            <a:br>
              <a:rPr lang="fr-FR" dirty="0"/>
            </a:br>
            <a:r>
              <a:rPr lang="fr-FR" b="0" i="1" u="none" strike="noStrike" dirty="0">
                <a:effectLst/>
                <a:latin typeface="Georgia" panose="02040502050405020303" pitchFamily="18" charset="0"/>
              </a:rPr>
              <a:t>Qu’ils étaient corrompus</a:t>
            </a:r>
            <a:br>
              <a:rPr lang="fr-FR" dirty="0"/>
            </a:br>
            <a:r>
              <a:rPr lang="fr-FR" b="0" i="1" u="none" strike="noStrike" dirty="0">
                <a:effectLst/>
                <a:latin typeface="Georgia" panose="02040502050405020303" pitchFamily="18" charset="0"/>
              </a:rPr>
              <a:t>Et qu’ils en perdaient leurs couleurs.</a:t>
            </a:r>
            <a:br>
              <a:rPr lang="fr-FR" dirty="0"/>
            </a:br>
            <a:r>
              <a:rPr lang="fr-FR" b="0" i="1" u="none" strike="noStrike" dirty="0">
                <a:effectLst/>
                <a:latin typeface="Georgia" panose="02040502050405020303" pitchFamily="18" charset="0"/>
              </a:rPr>
              <a:t>Car tous étaient malades</a:t>
            </a:r>
            <a:br>
              <a:rPr lang="fr-FR" dirty="0"/>
            </a:br>
            <a:r>
              <a:rPr lang="fr-FR" b="0" i="1" u="none" strike="noStrike" dirty="0">
                <a:effectLst/>
                <a:latin typeface="Georgia" panose="02040502050405020303" pitchFamily="18" charset="0"/>
              </a:rPr>
              <a:t>Décolorés et mal en point.</a:t>
            </a:r>
            <a:br>
              <a:rPr lang="fr-FR" dirty="0"/>
            </a:br>
            <a:r>
              <a:rPr lang="fr-FR" b="0" i="1" u="none" strike="noStrike" dirty="0">
                <a:effectLst/>
                <a:latin typeface="Georgia" panose="02040502050405020303" pitchFamily="18" charset="0"/>
              </a:rPr>
              <a:t>Ils avaient des bubons et de grands abcès</a:t>
            </a:r>
            <a:br>
              <a:rPr lang="fr-FR" dirty="0"/>
            </a:br>
            <a:r>
              <a:rPr lang="fr-FR" b="0" i="1" u="none" strike="noStrike" dirty="0">
                <a:effectLst/>
                <a:latin typeface="Georgia" panose="02040502050405020303" pitchFamily="18" charset="0"/>
              </a:rPr>
              <a:t>Dont on mourait. </a:t>
            </a:r>
            <a:r>
              <a:rPr lang="fr-FR" b="0" i="0" u="none" strike="noStrike" dirty="0">
                <a:effectLst/>
                <a:latin typeface="Georgia" panose="02040502050405020303" pitchFamily="18" charset="0"/>
              </a:rPr>
              <a:t>[…]</a:t>
            </a:r>
            <a:br>
              <a:rPr lang="fr-FR" dirty="0"/>
            </a:br>
            <a:r>
              <a:rPr lang="fr-FR" b="0" i="1" u="none" strike="noStrike" dirty="0">
                <a:effectLst/>
                <a:latin typeface="Georgia" panose="02040502050405020303" pitchFamily="18" charset="0"/>
              </a:rPr>
              <a:t>De cette maladie en moururent 500 000 </a:t>
            </a:r>
            <a:r>
              <a:rPr lang="fr-FR" b="0" i="0" u="none" strike="noStrike" dirty="0">
                <a:effectLst/>
                <a:latin typeface="Georgia" panose="02040502050405020303" pitchFamily="18" charset="0"/>
              </a:rPr>
              <a:t>[…].</a:t>
            </a:r>
            <a:br>
              <a:rPr lang="fr-FR" dirty="0"/>
            </a:br>
            <a:r>
              <a:rPr lang="fr-FR" b="0" i="1" u="none" strike="noStrike" dirty="0">
                <a:effectLst/>
                <a:latin typeface="Georgia" panose="02040502050405020303" pitchFamily="18" charset="0"/>
              </a:rPr>
              <a:t>Quand Dieu vit de son séjour</a:t>
            </a:r>
            <a:br>
              <a:rPr lang="fr-FR" dirty="0"/>
            </a:br>
            <a:r>
              <a:rPr lang="fr-FR" b="0" i="1" u="none" strike="noStrike" dirty="0">
                <a:effectLst/>
                <a:latin typeface="Georgia" panose="02040502050405020303" pitchFamily="18" charset="0"/>
              </a:rPr>
              <a:t>La corruption du monde,</a:t>
            </a:r>
            <a:br>
              <a:rPr lang="fr-FR" dirty="0"/>
            </a:br>
            <a:r>
              <a:rPr lang="fr-FR" b="0" i="1" u="none" strike="noStrike" dirty="0">
                <a:effectLst/>
                <a:latin typeface="Georgia" panose="02040502050405020303" pitchFamily="18" charset="0"/>
              </a:rPr>
              <a:t>Qui partout était si grande,</a:t>
            </a:r>
            <a:endParaRPr lang="fr-FR" dirty="0"/>
          </a:p>
        </p:txBody>
      </p:sp>
    </p:spTree>
    <p:extLst>
      <p:ext uri="{BB962C8B-B14F-4D97-AF65-F5344CB8AC3E}">
        <p14:creationId xmlns:p14="http://schemas.microsoft.com/office/powerpoint/2010/main" val="375884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AD0C14-943F-7E43-8FC8-7113C5E4ED26}"/>
              </a:ext>
            </a:extLst>
          </p:cNvPr>
          <p:cNvSpPr>
            <a:spLocks noGrp="1"/>
          </p:cNvSpPr>
          <p:nvPr>
            <p:ph type="title"/>
          </p:nvPr>
        </p:nvSpPr>
        <p:spPr/>
        <p:txBody>
          <a:bodyPr/>
          <a:lstStyle/>
          <a:p>
            <a:r>
              <a:rPr lang="fr-FR" dirty="0"/>
              <a:t>- FRACTURE DE L’UNITE</a:t>
            </a:r>
          </a:p>
        </p:txBody>
      </p:sp>
      <p:sp>
        <p:nvSpPr>
          <p:cNvPr id="3" name="Espace réservé du contenu 2">
            <a:extLst>
              <a:ext uri="{FF2B5EF4-FFF2-40B4-BE49-F238E27FC236}">
                <a16:creationId xmlns:a16="http://schemas.microsoft.com/office/drawing/2014/main" id="{21C66ADA-05B9-DB4E-A57D-EFD3205018B2}"/>
              </a:ext>
            </a:extLst>
          </p:cNvPr>
          <p:cNvSpPr>
            <a:spLocks noGrp="1"/>
          </p:cNvSpPr>
          <p:nvPr>
            <p:ph idx="1"/>
          </p:nvPr>
        </p:nvSpPr>
        <p:spPr/>
        <p:txBody>
          <a:bodyPr>
            <a:normAutofit/>
          </a:bodyPr>
          <a:lstStyle/>
          <a:p>
            <a:r>
              <a:rPr lang="fr-FR" dirty="0"/>
              <a:t>« Grand Schisme » (1378)</a:t>
            </a:r>
          </a:p>
          <a:p>
            <a:r>
              <a:rPr lang="fr-FR" dirty="0"/>
              <a:t>2 Eglises</a:t>
            </a:r>
          </a:p>
          <a:p>
            <a:r>
              <a:rPr lang="fr-FR" dirty="0"/>
              <a:t>Rome </a:t>
            </a:r>
          </a:p>
          <a:p>
            <a:r>
              <a:rPr lang="fr-FR" dirty="0"/>
              <a:t>Avignon</a:t>
            </a:r>
          </a:p>
          <a:p>
            <a:pPr marL="0" indent="0">
              <a:buNone/>
            </a:pPr>
            <a:endParaRPr lang="fr-FR" dirty="0"/>
          </a:p>
          <a:p>
            <a:pPr marL="0" indent="0">
              <a:buNone/>
            </a:pPr>
            <a:r>
              <a:rPr lang="fr-FR" dirty="0"/>
              <a:t>&gt; Scission du Sacré collège des cardinaux à la suite de l’élection d’Urbain VI en 1378 (</a:t>
            </a:r>
            <a:r>
              <a:rPr lang="fr-FR" dirty="0" err="1"/>
              <a:t>successseur</a:t>
            </a:r>
            <a:r>
              <a:rPr lang="fr-FR" dirty="0"/>
              <a:t> de Grégoire XI)</a:t>
            </a:r>
          </a:p>
        </p:txBody>
      </p:sp>
    </p:spTree>
    <p:extLst>
      <p:ext uri="{BB962C8B-B14F-4D97-AF65-F5344CB8AC3E}">
        <p14:creationId xmlns:p14="http://schemas.microsoft.com/office/powerpoint/2010/main" val="572256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6690B-6D64-144A-9733-D567A19C993F}"/>
              </a:ext>
            </a:extLst>
          </p:cNvPr>
          <p:cNvSpPr>
            <a:spLocks noGrp="1"/>
          </p:cNvSpPr>
          <p:nvPr>
            <p:ph type="title"/>
          </p:nvPr>
        </p:nvSpPr>
        <p:spPr/>
        <p:txBody>
          <a:bodyPr/>
          <a:lstStyle/>
          <a:p>
            <a:r>
              <a:rPr lang="fr-FR" dirty="0"/>
              <a:t>- INSTITUTION ET INSPIRATION</a:t>
            </a:r>
          </a:p>
        </p:txBody>
      </p:sp>
      <p:sp>
        <p:nvSpPr>
          <p:cNvPr id="3" name="Espace réservé du contenu 2">
            <a:extLst>
              <a:ext uri="{FF2B5EF4-FFF2-40B4-BE49-F238E27FC236}">
                <a16:creationId xmlns:a16="http://schemas.microsoft.com/office/drawing/2014/main" id="{F8DB159A-5143-8A47-8A6C-59276DDBC6D5}"/>
              </a:ext>
            </a:extLst>
          </p:cNvPr>
          <p:cNvSpPr>
            <a:spLocks noGrp="1"/>
          </p:cNvSpPr>
          <p:nvPr>
            <p:ph idx="1"/>
          </p:nvPr>
        </p:nvSpPr>
        <p:spPr/>
        <p:txBody>
          <a:bodyPr/>
          <a:lstStyle/>
          <a:p>
            <a:pPr marL="0" indent="0">
              <a:buNone/>
            </a:pPr>
            <a:r>
              <a:rPr lang="fr-FR" dirty="0"/>
              <a:t>Relire la bascule des temps comme un nouveau clivage entre institution et inspiration</a:t>
            </a:r>
          </a:p>
        </p:txBody>
      </p:sp>
    </p:spTree>
    <p:extLst>
      <p:ext uri="{BB962C8B-B14F-4D97-AF65-F5344CB8AC3E}">
        <p14:creationId xmlns:p14="http://schemas.microsoft.com/office/powerpoint/2010/main" val="550813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4F3471-1CB3-B945-8697-57C3F1DBA86F}"/>
              </a:ext>
            </a:extLst>
          </p:cNvPr>
          <p:cNvSpPr>
            <a:spLocks noGrp="1"/>
          </p:cNvSpPr>
          <p:nvPr>
            <p:ph type="title"/>
          </p:nvPr>
        </p:nvSpPr>
        <p:spPr/>
        <p:txBody>
          <a:bodyPr/>
          <a:lstStyle/>
          <a:p>
            <a:r>
              <a:rPr lang="fr-FR" dirty="0"/>
              <a:t>IDEAL DE </a:t>
            </a:r>
            <a:r>
              <a:rPr lang="fr-FR" i="1" dirty="0"/>
              <a:t>REFORMATIO</a:t>
            </a:r>
          </a:p>
        </p:txBody>
      </p:sp>
      <p:sp>
        <p:nvSpPr>
          <p:cNvPr id="3" name="Espace réservé du contenu 2">
            <a:extLst>
              <a:ext uri="{FF2B5EF4-FFF2-40B4-BE49-F238E27FC236}">
                <a16:creationId xmlns:a16="http://schemas.microsoft.com/office/drawing/2014/main" id="{F330DC77-FA90-ED4B-82E5-3FCDE86C61CC}"/>
              </a:ext>
            </a:extLst>
          </p:cNvPr>
          <p:cNvSpPr>
            <a:spLocks noGrp="1"/>
          </p:cNvSpPr>
          <p:nvPr>
            <p:ph idx="1"/>
          </p:nvPr>
        </p:nvSpPr>
        <p:spPr/>
        <p:txBody>
          <a:bodyPr/>
          <a:lstStyle/>
          <a:p>
            <a:r>
              <a:rPr lang="fr-FR" dirty="0"/>
              <a:t>En latin médiéval, ce mot désigne le travail auquel doit se livrer le </a:t>
            </a:r>
            <a:r>
              <a:rPr lang="fr-FR" dirty="0" err="1"/>
              <a:t>chrétien</a:t>
            </a:r>
            <a:r>
              <a:rPr lang="fr-FR" dirty="0"/>
              <a:t> pour modeler sa statue </a:t>
            </a:r>
            <a:r>
              <a:rPr lang="fr-FR" dirty="0" err="1"/>
              <a:t>intérieure</a:t>
            </a:r>
            <a:r>
              <a:rPr lang="fr-FR" dirty="0"/>
              <a:t> en s'</a:t>
            </a:r>
            <a:r>
              <a:rPr lang="fr-FR" dirty="0" err="1"/>
              <a:t>efforçant</a:t>
            </a:r>
            <a:r>
              <a:rPr lang="fr-FR" dirty="0"/>
              <a:t> d'imiter le Christ.</a:t>
            </a:r>
          </a:p>
          <a:p>
            <a:r>
              <a:rPr lang="fr-FR" dirty="0" err="1"/>
              <a:t>Léon</a:t>
            </a:r>
            <a:r>
              <a:rPr lang="fr-FR" dirty="0"/>
              <a:t> le Grand (440-461) : « merveilleuse </a:t>
            </a:r>
            <a:r>
              <a:rPr lang="fr-FR" dirty="0" err="1"/>
              <a:t>réforme</a:t>
            </a:r>
            <a:r>
              <a:rPr lang="fr-FR" dirty="0"/>
              <a:t> de la </a:t>
            </a:r>
            <a:r>
              <a:rPr lang="fr-FR" dirty="0" err="1"/>
              <a:t>dignite</a:t>
            </a:r>
            <a:r>
              <a:rPr lang="fr-FR" dirty="0"/>
              <a:t>́ humaine »</a:t>
            </a:r>
          </a:p>
        </p:txBody>
      </p:sp>
    </p:spTree>
    <p:extLst>
      <p:ext uri="{BB962C8B-B14F-4D97-AF65-F5344CB8AC3E}">
        <p14:creationId xmlns:p14="http://schemas.microsoft.com/office/powerpoint/2010/main" val="241065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9CAF1B-3AE6-6E40-8752-1BCE3A1D963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47FBACA-98CC-3E4B-9254-DE547422B811}"/>
              </a:ext>
            </a:extLst>
          </p:cNvPr>
          <p:cNvSpPr>
            <a:spLocks noGrp="1"/>
          </p:cNvSpPr>
          <p:nvPr>
            <p:ph idx="1"/>
          </p:nvPr>
        </p:nvSpPr>
        <p:spPr/>
        <p:txBody>
          <a:bodyPr/>
          <a:lstStyle/>
          <a:p>
            <a:r>
              <a:rPr lang="fr-FR" dirty="0"/>
              <a:t>« Depuis la réforme grégorienne, sans perdre tout à fait cette </a:t>
            </a:r>
            <a:r>
              <a:rPr lang="fr-FR" dirty="0" err="1"/>
              <a:t>première</a:t>
            </a:r>
            <a:r>
              <a:rPr lang="fr-FR" dirty="0"/>
              <a:t> acception, le terme de </a:t>
            </a:r>
            <a:r>
              <a:rPr lang="fr-FR" dirty="0" err="1"/>
              <a:t>réforme</a:t>
            </a:r>
            <a:r>
              <a:rPr lang="fr-FR" dirty="0"/>
              <a:t> prend un autre sens, plus communautaire, plus institutionnel. </a:t>
            </a:r>
          </a:p>
          <a:p>
            <a:r>
              <a:rPr lang="fr-FR" dirty="0"/>
              <a:t>&gt;&gt; En ce sens, on peut dire que du XI</a:t>
            </a:r>
            <a:r>
              <a:rPr lang="fr-FR" baseline="30000" dirty="0"/>
              <a:t>e</a:t>
            </a:r>
            <a:r>
              <a:rPr lang="fr-FR" dirty="0"/>
              <a:t> </a:t>
            </a:r>
            <a:r>
              <a:rPr lang="fr-FR" dirty="0" err="1"/>
              <a:t>siècle</a:t>
            </a:r>
            <a:r>
              <a:rPr lang="fr-FR" dirty="0"/>
              <a:t> jusqu'au seuil du XVI</a:t>
            </a:r>
            <a:r>
              <a:rPr lang="fr-FR" baseline="30000" dirty="0"/>
              <a:t>e</a:t>
            </a:r>
            <a:r>
              <a:rPr lang="fr-FR" dirty="0"/>
              <a:t>, l'Eglise a été un vaste chantier de </a:t>
            </a:r>
            <a:r>
              <a:rPr lang="fr-FR" dirty="0" err="1"/>
              <a:t>réformes</a:t>
            </a:r>
            <a:r>
              <a:rPr lang="fr-FR" dirty="0"/>
              <a:t> ». </a:t>
            </a:r>
          </a:p>
          <a:p>
            <a:endParaRPr lang="fr-FR" dirty="0"/>
          </a:p>
        </p:txBody>
      </p:sp>
    </p:spTree>
    <p:extLst>
      <p:ext uri="{BB962C8B-B14F-4D97-AF65-F5344CB8AC3E}">
        <p14:creationId xmlns:p14="http://schemas.microsoft.com/office/powerpoint/2010/main" val="80808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DFCE7-3D8C-1B42-8CD6-811BB3EE7EF9}"/>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8B8AEAA2-FBFC-0845-B818-1E492864DED6}"/>
              </a:ext>
            </a:extLst>
          </p:cNvPr>
          <p:cNvSpPr>
            <a:spLocks noGrp="1"/>
          </p:cNvSpPr>
          <p:nvPr>
            <p:ph idx="1"/>
          </p:nvPr>
        </p:nvSpPr>
        <p:spPr/>
        <p:txBody>
          <a:bodyPr/>
          <a:lstStyle/>
          <a:p>
            <a:r>
              <a:rPr lang="fr-FR" dirty="0"/>
              <a:t>Quand dater le début de la Réforme ? </a:t>
            </a:r>
          </a:p>
          <a:p>
            <a:endParaRPr lang="fr-FR" dirty="0"/>
          </a:p>
          <a:p>
            <a:r>
              <a:rPr lang="fr-FR" dirty="0"/>
              <a:t>Un  « objet d’histoire » à situer dans les débats historiographiques</a:t>
            </a:r>
          </a:p>
        </p:txBody>
      </p:sp>
    </p:spTree>
    <p:extLst>
      <p:ext uri="{BB962C8B-B14F-4D97-AF65-F5344CB8AC3E}">
        <p14:creationId xmlns:p14="http://schemas.microsoft.com/office/powerpoint/2010/main" val="3910155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dirty="0"/>
              <a:t>Réformation</a:t>
            </a:r>
          </a:p>
          <a:p>
            <a:r>
              <a:rPr lang="fr-FR" dirty="0"/>
              <a:t>Nom donné à la réforme protestante dans l’historiographie allemande (cours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2433230"/>
          </a:xfrm>
        </p:spPr>
        <p:txBody>
          <a:bodyPr>
            <a:normAutofit fontScale="90000"/>
          </a:bodyPr>
          <a:lstStyle/>
          <a:p>
            <a:r>
              <a:rPr lang="fr-FR" dirty="0"/>
              <a:t>I – UN NOUVEL EQUILIBRE EUROPEEN</a:t>
            </a:r>
            <a:br>
              <a:rPr lang="fr-FR" dirty="0"/>
            </a:br>
            <a:br>
              <a:rPr lang="fr-FR" dirty="0"/>
            </a:br>
            <a:br>
              <a:rPr lang="fr-FR" dirty="0"/>
            </a:br>
            <a:endParaRPr lang="fr-FR" dirty="0"/>
          </a:p>
        </p:txBody>
      </p:sp>
      <p:sp>
        <p:nvSpPr>
          <p:cNvPr id="3" name="Espace réservé du contenu 2"/>
          <p:cNvSpPr>
            <a:spLocks noGrp="1"/>
          </p:cNvSpPr>
          <p:nvPr>
            <p:ph idx="1"/>
          </p:nvPr>
        </p:nvSpPr>
        <p:spPr>
          <a:xfrm>
            <a:off x="457200" y="2837894"/>
            <a:ext cx="8229600" cy="3288269"/>
          </a:xfrm>
        </p:spPr>
        <p:txBody>
          <a:bodyPr/>
          <a:lstStyle/>
          <a:p>
            <a:pPr>
              <a:buNone/>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49761"/>
            <a:ext cx="377036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49761"/>
            <a:ext cx="367240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952500" y="4419600"/>
            <a:ext cx="7086600" cy="1015663"/>
          </a:xfrm>
          <a:prstGeom prst="rect">
            <a:avLst/>
          </a:prstGeom>
          <a:noFill/>
        </p:spPr>
        <p:txBody>
          <a:bodyPr wrap="square" rtlCol="0">
            <a:spAutoFit/>
          </a:bodyPr>
          <a:lstStyle/>
          <a:p>
            <a:pPr algn="ctr"/>
            <a:r>
              <a:rPr lang="fr-FR" sz="2000" dirty="0"/>
              <a:t>HISTOIRE : LA REFORMATION</a:t>
            </a:r>
          </a:p>
          <a:p>
            <a:pPr algn="ctr"/>
            <a:r>
              <a:rPr lang="fr-FR" sz="2000"/>
              <a:t>DE LA REFORMATION A LA REVOLUTION</a:t>
            </a:r>
            <a:endParaRPr lang="fr-FR" sz="2000" dirty="0"/>
          </a:p>
          <a:p>
            <a:pPr algn="ctr"/>
            <a:r>
              <a:rPr lang="fr-FR" sz="2000" dirty="0"/>
              <a:t>UE 303 EC1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9E6609-B0A6-5D41-9E3D-D413B223B556}"/>
              </a:ext>
            </a:extLst>
          </p:cNvPr>
          <p:cNvSpPr>
            <a:spLocks noGrp="1"/>
          </p:cNvSpPr>
          <p:nvPr>
            <p:ph type="title"/>
          </p:nvPr>
        </p:nvSpPr>
        <p:spPr/>
        <p:txBody>
          <a:bodyPr>
            <a:normAutofit fontScale="90000"/>
          </a:bodyPr>
          <a:lstStyle/>
          <a:p>
            <a:pPr algn="l"/>
            <a:r>
              <a:rPr lang="fr-FR" dirty="0"/>
              <a:t>A – LA MISE EN PLACE DE L’OCCIDENT DES NATIONS</a:t>
            </a:r>
          </a:p>
        </p:txBody>
      </p:sp>
      <p:sp>
        <p:nvSpPr>
          <p:cNvPr id="3" name="Espace réservé du contenu 2">
            <a:extLst>
              <a:ext uri="{FF2B5EF4-FFF2-40B4-BE49-F238E27FC236}">
                <a16:creationId xmlns:a16="http://schemas.microsoft.com/office/drawing/2014/main" id="{4BC855FA-3F54-D346-806E-F0A357FC575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391539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65500" y="734616"/>
            <a:ext cx="2286000" cy="3693319"/>
          </a:xfrm>
          <a:prstGeom prst="rect">
            <a:avLst/>
          </a:prstGeom>
        </p:spPr>
        <p:txBody>
          <a:bodyPr>
            <a:spAutoFit/>
          </a:bodyPr>
          <a:lstStyle/>
          <a:p>
            <a:r>
              <a:rPr lang="fr-FR" dirty="0"/>
              <a:t>http://</a:t>
            </a:r>
            <a:r>
              <a:rPr lang="fr-FR" dirty="0" err="1"/>
              <a:t>www.google.fr/url?q</a:t>
            </a:r>
            <a:r>
              <a:rPr lang="fr-FR" dirty="0"/>
              <a:t>=</a:t>
            </a:r>
            <a:r>
              <a:rPr lang="fr-FR" dirty="0" err="1"/>
              <a:t>https://www.clio.fr/BIBLIOTHEQUE/la_prise_de_constantinople_par_les_turcs.asp&amp;sa</a:t>
            </a:r>
            <a:r>
              <a:rPr lang="fr-FR" dirty="0"/>
              <a:t>=</a:t>
            </a:r>
            <a:r>
              <a:rPr lang="fr-FR" dirty="0" err="1"/>
              <a:t>U&amp;ei</a:t>
            </a:r>
            <a:r>
              <a:rPr lang="fr-FR" dirty="0"/>
              <a:t>=lj3SVKWjN8G0UIrYg5AC&amp;ved=0CBYQ9QEwAA&amp;sig2=Q_U0nRj6vEO8evXY7xT8Xg&amp;usg=AFQjCNHLGovwyJmhNvjHfPti2MSc3x7Kaw</a:t>
            </a:r>
          </a:p>
        </p:txBody>
      </p:sp>
      <p:pic>
        <p:nvPicPr>
          <p:cNvPr id="5" name="Image 4" descr="chute_constantinople_chartier.gif"/>
          <p:cNvPicPr>
            <a:picLocks noChangeAspect="1"/>
          </p:cNvPicPr>
          <p:nvPr/>
        </p:nvPicPr>
        <p:blipFill>
          <a:blip r:embed="rId2"/>
          <a:stretch>
            <a:fillRect/>
          </a:stretch>
        </p:blipFill>
        <p:spPr>
          <a:xfrm>
            <a:off x="711200" y="-228600"/>
            <a:ext cx="7366000" cy="6202947"/>
          </a:xfrm>
          <a:prstGeom prst="rect">
            <a:avLst/>
          </a:prstGeom>
        </p:spPr>
      </p:pic>
      <p:sp>
        <p:nvSpPr>
          <p:cNvPr id="7" name="ZoneTexte 6"/>
          <p:cNvSpPr txBox="1"/>
          <p:nvPr/>
        </p:nvSpPr>
        <p:spPr>
          <a:xfrm>
            <a:off x="990600" y="6248400"/>
            <a:ext cx="7086600" cy="646331"/>
          </a:xfrm>
          <a:prstGeom prst="rect">
            <a:avLst/>
          </a:prstGeom>
          <a:noFill/>
        </p:spPr>
        <p:txBody>
          <a:bodyPr wrap="square" rtlCol="0">
            <a:spAutoFit/>
          </a:bodyPr>
          <a:lstStyle/>
          <a:p>
            <a:r>
              <a:rPr lang="fr-FR" dirty="0"/>
              <a:t>La prise de Constantinople par les Turcs, Jean Chartier, Chroniques, XVe siècle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5500" y="2201773"/>
            <a:ext cx="2286000" cy="1200329"/>
          </a:xfrm>
          <a:prstGeom prst="rect">
            <a:avLst/>
          </a:prstGeom>
        </p:spPr>
        <p:txBody>
          <a:bodyPr>
            <a:spAutoFit/>
          </a:bodyPr>
          <a:lstStyle/>
          <a:p>
            <a:r>
              <a:rPr lang="fr-FR" dirty="0"/>
              <a:t>http://houot.alain.pagesperso-orange.fr/Hist/ma/MA_40.htm</a:t>
            </a:r>
          </a:p>
        </p:txBody>
      </p:sp>
      <p:pic>
        <p:nvPicPr>
          <p:cNvPr id="3" name="Image 2" descr="EU_7_fin MA.jpg"/>
          <p:cNvPicPr>
            <a:picLocks noChangeAspect="1"/>
          </p:cNvPicPr>
          <p:nvPr/>
        </p:nvPicPr>
        <p:blipFill>
          <a:blip r:embed="rId2"/>
          <a:stretch>
            <a:fillRect/>
          </a:stretch>
        </p:blipFill>
        <p:spPr>
          <a:xfrm>
            <a:off x="2743200" y="1649502"/>
            <a:ext cx="4988169" cy="3505200"/>
          </a:xfrm>
          <a:prstGeom prst="rect">
            <a:avLst/>
          </a:prstGeom>
        </p:spPr>
      </p:pic>
      <p:sp>
        <p:nvSpPr>
          <p:cNvPr id="4" name="ZoneTexte 3"/>
          <p:cNvSpPr txBox="1"/>
          <p:nvPr/>
        </p:nvSpPr>
        <p:spPr>
          <a:xfrm>
            <a:off x="1143000" y="5974139"/>
            <a:ext cx="7086600" cy="369332"/>
          </a:xfrm>
          <a:prstGeom prst="rect">
            <a:avLst/>
          </a:prstGeom>
          <a:noFill/>
        </p:spPr>
        <p:txBody>
          <a:bodyPr wrap="square" rtlCol="0">
            <a:spAutoFit/>
          </a:bodyPr>
          <a:lstStyle/>
          <a:p>
            <a:r>
              <a:rPr lang="fr-FR" dirty="0"/>
              <a:t>L’Europe à la fin du Moyen Age</a:t>
            </a:r>
          </a:p>
        </p:txBody>
      </p:sp>
      <p:pic>
        <p:nvPicPr>
          <p:cNvPr id="5" name="Image 4" descr="477px-Carte_de_l'Europe_au_XIIIe_siècle-Saint-Empire_romain_germanique.jpg"/>
          <p:cNvPicPr>
            <a:picLocks noChangeAspect="1"/>
          </p:cNvPicPr>
          <p:nvPr/>
        </p:nvPicPr>
        <p:blipFill>
          <a:blip r:embed="rId3"/>
          <a:stretch>
            <a:fillRect/>
          </a:stretch>
        </p:blipFill>
        <p:spPr>
          <a:xfrm>
            <a:off x="971600" y="260648"/>
            <a:ext cx="7416824" cy="556650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l"/>
            <a:r>
              <a:rPr lang="fr-FR" sz="3600" dirty="0"/>
              <a:t>B – UNE EUROPE CHRETIENNE EN RECHERCHE D’EXPANSION</a:t>
            </a: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0A758-DD39-944B-8601-EB72D185916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D8DA0F5-914D-F74C-9715-6E0DBB6E9C3F}"/>
              </a:ext>
            </a:extLst>
          </p:cNvPr>
          <p:cNvSpPr>
            <a:spLocks noGrp="1"/>
          </p:cNvSpPr>
          <p:nvPr>
            <p:ph idx="1"/>
          </p:nvPr>
        </p:nvSpPr>
        <p:spPr/>
        <p:txBody>
          <a:bodyPr/>
          <a:lstStyle/>
          <a:p>
            <a:r>
              <a:rPr lang="fr-FR" dirty="0"/>
              <a:t>1 – Bloquée par le monde musulman au sud et à l’est</a:t>
            </a:r>
          </a:p>
          <a:p>
            <a:r>
              <a:rPr lang="fr-FR" dirty="0"/>
              <a:t>2 – Héritière des croisades</a:t>
            </a:r>
          </a:p>
          <a:p>
            <a:endParaRPr lang="fr-FR" dirty="0"/>
          </a:p>
        </p:txBody>
      </p:sp>
    </p:spTree>
    <p:extLst>
      <p:ext uri="{BB962C8B-B14F-4D97-AF65-F5344CB8AC3E}">
        <p14:creationId xmlns:p14="http://schemas.microsoft.com/office/powerpoint/2010/main" val="417510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DD511-8175-FA47-9A7E-48B4AA0BD07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5EB59BB-A669-5B48-8BA8-D59B7FB98ED6}"/>
              </a:ext>
            </a:extLst>
          </p:cNvPr>
          <p:cNvSpPr>
            <a:spLocks noGrp="1"/>
          </p:cNvSpPr>
          <p:nvPr>
            <p:ph idx="1"/>
          </p:nvPr>
        </p:nvSpPr>
        <p:spPr/>
        <p:txBody>
          <a:bodyPr/>
          <a:lstStyle/>
          <a:p>
            <a:r>
              <a:rPr lang="fr-FR" dirty="0"/>
              <a:t>&gt;&gt; idée de mission (début XIV</a:t>
            </a:r>
            <a:r>
              <a:rPr lang="fr-FR" baseline="30000" dirty="0"/>
              <a:t>e</a:t>
            </a:r>
            <a:r>
              <a:rPr lang="fr-FR" dirty="0"/>
              <a:t> siècle)</a:t>
            </a:r>
          </a:p>
        </p:txBody>
      </p:sp>
    </p:spTree>
    <p:extLst>
      <p:ext uri="{BB962C8B-B14F-4D97-AF65-F5344CB8AC3E}">
        <p14:creationId xmlns:p14="http://schemas.microsoft.com/office/powerpoint/2010/main" val="1896092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a:t>II – UNE VOLONTE DE REFORME AU SEIN DE L’EGLISE</a:t>
            </a: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FE71F5-703E-844A-86D0-E8333E13458D}"/>
              </a:ext>
            </a:extLst>
          </p:cNvPr>
          <p:cNvSpPr>
            <a:spLocks noGrp="1"/>
          </p:cNvSpPr>
          <p:nvPr>
            <p:ph type="title"/>
          </p:nvPr>
        </p:nvSpPr>
        <p:spPr/>
        <p:txBody>
          <a:bodyPr>
            <a:normAutofit fontScale="90000"/>
          </a:bodyPr>
          <a:lstStyle/>
          <a:p>
            <a:pPr algn="l"/>
            <a:br>
              <a:rPr lang="fr-FR" sz="4000" dirty="0"/>
            </a:br>
            <a:r>
              <a:rPr lang="fr-FR" sz="4000" dirty="0"/>
              <a:t>A – UN IDEAL DE RETOUR AUX SOURCES</a:t>
            </a:r>
            <a:br>
              <a:rPr lang="fr-FR" dirty="0"/>
            </a:br>
            <a:endParaRPr lang="fr-FR" dirty="0"/>
          </a:p>
        </p:txBody>
      </p:sp>
      <p:sp>
        <p:nvSpPr>
          <p:cNvPr id="3" name="Espace réservé du contenu 2">
            <a:extLst>
              <a:ext uri="{FF2B5EF4-FFF2-40B4-BE49-F238E27FC236}">
                <a16:creationId xmlns:a16="http://schemas.microsoft.com/office/drawing/2014/main" id="{255D8C38-0466-C24C-89C2-08FA1AB98A4C}"/>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984030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C7DB67-7785-B347-92ED-7301219DCFBE}"/>
              </a:ext>
            </a:extLst>
          </p:cNvPr>
          <p:cNvSpPr>
            <a:spLocks noGrp="1"/>
          </p:cNvSpPr>
          <p:nvPr>
            <p:ph type="title"/>
          </p:nvPr>
        </p:nvSpPr>
        <p:spPr/>
        <p:txBody>
          <a:bodyPr>
            <a:normAutofit fontScale="90000"/>
          </a:bodyPr>
          <a:lstStyle/>
          <a:p>
            <a:pPr algn="l"/>
            <a:br>
              <a:rPr lang="fr-FR" dirty="0"/>
            </a:br>
            <a:r>
              <a:rPr lang="fr-FR" dirty="0"/>
              <a:t>1 – L’humanisme chrétien</a:t>
            </a:r>
            <a:br>
              <a:rPr lang="fr-FR" dirty="0"/>
            </a:br>
            <a:endParaRPr lang="fr-FR" dirty="0"/>
          </a:p>
        </p:txBody>
      </p:sp>
      <p:sp>
        <p:nvSpPr>
          <p:cNvPr id="3" name="Espace réservé du contenu 2">
            <a:extLst>
              <a:ext uri="{FF2B5EF4-FFF2-40B4-BE49-F238E27FC236}">
                <a16:creationId xmlns:a16="http://schemas.microsoft.com/office/drawing/2014/main" id="{A02F8CB4-3390-8948-815C-5270EE697D73}"/>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116330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A2CED7-16FE-D74B-B809-B5B4455F44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8497F1E-8A81-FC40-9E99-96485CF833D7}"/>
              </a:ext>
            </a:extLst>
          </p:cNvPr>
          <p:cNvSpPr>
            <a:spLocks noGrp="1"/>
          </p:cNvSpPr>
          <p:nvPr>
            <p:ph idx="1"/>
          </p:nvPr>
        </p:nvSpPr>
        <p:spPr/>
        <p:txBody>
          <a:bodyPr/>
          <a:lstStyle/>
          <a:p>
            <a:r>
              <a:rPr lang="fr-FR" dirty="0"/>
              <a:t>Pétrarque (1304-1374)</a:t>
            </a:r>
          </a:p>
          <a:p>
            <a:r>
              <a:rPr lang="fr-FR" dirty="0"/>
              <a:t>Boccace (1313-1375)  </a:t>
            </a:r>
          </a:p>
          <a:p>
            <a:endParaRPr lang="fr-FR" dirty="0"/>
          </a:p>
        </p:txBody>
      </p:sp>
    </p:spTree>
    <p:extLst>
      <p:ext uri="{BB962C8B-B14F-4D97-AF65-F5344CB8AC3E}">
        <p14:creationId xmlns:p14="http://schemas.microsoft.com/office/powerpoint/2010/main" val="855215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7FAFB-6326-FD48-98E8-2E9E186C9B5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3F47821-FD0E-3D4B-85F1-46E7965E003A}"/>
              </a:ext>
            </a:extLst>
          </p:cNvPr>
          <p:cNvSpPr>
            <a:spLocks noGrp="1"/>
          </p:cNvSpPr>
          <p:nvPr>
            <p:ph idx="1"/>
          </p:nvPr>
        </p:nvSpPr>
        <p:spPr/>
        <p:txBody>
          <a:bodyPr/>
          <a:lstStyle/>
          <a:p>
            <a:r>
              <a:rPr lang="fr-FR" dirty="0"/>
              <a:t>UE 303 EC1</a:t>
            </a:r>
          </a:p>
          <a:p>
            <a:endParaRPr lang="fr-FR" dirty="0"/>
          </a:p>
          <a:p>
            <a:r>
              <a:rPr lang="fr-FR" dirty="0"/>
              <a:t>20h CM-TD / 10 séances</a:t>
            </a:r>
          </a:p>
          <a:p>
            <a:endParaRPr lang="fr-FR" dirty="0"/>
          </a:p>
          <a:p>
            <a:r>
              <a:rPr lang="fr-FR" dirty="0"/>
              <a:t>1 examen écrit (janvier)</a:t>
            </a:r>
          </a:p>
        </p:txBody>
      </p:sp>
    </p:spTree>
    <p:extLst>
      <p:ext uri="{BB962C8B-B14F-4D97-AF65-F5344CB8AC3E}">
        <p14:creationId xmlns:p14="http://schemas.microsoft.com/office/powerpoint/2010/main" val="3370346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151C22-8BC7-3145-9ED5-ED8CAC9FD4C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59C89E8-5C4C-5A46-ABD2-7A6F5CB0080F}"/>
              </a:ext>
            </a:extLst>
          </p:cNvPr>
          <p:cNvSpPr>
            <a:spLocks noGrp="1"/>
          </p:cNvSpPr>
          <p:nvPr>
            <p:ph idx="1"/>
          </p:nvPr>
        </p:nvSpPr>
        <p:spPr/>
        <p:txBody>
          <a:bodyPr>
            <a:normAutofit fontScale="62500" lnSpcReduction="20000"/>
          </a:bodyPr>
          <a:lstStyle/>
          <a:p>
            <a:r>
              <a:rPr lang="fr-FR" dirty="0"/>
              <a:t>2 Eglises</a:t>
            </a:r>
          </a:p>
          <a:p>
            <a:endParaRPr lang="fr-FR" dirty="0"/>
          </a:p>
          <a:p>
            <a:pPr>
              <a:buFontTx/>
              <a:buChar char="-"/>
            </a:pPr>
            <a:r>
              <a:rPr lang="fr-FR" dirty="0"/>
              <a:t>Église  charnelle</a:t>
            </a:r>
          </a:p>
          <a:p>
            <a:pPr>
              <a:buFontTx/>
              <a:buChar char="-"/>
            </a:pPr>
            <a:r>
              <a:rPr lang="fr-FR" dirty="0"/>
              <a:t>Église spirituelle</a:t>
            </a:r>
          </a:p>
          <a:p>
            <a:pPr marL="0" indent="0">
              <a:buNone/>
            </a:pPr>
            <a:endParaRPr lang="fr-FR" dirty="0"/>
          </a:p>
          <a:p>
            <a:pPr marL="0" indent="0">
              <a:buNone/>
            </a:pPr>
            <a:r>
              <a:rPr lang="fr-FR" dirty="0"/>
              <a:t>Cf. 1 Cor 3, 1-4 </a:t>
            </a:r>
          </a:p>
          <a:p>
            <a:pPr marL="0" indent="0" algn="just">
              <a:buNone/>
            </a:pPr>
            <a:r>
              <a:rPr lang="fr-FR" b="0" i="0" u="none" strike="noStrike" dirty="0">
                <a:effectLst/>
                <a:latin typeface="system-ui"/>
              </a:rPr>
              <a:t>« Pour ma part, frères et sœurs, je n'ai pas pu vous parler comme à des personnes dirigées par l’Esprit, mais comme à des personnes dirigées par leur nature propre, comme à de petits enfants en Christ. </a:t>
            </a:r>
            <a:r>
              <a:rPr lang="fr-FR" b="1" i="0" u="none" strike="noStrike" baseline="30000" dirty="0">
                <a:effectLst/>
                <a:latin typeface="system-ui"/>
              </a:rPr>
              <a:t>2 </a:t>
            </a:r>
            <a:r>
              <a:rPr lang="fr-FR" b="0" i="0" u="none" strike="noStrike" dirty="0">
                <a:effectLst/>
                <a:latin typeface="system-ui"/>
              </a:rPr>
              <a:t>Je vous ai donné du lait, non de la d'une manière tout humaine? </a:t>
            </a:r>
            <a:r>
              <a:rPr lang="fr-FR" b="1" i="0" u="none" strike="noStrike" baseline="30000" dirty="0">
                <a:effectLst/>
                <a:latin typeface="system-ui"/>
              </a:rPr>
              <a:t>4 </a:t>
            </a:r>
            <a:r>
              <a:rPr lang="fr-FR" b="0" i="0" u="none" strike="noStrike" dirty="0">
                <a:effectLst/>
                <a:latin typeface="system-ui"/>
              </a:rPr>
              <a:t>Quand l'un dit: «Moi, je me rattache </a:t>
            </a:r>
            <a:r>
              <a:rPr lang="fr-FR" dirty="0">
                <a:latin typeface="system-ui"/>
              </a:rPr>
              <a:t>à </a:t>
            </a:r>
            <a:r>
              <a:rPr lang="fr-FR" dirty="0" err="1">
                <a:latin typeface="system-ui"/>
              </a:rPr>
              <a:t>Paunourriture</a:t>
            </a:r>
            <a:r>
              <a:rPr lang="fr-FR" dirty="0">
                <a:latin typeface="system-ui"/>
              </a:rPr>
              <a:t> solide, car vous ne pouviez pas la supporter. D’ailleurs, même maintenant vous ne le pouvez pas </a:t>
            </a:r>
            <a:r>
              <a:rPr lang="fr-FR" b="1" baseline="30000" dirty="0">
                <a:latin typeface="system-ui"/>
              </a:rPr>
              <a:t>3 </a:t>
            </a:r>
            <a:r>
              <a:rPr lang="fr-FR" dirty="0">
                <a:latin typeface="system-ui"/>
              </a:rPr>
              <a:t>parce que vous êtes encore animés par votre nature. En effet, puisqu’il y a parmi vous de la jalousie, des disputes [et des divisions], n'êtes-vous pas dirigés par votre nature propre et ne vous conduisez-vous pas l</a:t>
            </a:r>
            <a:r>
              <a:rPr lang="fr-FR" b="0" i="0" u="none" strike="noStrike" dirty="0">
                <a:effectLst/>
                <a:latin typeface="system-ui"/>
              </a:rPr>
              <a:t>» et un autre: «Moi, à Apollos», n’êtes-vous pas animés par votre nature? »</a:t>
            </a:r>
            <a:endParaRPr lang="fr-FR" dirty="0"/>
          </a:p>
        </p:txBody>
      </p:sp>
    </p:spTree>
    <p:extLst>
      <p:ext uri="{BB962C8B-B14F-4D97-AF65-F5344CB8AC3E}">
        <p14:creationId xmlns:p14="http://schemas.microsoft.com/office/powerpoint/2010/main" val="2371494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0ABC87-6F50-4C4F-AFA0-6C584CC2E30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ECA17A7-CFFB-DA4F-8F3F-09ED066D26B4}"/>
              </a:ext>
            </a:extLst>
          </p:cNvPr>
          <p:cNvSpPr>
            <a:spLocks noGrp="1"/>
          </p:cNvSpPr>
          <p:nvPr>
            <p:ph idx="1"/>
          </p:nvPr>
        </p:nvSpPr>
        <p:spPr>
          <a:xfrm>
            <a:off x="457200" y="1844824"/>
            <a:ext cx="8229600" cy="4525963"/>
          </a:xfrm>
        </p:spPr>
        <p:txBody>
          <a:bodyPr/>
          <a:lstStyle/>
          <a:p>
            <a:r>
              <a:rPr lang="fr-FR" dirty="0"/>
              <a:t>Pétrarque (1304-1374)</a:t>
            </a:r>
          </a:p>
        </p:txBody>
      </p:sp>
      <p:pic>
        <p:nvPicPr>
          <p:cNvPr id="5" name="Image 4">
            <a:extLst>
              <a:ext uri="{FF2B5EF4-FFF2-40B4-BE49-F238E27FC236}">
                <a16:creationId xmlns:a16="http://schemas.microsoft.com/office/drawing/2014/main" id="{F1B40F84-A685-7C49-9FB8-83544C69CCAE}"/>
              </a:ext>
            </a:extLst>
          </p:cNvPr>
          <p:cNvPicPr>
            <a:picLocks noChangeAspect="1"/>
          </p:cNvPicPr>
          <p:nvPr/>
        </p:nvPicPr>
        <p:blipFill>
          <a:blip r:embed="rId3"/>
          <a:stretch>
            <a:fillRect/>
          </a:stretch>
        </p:blipFill>
        <p:spPr>
          <a:xfrm>
            <a:off x="4876800" y="50800"/>
            <a:ext cx="4267200" cy="6756400"/>
          </a:xfrm>
          <a:prstGeom prst="rect">
            <a:avLst/>
          </a:prstGeom>
        </p:spPr>
      </p:pic>
    </p:spTree>
    <p:extLst>
      <p:ext uri="{BB962C8B-B14F-4D97-AF65-F5344CB8AC3E}">
        <p14:creationId xmlns:p14="http://schemas.microsoft.com/office/powerpoint/2010/main" val="1244214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3600" dirty="0"/>
              <a:t>2 – Les grandes figures de l’humanisme</a:t>
            </a:r>
          </a:p>
        </p:txBody>
      </p:sp>
      <p:sp>
        <p:nvSpPr>
          <p:cNvPr id="3" name="Espace réservé du contenu 2"/>
          <p:cNvSpPr>
            <a:spLocks noGrp="1"/>
          </p:cNvSpPr>
          <p:nvPr>
            <p:ph idx="1"/>
          </p:nvPr>
        </p:nvSpPr>
        <p:spPr/>
        <p:txBody>
          <a:bodyPr/>
          <a:lstStyle/>
          <a:p>
            <a:endParaRPr lang="fr-FR"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5183A-137B-6849-AF67-35D0A28B3A4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15A94DD-9CC6-0746-88CC-CA4826663541}"/>
              </a:ext>
            </a:extLst>
          </p:cNvPr>
          <p:cNvSpPr>
            <a:spLocks noGrp="1"/>
          </p:cNvSpPr>
          <p:nvPr>
            <p:ph idx="1"/>
          </p:nvPr>
        </p:nvSpPr>
        <p:spPr/>
        <p:txBody>
          <a:bodyPr/>
          <a:lstStyle/>
          <a:p>
            <a:r>
              <a:rPr lang="fr-FR" b="1" dirty="0"/>
              <a:t>Erasme de Rotterdam (1469-1539)</a:t>
            </a:r>
            <a:r>
              <a:rPr lang="fr-FR" dirty="0"/>
              <a:t> </a:t>
            </a:r>
          </a:p>
          <a:p>
            <a:r>
              <a:rPr lang="fr-FR" b="1" dirty="0"/>
              <a:t>Lefèvre d'Etaples  (1450-1537)</a:t>
            </a:r>
          </a:p>
          <a:p>
            <a:r>
              <a:rPr lang="fr-FR" b="1" dirty="0"/>
              <a:t>Guillaume Budé (1467-1540)</a:t>
            </a:r>
          </a:p>
          <a:p>
            <a:r>
              <a:rPr lang="fr-FR" b="1" dirty="0"/>
              <a:t>François Rabelais (1494-1553)</a:t>
            </a:r>
          </a:p>
          <a:p>
            <a:r>
              <a:rPr lang="fr-FR" b="1" dirty="0"/>
              <a:t>Thomas More (1478-1535)</a:t>
            </a:r>
          </a:p>
          <a:p>
            <a:r>
              <a:rPr lang="fr-FR" b="1" dirty="0"/>
              <a:t>Francisco Jiménez de Cisneros (1436-1517)</a:t>
            </a:r>
          </a:p>
          <a:p>
            <a:endParaRPr lang="fr-FR" dirty="0"/>
          </a:p>
        </p:txBody>
      </p:sp>
    </p:spTree>
    <p:extLst>
      <p:ext uri="{BB962C8B-B14F-4D97-AF65-F5344CB8AC3E}">
        <p14:creationId xmlns:p14="http://schemas.microsoft.com/office/powerpoint/2010/main" val="2511792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holbein.jpg"/>
          <p:cNvPicPr>
            <a:picLocks noChangeAspect="1"/>
          </p:cNvPicPr>
          <p:nvPr/>
        </p:nvPicPr>
        <p:blipFill>
          <a:blip r:embed="rId2"/>
          <a:stretch>
            <a:fillRect/>
          </a:stretch>
        </p:blipFill>
        <p:spPr>
          <a:xfrm>
            <a:off x="2501900" y="635000"/>
            <a:ext cx="4140200" cy="5588000"/>
          </a:xfrm>
          <a:prstGeom prst="rect">
            <a:avLst/>
          </a:prstGeom>
        </p:spPr>
      </p:pic>
      <p:sp>
        <p:nvSpPr>
          <p:cNvPr id="8" name="ZoneTexte 7"/>
          <p:cNvSpPr txBox="1"/>
          <p:nvPr/>
        </p:nvSpPr>
        <p:spPr>
          <a:xfrm>
            <a:off x="1524000" y="6223000"/>
            <a:ext cx="5562600" cy="369332"/>
          </a:xfrm>
          <a:prstGeom prst="rect">
            <a:avLst/>
          </a:prstGeom>
          <a:noFill/>
        </p:spPr>
        <p:txBody>
          <a:bodyPr wrap="square" rtlCol="0">
            <a:spAutoFit/>
          </a:bodyPr>
          <a:lstStyle/>
          <a:p>
            <a:r>
              <a:rPr lang="fr-FR" dirty="0"/>
              <a:t>Hans Holbein, Erasme écrivant (1523)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dirty="0"/>
              <a:t>B – UNE EGLISE EN CRISE</a:t>
            </a:r>
            <a:br>
              <a:rPr lang="fr-FR" dirty="0"/>
            </a:br>
            <a:endParaRPr lang="fr-FR" dirty="0"/>
          </a:p>
        </p:txBody>
      </p:sp>
      <p:sp>
        <p:nvSpPr>
          <p:cNvPr id="3" name="Espace réservé du contenu 2"/>
          <p:cNvSpPr>
            <a:spLocks noGrp="1"/>
          </p:cNvSpPr>
          <p:nvPr>
            <p:ph idx="1"/>
          </p:nvPr>
        </p:nvSpPr>
        <p:spPr/>
        <p:txBody>
          <a:bodyPr/>
          <a:lstStyle/>
          <a:p>
            <a:endParaRPr lang="fr-FR"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2CC2D7-20DE-D642-BA8E-C305E3541E42}"/>
              </a:ext>
            </a:extLst>
          </p:cNvPr>
          <p:cNvSpPr>
            <a:spLocks noGrp="1"/>
          </p:cNvSpPr>
          <p:nvPr>
            <p:ph type="title"/>
          </p:nvPr>
        </p:nvSpPr>
        <p:spPr/>
        <p:txBody>
          <a:bodyPr>
            <a:normAutofit fontScale="90000"/>
          </a:bodyPr>
          <a:lstStyle/>
          <a:p>
            <a:r>
              <a:rPr lang="fr-FR" dirty="0"/>
              <a:t>1 – Les retombées du schisme (1378)</a:t>
            </a:r>
            <a:br>
              <a:rPr lang="fr-FR" dirty="0"/>
            </a:br>
            <a:endParaRPr lang="fr-FR" dirty="0"/>
          </a:p>
        </p:txBody>
      </p:sp>
      <p:sp>
        <p:nvSpPr>
          <p:cNvPr id="3" name="Espace réservé du contenu 2">
            <a:extLst>
              <a:ext uri="{FF2B5EF4-FFF2-40B4-BE49-F238E27FC236}">
                <a16:creationId xmlns:a16="http://schemas.microsoft.com/office/drawing/2014/main" id="{A9742356-44E3-6546-8DB7-54F57EFE9CD7}"/>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07716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E247F1-9460-1B4C-A138-A04721BE824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51C69CC-931B-5342-A7C9-B43DFF4E3525}"/>
              </a:ext>
            </a:extLst>
          </p:cNvPr>
          <p:cNvSpPr>
            <a:spLocks noGrp="1"/>
          </p:cNvSpPr>
          <p:nvPr>
            <p:ph idx="1"/>
          </p:nvPr>
        </p:nvSpPr>
        <p:spPr/>
        <p:txBody>
          <a:bodyPr/>
          <a:lstStyle/>
          <a:p>
            <a:r>
              <a:rPr lang="fr-FR" b="1" dirty="0"/>
              <a:t>Grand schisme d’Occident : division de la chrétienté en deux </a:t>
            </a:r>
          </a:p>
          <a:p>
            <a:r>
              <a:rPr lang="fr-FR" b="1" dirty="0"/>
              <a:t>Concile de Pise (1409) : division de la chrétienté en trois</a:t>
            </a:r>
          </a:p>
          <a:p>
            <a:r>
              <a:rPr lang="fr-FR" b="1" dirty="0"/>
              <a:t>Concile de Constance (1414-1418)</a:t>
            </a:r>
          </a:p>
          <a:p>
            <a:r>
              <a:rPr lang="fr-FR" b="1" dirty="0"/>
              <a:t>Concile de Bâle (1431)</a:t>
            </a:r>
          </a:p>
          <a:p>
            <a:endParaRPr lang="fr-FR" dirty="0"/>
          </a:p>
        </p:txBody>
      </p:sp>
    </p:spTree>
    <p:extLst>
      <p:ext uri="{BB962C8B-B14F-4D97-AF65-F5344CB8AC3E}">
        <p14:creationId xmlns:p14="http://schemas.microsoft.com/office/powerpoint/2010/main" val="1836291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F866D4D-8F78-9942-8381-298AD8524D1C}"/>
              </a:ext>
            </a:extLst>
          </p:cNvPr>
          <p:cNvPicPr>
            <a:picLocks noChangeAspect="1"/>
          </p:cNvPicPr>
          <p:nvPr/>
        </p:nvPicPr>
        <p:blipFill>
          <a:blip r:embed="rId3"/>
          <a:stretch>
            <a:fillRect/>
          </a:stretch>
        </p:blipFill>
        <p:spPr>
          <a:xfrm>
            <a:off x="919270" y="0"/>
            <a:ext cx="7305459" cy="6858000"/>
          </a:xfrm>
          <a:prstGeom prst="rect">
            <a:avLst/>
          </a:prstGeom>
        </p:spPr>
      </p:pic>
    </p:spTree>
    <p:extLst>
      <p:ext uri="{BB962C8B-B14F-4D97-AF65-F5344CB8AC3E}">
        <p14:creationId xmlns:p14="http://schemas.microsoft.com/office/powerpoint/2010/main" val="3037775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1077EF0C-0AC8-0C49-B591-A14AE0FB2B12}"/>
              </a:ext>
            </a:extLst>
          </p:cNvPr>
          <p:cNvPicPr>
            <a:picLocks noGrp="1" noChangeAspect="1"/>
          </p:cNvPicPr>
          <p:nvPr>
            <p:ph idx="4294967295"/>
          </p:nvPr>
        </p:nvPicPr>
        <p:blipFill>
          <a:blip r:embed="rId3"/>
          <a:stretch>
            <a:fillRect/>
          </a:stretch>
        </p:blipFill>
        <p:spPr>
          <a:xfrm>
            <a:off x="696912" y="1166018"/>
            <a:ext cx="7750175" cy="4525963"/>
          </a:xfrm>
        </p:spPr>
      </p:pic>
    </p:spTree>
    <p:extLst>
      <p:ext uri="{BB962C8B-B14F-4D97-AF65-F5344CB8AC3E}">
        <p14:creationId xmlns:p14="http://schemas.microsoft.com/office/powerpoint/2010/main" val="3843076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56E9E-D3A6-BF45-8688-F0F9DB13577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5555DD9-1E46-1B48-AE28-19C535A47E64}"/>
              </a:ext>
            </a:extLst>
          </p:cNvPr>
          <p:cNvSpPr>
            <a:spLocks noGrp="1"/>
          </p:cNvSpPr>
          <p:nvPr>
            <p:ph idx="1"/>
          </p:nvPr>
        </p:nvSpPr>
        <p:spPr/>
        <p:txBody>
          <a:bodyPr/>
          <a:lstStyle/>
          <a:p>
            <a:r>
              <a:rPr lang="fr-FR" dirty="0"/>
              <a:t>Une nouvelle période de l’histoire !</a:t>
            </a:r>
          </a:p>
          <a:p>
            <a:pPr marL="0" indent="0">
              <a:buNone/>
            </a:pPr>
            <a:endParaRPr lang="fr-FR" dirty="0"/>
          </a:p>
          <a:p>
            <a:pPr marL="0" indent="0">
              <a:buNone/>
            </a:pPr>
            <a:r>
              <a:rPr lang="fr-FR" dirty="0"/>
              <a:t>Ancienne</a:t>
            </a:r>
          </a:p>
          <a:p>
            <a:pPr marL="0" indent="0">
              <a:buNone/>
            </a:pPr>
            <a:r>
              <a:rPr lang="fr-FR" dirty="0"/>
              <a:t>Médiévale</a:t>
            </a:r>
          </a:p>
          <a:p>
            <a:pPr marL="0" indent="0">
              <a:buNone/>
            </a:pPr>
            <a:r>
              <a:rPr lang="fr-FR" dirty="0"/>
              <a:t>&gt; Moderne</a:t>
            </a:r>
          </a:p>
          <a:p>
            <a:pPr marL="0" indent="0">
              <a:buNone/>
            </a:pPr>
            <a:r>
              <a:rPr lang="fr-FR" dirty="0"/>
              <a:t>Contemporaine</a:t>
            </a:r>
          </a:p>
          <a:p>
            <a:pPr marL="0" indent="0">
              <a:buNone/>
            </a:pPr>
            <a:endParaRPr lang="fr-FR" dirty="0"/>
          </a:p>
        </p:txBody>
      </p:sp>
    </p:spTree>
    <p:extLst>
      <p:ext uri="{BB962C8B-B14F-4D97-AF65-F5344CB8AC3E}">
        <p14:creationId xmlns:p14="http://schemas.microsoft.com/office/powerpoint/2010/main" val="4236084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0DD73-653A-2944-87AC-F4DA7270C73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0F00684-0919-CD42-849A-E4F2AF03BC7F}"/>
              </a:ext>
            </a:extLst>
          </p:cNvPr>
          <p:cNvSpPr>
            <a:spLocks noGrp="1"/>
          </p:cNvSpPr>
          <p:nvPr>
            <p:ph idx="1"/>
          </p:nvPr>
        </p:nvSpPr>
        <p:spPr/>
        <p:txBody>
          <a:bodyPr/>
          <a:lstStyle/>
          <a:p>
            <a:pPr marL="0" indent="0">
              <a:buNone/>
            </a:pPr>
            <a:r>
              <a:rPr lang="fr-FR" dirty="0"/>
              <a:t>Catherine de Sienne (+1380)</a:t>
            </a:r>
          </a:p>
          <a:p>
            <a:pPr>
              <a:buFontTx/>
              <a:buChar char="-"/>
            </a:pPr>
            <a:r>
              <a:rPr lang="fr-FR" dirty="0"/>
              <a:t>Intercession pour les affaires du siècle</a:t>
            </a:r>
          </a:p>
          <a:p>
            <a:pPr>
              <a:buFontTx/>
              <a:buChar char="-"/>
            </a:pPr>
            <a:r>
              <a:rPr lang="fr-FR" dirty="0"/>
              <a:t>Médiatrice des conflits à partir de 1370</a:t>
            </a:r>
          </a:p>
        </p:txBody>
      </p:sp>
    </p:spTree>
    <p:extLst>
      <p:ext uri="{BB962C8B-B14F-4D97-AF65-F5344CB8AC3E}">
        <p14:creationId xmlns:p14="http://schemas.microsoft.com/office/powerpoint/2010/main" val="195015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A80DE0B-F747-5E46-8015-18A6A4AD9157}"/>
              </a:ext>
            </a:extLst>
          </p:cNvPr>
          <p:cNvPicPr>
            <a:picLocks noGrp="1" noChangeAspect="1"/>
          </p:cNvPicPr>
          <p:nvPr>
            <p:ph idx="4294967295"/>
          </p:nvPr>
        </p:nvPicPr>
        <p:blipFill>
          <a:blip r:embed="rId3"/>
          <a:stretch>
            <a:fillRect/>
          </a:stretch>
        </p:blipFill>
        <p:spPr>
          <a:xfrm>
            <a:off x="755576" y="260648"/>
            <a:ext cx="7934325" cy="6107112"/>
          </a:xfrm>
        </p:spPr>
      </p:pic>
    </p:spTree>
    <p:extLst>
      <p:ext uri="{BB962C8B-B14F-4D97-AF65-F5344CB8AC3E}">
        <p14:creationId xmlns:p14="http://schemas.microsoft.com/office/powerpoint/2010/main" val="1995885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2D590AC9-F7BF-A241-BB21-485C04C12E60}"/>
              </a:ext>
            </a:extLst>
          </p:cNvPr>
          <p:cNvPicPr>
            <a:picLocks noGrp="1" noChangeAspect="1"/>
          </p:cNvPicPr>
          <p:nvPr>
            <p:ph idx="4294967295"/>
          </p:nvPr>
        </p:nvPicPr>
        <p:blipFill>
          <a:blip r:embed="rId2"/>
          <a:stretch>
            <a:fillRect/>
          </a:stretch>
        </p:blipFill>
        <p:spPr>
          <a:xfrm>
            <a:off x="-79375" y="1484784"/>
            <a:ext cx="9302750" cy="2976562"/>
          </a:xfrm>
        </p:spPr>
      </p:pic>
    </p:spTree>
    <p:extLst>
      <p:ext uri="{BB962C8B-B14F-4D97-AF65-F5344CB8AC3E}">
        <p14:creationId xmlns:p14="http://schemas.microsoft.com/office/powerpoint/2010/main" val="1768807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5604A-959F-8A49-8C9F-0D2E30F2E1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EAE8FA9-E780-B942-8EE8-7AEC9BB268E4}"/>
              </a:ext>
            </a:extLst>
          </p:cNvPr>
          <p:cNvSpPr>
            <a:spLocks noGrp="1"/>
          </p:cNvSpPr>
          <p:nvPr>
            <p:ph idx="1"/>
          </p:nvPr>
        </p:nvSpPr>
        <p:spPr/>
        <p:txBody>
          <a:bodyPr/>
          <a:lstStyle/>
          <a:p>
            <a:r>
              <a:rPr lang="fr-FR" dirty="0"/>
              <a:t>Relire le schisme</a:t>
            </a:r>
          </a:p>
          <a:p>
            <a:r>
              <a:rPr lang="fr-FR" dirty="0"/>
              <a:t>« schisme » : étiquette historiographique</a:t>
            </a:r>
          </a:p>
          <a:p>
            <a:pPr marL="0" indent="0">
              <a:buNone/>
            </a:pPr>
            <a:r>
              <a:rPr lang="fr-FR" dirty="0"/>
              <a:t>Crise pontificale ?</a:t>
            </a:r>
          </a:p>
          <a:p>
            <a:pPr marL="0" indent="0">
              <a:buNone/>
            </a:pPr>
            <a:r>
              <a:rPr lang="fr-FR" dirty="0"/>
              <a:t>Rupture ?</a:t>
            </a:r>
          </a:p>
          <a:p>
            <a:pPr marL="0" indent="0">
              <a:buNone/>
            </a:pPr>
            <a:r>
              <a:rPr lang="fr-FR" dirty="0"/>
              <a:t>Bascule d’un temps dans un autre ?</a:t>
            </a:r>
          </a:p>
          <a:p>
            <a:pPr marL="0" indent="0">
              <a:buNone/>
            </a:pPr>
            <a:r>
              <a:rPr lang="fr-FR" dirty="0"/>
              <a:t>Fin de la féodalité et du monde médiéval ? </a:t>
            </a:r>
          </a:p>
        </p:txBody>
      </p:sp>
    </p:spTree>
    <p:extLst>
      <p:ext uri="{BB962C8B-B14F-4D97-AF65-F5344CB8AC3E}">
        <p14:creationId xmlns:p14="http://schemas.microsoft.com/office/powerpoint/2010/main" val="3658101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dirty="0"/>
            </a:br>
            <a:r>
              <a:rPr lang="fr-FR" dirty="0"/>
              <a:t>2 – Un contexte difficile </a:t>
            </a:r>
          </a:p>
        </p:txBody>
      </p:sp>
      <p:pic>
        <p:nvPicPr>
          <p:cNvPr id="4" name="Espace réservé du contenu 3" descr="220px-Burying_Plague_Victims_of_Tournai.jpg"/>
          <p:cNvPicPr>
            <a:picLocks noGrp="1" noChangeAspect="1"/>
          </p:cNvPicPr>
          <p:nvPr>
            <p:ph idx="1"/>
          </p:nvPr>
        </p:nvPicPr>
        <p:blipFill>
          <a:blip r:embed="rId2"/>
          <a:stretch>
            <a:fillRect/>
          </a:stretch>
        </p:blipFill>
        <p:spPr>
          <a:xfrm>
            <a:off x="2572520" y="1772816"/>
            <a:ext cx="3727672" cy="3897111"/>
          </a:xfrm>
        </p:spPr>
      </p:pic>
      <p:sp>
        <p:nvSpPr>
          <p:cNvPr id="6" name="ZoneTexte 5"/>
          <p:cNvSpPr txBox="1"/>
          <p:nvPr/>
        </p:nvSpPr>
        <p:spPr>
          <a:xfrm>
            <a:off x="1905000" y="6096000"/>
            <a:ext cx="5105400" cy="369332"/>
          </a:xfrm>
          <a:prstGeom prst="rect">
            <a:avLst/>
          </a:prstGeom>
          <a:noFill/>
        </p:spPr>
        <p:txBody>
          <a:bodyPr wrap="square" rtlCol="0">
            <a:spAutoFit/>
          </a:bodyPr>
          <a:lstStyle/>
          <a:p>
            <a:r>
              <a:rPr lang="fr-FR" dirty="0"/>
              <a:t>Les chroniques de Gilles Li </a:t>
            </a:r>
            <a:r>
              <a:rPr lang="fr-FR" dirty="0" err="1"/>
              <a:t>Muisis</a:t>
            </a:r>
            <a:r>
              <a:rPr lang="fr-FR" dirty="0"/>
              <a:t> (+1353)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45C28E-0112-0249-A1C8-2D5FCF522F83}"/>
              </a:ext>
            </a:extLst>
          </p:cNvPr>
          <p:cNvSpPr>
            <a:spLocks noGrp="1"/>
          </p:cNvSpPr>
          <p:nvPr>
            <p:ph type="title"/>
          </p:nvPr>
        </p:nvSpPr>
        <p:spPr/>
        <p:txBody>
          <a:bodyPr>
            <a:normAutofit fontScale="90000"/>
          </a:bodyPr>
          <a:lstStyle/>
          <a:p>
            <a:pPr algn="l"/>
            <a:r>
              <a:rPr lang="fr-FR" dirty="0"/>
              <a:t>- Montée des mouvements intransigeants</a:t>
            </a:r>
          </a:p>
        </p:txBody>
      </p:sp>
      <p:sp>
        <p:nvSpPr>
          <p:cNvPr id="3" name="Espace réservé du contenu 2">
            <a:extLst>
              <a:ext uri="{FF2B5EF4-FFF2-40B4-BE49-F238E27FC236}">
                <a16:creationId xmlns:a16="http://schemas.microsoft.com/office/drawing/2014/main" id="{810F05DF-A9B4-FD43-93B8-CC34318377AA}"/>
              </a:ext>
            </a:extLst>
          </p:cNvPr>
          <p:cNvSpPr>
            <a:spLocks noGrp="1"/>
          </p:cNvSpPr>
          <p:nvPr>
            <p:ph idx="1"/>
          </p:nvPr>
        </p:nvSpPr>
        <p:spPr/>
        <p:txBody>
          <a:bodyPr>
            <a:normAutofit fontScale="92500" lnSpcReduction="20000"/>
          </a:bodyPr>
          <a:lstStyle/>
          <a:p>
            <a:pPr marL="0" indent="0">
              <a:buNone/>
            </a:pPr>
            <a:r>
              <a:rPr lang="fr-FR" dirty="0"/>
              <a:t>Exemple des </a:t>
            </a:r>
            <a:r>
              <a:rPr lang="fr-FR" i="1" dirty="0"/>
              <a:t>Flagellants </a:t>
            </a:r>
            <a:r>
              <a:rPr lang="fr-FR" dirty="0"/>
              <a:t>en Italie</a:t>
            </a:r>
          </a:p>
          <a:p>
            <a:pPr marL="0" indent="0">
              <a:buNone/>
            </a:pPr>
            <a:endParaRPr lang="fr-FR" i="1" dirty="0"/>
          </a:p>
          <a:p>
            <a:pPr marL="0" indent="0">
              <a:buNone/>
            </a:pPr>
            <a:r>
              <a:rPr lang="fr-FR" i="1" dirty="0" err="1"/>
              <a:t>Disciplinati</a:t>
            </a:r>
            <a:endParaRPr lang="fr-FR" i="1" dirty="0"/>
          </a:p>
          <a:p>
            <a:pPr marL="0" indent="0">
              <a:buNone/>
            </a:pPr>
            <a:r>
              <a:rPr lang="fr-FR" i="1" dirty="0" err="1"/>
              <a:t>Battuti</a:t>
            </a:r>
            <a:r>
              <a:rPr lang="fr-FR" dirty="0"/>
              <a:t> </a:t>
            </a:r>
          </a:p>
          <a:p>
            <a:pPr marL="0" indent="0">
              <a:buNone/>
            </a:pPr>
            <a:endParaRPr lang="fr-FR" dirty="0"/>
          </a:p>
          <a:p>
            <a:pPr>
              <a:buFontTx/>
              <a:buChar char="-"/>
            </a:pPr>
            <a:r>
              <a:rPr lang="fr-FR" dirty="0"/>
              <a:t>1259</a:t>
            </a:r>
          </a:p>
          <a:p>
            <a:pPr>
              <a:buFontTx/>
              <a:buChar char="-"/>
            </a:pPr>
            <a:r>
              <a:rPr lang="fr-FR" dirty="0"/>
              <a:t>1349</a:t>
            </a:r>
          </a:p>
          <a:p>
            <a:pPr marL="0" indent="0">
              <a:buNone/>
            </a:pPr>
            <a:r>
              <a:rPr lang="fr-FR" dirty="0"/>
              <a:t>Discipline pénitentielle &gt; intransigeance</a:t>
            </a:r>
          </a:p>
          <a:p>
            <a:pPr marL="0" indent="0">
              <a:buNone/>
            </a:pPr>
            <a:r>
              <a:rPr lang="fr-FR" dirty="0"/>
              <a:t> + revendications politiques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684390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88ABF44-9880-EC42-A2D1-8E0435F16741}"/>
              </a:ext>
            </a:extLst>
          </p:cNvPr>
          <p:cNvPicPr>
            <a:picLocks noChangeAspect="1"/>
          </p:cNvPicPr>
          <p:nvPr/>
        </p:nvPicPr>
        <p:blipFill>
          <a:blip r:embed="rId2"/>
          <a:stretch>
            <a:fillRect/>
          </a:stretch>
        </p:blipFill>
        <p:spPr>
          <a:xfrm>
            <a:off x="395536" y="260648"/>
            <a:ext cx="8378010" cy="5472608"/>
          </a:xfrm>
          <a:prstGeom prst="rect">
            <a:avLst/>
          </a:prstGeom>
        </p:spPr>
      </p:pic>
      <p:sp>
        <p:nvSpPr>
          <p:cNvPr id="6" name="ZoneTexte 5">
            <a:extLst>
              <a:ext uri="{FF2B5EF4-FFF2-40B4-BE49-F238E27FC236}">
                <a16:creationId xmlns:a16="http://schemas.microsoft.com/office/drawing/2014/main" id="{4D2EB848-8017-4749-8868-B296BF0F2997}"/>
              </a:ext>
            </a:extLst>
          </p:cNvPr>
          <p:cNvSpPr txBox="1"/>
          <p:nvPr/>
        </p:nvSpPr>
        <p:spPr>
          <a:xfrm>
            <a:off x="1331640" y="6093296"/>
            <a:ext cx="6768752" cy="646331"/>
          </a:xfrm>
          <a:prstGeom prst="rect">
            <a:avLst/>
          </a:prstGeom>
          <a:noFill/>
        </p:spPr>
        <p:txBody>
          <a:bodyPr wrap="square" rtlCol="0">
            <a:spAutoFit/>
          </a:bodyPr>
          <a:lstStyle/>
          <a:p>
            <a:r>
              <a:rPr lang="fr-FR" i="1" dirty="0"/>
              <a:t>Procession des flagellants de Bruges </a:t>
            </a:r>
            <a:r>
              <a:rPr lang="fr-FR" dirty="0"/>
              <a:t> (1349)</a:t>
            </a:r>
          </a:p>
          <a:p>
            <a:r>
              <a:rPr lang="fr-FR" dirty="0" err="1"/>
              <a:t>Bibliographisches</a:t>
            </a:r>
            <a:r>
              <a:rPr lang="fr-FR" dirty="0"/>
              <a:t> Institut, Leipzig.</a:t>
            </a:r>
          </a:p>
        </p:txBody>
      </p:sp>
    </p:spTree>
    <p:extLst>
      <p:ext uri="{BB962C8B-B14F-4D97-AF65-F5344CB8AC3E}">
        <p14:creationId xmlns:p14="http://schemas.microsoft.com/office/powerpoint/2010/main" val="730117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BEC6DC-5651-8B40-9348-16F092BCA5A1}"/>
              </a:ext>
            </a:extLst>
          </p:cNvPr>
          <p:cNvSpPr>
            <a:spLocks noGrp="1"/>
          </p:cNvSpPr>
          <p:nvPr>
            <p:ph type="title"/>
          </p:nvPr>
        </p:nvSpPr>
        <p:spPr/>
        <p:txBody>
          <a:bodyPr>
            <a:normAutofit fontScale="90000"/>
          </a:bodyPr>
          <a:lstStyle/>
          <a:p>
            <a:pPr algn="l"/>
            <a:r>
              <a:rPr lang="fr-FR" dirty="0"/>
              <a:t>- Développement d’une esthétique de la mort</a:t>
            </a:r>
          </a:p>
        </p:txBody>
      </p:sp>
      <p:sp>
        <p:nvSpPr>
          <p:cNvPr id="3" name="Espace réservé du contenu 2">
            <a:extLst>
              <a:ext uri="{FF2B5EF4-FFF2-40B4-BE49-F238E27FC236}">
                <a16:creationId xmlns:a16="http://schemas.microsoft.com/office/drawing/2014/main" id="{EFED2233-FD9D-2449-A8FC-F6D1138BA3B4}"/>
              </a:ext>
            </a:extLst>
          </p:cNvPr>
          <p:cNvSpPr>
            <a:spLocks noGrp="1"/>
          </p:cNvSpPr>
          <p:nvPr>
            <p:ph idx="1"/>
          </p:nvPr>
        </p:nvSpPr>
        <p:spPr/>
        <p:txBody>
          <a:bodyPr/>
          <a:lstStyle/>
          <a:p>
            <a:r>
              <a:rPr lang="fr-FR" dirty="0"/>
              <a:t>Pietà</a:t>
            </a:r>
          </a:p>
          <a:p>
            <a:r>
              <a:rPr lang="fr-FR" dirty="0"/>
              <a:t>Mise au tombeau</a:t>
            </a:r>
          </a:p>
          <a:p>
            <a:r>
              <a:rPr lang="fr-FR" dirty="0"/>
              <a:t>Danses macabres</a:t>
            </a:r>
          </a:p>
        </p:txBody>
      </p:sp>
    </p:spTree>
    <p:extLst>
      <p:ext uri="{BB962C8B-B14F-4D97-AF65-F5344CB8AC3E}">
        <p14:creationId xmlns:p14="http://schemas.microsoft.com/office/powerpoint/2010/main" val="40436995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FA4A99F-4B23-2645-8F95-67EBEB74A36B}"/>
              </a:ext>
            </a:extLst>
          </p:cNvPr>
          <p:cNvPicPr>
            <a:picLocks noChangeAspect="1"/>
          </p:cNvPicPr>
          <p:nvPr/>
        </p:nvPicPr>
        <p:blipFill>
          <a:blip r:embed="rId2"/>
          <a:stretch>
            <a:fillRect/>
          </a:stretch>
        </p:blipFill>
        <p:spPr>
          <a:xfrm>
            <a:off x="971599" y="260648"/>
            <a:ext cx="6246609" cy="6336704"/>
          </a:xfrm>
          <a:prstGeom prst="rect">
            <a:avLst/>
          </a:prstGeom>
        </p:spPr>
      </p:pic>
      <p:sp>
        <p:nvSpPr>
          <p:cNvPr id="5" name="ZoneTexte 4">
            <a:extLst>
              <a:ext uri="{FF2B5EF4-FFF2-40B4-BE49-F238E27FC236}">
                <a16:creationId xmlns:a16="http://schemas.microsoft.com/office/drawing/2014/main" id="{86CD2E40-D7A9-3446-90F5-7E6F63F36219}"/>
              </a:ext>
            </a:extLst>
          </p:cNvPr>
          <p:cNvSpPr txBox="1"/>
          <p:nvPr/>
        </p:nvSpPr>
        <p:spPr>
          <a:xfrm>
            <a:off x="7308304" y="3573016"/>
            <a:ext cx="1568205" cy="923330"/>
          </a:xfrm>
          <a:prstGeom prst="rect">
            <a:avLst/>
          </a:prstGeom>
          <a:noFill/>
        </p:spPr>
        <p:txBody>
          <a:bodyPr wrap="square" rtlCol="0">
            <a:spAutoFit/>
          </a:bodyPr>
          <a:lstStyle/>
          <a:p>
            <a:r>
              <a:rPr lang="fr-FR" b="1" dirty="0"/>
              <a:t>Pietà sculptée du XV</a:t>
            </a:r>
            <a:r>
              <a:rPr lang="fr-FR" b="1" baseline="30000" dirty="0"/>
              <a:t>e</a:t>
            </a:r>
            <a:r>
              <a:rPr lang="fr-FR" b="1" dirty="0"/>
              <a:t> siècle</a:t>
            </a:r>
            <a:r>
              <a:rPr lang="fr-FR" dirty="0"/>
              <a:t> </a:t>
            </a:r>
          </a:p>
          <a:p>
            <a:r>
              <a:rPr lang="fr-FR" dirty="0"/>
              <a:t>(Olomouc)</a:t>
            </a:r>
          </a:p>
        </p:txBody>
      </p:sp>
    </p:spTree>
    <p:extLst>
      <p:ext uri="{BB962C8B-B14F-4D97-AF65-F5344CB8AC3E}">
        <p14:creationId xmlns:p14="http://schemas.microsoft.com/office/powerpoint/2010/main" val="1878496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4DF3240-72B2-6341-9FC4-C1632952FFEC}"/>
              </a:ext>
            </a:extLst>
          </p:cNvPr>
          <p:cNvPicPr>
            <a:picLocks noChangeAspect="1"/>
          </p:cNvPicPr>
          <p:nvPr/>
        </p:nvPicPr>
        <p:blipFill>
          <a:blip r:embed="rId3"/>
          <a:stretch>
            <a:fillRect/>
          </a:stretch>
        </p:blipFill>
        <p:spPr>
          <a:xfrm>
            <a:off x="0" y="382905"/>
            <a:ext cx="9144000" cy="6092190"/>
          </a:xfrm>
          <a:prstGeom prst="rect">
            <a:avLst/>
          </a:prstGeom>
        </p:spPr>
      </p:pic>
    </p:spTree>
    <p:extLst>
      <p:ext uri="{BB962C8B-B14F-4D97-AF65-F5344CB8AC3E}">
        <p14:creationId xmlns:p14="http://schemas.microsoft.com/office/powerpoint/2010/main" val="340728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8F3202-684E-7A4C-8FFD-34EFD85A6CD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61BBCB1-9D26-DB45-B5FC-78224D701512}"/>
              </a:ext>
            </a:extLst>
          </p:cNvPr>
          <p:cNvSpPr>
            <a:spLocks noGrp="1"/>
          </p:cNvSpPr>
          <p:nvPr>
            <p:ph idx="1"/>
          </p:nvPr>
        </p:nvSpPr>
        <p:spPr/>
        <p:txBody>
          <a:bodyPr/>
          <a:lstStyle/>
          <a:p>
            <a:r>
              <a:rPr lang="fr-FR" dirty="0"/>
              <a:t>En ligne : </a:t>
            </a:r>
          </a:p>
          <a:p>
            <a:pPr>
              <a:buFontTx/>
              <a:buChar char="-"/>
            </a:pPr>
            <a:r>
              <a:rPr lang="fr-FR" dirty="0"/>
              <a:t>Powerpoint du cours</a:t>
            </a:r>
          </a:p>
          <a:p>
            <a:pPr>
              <a:buFontTx/>
              <a:buChar char="-"/>
            </a:pPr>
            <a:r>
              <a:rPr lang="fr-FR" dirty="0"/>
              <a:t>Enregistrement du cours </a:t>
            </a:r>
          </a:p>
          <a:p>
            <a:pPr>
              <a:buFontTx/>
              <a:buChar char="-"/>
            </a:pPr>
            <a:r>
              <a:rPr lang="fr-FR" dirty="0"/>
              <a:t>Documents</a:t>
            </a:r>
          </a:p>
          <a:p>
            <a:pPr>
              <a:buFontTx/>
              <a:buChar char="-"/>
            </a:pPr>
            <a:r>
              <a:rPr lang="fr-FR" dirty="0"/>
              <a:t>Articles à lire</a:t>
            </a:r>
          </a:p>
          <a:p>
            <a:pPr>
              <a:buFontTx/>
              <a:buChar char="-"/>
            </a:pPr>
            <a:r>
              <a:rPr lang="fr-FR" dirty="0"/>
              <a:t>Bibliographie</a:t>
            </a:r>
          </a:p>
        </p:txBody>
      </p:sp>
    </p:spTree>
    <p:extLst>
      <p:ext uri="{BB962C8B-B14F-4D97-AF65-F5344CB8AC3E}">
        <p14:creationId xmlns:p14="http://schemas.microsoft.com/office/powerpoint/2010/main" val="2936465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46F1D7-FAF3-3E40-AD89-EC39BE2EB6C6}"/>
              </a:ext>
            </a:extLst>
          </p:cNvPr>
          <p:cNvPicPr>
            <a:picLocks noChangeAspect="1"/>
          </p:cNvPicPr>
          <p:nvPr/>
        </p:nvPicPr>
        <p:blipFill>
          <a:blip r:embed="rId3"/>
          <a:stretch>
            <a:fillRect/>
          </a:stretch>
        </p:blipFill>
        <p:spPr>
          <a:xfrm>
            <a:off x="4060" y="0"/>
            <a:ext cx="9135879" cy="6858000"/>
          </a:xfrm>
          <a:prstGeom prst="rect">
            <a:avLst/>
          </a:prstGeom>
        </p:spPr>
      </p:pic>
    </p:spTree>
    <p:extLst>
      <p:ext uri="{BB962C8B-B14F-4D97-AF65-F5344CB8AC3E}">
        <p14:creationId xmlns:p14="http://schemas.microsoft.com/office/powerpoint/2010/main" val="1620909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46138"/>
            <a:ext cx="8534400" cy="3040062"/>
          </a:xfrm>
        </p:spPr>
        <p:txBody>
          <a:bodyPr>
            <a:normAutofit/>
          </a:bodyPr>
          <a:lstStyle/>
          <a:p>
            <a:r>
              <a:rPr lang="fr-FR" dirty="0"/>
              <a:t>B – DE NOUVELLES ASPIRATIONS SPIRITUELLES</a:t>
            </a:r>
            <a:br>
              <a:rPr lang="fr-FR" dirty="0"/>
            </a:br>
            <a:endParaRPr lang="fr-F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19BCCC-303C-9941-A0A9-C26D80C06314}"/>
              </a:ext>
            </a:extLst>
          </p:cNvPr>
          <p:cNvSpPr>
            <a:spLocks noGrp="1"/>
          </p:cNvSpPr>
          <p:nvPr>
            <p:ph type="title"/>
          </p:nvPr>
        </p:nvSpPr>
        <p:spPr/>
        <p:txBody>
          <a:bodyPr>
            <a:normAutofit fontScale="90000"/>
          </a:bodyPr>
          <a:lstStyle/>
          <a:p>
            <a:pPr algn="l"/>
            <a:r>
              <a:rPr lang="fr-FR" dirty="0"/>
              <a:t>1 – Le mouvement de la </a:t>
            </a:r>
            <a:r>
              <a:rPr lang="fr-FR" i="1" dirty="0" err="1"/>
              <a:t>Devotio</a:t>
            </a:r>
            <a:r>
              <a:rPr lang="fr-FR" i="1" dirty="0"/>
              <a:t> </a:t>
            </a:r>
            <a:r>
              <a:rPr lang="fr-FR" i="1" dirty="0" err="1"/>
              <a:t>moderna</a:t>
            </a:r>
            <a:endParaRPr lang="fr-FR" i="1" dirty="0"/>
          </a:p>
        </p:txBody>
      </p:sp>
      <p:sp>
        <p:nvSpPr>
          <p:cNvPr id="3" name="Espace réservé du contenu 2">
            <a:extLst>
              <a:ext uri="{FF2B5EF4-FFF2-40B4-BE49-F238E27FC236}">
                <a16:creationId xmlns:a16="http://schemas.microsoft.com/office/drawing/2014/main" id="{D40635B1-F08A-D540-9B97-31EDE73D156A}"/>
              </a:ext>
            </a:extLst>
          </p:cNvPr>
          <p:cNvSpPr>
            <a:spLocks noGrp="1"/>
          </p:cNvSpPr>
          <p:nvPr>
            <p:ph idx="1"/>
          </p:nvPr>
        </p:nvSpPr>
        <p:spPr/>
        <p:txBody>
          <a:bodyPr/>
          <a:lstStyle/>
          <a:p>
            <a:r>
              <a:rPr lang="fr-FR" dirty="0"/>
              <a:t>Mouvement de réforme intérieure</a:t>
            </a:r>
          </a:p>
          <a:p>
            <a:r>
              <a:rPr lang="fr-FR" dirty="0"/>
              <a:t>Courant de spiritualité né aux Pays-Bas</a:t>
            </a:r>
          </a:p>
          <a:p>
            <a:pPr>
              <a:buFontTx/>
              <a:buChar char="-"/>
            </a:pPr>
            <a:r>
              <a:rPr lang="fr-FR" dirty="0"/>
              <a:t>Frères de la Vie commune, fraternités fondées par Gérard Groote</a:t>
            </a:r>
          </a:p>
          <a:p>
            <a:pPr>
              <a:buFontTx/>
              <a:buChar char="-"/>
            </a:pPr>
            <a:r>
              <a:rPr lang="fr-FR" dirty="0"/>
              <a:t>Chanoines réguliers de </a:t>
            </a:r>
            <a:r>
              <a:rPr lang="fr-FR" dirty="0" err="1"/>
              <a:t>Windersheim</a:t>
            </a:r>
            <a:r>
              <a:rPr lang="fr-FR" dirty="0"/>
              <a:t> </a:t>
            </a:r>
            <a:br>
              <a:rPr lang="fr-FR" dirty="0"/>
            </a:br>
            <a:br>
              <a:rPr lang="fr-FR" dirty="0"/>
            </a:br>
            <a:endParaRPr lang="fr-FR" dirty="0"/>
          </a:p>
        </p:txBody>
      </p:sp>
    </p:spTree>
    <p:extLst>
      <p:ext uri="{BB962C8B-B14F-4D97-AF65-F5344CB8AC3E}">
        <p14:creationId xmlns:p14="http://schemas.microsoft.com/office/powerpoint/2010/main" val="1781167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981043-7233-AA4F-8205-42BF1D65F64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7995940-9F32-5C43-8256-08FDEC495C85}"/>
              </a:ext>
            </a:extLst>
          </p:cNvPr>
          <p:cNvSpPr>
            <a:spLocks noGrp="1"/>
          </p:cNvSpPr>
          <p:nvPr>
            <p:ph idx="1"/>
          </p:nvPr>
        </p:nvSpPr>
        <p:spPr/>
        <p:txBody>
          <a:bodyPr>
            <a:normAutofit lnSpcReduction="10000"/>
          </a:bodyPr>
          <a:lstStyle/>
          <a:p>
            <a:r>
              <a:rPr lang="fr-FR" dirty="0" err="1"/>
              <a:t>Gerard</a:t>
            </a:r>
            <a:r>
              <a:rPr lang="fr-FR" dirty="0"/>
              <a:t> Groote (1340-1384)</a:t>
            </a:r>
          </a:p>
          <a:p>
            <a:endParaRPr lang="fr-FR" dirty="0"/>
          </a:p>
          <a:p>
            <a:r>
              <a:rPr lang="fr-FR" dirty="0"/>
              <a:t>Thomas A Kempis (1380-1471)</a:t>
            </a:r>
          </a:p>
          <a:p>
            <a:pPr marL="0" indent="0">
              <a:buNone/>
            </a:pPr>
            <a:r>
              <a:rPr lang="fr-FR" dirty="0"/>
              <a:t> </a:t>
            </a:r>
          </a:p>
          <a:p>
            <a:pPr>
              <a:buFont typeface="Wingdings" pitchFamily="2" charset="2"/>
              <a:buChar char="Ø"/>
            </a:pPr>
            <a:r>
              <a:rPr lang="fr-FR" i="1" dirty="0"/>
              <a:t>Imitation de Jésus Christ</a:t>
            </a:r>
          </a:p>
          <a:p>
            <a:pPr>
              <a:buFont typeface="Wingdings" pitchFamily="2" charset="2"/>
              <a:buChar char="Ø"/>
            </a:pPr>
            <a:r>
              <a:rPr lang="fr-FR" dirty="0"/>
              <a:t>Vers 1400</a:t>
            </a:r>
          </a:p>
          <a:p>
            <a:pPr>
              <a:buFont typeface="Wingdings" pitchFamily="2" charset="2"/>
              <a:buChar char="Ø"/>
            </a:pPr>
            <a:r>
              <a:rPr lang="fr-FR" dirty="0"/>
              <a:t>Thématique médiévale de la </a:t>
            </a:r>
            <a:r>
              <a:rPr lang="fr-FR" i="1" dirty="0" err="1"/>
              <a:t>sequela</a:t>
            </a:r>
            <a:r>
              <a:rPr lang="fr-FR" i="1" dirty="0"/>
              <a:t> Christi</a:t>
            </a:r>
          </a:p>
          <a:p>
            <a:pPr>
              <a:buFont typeface="Wingdings" pitchFamily="2" charset="2"/>
              <a:buChar char="Ø"/>
            </a:pPr>
            <a:r>
              <a:rPr lang="fr-FR" dirty="0"/>
              <a:t>Cf. incipit du texte</a:t>
            </a:r>
          </a:p>
        </p:txBody>
      </p:sp>
    </p:spTree>
    <p:extLst>
      <p:ext uri="{BB962C8B-B14F-4D97-AF65-F5344CB8AC3E}">
        <p14:creationId xmlns:p14="http://schemas.microsoft.com/office/powerpoint/2010/main" val="6146805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D67784-1578-D042-8BB6-EDF42198A78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EA9910-A675-8247-9585-54BA3674DB59}"/>
              </a:ext>
            </a:extLst>
          </p:cNvPr>
          <p:cNvSpPr>
            <a:spLocks noGrp="1"/>
          </p:cNvSpPr>
          <p:nvPr>
            <p:ph idx="1"/>
          </p:nvPr>
        </p:nvSpPr>
        <p:spPr>
          <a:xfrm>
            <a:off x="446740" y="1628800"/>
            <a:ext cx="8229600" cy="4525963"/>
          </a:xfrm>
        </p:spPr>
        <p:txBody>
          <a:bodyPr>
            <a:normAutofit fontScale="70000" lnSpcReduction="20000"/>
          </a:bodyPr>
          <a:lstStyle/>
          <a:p>
            <a:pPr marL="514350" indent="-514350" algn="l">
              <a:buAutoNum type="arabicPeriod"/>
            </a:pPr>
            <a:r>
              <a:rPr lang="fr-FR" b="1" i="0" u="none" strike="noStrike" dirty="0">
                <a:effectLst/>
                <a:latin typeface="-webkit-standard"/>
              </a:rPr>
              <a:t>Qu'il faut imiter Jésus-Christ, et mépriser toutes les vanités du monde</a:t>
            </a:r>
          </a:p>
          <a:p>
            <a:pPr algn="just"/>
            <a:r>
              <a:rPr lang="fr-FR" b="0" i="0" u="none" strike="noStrike" dirty="0">
                <a:effectLst/>
                <a:latin typeface="-webkit-standard"/>
              </a:rPr>
              <a:t>1.Celui qui me suit ne marche pas dans les ténèbres, dit le Seigneur. Ce sont les paroles de Jésus-Christ, par lesquelles il nous exhorte à imiter sa conduite et sa vie, si nous voulons être vraiment éclairés et délivrés de tout aveuglement du </a:t>
            </a:r>
            <a:r>
              <a:rPr lang="fr-FR" b="0" i="0" u="none" strike="noStrike" dirty="0" err="1">
                <a:effectLst/>
                <a:latin typeface="-webkit-standard"/>
              </a:rPr>
              <a:t>coeur</a:t>
            </a:r>
            <a:r>
              <a:rPr lang="fr-FR" b="0" i="0" u="none" strike="noStrike" dirty="0">
                <a:effectLst/>
                <a:latin typeface="-webkit-standard"/>
              </a:rPr>
              <a:t>. Que notre principale étude soit donc de méditer la vie de Jésus-Christ. </a:t>
            </a:r>
          </a:p>
          <a:p>
            <a:pPr algn="just"/>
            <a:r>
              <a:rPr lang="fr-FR" b="0" i="0" u="none" strike="noStrike" dirty="0">
                <a:effectLst/>
                <a:latin typeface="-webkit-standard"/>
              </a:rPr>
              <a:t>2.La doctrine de Jésus-Christ surpasse toute doctrine des Saints: et qui posséderait son esprit y trouverait la manne cachée. Mais il arrive que plusieurs, à force d'entendre l'Evangile, n'en sont que peu touchés, parce qu'ils n'ont point l'esprit de Jésus-Christ. Voulez-vous comprendre parfaitement et goûter les paroles de Jésus-Christ ? Appliquez-vous à conformer toute votre vie à la sienne.</a:t>
            </a:r>
          </a:p>
          <a:p>
            <a:br>
              <a:rPr lang="fr-FR" dirty="0"/>
            </a:br>
            <a:endParaRPr lang="fr-FR" dirty="0"/>
          </a:p>
        </p:txBody>
      </p:sp>
    </p:spTree>
    <p:extLst>
      <p:ext uri="{BB962C8B-B14F-4D97-AF65-F5344CB8AC3E}">
        <p14:creationId xmlns:p14="http://schemas.microsoft.com/office/powerpoint/2010/main" val="2742763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just"/>
            <a:r>
              <a:rPr lang="fr-FR" dirty="0"/>
              <a:t>2 – De nouvelles hérésies</a:t>
            </a:r>
          </a:p>
        </p:txBody>
      </p:sp>
      <p:sp>
        <p:nvSpPr>
          <p:cNvPr id="3" name="Espace réservé du contenu 2"/>
          <p:cNvSpPr>
            <a:spLocks noGrp="1"/>
          </p:cNvSpPr>
          <p:nvPr>
            <p:ph idx="1"/>
          </p:nvPr>
        </p:nvSpPr>
        <p:spPr/>
        <p:txBody>
          <a:bodyPr/>
          <a:lstStyle/>
          <a:p>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9066A-37A3-8F41-B4C0-37DC6F66E44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F83BE1A-6563-6B49-AB03-73B08B52CEEE}"/>
              </a:ext>
            </a:extLst>
          </p:cNvPr>
          <p:cNvSpPr>
            <a:spLocks noGrp="1"/>
          </p:cNvSpPr>
          <p:nvPr>
            <p:ph idx="1"/>
          </p:nvPr>
        </p:nvSpPr>
        <p:spPr/>
        <p:txBody>
          <a:bodyPr/>
          <a:lstStyle/>
          <a:p>
            <a:r>
              <a:rPr lang="fr-FR" b="1" dirty="0"/>
              <a:t>John Wyclif (1320-1384) </a:t>
            </a:r>
          </a:p>
          <a:p>
            <a:pPr marL="0" indent="0">
              <a:buNone/>
            </a:pPr>
            <a:r>
              <a:rPr lang="fr-FR" b="1" dirty="0"/>
              <a:t>Le mouvement lollard</a:t>
            </a:r>
          </a:p>
          <a:p>
            <a:pPr marL="0" indent="0">
              <a:buNone/>
            </a:pPr>
            <a:endParaRPr lang="fr-FR" b="1" dirty="0"/>
          </a:p>
          <a:p>
            <a:r>
              <a:rPr lang="fr-FR" b="1" dirty="0"/>
              <a:t>Jan </a:t>
            </a:r>
            <a:r>
              <a:rPr lang="fr-FR" b="1" dirty="0" err="1"/>
              <a:t>Huss</a:t>
            </a:r>
            <a:r>
              <a:rPr lang="fr-FR" b="1" dirty="0"/>
              <a:t> (1369-1415)</a:t>
            </a:r>
          </a:p>
          <a:p>
            <a:pPr marL="0" indent="0">
              <a:buNone/>
            </a:pPr>
            <a:r>
              <a:rPr lang="fr-FR" b="1" dirty="0"/>
              <a:t>Le mouvement hussite</a:t>
            </a:r>
            <a:endParaRPr lang="fr-FR" dirty="0"/>
          </a:p>
          <a:p>
            <a:endParaRPr lang="fr-FR" dirty="0"/>
          </a:p>
        </p:txBody>
      </p:sp>
    </p:spTree>
    <p:extLst>
      <p:ext uri="{BB962C8B-B14F-4D97-AF65-F5344CB8AC3E}">
        <p14:creationId xmlns:p14="http://schemas.microsoft.com/office/powerpoint/2010/main" val="6790893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AD408D-AD7E-AE46-BC86-2A0421EDCF0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5702C30-F50B-9D4C-941D-ECCD678A4E41}"/>
              </a:ext>
            </a:extLst>
          </p:cNvPr>
          <p:cNvSpPr>
            <a:spLocks noGrp="1"/>
          </p:cNvSpPr>
          <p:nvPr>
            <p:ph idx="1"/>
          </p:nvPr>
        </p:nvSpPr>
        <p:spPr/>
        <p:txBody>
          <a:bodyPr/>
          <a:lstStyle/>
          <a:p>
            <a:r>
              <a:rPr lang="fr-FR" dirty="0"/>
              <a:t>Visées apocalyptiques</a:t>
            </a:r>
          </a:p>
          <a:p>
            <a:r>
              <a:rPr lang="fr-FR" dirty="0"/>
              <a:t>Revendications politiques</a:t>
            </a:r>
          </a:p>
          <a:p>
            <a:r>
              <a:rPr lang="fr-FR" dirty="0"/>
              <a:t>Messianismes</a:t>
            </a:r>
          </a:p>
        </p:txBody>
      </p:sp>
    </p:spTree>
    <p:extLst>
      <p:ext uri="{BB962C8B-B14F-4D97-AF65-F5344CB8AC3E}">
        <p14:creationId xmlns:p14="http://schemas.microsoft.com/office/powerpoint/2010/main" val="35888752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8B5512-73D3-4846-A746-EE5BF631D1D2}"/>
              </a:ext>
            </a:extLst>
          </p:cNvPr>
          <p:cNvSpPr>
            <a:spLocks noGrp="1"/>
          </p:cNvSpPr>
          <p:nvPr>
            <p:ph type="title"/>
          </p:nvPr>
        </p:nvSpPr>
        <p:spPr/>
        <p:txBody>
          <a:bodyPr>
            <a:normAutofit fontScale="90000"/>
          </a:bodyPr>
          <a:lstStyle/>
          <a:p>
            <a:pPr algn="l"/>
            <a:r>
              <a:rPr lang="fr-FR" dirty="0"/>
              <a:t>- </a:t>
            </a:r>
            <a:br>
              <a:rPr lang="fr-FR" dirty="0"/>
            </a:br>
            <a:r>
              <a:rPr lang="fr-FR" dirty="0"/>
              <a:t>- </a:t>
            </a:r>
            <a:r>
              <a:rPr lang="fr-FR" b="1" dirty="0"/>
              <a:t>John Wyclif (1320-1384</a:t>
            </a:r>
            <a:br>
              <a:rPr lang="fr-FR" dirty="0"/>
            </a:br>
            <a:endParaRPr lang="fr-FR" dirty="0"/>
          </a:p>
        </p:txBody>
      </p:sp>
      <p:sp>
        <p:nvSpPr>
          <p:cNvPr id="3" name="Espace réservé du contenu 2">
            <a:extLst>
              <a:ext uri="{FF2B5EF4-FFF2-40B4-BE49-F238E27FC236}">
                <a16:creationId xmlns:a16="http://schemas.microsoft.com/office/drawing/2014/main" id="{E45C795F-754A-9C4A-8A29-1E9A1AA5262D}"/>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6813895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41C55CA7-6778-C44C-B04F-2E40277F0049}"/>
              </a:ext>
            </a:extLst>
          </p:cNvPr>
          <p:cNvPicPr>
            <a:picLocks noGrp="1" noChangeAspect="1"/>
          </p:cNvPicPr>
          <p:nvPr>
            <p:ph idx="4294967295"/>
          </p:nvPr>
        </p:nvPicPr>
        <p:blipFill>
          <a:blip r:embed="rId2"/>
          <a:stretch>
            <a:fillRect/>
          </a:stretch>
        </p:blipFill>
        <p:spPr>
          <a:xfrm>
            <a:off x="1619672" y="116632"/>
            <a:ext cx="6089650" cy="6280150"/>
          </a:xfrm>
        </p:spPr>
      </p:pic>
    </p:spTree>
    <p:extLst>
      <p:ext uri="{BB962C8B-B14F-4D97-AF65-F5344CB8AC3E}">
        <p14:creationId xmlns:p14="http://schemas.microsoft.com/office/powerpoint/2010/main" val="3519154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55A2E8-99A8-9340-A33D-E6C876893E3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D2AC259-B6D2-5E47-82F8-EE816BB02439}"/>
              </a:ext>
            </a:extLst>
          </p:cNvPr>
          <p:cNvSpPr>
            <a:spLocks noGrp="1"/>
          </p:cNvSpPr>
          <p:nvPr>
            <p:ph idx="1"/>
          </p:nvPr>
        </p:nvSpPr>
        <p:spPr/>
        <p:txBody>
          <a:bodyPr>
            <a:normAutofit/>
          </a:bodyPr>
          <a:lstStyle/>
          <a:p>
            <a:pPr>
              <a:buFontTx/>
              <a:buChar char="-"/>
            </a:pPr>
            <a:r>
              <a:rPr lang="fr-FR" dirty="0"/>
              <a:t>s’adresser </a:t>
            </a:r>
            <a:r>
              <a:rPr lang="fr-FR" u="sng" dirty="0"/>
              <a:t>toujours</a:t>
            </a:r>
            <a:r>
              <a:rPr lang="fr-FR" dirty="0"/>
              <a:t> au professeur </a:t>
            </a:r>
          </a:p>
          <a:p>
            <a:pPr>
              <a:buFontTx/>
              <a:buChar char="-"/>
            </a:pPr>
            <a:r>
              <a:rPr lang="fr-FR" dirty="0"/>
              <a:t>ne pas se fier aux réseaux sociaux</a:t>
            </a:r>
          </a:p>
          <a:p>
            <a:pPr>
              <a:buFontTx/>
              <a:buChar char="-"/>
            </a:pPr>
            <a:endParaRPr lang="fr-FR" dirty="0"/>
          </a:p>
          <a:p>
            <a:pPr marL="0" indent="0">
              <a:buNone/>
            </a:pPr>
            <a:r>
              <a:rPr lang="fr-FR" dirty="0"/>
              <a:t>Attention aux </a:t>
            </a:r>
            <a:r>
              <a:rPr lang="fr-FR" dirty="0" err="1"/>
              <a:t>fake</a:t>
            </a:r>
            <a:r>
              <a:rPr lang="fr-FR" dirty="0"/>
              <a:t> news  qui peuvent circuler !</a:t>
            </a:r>
          </a:p>
          <a:p>
            <a:pPr marL="0" indent="0">
              <a:buNone/>
            </a:pPr>
            <a:endParaRPr lang="fr-FR" dirty="0"/>
          </a:p>
          <a:p>
            <a:pPr marL="0" indent="0">
              <a:buNone/>
            </a:pPr>
            <a:endParaRPr lang="fr-FR" dirty="0"/>
          </a:p>
          <a:p>
            <a:pPr marL="0" indent="0">
              <a:buNone/>
            </a:pPr>
            <a:r>
              <a:rPr lang="fr-FR" dirty="0"/>
              <a:t> </a:t>
            </a:r>
          </a:p>
        </p:txBody>
      </p:sp>
    </p:spTree>
    <p:extLst>
      <p:ext uri="{BB962C8B-B14F-4D97-AF65-F5344CB8AC3E}">
        <p14:creationId xmlns:p14="http://schemas.microsoft.com/office/powerpoint/2010/main" val="3347333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C562B2-D360-054A-B0E3-5392D780DB3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8447911-DF5B-BA40-AAA2-613E7527FBBC}"/>
              </a:ext>
            </a:extLst>
          </p:cNvPr>
          <p:cNvSpPr>
            <a:spLocks noGrp="1"/>
          </p:cNvSpPr>
          <p:nvPr>
            <p:ph idx="1"/>
          </p:nvPr>
        </p:nvSpPr>
        <p:spPr/>
        <p:txBody>
          <a:bodyPr>
            <a:normAutofit fontScale="92500" lnSpcReduction="20000"/>
          </a:bodyPr>
          <a:lstStyle/>
          <a:p>
            <a:pPr>
              <a:buFontTx/>
              <a:buChar char="-"/>
            </a:pPr>
            <a:r>
              <a:rPr lang="fr-FR" dirty="0"/>
              <a:t>Mise en cause de la hiérarchie de l’Eglise</a:t>
            </a:r>
          </a:p>
          <a:p>
            <a:pPr>
              <a:buFontTx/>
              <a:buChar char="-"/>
            </a:pPr>
            <a:r>
              <a:rPr lang="fr-FR" dirty="0"/>
              <a:t>Doctrine de l’autorité fondée sur la grâce</a:t>
            </a:r>
          </a:p>
          <a:p>
            <a:pPr>
              <a:buFontTx/>
              <a:buChar char="-"/>
            </a:pPr>
            <a:r>
              <a:rPr lang="fr-FR" dirty="0"/>
              <a:t>Désignation du pape par tirage au sort</a:t>
            </a:r>
          </a:p>
          <a:p>
            <a:pPr>
              <a:buFontTx/>
              <a:buChar char="-"/>
            </a:pPr>
            <a:r>
              <a:rPr lang="fr-FR" dirty="0"/>
              <a:t>Redistribution des richesses de l’Eglise</a:t>
            </a:r>
          </a:p>
          <a:p>
            <a:pPr>
              <a:buFontTx/>
              <a:buChar char="-"/>
            </a:pPr>
            <a:endParaRPr lang="fr-FR" dirty="0"/>
          </a:p>
          <a:p>
            <a:pPr>
              <a:buFont typeface="Wingdings" pitchFamily="2" charset="2"/>
              <a:buChar char="Ø"/>
            </a:pPr>
            <a:r>
              <a:rPr lang="fr-FR" dirty="0"/>
              <a:t>La puissance de Dieu sans médiation de l’institution</a:t>
            </a:r>
          </a:p>
          <a:p>
            <a:pPr>
              <a:buFont typeface="Wingdings" pitchFamily="2" charset="2"/>
              <a:buChar char="Ø"/>
            </a:pPr>
            <a:r>
              <a:rPr lang="fr-FR" dirty="0"/>
              <a:t>La seule Ecriture comme source la Révélation</a:t>
            </a:r>
          </a:p>
          <a:p>
            <a:pPr>
              <a:buFont typeface="Wingdings" pitchFamily="2" charset="2"/>
              <a:buChar char="Ø"/>
            </a:pPr>
            <a:r>
              <a:rPr lang="fr-FR" dirty="0"/>
              <a:t>La volonté de retour à un christianisme des origines</a:t>
            </a:r>
          </a:p>
        </p:txBody>
      </p:sp>
    </p:spTree>
    <p:extLst>
      <p:ext uri="{BB962C8B-B14F-4D97-AF65-F5344CB8AC3E}">
        <p14:creationId xmlns:p14="http://schemas.microsoft.com/office/powerpoint/2010/main" val="35256474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4DE940-7A5D-7446-9F5B-CDD55F4019C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9DAA47B-B1D1-6348-8B6C-501ED41D02D3}"/>
              </a:ext>
            </a:extLst>
          </p:cNvPr>
          <p:cNvSpPr>
            <a:spLocks noGrp="1"/>
          </p:cNvSpPr>
          <p:nvPr>
            <p:ph idx="1"/>
          </p:nvPr>
        </p:nvSpPr>
        <p:spPr/>
        <p:txBody>
          <a:bodyPr/>
          <a:lstStyle/>
          <a:p>
            <a:pPr marL="0" indent="0">
              <a:buNone/>
            </a:pPr>
            <a:r>
              <a:rPr lang="fr-FR" dirty="0"/>
              <a:t>&gt;&gt; condamnation par Rome en 1384</a:t>
            </a:r>
          </a:p>
          <a:p>
            <a:pPr marL="0" indent="0">
              <a:buNone/>
            </a:pPr>
            <a:r>
              <a:rPr lang="fr-FR" dirty="0"/>
              <a:t>&gt;&gt; meurt dans la solitude</a:t>
            </a:r>
          </a:p>
        </p:txBody>
      </p:sp>
    </p:spTree>
    <p:extLst>
      <p:ext uri="{BB962C8B-B14F-4D97-AF65-F5344CB8AC3E}">
        <p14:creationId xmlns:p14="http://schemas.microsoft.com/office/powerpoint/2010/main" val="4046659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32E6B-F509-9148-8501-4225CDE9F02F}"/>
              </a:ext>
            </a:extLst>
          </p:cNvPr>
          <p:cNvSpPr>
            <a:spLocks noGrp="1"/>
          </p:cNvSpPr>
          <p:nvPr>
            <p:ph type="title"/>
          </p:nvPr>
        </p:nvSpPr>
        <p:spPr/>
        <p:txBody>
          <a:bodyPr>
            <a:normAutofit fontScale="90000"/>
          </a:bodyPr>
          <a:lstStyle/>
          <a:p>
            <a:pPr algn="l"/>
            <a:r>
              <a:rPr lang="fr-FR" b="1" dirty="0"/>
              <a:t> </a:t>
            </a:r>
            <a:br>
              <a:rPr lang="fr-FR" b="1" dirty="0"/>
            </a:br>
            <a:r>
              <a:rPr lang="fr-FR" b="1" dirty="0"/>
              <a:t>Jan </a:t>
            </a:r>
            <a:r>
              <a:rPr lang="fr-FR" b="1" dirty="0" err="1"/>
              <a:t>Huss</a:t>
            </a:r>
            <a:r>
              <a:rPr lang="fr-FR" b="1" dirty="0"/>
              <a:t> (1369-1415)</a:t>
            </a:r>
            <a:br>
              <a:rPr lang="fr-FR" b="1" dirty="0"/>
            </a:br>
            <a:endParaRPr lang="fr-FR" dirty="0"/>
          </a:p>
        </p:txBody>
      </p:sp>
      <p:sp>
        <p:nvSpPr>
          <p:cNvPr id="3" name="Espace réservé du contenu 2">
            <a:extLst>
              <a:ext uri="{FF2B5EF4-FFF2-40B4-BE49-F238E27FC236}">
                <a16:creationId xmlns:a16="http://schemas.microsoft.com/office/drawing/2014/main" id="{D24A63E6-7C29-A743-B179-BFAF27B9FF51}"/>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215999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0ECB6-0BFF-CB42-8D49-E83E1183E7E7}"/>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32076487-A518-D344-8636-2A10F27864EC}"/>
              </a:ext>
            </a:extLst>
          </p:cNvPr>
          <p:cNvPicPr>
            <a:picLocks noGrp="1" noChangeAspect="1"/>
          </p:cNvPicPr>
          <p:nvPr>
            <p:ph idx="1"/>
          </p:nvPr>
        </p:nvPicPr>
        <p:blipFill>
          <a:blip r:embed="rId2"/>
          <a:stretch>
            <a:fillRect/>
          </a:stretch>
        </p:blipFill>
        <p:spPr>
          <a:xfrm>
            <a:off x="2216789" y="-85700"/>
            <a:ext cx="4710421" cy="7029400"/>
          </a:xfrm>
        </p:spPr>
      </p:pic>
    </p:spTree>
    <p:extLst>
      <p:ext uri="{BB962C8B-B14F-4D97-AF65-F5344CB8AC3E}">
        <p14:creationId xmlns:p14="http://schemas.microsoft.com/office/powerpoint/2010/main" val="22576668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086C8-7071-7142-8BFF-893DAFA1249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0D9B9B5-B4AB-C74B-8001-5B9D7D6B3BF6}"/>
              </a:ext>
            </a:extLst>
          </p:cNvPr>
          <p:cNvSpPr>
            <a:spLocks noGrp="1"/>
          </p:cNvSpPr>
          <p:nvPr>
            <p:ph idx="1"/>
          </p:nvPr>
        </p:nvSpPr>
        <p:spPr/>
        <p:txBody>
          <a:bodyPr/>
          <a:lstStyle/>
          <a:p>
            <a:pPr marL="0" indent="0">
              <a:buNone/>
            </a:pPr>
            <a:r>
              <a:rPr lang="fr-FR" dirty="0"/>
              <a:t>- Supplicié par le feu à Constance le 6 juillet 1415</a:t>
            </a:r>
          </a:p>
          <a:p>
            <a:pPr>
              <a:buFontTx/>
              <a:buChar char="-"/>
            </a:pPr>
            <a:r>
              <a:rPr lang="fr-FR" dirty="0"/>
              <a:t>Condamné par l’Eglise romaine pour hérésie</a:t>
            </a:r>
          </a:p>
          <a:p>
            <a:pPr marL="0" indent="0">
              <a:buNone/>
            </a:pPr>
            <a:r>
              <a:rPr lang="fr-FR" dirty="0"/>
              <a:t> &gt; Sermons contre les erreurs du catholicisme dès 1402</a:t>
            </a:r>
          </a:p>
          <a:p>
            <a:pPr marL="0" indent="0">
              <a:buNone/>
            </a:pPr>
            <a:r>
              <a:rPr lang="fr-FR" dirty="0"/>
              <a:t>&gt; Retour à une église pauvre et apostolique</a:t>
            </a:r>
          </a:p>
        </p:txBody>
      </p:sp>
    </p:spTree>
    <p:extLst>
      <p:ext uri="{BB962C8B-B14F-4D97-AF65-F5344CB8AC3E}">
        <p14:creationId xmlns:p14="http://schemas.microsoft.com/office/powerpoint/2010/main" val="1670308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796148C8-CEDD-D941-99A7-1517BA2333FA}"/>
              </a:ext>
            </a:extLst>
          </p:cNvPr>
          <p:cNvPicPr>
            <a:picLocks noChangeAspect="1"/>
          </p:cNvPicPr>
          <p:nvPr/>
        </p:nvPicPr>
        <p:blipFill>
          <a:blip r:embed="rId3"/>
          <a:stretch>
            <a:fillRect/>
          </a:stretch>
        </p:blipFill>
        <p:spPr>
          <a:xfrm>
            <a:off x="1691680" y="66226"/>
            <a:ext cx="6243124" cy="6725547"/>
          </a:xfrm>
          <a:prstGeom prst="rect">
            <a:avLst/>
          </a:prstGeom>
        </p:spPr>
      </p:pic>
    </p:spTree>
    <p:extLst>
      <p:ext uri="{BB962C8B-B14F-4D97-AF65-F5344CB8AC3E}">
        <p14:creationId xmlns:p14="http://schemas.microsoft.com/office/powerpoint/2010/main" val="28555584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18BDFAB-9C1A-0247-8C32-8827EF35692E}"/>
              </a:ext>
            </a:extLst>
          </p:cNvPr>
          <p:cNvSpPr>
            <a:spLocks noGrp="1"/>
          </p:cNvSpPr>
          <p:nvPr>
            <p:ph type="title"/>
          </p:nvPr>
        </p:nvSpPr>
        <p:spPr/>
        <p:txBody>
          <a:bodyPr/>
          <a:lstStyle/>
          <a:p>
            <a:pPr algn="l"/>
            <a:r>
              <a:rPr lang="fr-FR" dirty="0"/>
              <a:t>CONCLUSION</a:t>
            </a:r>
          </a:p>
        </p:txBody>
      </p:sp>
      <p:sp>
        <p:nvSpPr>
          <p:cNvPr id="5" name="Espace réservé du contenu 4">
            <a:extLst>
              <a:ext uri="{FF2B5EF4-FFF2-40B4-BE49-F238E27FC236}">
                <a16:creationId xmlns:a16="http://schemas.microsoft.com/office/drawing/2014/main" id="{B3A7459E-E3F0-2F4E-AE6E-5438EFB9352F}"/>
              </a:ext>
            </a:extLst>
          </p:cNvPr>
          <p:cNvSpPr>
            <a:spLocks noGrp="1"/>
          </p:cNvSpPr>
          <p:nvPr>
            <p:ph idx="1"/>
          </p:nvPr>
        </p:nvSpPr>
        <p:spPr/>
        <p:txBody>
          <a:bodyPr/>
          <a:lstStyle/>
          <a:p>
            <a:pPr algn="l"/>
            <a:r>
              <a:rPr lang="fr-FR" dirty="0"/>
              <a:t>En attente de </a:t>
            </a:r>
            <a:r>
              <a:rPr lang="fr-FR" i="1" dirty="0" err="1"/>
              <a:t>reformatio</a:t>
            </a:r>
            <a:endParaRPr lang="fr-FR" i="1" dirty="0"/>
          </a:p>
          <a:p>
            <a:pPr algn="l"/>
            <a:r>
              <a:rPr lang="fr-FR" dirty="0"/>
              <a:t>Dans un monde incertain</a:t>
            </a:r>
          </a:p>
          <a:p>
            <a:pPr algn="l"/>
            <a:endParaRPr lang="fr-FR" dirty="0"/>
          </a:p>
          <a:p>
            <a:pPr algn="l"/>
            <a:endParaRPr lang="fr-FR" dirty="0"/>
          </a:p>
          <a:p>
            <a:pPr algn="l"/>
            <a:r>
              <a:rPr lang="fr-FR" dirty="0"/>
              <a:t>TD/ textes pour servir au cours</a:t>
            </a:r>
          </a:p>
          <a:p>
            <a:endParaRPr lang="fr-FR" dirty="0"/>
          </a:p>
        </p:txBody>
      </p:sp>
    </p:spTree>
    <p:extLst>
      <p:ext uri="{BB962C8B-B14F-4D97-AF65-F5344CB8AC3E}">
        <p14:creationId xmlns:p14="http://schemas.microsoft.com/office/powerpoint/2010/main" val="2313284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E93A2B2D-3CAF-0046-923E-95CFAD2D5CB7}"/>
              </a:ext>
            </a:extLst>
          </p:cNvPr>
          <p:cNvSpPr>
            <a:spLocks noGrp="1"/>
          </p:cNvSpPr>
          <p:nvPr>
            <p:ph type="title"/>
          </p:nvPr>
        </p:nvSpPr>
        <p:spPr/>
        <p:txBody>
          <a:bodyPr/>
          <a:lstStyle/>
          <a:p>
            <a:pPr algn="l"/>
            <a:r>
              <a:rPr lang="fr-FR" dirty="0"/>
              <a:t>- Chronique italienne (vers 1495)</a:t>
            </a:r>
          </a:p>
        </p:txBody>
      </p:sp>
      <p:sp>
        <p:nvSpPr>
          <p:cNvPr id="5" name="Espace réservé du contenu 4">
            <a:extLst>
              <a:ext uri="{FF2B5EF4-FFF2-40B4-BE49-F238E27FC236}">
                <a16:creationId xmlns:a16="http://schemas.microsoft.com/office/drawing/2014/main" id="{03CC0BF6-18E6-CE4D-B9E6-9C9B8B044DCF}"/>
              </a:ext>
            </a:extLst>
          </p:cNvPr>
          <p:cNvSpPr>
            <a:spLocks noGrp="1"/>
          </p:cNvSpPr>
          <p:nvPr>
            <p:ph idx="1"/>
          </p:nvPr>
        </p:nvSpPr>
        <p:spPr/>
        <p:txBody>
          <a:bodyPr>
            <a:normAutofit fontScale="47500" lnSpcReduction="20000"/>
          </a:bodyPr>
          <a:lstStyle/>
          <a:p>
            <a:pPr marL="0" indent="0" algn="just" fontAlgn="base">
              <a:buNone/>
            </a:pPr>
            <a:r>
              <a:rPr lang="fr-FR" b="1" i="0" u="none" strike="noStrike" dirty="0">
                <a:effectLst/>
                <a:latin typeface="inherit"/>
              </a:rPr>
              <a:t>Récit d’un témoin oculaire (chronique italienne) à propos d’une réception donnée par le cardinal* Annibal de </a:t>
            </a:r>
            <a:r>
              <a:rPr lang="fr-FR" b="1" i="0" u="none" strike="noStrike" dirty="0" err="1">
                <a:effectLst/>
                <a:latin typeface="inherit"/>
              </a:rPr>
              <a:t>Ceccano</a:t>
            </a:r>
            <a:r>
              <a:rPr lang="fr-FR" b="1" i="0" u="none" strike="noStrike" dirty="0">
                <a:effectLst/>
                <a:latin typeface="inherit"/>
              </a:rPr>
              <a:t> en l’honneur du pape dans sa livrée* des environs d’Avignon.</a:t>
            </a:r>
          </a:p>
          <a:p>
            <a:pPr marL="0" indent="0" algn="just" fontAlgn="base">
              <a:buNone/>
            </a:pPr>
            <a:endParaRPr lang="fr-FR" b="0" i="0" u="none" strike="noStrike" dirty="0">
              <a:effectLst/>
              <a:latin typeface="maitree"/>
            </a:endParaRPr>
          </a:p>
          <a:p>
            <a:pPr marL="0" indent="0" algn="just" fontAlgn="base">
              <a:buNone/>
            </a:pPr>
            <a:r>
              <a:rPr lang="fr-FR" b="0" i="0" u="none" strike="noStrike" dirty="0">
                <a:effectLst/>
                <a:latin typeface="maitree"/>
              </a:rPr>
              <a:t>« On introduisit le pape dans une salle tendue, du plancher au plafond, de tapisseries d’une grande richesse. Le sol était recouvert d’un tapis velouté. Le lit de parade était garni de velours cramoisi très fin, doublé d’hermine blanche, de draps d’or et de soie. À table, le service fut fait par quatre chevaliers et douze écuyers* du pape, qui reçurent chacun de l’amphitryon* : les premiers, une riche ceinture d’argent et une bourse valant vingt-cinq florins d’or ; les écuyers, une ceinture, et une bourse d’une valeur de douze florins. Cinquante écuyers appartenant au cardinal </a:t>
            </a:r>
            <a:r>
              <a:rPr lang="fr-FR" b="0" i="0" u="none" strike="noStrike" dirty="0" err="1">
                <a:effectLst/>
                <a:latin typeface="maitree"/>
              </a:rPr>
              <a:t>Ceccano</a:t>
            </a:r>
            <a:r>
              <a:rPr lang="fr-FR" b="0" i="0" u="none" strike="noStrike" dirty="0">
                <a:effectLst/>
                <a:latin typeface="maitree"/>
              </a:rPr>
              <a:t> assistaient les chevaliers et les écuyers pontificaux*. Le menu comprenait neuf services qui se décomposaient chacun en trois plats, soit au total vingt-sept plats. On vit apparaître, entre autres, une sorte de château fort renfermant un cerf gigantesque, un sanglier, des chevreuils, des lièvres, des lapins. Après le quatrième service, le cardinal fit offrir au pape un destrier* blanc, d’une valeur de quatre cents florins d’or, et deux anneaux ornés, l’un d’un énorme saphir, l’autre d’une non moins énorme topaze*. Chacun des seize cardinaux reçut un anneau enrichi de pierres fines ; il en fut de même des vingt prélats ou seigneurs laïques. Les douze jeunes clercs* de la maison pontificale reçurent une ceinture et une bourse d’une valeur de vingt-cinq florins d’or ; les vingt-quatre sergents d’armes : une ceinture valant trois florins. (…)</a:t>
            </a:r>
          </a:p>
          <a:p>
            <a:endParaRPr lang="fr-FR" dirty="0"/>
          </a:p>
        </p:txBody>
      </p:sp>
    </p:spTree>
    <p:extLst>
      <p:ext uri="{BB962C8B-B14F-4D97-AF65-F5344CB8AC3E}">
        <p14:creationId xmlns:p14="http://schemas.microsoft.com/office/powerpoint/2010/main" val="2583549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6D967-CA6D-EC42-9947-124599D3FE6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6A772C0-10EC-8B46-82B2-7B63CF3027E8}"/>
              </a:ext>
            </a:extLst>
          </p:cNvPr>
          <p:cNvSpPr>
            <a:spLocks noGrp="1"/>
          </p:cNvSpPr>
          <p:nvPr>
            <p:ph idx="1"/>
          </p:nvPr>
        </p:nvSpPr>
        <p:spPr/>
        <p:txBody>
          <a:bodyPr>
            <a:normAutofit fontScale="77500" lnSpcReduction="20000"/>
          </a:bodyPr>
          <a:lstStyle/>
          <a:p>
            <a:pPr marL="0" indent="0" algn="just" fontAlgn="base">
              <a:buNone/>
            </a:pPr>
            <a:r>
              <a:rPr lang="fr-FR" b="0" i="0" u="none" strike="noStrike" dirty="0">
                <a:effectLst/>
                <a:latin typeface="maitree"/>
              </a:rPr>
              <a:t>Après le cinquième service, on apporta une fontaine surmontée d’une tour et d’une colonne d’où s’échappait cinq espèces de vin. Les margelles de cette fontaine étaient ornées de paons, de faisans, de perdrix, de grues et de divers autres volatiles. L’intervalle entre le septième et le huitième service fut occupé par un tournoi qui eut lieu dans la salle même du festin, qui se termina par un concert. Au dessert, on apporta deux arbres, l’un qui semblait en argent, garni de pommes, de poires, de figues, de pêches et de raisins d’or ; l’autre, vert comme un laurier, garni de fruits confits multicolores. »</a:t>
            </a:r>
          </a:p>
          <a:p>
            <a:pPr marL="0" indent="0" algn="just" fontAlgn="base">
              <a:buNone/>
            </a:pPr>
            <a:endParaRPr lang="fr-FR" b="1" i="0" u="none" strike="noStrike" dirty="0">
              <a:effectLst/>
              <a:latin typeface="inherit"/>
            </a:endParaRPr>
          </a:p>
          <a:p>
            <a:pPr marL="0" indent="0" algn="just" fontAlgn="base">
              <a:buNone/>
            </a:pPr>
            <a:r>
              <a:rPr lang="fr-FR" b="1" i="0" u="none" strike="noStrike" dirty="0">
                <a:effectLst/>
                <a:latin typeface="inherit"/>
              </a:rPr>
              <a:t>Cité dans R. DARBOIS, </a:t>
            </a:r>
            <a:r>
              <a:rPr lang="fr-FR" b="1" i="1" strike="noStrike" dirty="0">
                <a:effectLst/>
                <a:latin typeface="inherit"/>
              </a:rPr>
              <a:t>Quand les papes régnaient en Avignon</a:t>
            </a:r>
            <a:r>
              <a:rPr lang="fr-FR" b="1" i="0" u="none" strike="noStrike" dirty="0">
                <a:effectLst/>
                <a:latin typeface="inherit"/>
              </a:rPr>
              <a:t>, Paris, Fayard, 1981, p. 89-90</a:t>
            </a:r>
            <a:endParaRPr lang="fr-FR" b="0" i="0" u="none" strike="noStrike" dirty="0">
              <a:effectLst/>
              <a:latin typeface="maitree"/>
            </a:endParaRPr>
          </a:p>
          <a:p>
            <a:endParaRPr lang="fr-FR" dirty="0"/>
          </a:p>
        </p:txBody>
      </p:sp>
    </p:spTree>
    <p:extLst>
      <p:ext uri="{BB962C8B-B14F-4D97-AF65-F5344CB8AC3E}">
        <p14:creationId xmlns:p14="http://schemas.microsoft.com/office/powerpoint/2010/main" val="981399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F524DE-C651-3241-A5FE-75090FA43269}"/>
              </a:ext>
            </a:extLst>
          </p:cNvPr>
          <p:cNvSpPr>
            <a:spLocks noGrp="1"/>
          </p:cNvSpPr>
          <p:nvPr>
            <p:ph type="title"/>
          </p:nvPr>
        </p:nvSpPr>
        <p:spPr/>
        <p:txBody>
          <a:bodyPr/>
          <a:lstStyle/>
          <a:p>
            <a:pPr algn="l"/>
            <a:r>
              <a:rPr lang="fr-FR" dirty="0"/>
              <a:t>- Ignace de Loyola (vers 1527-1528)</a:t>
            </a:r>
          </a:p>
        </p:txBody>
      </p:sp>
      <p:sp>
        <p:nvSpPr>
          <p:cNvPr id="3" name="Espace réservé du contenu 2">
            <a:extLst>
              <a:ext uri="{FF2B5EF4-FFF2-40B4-BE49-F238E27FC236}">
                <a16:creationId xmlns:a16="http://schemas.microsoft.com/office/drawing/2014/main" id="{9290D026-5E46-744B-A15F-5A2161E60403}"/>
              </a:ext>
            </a:extLst>
          </p:cNvPr>
          <p:cNvSpPr>
            <a:spLocks noGrp="1"/>
          </p:cNvSpPr>
          <p:nvPr>
            <p:ph idx="1"/>
          </p:nvPr>
        </p:nvSpPr>
        <p:spPr/>
        <p:txBody>
          <a:bodyPr>
            <a:normAutofit/>
          </a:bodyPr>
          <a:lstStyle/>
          <a:p>
            <a:pPr marL="0" indent="0" algn="just">
              <a:buNone/>
            </a:pPr>
            <a:r>
              <a:rPr lang="fr-FR" b="0" i="0" u="none" strike="noStrike" dirty="0">
                <a:effectLst/>
                <a:latin typeface="maitree"/>
              </a:rPr>
              <a:t>«Le Pèlerin* avait pour confesseur à Salamanque un religieux dominicain de Saint-Etienne. Dix ou douze jours après son arrivée son confesseur lui dit : « Des Pères de la maison voudraient vous parler. » Il répondit : « Au nom de Dieu, j’irai. – Eh bien, dit le confesseur, il serait bon que vous veniez déjeuner ici dimanche. Mais, je vous en avertis, ils voudront savoir sur vous beaucoup de choses. »</a:t>
            </a:r>
            <a:endParaRPr lang="fr-FR" dirty="0"/>
          </a:p>
        </p:txBody>
      </p:sp>
    </p:spTree>
    <p:extLst>
      <p:ext uri="{BB962C8B-B14F-4D97-AF65-F5344CB8AC3E}">
        <p14:creationId xmlns:p14="http://schemas.microsoft.com/office/powerpoint/2010/main" val="26304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93283-4AAE-D745-BC06-B001FD0DF4D8}"/>
              </a:ext>
            </a:extLst>
          </p:cNvPr>
          <p:cNvSpPr>
            <a:spLocks noGrp="1"/>
          </p:cNvSpPr>
          <p:nvPr>
            <p:ph type="title"/>
          </p:nvPr>
        </p:nvSpPr>
        <p:spPr/>
        <p:txBody>
          <a:bodyPr/>
          <a:lstStyle/>
          <a:p>
            <a:r>
              <a:rPr lang="fr-FR" dirty="0"/>
              <a:t>Attention</a:t>
            </a:r>
          </a:p>
        </p:txBody>
      </p:sp>
      <p:sp>
        <p:nvSpPr>
          <p:cNvPr id="3" name="Espace réservé du contenu 2">
            <a:extLst>
              <a:ext uri="{FF2B5EF4-FFF2-40B4-BE49-F238E27FC236}">
                <a16:creationId xmlns:a16="http://schemas.microsoft.com/office/drawing/2014/main" id="{4F2F5B80-5435-8044-A6C2-2201CC897067}"/>
              </a:ext>
            </a:extLst>
          </p:cNvPr>
          <p:cNvSpPr>
            <a:spLocks noGrp="1"/>
          </p:cNvSpPr>
          <p:nvPr>
            <p:ph idx="1"/>
          </p:nvPr>
        </p:nvSpPr>
        <p:spPr/>
        <p:txBody>
          <a:bodyPr/>
          <a:lstStyle/>
          <a:p>
            <a:r>
              <a:rPr lang="fr-FR" dirty="0"/>
              <a:t>Valider l’UE complète</a:t>
            </a:r>
          </a:p>
          <a:p>
            <a:r>
              <a:rPr lang="fr-FR" dirty="0"/>
              <a:t>Et pas seulement cette EC</a:t>
            </a:r>
          </a:p>
        </p:txBody>
      </p:sp>
    </p:spTree>
    <p:extLst>
      <p:ext uri="{BB962C8B-B14F-4D97-AF65-F5344CB8AC3E}">
        <p14:creationId xmlns:p14="http://schemas.microsoft.com/office/powerpoint/2010/main" val="26344828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05E788-6B7C-134B-90CD-EAEC55E4009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81DBD1A-9870-8645-A5FA-03C42E17B672}"/>
              </a:ext>
            </a:extLst>
          </p:cNvPr>
          <p:cNvSpPr>
            <a:spLocks noGrp="1"/>
          </p:cNvSpPr>
          <p:nvPr>
            <p:ph idx="1"/>
          </p:nvPr>
        </p:nvSpPr>
        <p:spPr/>
        <p:txBody>
          <a:bodyPr>
            <a:normAutofit fontScale="70000" lnSpcReduction="20000"/>
          </a:bodyPr>
          <a:lstStyle/>
          <a:p>
            <a:pPr marL="0" indent="0" algn="just">
              <a:buNone/>
            </a:pPr>
            <a:r>
              <a:rPr lang="fr-FR" b="0" i="0" u="none" strike="noStrike" dirty="0">
                <a:effectLst/>
                <a:latin typeface="maitree"/>
              </a:rPr>
              <a:t>Mais, demanda le Père, de quelles choses de Dieu parlez-vous ? Voilà ce que nous voudrions savoir ! – Nous parlons, dit le Pèlerin, tantôt d’une vertu, tantôt d’une autre, en la louant ; tantôt d’un vice, tantôt d’un autre, et en le réprouvant. – Vous n’êtes pas instruits, dit le Père, et vous parlez des vertus et des vices ! Or, personne ne peut en parler sinon d’une de ces deux manières : ou par savoir acquis ou par l’Esprit Saint. Ce n’est pas par savoir acquis, ergo c’est par l’Esprit Saint. » </a:t>
            </a:r>
          </a:p>
          <a:p>
            <a:pPr marL="0" indent="0" algn="just">
              <a:buNone/>
            </a:pPr>
            <a:r>
              <a:rPr lang="fr-FR" b="0" i="0" u="none" strike="noStrike" dirty="0">
                <a:effectLst/>
                <a:latin typeface="maitree"/>
              </a:rPr>
              <a:t>Ici le Pèlerin se tint un peu sur ses gardes, car cette façon d’argumenter ne lui paraissait pas bonne. Après avoir observé un moment de silence, il déclara qu’il n’était pas nécessaire de parler davantage de ces sujets-là. Le Père insista : « Comment ? à l’heure où se répandent tant d’erreurs d’Erasme et de tant d’autres qui ont trompé le monde, vous ne voulez pas rendre compte de ce que vous enseignez ? »</a:t>
            </a:r>
            <a:endParaRPr lang="fr-FR" dirty="0"/>
          </a:p>
        </p:txBody>
      </p:sp>
    </p:spTree>
    <p:extLst>
      <p:ext uri="{BB962C8B-B14F-4D97-AF65-F5344CB8AC3E}">
        <p14:creationId xmlns:p14="http://schemas.microsoft.com/office/powerpoint/2010/main" val="3383116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ECA04-EC06-664F-A9C5-3D80CC68C926}"/>
              </a:ext>
            </a:extLst>
          </p:cNvPr>
          <p:cNvSpPr>
            <a:spLocks noGrp="1"/>
          </p:cNvSpPr>
          <p:nvPr>
            <p:ph type="title"/>
          </p:nvPr>
        </p:nvSpPr>
        <p:spPr/>
        <p:txBody>
          <a:bodyPr>
            <a:normAutofit fontScale="90000"/>
          </a:bodyPr>
          <a:lstStyle/>
          <a:p>
            <a:pPr algn="l"/>
            <a:r>
              <a:rPr lang="fr-FR" dirty="0"/>
              <a:t>- Sermon de Savonarole (vers 1494-1498)</a:t>
            </a:r>
          </a:p>
        </p:txBody>
      </p:sp>
      <p:sp>
        <p:nvSpPr>
          <p:cNvPr id="3" name="Espace réservé du contenu 2">
            <a:extLst>
              <a:ext uri="{FF2B5EF4-FFF2-40B4-BE49-F238E27FC236}">
                <a16:creationId xmlns:a16="http://schemas.microsoft.com/office/drawing/2014/main" id="{B398BD71-BB5E-0244-9E37-D3A1EF5F10F7}"/>
              </a:ext>
            </a:extLst>
          </p:cNvPr>
          <p:cNvSpPr>
            <a:spLocks noGrp="1"/>
          </p:cNvSpPr>
          <p:nvPr>
            <p:ph idx="1"/>
          </p:nvPr>
        </p:nvSpPr>
        <p:spPr/>
        <p:txBody>
          <a:bodyPr>
            <a:normAutofit fontScale="62500" lnSpcReduction="20000"/>
          </a:bodyPr>
          <a:lstStyle/>
          <a:p>
            <a:pPr marL="0" indent="0" algn="just" fontAlgn="base">
              <a:buNone/>
            </a:pPr>
            <a:r>
              <a:rPr lang="fr-FR" b="1" i="0" u="none" strike="noStrike" dirty="0">
                <a:effectLst/>
                <a:latin typeface="inherit"/>
              </a:rPr>
              <a:t>Extrait d’un sermon de Savonarole (1494-1498) prononcé le dimanche de l’Avent (dimanche avant Noël) de 1493.</a:t>
            </a:r>
          </a:p>
          <a:p>
            <a:pPr marL="0" indent="0" algn="just" fontAlgn="base">
              <a:buNone/>
            </a:pPr>
            <a:endParaRPr lang="fr-FR" b="0" i="0" u="none" strike="noStrike" dirty="0">
              <a:effectLst/>
              <a:latin typeface="maitree"/>
            </a:endParaRPr>
          </a:p>
          <a:p>
            <a:pPr marL="0" indent="0" algn="just" fontAlgn="base">
              <a:buNone/>
            </a:pPr>
            <a:r>
              <a:rPr lang="fr-FR" b="0" i="0" u="none" strike="noStrike" dirty="0">
                <a:effectLst/>
                <a:latin typeface="maitree"/>
              </a:rPr>
              <a:t>« Les prêtres nous rebattent les oreilles d’Aristote, de Platon, de Virgile et de Pétrarque, et ils n’ont cure du salut des âmes. Pourquoi tant de livres au lieu du livre unique qui renferme la loi et la vie ? Chrétiens, vous devriez toujours avoir sur vous l’Evangile, j’entends non pas le livre mais son esprit. (…)</a:t>
            </a:r>
            <a:br>
              <a:rPr lang="fr-FR" b="0" i="0" u="none" strike="noStrike" dirty="0">
                <a:effectLst/>
                <a:latin typeface="maitree"/>
              </a:rPr>
            </a:br>
            <a:r>
              <a:rPr lang="fr-FR" b="0" i="0" u="none" strike="noStrike" dirty="0">
                <a:effectLst/>
                <a:latin typeface="maitree"/>
              </a:rPr>
              <a:t>La charité chrétienne n’habite point dans les livres. Les véritables livres du Christ sont les apôtres et les saints, et la véritable vie consiste dans l’imitation de sa vie. Mais de nos jours ces hommes sont devenus des livres du diable. Ils parlent contre l’orgueil et l’ambition, et ils y sont plongés jusque par-dessus les oreilles. Ils prêchent la chasteté et ils entretiennent des maîtresses. Ils commandent l’observation du jeûne et ils vivent dans le luxe. (…)</a:t>
            </a:r>
          </a:p>
          <a:p>
            <a:pPr marL="0" indent="0" algn="just" fontAlgn="base">
              <a:buNone/>
            </a:pPr>
            <a:br>
              <a:rPr lang="fr-FR" b="0" i="0" u="none" strike="noStrike" dirty="0">
                <a:effectLst/>
                <a:latin typeface="maitree"/>
              </a:rPr>
            </a:br>
            <a:r>
              <a:rPr lang="fr-FR" b="0" i="0" u="none" strike="noStrike" dirty="0">
                <a:solidFill>
                  <a:srgbClr val="454545"/>
                </a:solidFill>
                <a:effectLst/>
                <a:latin typeface="maitree"/>
              </a:rPr>
              <a:t>—-</a:t>
            </a:r>
          </a:p>
          <a:p>
            <a:endParaRPr lang="fr-FR" dirty="0"/>
          </a:p>
        </p:txBody>
      </p:sp>
    </p:spTree>
    <p:extLst>
      <p:ext uri="{BB962C8B-B14F-4D97-AF65-F5344CB8AC3E}">
        <p14:creationId xmlns:p14="http://schemas.microsoft.com/office/powerpoint/2010/main" val="3300700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B98514-5592-8B4C-9BE3-C8F998D741B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54664CB-AA61-A544-B8B0-E6B4B53E0CE8}"/>
              </a:ext>
            </a:extLst>
          </p:cNvPr>
          <p:cNvSpPr>
            <a:spLocks noGrp="1"/>
          </p:cNvSpPr>
          <p:nvPr>
            <p:ph idx="1"/>
          </p:nvPr>
        </p:nvSpPr>
        <p:spPr/>
        <p:txBody>
          <a:bodyPr>
            <a:normAutofit fontScale="70000" lnSpcReduction="20000"/>
          </a:bodyPr>
          <a:lstStyle/>
          <a:p>
            <a:pPr marL="0" indent="0" algn="just" fontAlgn="base">
              <a:buNone/>
            </a:pPr>
            <a:r>
              <a:rPr lang="fr-FR" b="0" i="0" u="none" strike="noStrike" dirty="0">
                <a:effectLst/>
                <a:latin typeface="maitree"/>
              </a:rPr>
              <a:t>Les prélats </a:t>
            </a:r>
            <a:r>
              <a:rPr lang="fr-FR" b="1" i="0" u="none" strike="noStrike" dirty="0">
                <a:effectLst/>
                <a:latin typeface="inherit"/>
              </a:rPr>
              <a:t>[= membres du haut clergé]</a:t>
            </a:r>
            <a:r>
              <a:rPr lang="fr-FR" b="0" i="0" u="none" strike="noStrike" dirty="0">
                <a:effectLst/>
                <a:latin typeface="maitree"/>
              </a:rPr>
              <a:t> se rengorgent dans leur dignité et méprisent les autres; ils prétendent qu’on se courbe devant eux; ils veulent occuper les premières chaires </a:t>
            </a:r>
            <a:r>
              <a:rPr lang="fr-FR" b="1" i="0" u="none" strike="noStrike" dirty="0">
                <a:effectLst/>
                <a:latin typeface="inherit"/>
              </a:rPr>
              <a:t>[= postes]</a:t>
            </a:r>
            <a:r>
              <a:rPr lang="fr-FR" b="0" i="0" u="none" strike="noStrike" dirty="0">
                <a:effectLst/>
                <a:latin typeface="maitree"/>
              </a:rPr>
              <a:t> dans les écoles et les églises d’Italie. Ils aiment qu’on aille à leur rencontre, le matin, sur le marché, qu’on les salue du nom de « maître »(…). Ils n’ont de pensées que pour la terre et pour les choses terrestres; le souci des âmes ne leur tient plus au </a:t>
            </a:r>
            <a:r>
              <a:rPr lang="fr-FR" b="0" i="0" u="none" strike="noStrike" dirty="0" err="1">
                <a:effectLst/>
                <a:latin typeface="maitree"/>
              </a:rPr>
              <a:t>coeur</a:t>
            </a:r>
            <a:r>
              <a:rPr lang="fr-FR" b="0" i="0" u="none" strike="noStrike" dirty="0">
                <a:effectLst/>
                <a:latin typeface="maitree"/>
              </a:rPr>
              <a:t>. Dans les premiers temps de l’Eglise, les calices </a:t>
            </a:r>
            <a:r>
              <a:rPr lang="fr-FR" b="1" i="0" u="none" strike="noStrike" dirty="0">
                <a:effectLst/>
                <a:latin typeface="inherit"/>
              </a:rPr>
              <a:t>[= vase sacré pour le vin de messe]</a:t>
            </a:r>
            <a:r>
              <a:rPr lang="fr-FR" b="0" i="0" u="none" strike="noStrike" dirty="0">
                <a:effectLst/>
                <a:latin typeface="maitree"/>
              </a:rPr>
              <a:t> étaient de bois et les prélats d’or; aujourd’hui l’Eglise a des calices d’or et des prélats de bois. »</a:t>
            </a:r>
          </a:p>
          <a:p>
            <a:pPr marL="0" indent="0" algn="just" fontAlgn="base">
              <a:buNone/>
            </a:pPr>
            <a:endParaRPr lang="fr-FR" b="1" i="0" u="none" strike="noStrike" dirty="0">
              <a:effectLst/>
              <a:latin typeface="inherit"/>
            </a:endParaRPr>
          </a:p>
          <a:p>
            <a:pPr marL="0" indent="0" algn="just" fontAlgn="base">
              <a:buNone/>
            </a:pPr>
            <a:endParaRPr lang="fr-FR" b="1" i="0" u="none" strike="noStrike" dirty="0">
              <a:effectLst/>
              <a:latin typeface="inherit"/>
            </a:endParaRPr>
          </a:p>
          <a:p>
            <a:pPr algn="just" fontAlgn="base">
              <a:buFontTx/>
              <a:buChar char="-"/>
            </a:pPr>
            <a:r>
              <a:rPr lang="fr-FR" b="1" i="0" u="none" strike="noStrike" dirty="0">
                <a:effectLst/>
                <a:latin typeface="inherit"/>
              </a:rPr>
              <a:t>En conflit avec le pape Alexandre VI Borgia</a:t>
            </a:r>
          </a:p>
          <a:p>
            <a:pPr algn="just" fontAlgn="base">
              <a:buFontTx/>
              <a:buChar char="-"/>
            </a:pPr>
            <a:r>
              <a:rPr lang="fr-FR" b="1" i="0" u="none" strike="noStrike" dirty="0">
                <a:effectLst/>
                <a:latin typeface="inherit"/>
              </a:rPr>
              <a:t>Supplicié par le feu comme hérétique en 1498 </a:t>
            </a:r>
            <a:endParaRPr lang="fr-FR" b="0" i="0" u="none" strike="noStrike" dirty="0">
              <a:effectLst/>
              <a:latin typeface="maitree"/>
            </a:endParaRPr>
          </a:p>
          <a:p>
            <a:endParaRPr lang="fr-FR" dirty="0"/>
          </a:p>
        </p:txBody>
      </p:sp>
    </p:spTree>
    <p:extLst>
      <p:ext uri="{BB962C8B-B14F-4D97-AF65-F5344CB8AC3E}">
        <p14:creationId xmlns:p14="http://schemas.microsoft.com/office/powerpoint/2010/main" val="5422644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50FB9-8254-6E43-A017-F1634F9E9F8C}"/>
              </a:ext>
            </a:extLst>
          </p:cNvPr>
          <p:cNvSpPr>
            <a:spLocks noGrp="1"/>
          </p:cNvSpPr>
          <p:nvPr>
            <p:ph type="title"/>
          </p:nvPr>
        </p:nvSpPr>
        <p:spPr/>
        <p:txBody>
          <a:bodyPr/>
          <a:lstStyle/>
          <a:p>
            <a:pPr algn="l"/>
            <a:r>
              <a:rPr lang="fr-FR" dirty="0"/>
              <a:t>- Erasme de Rotterdam, </a:t>
            </a:r>
            <a:r>
              <a:rPr lang="fr-FR" i="1" dirty="0"/>
              <a:t>Préface</a:t>
            </a:r>
            <a:r>
              <a:rPr lang="fr-FR" dirty="0"/>
              <a:t> (…)</a:t>
            </a:r>
          </a:p>
        </p:txBody>
      </p:sp>
      <p:sp>
        <p:nvSpPr>
          <p:cNvPr id="3" name="Espace réservé du contenu 2">
            <a:extLst>
              <a:ext uri="{FF2B5EF4-FFF2-40B4-BE49-F238E27FC236}">
                <a16:creationId xmlns:a16="http://schemas.microsoft.com/office/drawing/2014/main" id="{CDE03D8B-FE30-8943-985F-C6866A3A26B2}"/>
              </a:ext>
            </a:extLst>
          </p:cNvPr>
          <p:cNvSpPr>
            <a:spLocks noGrp="1"/>
          </p:cNvSpPr>
          <p:nvPr>
            <p:ph idx="1"/>
          </p:nvPr>
        </p:nvSpPr>
        <p:spPr/>
        <p:txBody>
          <a:bodyPr>
            <a:normAutofit fontScale="62500" lnSpcReduction="20000"/>
          </a:bodyPr>
          <a:lstStyle/>
          <a:p>
            <a:pPr marL="0" indent="0" algn="just" fontAlgn="base">
              <a:buNone/>
            </a:pPr>
            <a:r>
              <a:rPr lang="fr-FR" dirty="0">
                <a:latin typeface="maitree"/>
              </a:rPr>
              <a:t>« </a:t>
            </a:r>
            <a:r>
              <a:rPr lang="fr-FR" b="0" i="0" u="none" strike="noStrike" dirty="0">
                <a:effectLst/>
                <a:latin typeface="maitree"/>
              </a:rPr>
              <a:t>Je suis tout à fait opposé à l’avis de ceux qui ne veulent pas que la Bible soit traduite en langue commune pour être lue par les gens du peuple, comme si J’enseignement du Christ était si voilé que seule une poignée de théologiens pouvait le comprendre, ou comme si la religion chrétienne se fondait sur l’ignorance. Je voudrais que les plus humbles des femmes lisent les Évangiles, les épîtres de Paul. Puisse ce livre être traduit en toutes les langues de sorte que les Écossais, les Irlandais, mais aussi les Turcs et les Sarrasins soient en mesure de le lire et de le connaître. (…) Puisse le paysan au manche de sa charrue en chanter des passages, le tisserand à ses lisses</a:t>
            </a:r>
            <a:r>
              <a:rPr lang="fr-FR" b="1" i="0" u="none" strike="noStrike" dirty="0">
                <a:effectLst/>
                <a:latin typeface="inherit"/>
              </a:rPr>
              <a:t>*</a:t>
            </a:r>
            <a:r>
              <a:rPr lang="fr-FR" b="0" i="0" u="none" strike="noStrike" dirty="0">
                <a:effectLst/>
                <a:latin typeface="maitree"/>
              </a:rPr>
              <a:t> en moduler quelques airs, ou le voyageur alléger la fatigue de sa route avec ses récits. Puissent ceux-ci faire les conversations de tous les chrétiens. (…).</a:t>
            </a:r>
          </a:p>
          <a:p>
            <a:pPr marL="0" indent="0" algn="just" fontAlgn="base">
              <a:buNone/>
            </a:pPr>
            <a:endParaRPr lang="fr-FR" b="1" i="0" u="none" strike="noStrike" dirty="0">
              <a:effectLst/>
              <a:latin typeface="inherit"/>
            </a:endParaRPr>
          </a:p>
          <a:p>
            <a:pPr marL="0" indent="0" algn="just" fontAlgn="base">
              <a:buNone/>
            </a:pPr>
            <a:r>
              <a:rPr lang="fr-FR" b="1" i="0" u="none" strike="noStrike" dirty="0">
                <a:effectLst/>
                <a:latin typeface="inherit"/>
              </a:rPr>
              <a:t>* métier à tisser.</a:t>
            </a:r>
            <a:endParaRPr lang="fr-FR" b="0" i="0" u="none" strike="noStrike" dirty="0">
              <a:effectLst/>
              <a:latin typeface="maitree"/>
            </a:endParaRPr>
          </a:p>
          <a:p>
            <a:pPr marL="0" indent="0" algn="just" fontAlgn="base">
              <a:buNone/>
            </a:pPr>
            <a:endParaRPr lang="fr-FR" b="1" i="0" u="none" strike="noStrike" dirty="0">
              <a:effectLst/>
              <a:latin typeface="inherit"/>
            </a:endParaRPr>
          </a:p>
          <a:p>
            <a:pPr marL="0" indent="0" algn="just" fontAlgn="base">
              <a:buNone/>
            </a:pPr>
            <a:r>
              <a:rPr lang="fr-FR" b="1" i="0" u="none" strike="noStrike" dirty="0">
                <a:effectLst/>
                <a:latin typeface="inherit"/>
              </a:rPr>
              <a:t>In ÉRASME, </a:t>
            </a:r>
            <a:r>
              <a:rPr lang="fr-FR" b="1" i="1" strike="noStrike" dirty="0">
                <a:effectLst/>
                <a:latin typeface="inherit"/>
              </a:rPr>
              <a:t>Préface à la traduction du Nouveau Testament</a:t>
            </a:r>
            <a:r>
              <a:rPr lang="fr-FR" b="1" i="0" u="none" strike="noStrike" dirty="0">
                <a:effectLst/>
                <a:latin typeface="inherit"/>
              </a:rPr>
              <a:t>, 1516, Éditions Labor et </a:t>
            </a:r>
            <a:r>
              <a:rPr lang="fr-FR" b="1" i="0" u="none" strike="noStrike" dirty="0" err="1">
                <a:effectLst/>
                <a:latin typeface="inherit"/>
              </a:rPr>
              <a:t>Fides</a:t>
            </a:r>
            <a:r>
              <a:rPr lang="fr-FR" b="1" dirty="0">
                <a:latin typeface="inherit"/>
              </a:rPr>
              <a:t>, p. 37.</a:t>
            </a:r>
            <a:endParaRPr lang="fr-FR" b="0" i="0" u="none" strike="noStrike" dirty="0">
              <a:effectLst/>
              <a:latin typeface="maitree"/>
            </a:endParaRPr>
          </a:p>
          <a:p>
            <a:endParaRPr lang="fr-FR" dirty="0"/>
          </a:p>
        </p:txBody>
      </p:sp>
    </p:spTree>
    <p:extLst>
      <p:ext uri="{BB962C8B-B14F-4D97-AF65-F5344CB8AC3E}">
        <p14:creationId xmlns:p14="http://schemas.microsoft.com/office/powerpoint/2010/main" val="18979942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57D32-AA99-6642-9973-45CB6034191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5F55CCF-6E59-BA4C-8A9D-9B52B5BA3CCE}"/>
              </a:ext>
            </a:extLst>
          </p:cNvPr>
          <p:cNvSpPr>
            <a:spLocks noGrp="1"/>
          </p:cNvSpPr>
          <p:nvPr>
            <p:ph idx="1"/>
          </p:nvPr>
        </p:nvSpPr>
        <p:spPr/>
        <p:txBody>
          <a:bodyPr>
            <a:normAutofit fontScale="70000" lnSpcReduction="20000"/>
          </a:bodyPr>
          <a:lstStyle/>
          <a:p>
            <a:pPr marL="0" indent="0" algn="just" fontAlgn="base">
              <a:buNone/>
            </a:pPr>
            <a:r>
              <a:rPr lang="fr-FR" dirty="0">
                <a:latin typeface="maitree"/>
              </a:rPr>
              <a:t>« </a:t>
            </a:r>
            <a:r>
              <a:rPr lang="fr-FR" b="0" i="0" u="none" strike="noStrike" dirty="0">
                <a:effectLst/>
                <a:latin typeface="maitree"/>
              </a:rPr>
              <a:t>L’évêque interrogea Pierre de Glana, vicaire de la paroisse Saint-Martin, sur les paroissiens, lui demandant s’il n’y avait pas de scandale dans cette paroisse. Le vicaire lui répondit que ceux qui avaient causé scandale avaient été traduits en justice ; qu’il y avait beaucoup de blasphémateurs mais que c’étaient des vagabonds. Les paroissiens avaient une vue juste de la confession et de la communion, et le manifestaient par leur assiduité </a:t>
            </a:r>
            <a:r>
              <a:rPr lang="fr-FR" b="1" i="0" u="none" strike="noStrike" dirty="0">
                <a:effectLst/>
                <a:latin typeface="inherit"/>
              </a:rPr>
              <a:t>[à la messe]</a:t>
            </a:r>
            <a:r>
              <a:rPr lang="fr-FR" b="0" i="0" u="none" strike="noStrike" dirty="0">
                <a:effectLst/>
                <a:latin typeface="maitree"/>
              </a:rPr>
              <a:t> les dimanches et jours de fêtes.</a:t>
            </a:r>
          </a:p>
          <a:p>
            <a:pPr marL="0" indent="0" algn="just" fontAlgn="base">
              <a:buNone/>
            </a:pPr>
            <a:r>
              <a:rPr lang="fr-FR" b="0" i="0" u="none" strike="noStrike" dirty="0">
                <a:effectLst/>
                <a:latin typeface="maitree"/>
              </a:rPr>
              <a:t>«Cependant, quelques-uns pensaient qu’il n’était pas nécessaire de prier les saints, mais Dieu seul. Plusieurs fréquentaient peu leur église paroissiale (…). Il ajouta qu’il avait entendu des chansons dans les rues (…) contre l’honneur de Dieu et contre des ecclésiastiques ».</a:t>
            </a:r>
          </a:p>
          <a:p>
            <a:pPr marL="0" indent="0" algn="just" fontAlgn="base">
              <a:buNone/>
            </a:pPr>
            <a:endParaRPr lang="fr-FR" b="1" i="0" u="none" strike="noStrike" dirty="0">
              <a:effectLst/>
              <a:latin typeface="inherit"/>
            </a:endParaRPr>
          </a:p>
          <a:p>
            <a:pPr marL="0" indent="0" algn="just" fontAlgn="base">
              <a:buNone/>
            </a:pPr>
            <a:r>
              <a:rPr lang="fr-FR" b="1" i="0" u="none" strike="noStrike">
                <a:effectLst/>
                <a:latin typeface="inherit"/>
              </a:rPr>
              <a:t>Guillaume </a:t>
            </a:r>
            <a:r>
              <a:rPr lang="fr-FR" b="1" i="0" u="none" strike="noStrike" dirty="0">
                <a:effectLst/>
                <a:latin typeface="inherit"/>
              </a:rPr>
              <a:t>Briçonnet (1470-1534), La vie religieuse à Meaux vers </a:t>
            </a:r>
            <a:r>
              <a:rPr lang="fr-FR" b="1" i="0" u="none" strike="noStrike">
                <a:effectLst/>
                <a:latin typeface="inherit"/>
              </a:rPr>
              <a:t>1525.</a:t>
            </a:r>
            <a:endParaRPr lang="fr-FR" b="0" i="0" u="none" strike="noStrike" dirty="0">
              <a:effectLst/>
              <a:latin typeface="maitree"/>
            </a:endParaRPr>
          </a:p>
          <a:p>
            <a:endParaRPr lang="fr-FR" dirty="0"/>
          </a:p>
        </p:txBody>
      </p:sp>
    </p:spTree>
    <p:extLst>
      <p:ext uri="{BB962C8B-B14F-4D97-AF65-F5344CB8AC3E}">
        <p14:creationId xmlns:p14="http://schemas.microsoft.com/office/powerpoint/2010/main" val="144710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46E626-B7C4-7042-B824-2DF0F884DB47}"/>
              </a:ext>
            </a:extLst>
          </p:cNvPr>
          <p:cNvSpPr>
            <a:spLocks noGrp="1"/>
          </p:cNvSpPr>
          <p:nvPr>
            <p:ph type="ctrTitle"/>
          </p:nvPr>
        </p:nvSpPr>
        <p:spPr/>
        <p:txBody>
          <a:bodyPr/>
          <a:lstStyle/>
          <a:p>
            <a:r>
              <a:rPr lang="fr-FR" dirty="0"/>
              <a:t>INTRODUCTION GENERALE</a:t>
            </a:r>
          </a:p>
        </p:txBody>
      </p:sp>
      <p:sp>
        <p:nvSpPr>
          <p:cNvPr id="3" name="Sous-titre 2">
            <a:extLst>
              <a:ext uri="{FF2B5EF4-FFF2-40B4-BE49-F238E27FC236}">
                <a16:creationId xmlns:a16="http://schemas.microsoft.com/office/drawing/2014/main" id="{63E33E6C-7B79-AB41-987A-1B08A8D83230}"/>
              </a:ext>
            </a:extLst>
          </p:cNvPr>
          <p:cNvSpPr>
            <a:spLocks noGrp="1"/>
          </p:cNvSpPr>
          <p:nvPr>
            <p:ph type="subTitle" idx="1"/>
          </p:nvPr>
        </p:nvSpPr>
        <p:spPr/>
        <p:txBody>
          <a:bodyPr>
            <a:normAutofit fontScale="92500" lnSpcReduction="20000"/>
          </a:bodyPr>
          <a:lstStyle/>
          <a:p>
            <a:r>
              <a:rPr lang="fr-FR" b="1" dirty="0"/>
              <a:t>TABLEAU DU CHRISTIANISME </a:t>
            </a:r>
          </a:p>
          <a:p>
            <a:r>
              <a:rPr lang="fr-FR" b="1" dirty="0"/>
              <a:t>AU XVE SIECLE</a:t>
            </a:r>
            <a:br>
              <a:rPr lang="fr-FR" dirty="0"/>
            </a:br>
            <a:r>
              <a:rPr lang="fr-FR" b="1" dirty="0"/>
              <a:t>L’EGLISE VERS LA BASCULE DES TEMPS MODERNES</a:t>
            </a:r>
            <a:endParaRPr lang="fr-FR" dirty="0"/>
          </a:p>
        </p:txBody>
      </p:sp>
    </p:spTree>
    <p:extLst>
      <p:ext uri="{BB962C8B-B14F-4D97-AF65-F5344CB8AC3E}">
        <p14:creationId xmlns:p14="http://schemas.microsoft.com/office/powerpoint/2010/main" val="74893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636F9-B6BE-5E4B-92A4-FFDDB52CE65F}"/>
              </a:ext>
            </a:extLst>
          </p:cNvPr>
          <p:cNvSpPr>
            <a:spLocks noGrp="1"/>
          </p:cNvSpPr>
          <p:nvPr>
            <p:ph type="title"/>
          </p:nvPr>
        </p:nvSpPr>
        <p:spPr/>
        <p:txBody>
          <a:bodyPr/>
          <a:lstStyle/>
          <a:p>
            <a:r>
              <a:rPr lang="fr-FR" dirty="0"/>
              <a:t> </a:t>
            </a:r>
          </a:p>
        </p:txBody>
      </p:sp>
      <p:sp>
        <p:nvSpPr>
          <p:cNvPr id="3" name="Espace réservé du contenu 2">
            <a:extLst>
              <a:ext uri="{FF2B5EF4-FFF2-40B4-BE49-F238E27FC236}">
                <a16:creationId xmlns:a16="http://schemas.microsoft.com/office/drawing/2014/main" id="{4A61FF96-8989-0B47-B713-AAF53F84D1FE}"/>
              </a:ext>
            </a:extLst>
          </p:cNvPr>
          <p:cNvSpPr>
            <a:spLocks noGrp="1"/>
          </p:cNvSpPr>
          <p:nvPr>
            <p:ph idx="1"/>
          </p:nvPr>
        </p:nvSpPr>
        <p:spPr/>
        <p:txBody>
          <a:bodyPr/>
          <a:lstStyle/>
          <a:p>
            <a:r>
              <a:rPr lang="fr-FR" dirty="0"/>
              <a:t>&gt;&gt; bref rappel historique </a:t>
            </a:r>
          </a:p>
          <a:p>
            <a:r>
              <a:rPr lang="fr-FR" dirty="0"/>
              <a:t>(cf. cours d’histoire du Moyen Age)</a:t>
            </a:r>
          </a:p>
        </p:txBody>
      </p:sp>
    </p:spTree>
    <p:extLst>
      <p:ext uri="{BB962C8B-B14F-4D97-AF65-F5344CB8AC3E}">
        <p14:creationId xmlns:p14="http://schemas.microsoft.com/office/powerpoint/2010/main" val="2959724190"/>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2521</TotalTime>
  <Words>2986</Words>
  <Application>Microsoft Macintosh PowerPoint</Application>
  <PresentationFormat>Affichage à l'écran (4:3)</PresentationFormat>
  <Paragraphs>229</Paragraphs>
  <Slides>74</Slides>
  <Notes>14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74</vt:i4>
      </vt:variant>
    </vt:vector>
  </HeadingPairs>
  <TitlesOfParts>
    <vt:vector size="85" baseType="lpstr">
      <vt:lpstr>-webkit-standard</vt:lpstr>
      <vt:lpstr>Arial</vt:lpstr>
      <vt:lpstr>Calibri</vt:lpstr>
      <vt:lpstr>Georgia</vt:lpstr>
      <vt:lpstr>Helvetica Neue</vt:lpstr>
      <vt:lpstr>inherit</vt:lpstr>
      <vt:lpstr>maitree</vt:lpstr>
      <vt:lpstr>system-ui</vt:lpstr>
      <vt:lpstr>Vollkorn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Attention</vt:lpstr>
      <vt:lpstr>INTRODUCTION GENERALE</vt:lpstr>
      <vt:lpstr> </vt:lpstr>
      <vt:lpstr>- UN CONTEXTE DE CRISES</vt:lpstr>
      <vt:lpstr>Présentation PowerPoint</vt:lpstr>
      <vt:lpstr>Présentation PowerPoint</vt:lpstr>
      <vt:lpstr>- FRACTURE DE L’UNITE</vt:lpstr>
      <vt:lpstr>- INSTITUTION ET INSPIRATION</vt:lpstr>
      <vt:lpstr>IDEAL DE REFORMATIO</vt:lpstr>
      <vt:lpstr>Présentation PowerPoint</vt:lpstr>
      <vt:lpstr>Présentation PowerPoint</vt:lpstr>
      <vt:lpstr>Présentation PowerPoint</vt:lpstr>
      <vt:lpstr>I – UN NOUVEL EQUILIBRE EUROPEEN   </vt:lpstr>
      <vt:lpstr>A – LA MISE EN PLACE DE L’OCCIDENT DES NATIONS</vt:lpstr>
      <vt:lpstr>Présentation PowerPoint</vt:lpstr>
      <vt:lpstr>Présentation PowerPoint</vt:lpstr>
      <vt:lpstr>B – UNE EUROPE CHRETIENNE EN RECHERCHE D’EXPANSION</vt:lpstr>
      <vt:lpstr>Présentation PowerPoint</vt:lpstr>
      <vt:lpstr>Présentation PowerPoint</vt:lpstr>
      <vt:lpstr>II – UNE VOLONTE DE REFORME AU SEIN DE L’EGLISE</vt:lpstr>
      <vt:lpstr> A – UN IDEAL DE RETOUR AUX SOURCES </vt:lpstr>
      <vt:lpstr> 1 – L’humanisme chrétien </vt:lpstr>
      <vt:lpstr>Présentation PowerPoint</vt:lpstr>
      <vt:lpstr>Présentation PowerPoint</vt:lpstr>
      <vt:lpstr>Présentation PowerPoint</vt:lpstr>
      <vt:lpstr>2 – Les grandes figures de l’humanisme</vt:lpstr>
      <vt:lpstr>Présentation PowerPoint</vt:lpstr>
      <vt:lpstr>Présentation PowerPoint</vt:lpstr>
      <vt:lpstr>B – UNE EGLISE EN CRISE </vt:lpstr>
      <vt:lpstr>1 – Les retombées du schisme (1378)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2 – Un contexte difficile </vt:lpstr>
      <vt:lpstr>- Montée des mouvements intransigeants</vt:lpstr>
      <vt:lpstr>Présentation PowerPoint</vt:lpstr>
      <vt:lpstr>- Développement d’une esthétique de la mort</vt:lpstr>
      <vt:lpstr>Présentation PowerPoint</vt:lpstr>
      <vt:lpstr>Présentation PowerPoint</vt:lpstr>
      <vt:lpstr>Présentation PowerPoint</vt:lpstr>
      <vt:lpstr>B – DE NOUVELLES ASPIRATIONS SPIRITUELLES </vt:lpstr>
      <vt:lpstr>1 – Le mouvement de la Devotio moderna</vt:lpstr>
      <vt:lpstr>Présentation PowerPoint</vt:lpstr>
      <vt:lpstr>Présentation PowerPoint</vt:lpstr>
      <vt:lpstr>2 – De nouvelles hérésies</vt:lpstr>
      <vt:lpstr>Présentation PowerPoint</vt:lpstr>
      <vt:lpstr>Présentation PowerPoint</vt:lpstr>
      <vt:lpstr>-  - John Wyclif (1320-1384 </vt:lpstr>
      <vt:lpstr>Présentation PowerPoint</vt:lpstr>
      <vt:lpstr>Présentation PowerPoint</vt:lpstr>
      <vt:lpstr>Présentation PowerPoint</vt:lpstr>
      <vt:lpstr>  Jan Huss (1369-1415) </vt:lpstr>
      <vt:lpstr>Présentation PowerPoint</vt:lpstr>
      <vt:lpstr>Présentation PowerPoint</vt:lpstr>
      <vt:lpstr>Présentation PowerPoint</vt:lpstr>
      <vt:lpstr>CONCLUSION</vt:lpstr>
      <vt:lpstr>- Chronique italienne (vers 1495)</vt:lpstr>
      <vt:lpstr>Présentation PowerPoint</vt:lpstr>
      <vt:lpstr>- Ignace de Loyola (vers 1527-1528)</vt:lpstr>
      <vt:lpstr>Présentation PowerPoint</vt:lpstr>
      <vt:lpstr>- Sermon de Savonarole (vers 1494-1498)</vt:lpstr>
      <vt:lpstr>Présentation PowerPoint</vt:lpstr>
      <vt:lpstr>- Erasme de Rotterdam, Préface (…)</vt:lpstr>
      <vt:lpstr>Présentation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Sylvie Manuel Barnay</dc:creator>
  <cp:lastModifiedBy>christian manuel</cp:lastModifiedBy>
  <cp:revision>95</cp:revision>
  <dcterms:created xsi:type="dcterms:W3CDTF">2015-02-10T10:22:59Z</dcterms:created>
  <dcterms:modified xsi:type="dcterms:W3CDTF">2022-09-21T10:40:37Z</dcterms:modified>
</cp:coreProperties>
</file>