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98" r:id="rId5"/>
    <p:sldId id="299" r:id="rId6"/>
    <p:sldId id="300" r:id="rId7"/>
    <p:sldId id="301" r:id="rId8"/>
    <p:sldId id="303" r:id="rId9"/>
    <p:sldId id="304" r:id="rId10"/>
    <p:sldId id="305" r:id="rId11"/>
    <p:sldId id="306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7" r:id="rId21"/>
    <p:sldId id="318" r:id="rId22"/>
    <p:sldId id="319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4E7F1-6134-4BBE-AF83-7F25B0CA18E2}" type="datetimeFigureOut">
              <a:rPr lang="it-IT" smtClean="0"/>
              <a:t>11/10/2022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26311-C3C0-434A-B789-15BC3F2EAA1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5118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9A33A-0CF3-4328-8241-480423EFCE28}" type="datetimeFigureOut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D81F-B392-4C17-A812-7A5FAE5A313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097343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0D81F-B392-4C17-A812-7A5FAE5A3138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45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FDE2A-C71F-4C3F-A1B2-1941DBD5F0BC}" type="datetime1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F6099E-0966-4452-9457-D38063DDF34A}" type="datetime1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 rtl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2220B3-283D-456F-9E36-1CBC90B10E02}" type="datetime1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AC8CD0-9267-42D0-9464-A9F549D73BE8}" type="datetime1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052EB-7CCB-4DB2-B1A8-9439C6EF8D8D}" type="datetime1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5C04B-A1E7-46A8-BC66-5F5DFD56FE0C}" type="datetime1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061C1C-7157-4882-B45D-51E1EF725FB0}" type="datetime1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537A19B8-3380-4960-9CDC-862800A38120}" type="datetime1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D5573E1-1A7C-474F-9A57-F6A1D6A7A336}" type="datetime1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BAA26E8-7ECB-4BF2-A903-7DC464D6CA0D}" type="datetime1">
              <a:rPr lang="it-IT" noProof="0" smtClean="0"/>
              <a:t>11/10/2022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magine 3" descr="Un primo piano di un pezzo di carta con una matita sopr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rmAutofit fontScale="90000"/>
          </a:bodyPr>
          <a:lstStyle/>
          <a:p>
            <a:br>
              <a:rPr lang="it-IT" sz="4400" dirty="0">
                <a:solidFill>
                  <a:schemeClr val="tx1"/>
                </a:solidFill>
              </a:rPr>
            </a:br>
            <a:br>
              <a:rPr lang="it-IT" sz="4400" dirty="0">
                <a:solidFill>
                  <a:schemeClr val="tx1"/>
                </a:solidFill>
              </a:rPr>
            </a:br>
            <a:r>
              <a:rPr lang="it-IT" sz="4400" b="1" dirty="0" err="1">
                <a:solidFill>
                  <a:srgbClr val="FF0000"/>
                </a:solidFill>
              </a:rPr>
              <a:t>Hébreu</a:t>
            </a:r>
            <a:r>
              <a:rPr lang="it-IT" sz="4400" b="1" dirty="0">
                <a:solidFill>
                  <a:srgbClr val="FF0000"/>
                </a:solidFill>
              </a:rPr>
              <a:t> 1</a:t>
            </a:r>
            <a:br>
              <a:rPr lang="it-IT" sz="4400" b="1" dirty="0">
                <a:solidFill>
                  <a:srgbClr val="FF0000"/>
                </a:solidFill>
              </a:rPr>
            </a:br>
            <a:r>
              <a:rPr lang="it-IT" sz="4400" b="1" dirty="0">
                <a:solidFill>
                  <a:srgbClr val="FF0000"/>
                </a:solidFill>
              </a:rPr>
              <a:t>(p. xvii-11)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it-IT" sz="1600" b="1" dirty="0" err="1">
                <a:solidFill>
                  <a:srgbClr val="FF0000"/>
                </a:solidFill>
              </a:rPr>
              <a:t>THÉolOGIE</a:t>
            </a:r>
            <a:r>
              <a:rPr lang="it-IT" sz="1600" b="1" dirty="0">
                <a:solidFill>
                  <a:srgbClr val="FF0000"/>
                </a:solidFill>
              </a:rPr>
              <a:t> L2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9F757E-7F98-3699-3B9C-73CB6EE2C528}"/>
              </a:ext>
            </a:extLst>
          </p:cNvPr>
          <p:cNvSpPr txBox="1"/>
          <p:nvPr/>
        </p:nvSpPr>
        <p:spPr>
          <a:xfrm>
            <a:off x="177282" y="167951"/>
            <a:ext cx="11803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                      Ex</a:t>
            </a:r>
            <a:r>
              <a:rPr lang="it-IT" sz="4000" dirty="0"/>
              <a:t>.: </a:t>
            </a:r>
            <a:r>
              <a:rPr lang="he-I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סוּ</a:t>
            </a:r>
            <a:r>
              <a:rPr lang="he-IL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סָה</a:t>
            </a:r>
            <a:r>
              <a:rPr lang="it-IT" sz="4000" dirty="0"/>
              <a:t>, </a:t>
            </a:r>
            <a:r>
              <a:rPr lang="it-IT" sz="4000" dirty="0" err="1"/>
              <a:t>jument</a:t>
            </a:r>
            <a:r>
              <a:rPr lang="it-IT" sz="4000" dirty="0"/>
              <a:t> ; </a:t>
            </a:r>
            <a:r>
              <a:rPr lang="he-I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בַּ</a:t>
            </a:r>
            <a:r>
              <a:rPr lang="he-IL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ת</a:t>
            </a:r>
            <a:r>
              <a:rPr lang="it-IT" sz="4000" dirty="0"/>
              <a:t>, </a:t>
            </a:r>
            <a:r>
              <a:rPr lang="it-IT" sz="4000" dirty="0" err="1"/>
              <a:t>fille</a:t>
            </a:r>
            <a:r>
              <a:rPr lang="it-IT" sz="4000" dirty="0"/>
              <a:t>.</a:t>
            </a:r>
          </a:p>
          <a:p>
            <a:endParaRPr lang="it-IT" sz="4000" dirty="0"/>
          </a:p>
          <a:p>
            <a:r>
              <a:rPr lang="it-IT" sz="4000" dirty="0"/>
              <a:t>….mais non </a:t>
            </a:r>
            <a:r>
              <a:rPr lang="it-IT" sz="4000" dirty="0" err="1"/>
              <a:t>toujours</a:t>
            </a:r>
            <a:r>
              <a:rPr lang="it-IT" sz="4000" dirty="0"/>
              <a:t> ! </a:t>
            </a:r>
          </a:p>
          <a:p>
            <a:endParaRPr lang="it-IT" sz="4000" dirty="0"/>
          </a:p>
          <a:p>
            <a:r>
              <a:rPr lang="he-I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עׅיר</a:t>
            </a:r>
            <a:r>
              <a:rPr lang="it-IT" sz="4000" dirty="0"/>
              <a:t> : ville,</a:t>
            </a:r>
          </a:p>
          <a:p>
            <a:r>
              <a:rPr lang="it-IT" sz="4000" dirty="0"/>
              <a:t> </a:t>
            </a:r>
            <a:r>
              <a:rPr lang="he-I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אֶרֶץ</a:t>
            </a:r>
            <a:r>
              <a:rPr lang="it-IT" sz="4000" dirty="0"/>
              <a:t> : terre.       </a:t>
            </a:r>
            <a:r>
              <a:rPr lang="it-IT" sz="4000" dirty="0" err="1">
                <a:solidFill>
                  <a:srgbClr val="7030A0"/>
                </a:solidFill>
              </a:rPr>
              <a:t>féminin</a:t>
            </a:r>
            <a:endParaRPr lang="it-IT" sz="4000" dirty="0">
              <a:solidFill>
                <a:srgbClr val="7030A0"/>
              </a:solidFill>
            </a:endParaRP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129EA745-DEEC-D41E-91E5-683665E9EC98}"/>
              </a:ext>
            </a:extLst>
          </p:cNvPr>
          <p:cNvSpPr/>
          <p:nvPr/>
        </p:nvSpPr>
        <p:spPr>
          <a:xfrm>
            <a:off x="2855166" y="2925946"/>
            <a:ext cx="429209" cy="933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35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BE87F9-AF08-4FF5-D84F-693B83AE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4"/>
                </a:solidFill>
              </a:rPr>
              <a:t>Les</a:t>
            </a:r>
            <a:r>
              <a:rPr lang="it-IT" b="1" dirty="0">
                <a:solidFill>
                  <a:schemeClr val="accent4"/>
                </a:solidFill>
              </a:rPr>
              <a:t> </a:t>
            </a:r>
            <a:r>
              <a:rPr lang="it-IT" b="1" dirty="0" err="1">
                <a:solidFill>
                  <a:schemeClr val="accent4"/>
                </a:solidFill>
              </a:rPr>
              <a:t>nombres</a:t>
            </a:r>
            <a:r>
              <a:rPr lang="it-IT" b="1" dirty="0">
                <a:solidFill>
                  <a:schemeClr val="accent4"/>
                </a:solidFill>
              </a:rPr>
              <a:t> </a:t>
            </a:r>
            <a:r>
              <a:rPr lang="it-IT" b="1" dirty="0" err="1">
                <a:solidFill>
                  <a:schemeClr val="accent4"/>
                </a:solidFill>
              </a:rPr>
              <a:t>des</a:t>
            </a:r>
            <a:r>
              <a:rPr lang="it-IT" b="1" dirty="0">
                <a:solidFill>
                  <a:schemeClr val="accent4"/>
                </a:solidFill>
              </a:rPr>
              <a:t> </a:t>
            </a:r>
            <a:r>
              <a:rPr lang="it-IT" b="1" dirty="0" err="1">
                <a:solidFill>
                  <a:schemeClr val="accent4"/>
                </a:solidFill>
              </a:rPr>
              <a:t>noms</a:t>
            </a:r>
            <a:endParaRPr lang="it-IT" b="1" dirty="0">
              <a:solidFill>
                <a:schemeClr val="accent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176C4-A277-2D19-3CD5-9892D3632E12}"/>
              </a:ext>
            </a:extLst>
          </p:cNvPr>
          <p:cNvSpPr txBox="1"/>
          <p:nvPr/>
        </p:nvSpPr>
        <p:spPr>
          <a:xfrm>
            <a:off x="180975" y="2085975"/>
            <a:ext cx="11877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En </a:t>
            </a:r>
            <a:r>
              <a:rPr lang="it-IT" sz="2800" dirty="0" err="1"/>
              <a:t>hébreu</a:t>
            </a:r>
            <a:r>
              <a:rPr lang="it-IT" sz="2800" dirty="0"/>
              <a:t>, nous </a:t>
            </a:r>
            <a:r>
              <a:rPr lang="it-IT" sz="2800" dirty="0" err="1"/>
              <a:t>avons</a:t>
            </a:r>
            <a:r>
              <a:rPr lang="it-IT" sz="2800" dirty="0"/>
              <a:t> 3 </a:t>
            </a:r>
            <a:r>
              <a:rPr lang="it-IT" sz="2800" dirty="0" err="1"/>
              <a:t>nombres</a:t>
            </a:r>
            <a:r>
              <a:rPr lang="it-IT" sz="2800" dirty="0"/>
              <a:t> pour </a:t>
            </a:r>
            <a:r>
              <a:rPr lang="it-IT" sz="2800" dirty="0" err="1"/>
              <a:t>les</a:t>
            </a:r>
            <a:r>
              <a:rPr lang="it-IT" sz="2800" dirty="0"/>
              <a:t> </a:t>
            </a:r>
            <a:r>
              <a:rPr lang="it-IT" sz="2800" dirty="0" err="1"/>
              <a:t>noms</a:t>
            </a:r>
            <a:r>
              <a:rPr lang="it-IT" sz="2800" dirty="0"/>
              <a:t> :</a:t>
            </a:r>
          </a:p>
          <a:p>
            <a:endParaRPr lang="it-IT" sz="2800" dirty="0"/>
          </a:p>
          <a:p>
            <a:pPr marL="514350" indent="-514350">
              <a:buAutoNum type="arabicParenR"/>
            </a:pPr>
            <a:r>
              <a:rPr lang="it-IT" sz="2800" b="1" dirty="0" err="1"/>
              <a:t>Singulier</a:t>
            </a:r>
            <a:r>
              <a:rPr lang="it-IT" sz="2800" dirty="0"/>
              <a:t> :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אָב</a:t>
            </a:r>
            <a:r>
              <a:rPr lang="it-IT" sz="2800" dirty="0"/>
              <a:t>, un </a:t>
            </a:r>
            <a:r>
              <a:rPr lang="it-IT" sz="2800" dirty="0" err="1"/>
              <a:t>père</a:t>
            </a:r>
            <a:r>
              <a:rPr lang="it-IT" sz="2800" dirty="0"/>
              <a:t>.</a:t>
            </a:r>
          </a:p>
          <a:p>
            <a:pPr marL="514350" indent="-514350">
              <a:buAutoNum type="arabicParenR"/>
            </a:pPr>
            <a:endParaRPr lang="it-IT" sz="2800" dirty="0"/>
          </a:p>
          <a:p>
            <a:pPr marL="514350" indent="-514350">
              <a:buAutoNum type="arabicParenR"/>
            </a:pPr>
            <a:r>
              <a:rPr lang="it-IT" sz="2800" b="1" dirty="0" err="1">
                <a:solidFill>
                  <a:schemeClr val="accent4"/>
                </a:solidFill>
              </a:rPr>
              <a:t>Duel</a:t>
            </a:r>
            <a:r>
              <a:rPr lang="it-IT" sz="2800" dirty="0"/>
              <a:t> :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יָדַיׅם</a:t>
            </a:r>
            <a:r>
              <a:rPr lang="it-IT" sz="2800" dirty="0"/>
              <a:t>, </a:t>
            </a:r>
            <a:r>
              <a:rPr lang="it-IT" sz="2800" i="1" dirty="0" err="1"/>
              <a:t>yadàim</a:t>
            </a:r>
            <a:r>
              <a:rPr lang="it-IT" sz="2800" dirty="0"/>
              <a:t> : </a:t>
            </a:r>
            <a:r>
              <a:rPr lang="it-IT" sz="2800" dirty="0" err="1"/>
              <a:t>les</a:t>
            </a:r>
            <a:r>
              <a:rPr lang="it-IT" sz="2800" dirty="0"/>
              <a:t> (</a:t>
            </a:r>
            <a:r>
              <a:rPr lang="it-IT" sz="2800" dirty="0" err="1"/>
              <a:t>deux</a:t>
            </a:r>
            <a:r>
              <a:rPr lang="it-IT" sz="2800" dirty="0"/>
              <a:t>) </a:t>
            </a:r>
            <a:r>
              <a:rPr lang="it-IT" sz="2800" dirty="0" err="1"/>
              <a:t>mains</a:t>
            </a:r>
            <a:r>
              <a:rPr lang="it-IT" sz="2800" dirty="0"/>
              <a:t>     </a:t>
            </a:r>
            <a:r>
              <a:rPr lang="it-IT" sz="2800" dirty="0" err="1"/>
              <a:t>accent</a:t>
            </a:r>
            <a:r>
              <a:rPr lang="it-IT" sz="2800" dirty="0"/>
              <a:t> sur le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ַ</a:t>
            </a:r>
            <a:r>
              <a:rPr lang="it-IT" sz="2800" dirty="0"/>
              <a:t>  , </a:t>
            </a:r>
            <a:r>
              <a:rPr lang="it-IT" sz="2800" i="1" dirty="0"/>
              <a:t>patha</a:t>
            </a:r>
            <a:r>
              <a:rPr lang="it-IT" sz="2800" i="1" dirty="0">
                <a:cs typeface="Times New Roman" panose="02020603050405020304" pitchFamily="18" charset="0"/>
              </a:rPr>
              <a:t>ḥ</a:t>
            </a:r>
            <a:r>
              <a:rPr lang="it-IT" sz="2800" dirty="0"/>
              <a:t>!</a:t>
            </a:r>
          </a:p>
          <a:p>
            <a:pPr marL="514350" indent="-514350">
              <a:buAutoNum type="arabicParenR"/>
            </a:pPr>
            <a:endParaRPr lang="it-IT" sz="2800" dirty="0"/>
          </a:p>
          <a:p>
            <a:pPr marL="514350" indent="-514350">
              <a:buAutoNum type="arabicParenR"/>
            </a:pPr>
            <a:r>
              <a:rPr lang="it-IT" sz="2800" b="1" dirty="0" err="1">
                <a:solidFill>
                  <a:srgbClr val="00B050"/>
                </a:solidFill>
              </a:rPr>
              <a:t>Pluriel</a:t>
            </a:r>
            <a:r>
              <a:rPr lang="it-IT" sz="2800" dirty="0"/>
              <a:t> :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ׅים</a:t>
            </a:r>
            <a:r>
              <a:rPr lang="it-IT" sz="2800" dirty="0"/>
              <a:t>- pour le </a:t>
            </a:r>
            <a:r>
              <a:rPr lang="it-IT" sz="2800" dirty="0" err="1"/>
              <a:t>masculin</a:t>
            </a:r>
            <a:r>
              <a:rPr lang="it-IT" sz="2800" dirty="0"/>
              <a:t>,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וֺת</a:t>
            </a:r>
            <a:r>
              <a:rPr lang="it-IT" sz="2800" dirty="0"/>
              <a:t>- pour le </a:t>
            </a:r>
            <a:r>
              <a:rPr lang="it-IT" sz="2800" dirty="0" err="1"/>
              <a:t>féminin</a:t>
            </a:r>
            <a:r>
              <a:rPr lang="it-IT" sz="2800" dirty="0"/>
              <a:t>.</a:t>
            </a:r>
          </a:p>
          <a:p>
            <a:pPr marL="514350" indent="-514350">
              <a:buAutoNum type="arabicParenR"/>
            </a:pPr>
            <a:endParaRPr lang="it-IT" sz="2800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B35D6DD-D0F2-AF10-5038-5108EBF518BF}"/>
              </a:ext>
            </a:extLst>
          </p:cNvPr>
          <p:cNvSpPr/>
          <p:nvPr/>
        </p:nvSpPr>
        <p:spPr>
          <a:xfrm>
            <a:off x="6354147" y="3984171"/>
            <a:ext cx="307910" cy="233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86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0A4DB-13D1-4604-E095-0340181E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Le </a:t>
            </a:r>
            <a:r>
              <a:rPr lang="it-IT" b="1" dirty="0" err="1">
                <a:solidFill>
                  <a:srgbClr val="00B050"/>
                </a:solidFill>
              </a:rPr>
              <a:t>pluriel</a:t>
            </a:r>
            <a:r>
              <a:rPr lang="it-IT" b="1" dirty="0">
                <a:solidFill>
                  <a:srgbClr val="00B050"/>
                </a:solidFill>
              </a:rPr>
              <a:t> et </a:t>
            </a:r>
            <a:r>
              <a:rPr lang="it-IT" b="1" dirty="0" err="1">
                <a:solidFill>
                  <a:srgbClr val="00B050"/>
                </a:solidFill>
              </a:rPr>
              <a:t>ses</a:t>
            </a:r>
            <a:r>
              <a:rPr lang="it-IT" b="1" dirty="0">
                <a:solidFill>
                  <a:srgbClr val="00B050"/>
                </a:solidFill>
              </a:rPr>
              <a:t> (petites!) </a:t>
            </a:r>
            <a:r>
              <a:rPr lang="it-IT" b="1" dirty="0" err="1">
                <a:solidFill>
                  <a:srgbClr val="00B050"/>
                </a:solidFill>
              </a:rPr>
              <a:t>exceptions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BBE077-AD1F-B9CC-1D32-CFA9EAB6AE7E}"/>
              </a:ext>
            </a:extLst>
          </p:cNvPr>
          <p:cNvSpPr txBox="1"/>
          <p:nvPr/>
        </p:nvSpPr>
        <p:spPr>
          <a:xfrm>
            <a:off x="102637" y="2192694"/>
            <a:ext cx="118125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e-I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מֶלֶךְ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he-I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מְלָכׅים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un </a:t>
            </a:r>
            <a:r>
              <a:rPr lang="it-IT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rois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285750" indent="-285750">
              <a:buFontTx/>
              <a:buChar char="-"/>
            </a:pPr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ס</a:t>
            </a:r>
            <a:r>
              <a:rPr lang="he-IL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וּסָה</a:t>
            </a:r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he-IL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סוּסוֺת</a:t>
            </a:r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une </a:t>
            </a:r>
            <a:r>
              <a:rPr lang="it-IT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jument</a:t>
            </a:r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juments</a:t>
            </a:r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MAIS….</a:t>
            </a:r>
          </a:p>
          <a:p>
            <a:pPr marL="571500" indent="-571500">
              <a:buFontTx/>
              <a:buChar char="-"/>
            </a:pPr>
            <a:r>
              <a:rPr lang="he-I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אָב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he-I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אָבוֺת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un </a:t>
            </a:r>
            <a:r>
              <a:rPr lang="it-IT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pères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571500" indent="-571500">
              <a:buFontTx/>
              <a:buChar char="-"/>
            </a:pPr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</a:t>
            </a:r>
            <a:r>
              <a:rPr lang="he-IL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ׅשָּׁה</a:t>
            </a:r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he-IL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נָשׁׅים</a:t>
            </a:r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une femme, </a:t>
            </a:r>
            <a:r>
              <a:rPr lang="it-IT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femmes ;</a:t>
            </a:r>
          </a:p>
          <a:p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Et….: </a:t>
            </a:r>
            <a:r>
              <a:rPr lang="he-IL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אׅישׁ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homme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he-IL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אֲ</a:t>
            </a:r>
            <a:r>
              <a:rPr lang="he-I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</a:t>
            </a:r>
            <a:r>
              <a:rPr lang="he-IL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ָשׁׅים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hommes</a:t>
            </a:r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it-IT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13EC1ED-D97A-3884-B86D-374A6FE51D8B}"/>
              </a:ext>
            </a:extLst>
          </p:cNvPr>
          <p:cNvSpPr/>
          <p:nvPr/>
        </p:nvSpPr>
        <p:spPr>
          <a:xfrm>
            <a:off x="1306286" y="2351314"/>
            <a:ext cx="1642187" cy="4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E69E11A-F083-FBBB-5D3E-F5037AF2F8CB}"/>
              </a:ext>
            </a:extLst>
          </p:cNvPr>
          <p:cNvSpPr/>
          <p:nvPr/>
        </p:nvSpPr>
        <p:spPr>
          <a:xfrm>
            <a:off x="1306286" y="2948473"/>
            <a:ext cx="1642187" cy="307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C34F7-7624-9E62-3C8F-49768EEB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              </a:t>
            </a:r>
            <a:r>
              <a:rPr lang="it-IT" b="1" dirty="0" err="1">
                <a:solidFill>
                  <a:srgbClr val="FF0000"/>
                </a:solidFill>
              </a:rPr>
              <a:t>Les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prépositions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615961-6CA4-1964-181F-69574EDF6870}"/>
              </a:ext>
            </a:extLst>
          </p:cNvPr>
          <p:cNvSpPr txBox="1"/>
          <p:nvPr/>
        </p:nvSpPr>
        <p:spPr>
          <a:xfrm>
            <a:off x="242596" y="2239347"/>
            <a:ext cx="117565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e-IL" sz="3600" dirty="0">
                <a:latin typeface="Times New Roman" panose="02020603050405020304" pitchFamily="18" charset="0"/>
                <a:cs typeface="+mj-cs"/>
              </a:rPr>
              <a:t>בְּ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3600" dirty="0">
                <a:cs typeface="+mj-cs"/>
              </a:rPr>
              <a:t>: </a:t>
            </a:r>
            <a:r>
              <a:rPr lang="it-IT" sz="3600" dirty="0" err="1">
                <a:cs typeface="+mj-cs"/>
              </a:rPr>
              <a:t>dans</a:t>
            </a:r>
            <a:r>
              <a:rPr lang="it-IT" sz="3600" dirty="0">
                <a:cs typeface="+mj-cs"/>
              </a:rPr>
              <a:t> ; </a:t>
            </a:r>
            <a:r>
              <a:rPr lang="he-IL" sz="3600" dirty="0">
                <a:latin typeface="Times New Roman" panose="02020603050405020304" pitchFamily="18" charset="0"/>
                <a:cs typeface="+mj-cs"/>
              </a:rPr>
              <a:t>בְּנַחַל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.          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Dans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un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torrent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.</a:t>
            </a:r>
            <a:r>
              <a:rPr lang="it-IT" sz="3600" dirty="0">
                <a:cs typeface="+mj-cs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he-IL" sz="3600" dirty="0">
                <a:latin typeface="Times New Roman" panose="02020603050405020304" pitchFamily="18" charset="0"/>
                <a:cs typeface="+mj-cs"/>
              </a:rPr>
              <a:t>לְ</a:t>
            </a:r>
            <a:r>
              <a:rPr lang="it-IT" sz="3600" dirty="0">
                <a:cs typeface="+mj-cs"/>
              </a:rPr>
              <a:t>: à, </a:t>
            </a:r>
            <a:r>
              <a:rPr lang="it-IT" sz="3600" dirty="0" err="1">
                <a:cs typeface="+mj-cs"/>
              </a:rPr>
              <a:t>vers</a:t>
            </a:r>
            <a:r>
              <a:rPr lang="it-IT" sz="3600" dirty="0">
                <a:cs typeface="+mj-cs"/>
              </a:rPr>
              <a:t> ; </a:t>
            </a:r>
            <a:r>
              <a:rPr lang="he-IL" sz="3600" dirty="0">
                <a:latin typeface="Times New Roman" panose="02020603050405020304" pitchFamily="18" charset="0"/>
                <a:cs typeface="+mj-cs"/>
              </a:rPr>
              <a:t>לְמֶלֶךְ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.        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Vers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(à) un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roi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.</a:t>
            </a:r>
            <a:endParaRPr lang="it-IT" sz="3600" dirty="0">
              <a:cs typeface="+mj-cs"/>
            </a:endParaRPr>
          </a:p>
          <a:p>
            <a:pPr marL="285750" indent="-285750">
              <a:buFontTx/>
              <a:buChar char="-"/>
            </a:pPr>
            <a:r>
              <a:rPr lang="he-IL" sz="3600" dirty="0">
                <a:latin typeface="Times New Roman" panose="02020603050405020304" pitchFamily="18" charset="0"/>
                <a:cs typeface="+mj-cs"/>
              </a:rPr>
              <a:t>כְּ</a:t>
            </a:r>
            <a:r>
              <a:rPr lang="it-IT" sz="3600" dirty="0">
                <a:cs typeface="+mj-cs"/>
              </a:rPr>
              <a:t>: </a:t>
            </a:r>
            <a:r>
              <a:rPr lang="it-IT" sz="3600" dirty="0" err="1">
                <a:cs typeface="+mj-cs"/>
              </a:rPr>
              <a:t>comme</a:t>
            </a:r>
            <a:r>
              <a:rPr lang="it-IT" sz="3600" dirty="0">
                <a:cs typeface="+mj-cs"/>
              </a:rPr>
              <a:t> ; </a:t>
            </a:r>
            <a:r>
              <a:rPr lang="he-IL" sz="3600" dirty="0">
                <a:latin typeface="Times New Roman" panose="02020603050405020304" pitchFamily="18" charset="0"/>
                <a:cs typeface="+mj-cs"/>
              </a:rPr>
              <a:t>כְּמֶלֶךְ</a:t>
            </a:r>
            <a:r>
              <a:rPr lang="it-IT" sz="3600" dirty="0">
                <a:cs typeface="+mj-cs"/>
              </a:rPr>
              <a:t>.       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it-IT" sz="3600" dirty="0">
              <a:cs typeface="+mj-cs"/>
            </a:endParaRPr>
          </a:p>
          <a:p>
            <a:pPr marL="571500" indent="-571500">
              <a:buFontTx/>
              <a:buChar char="-"/>
            </a:pPr>
            <a:r>
              <a:rPr lang="he-IL" sz="3600" dirty="0">
                <a:latin typeface="Times New Roman" panose="02020603050405020304" pitchFamily="18" charset="0"/>
                <a:cs typeface="+mj-cs"/>
              </a:rPr>
              <a:t>בְּ</a:t>
            </a:r>
            <a:r>
              <a:rPr lang="it-IT" sz="3600" dirty="0">
                <a:cs typeface="+mj-cs"/>
              </a:rPr>
              <a:t> + </a:t>
            </a:r>
            <a:r>
              <a:rPr lang="he-IL" sz="3600" dirty="0">
                <a:latin typeface="Times New Roman" panose="02020603050405020304" pitchFamily="18" charset="0"/>
                <a:cs typeface="+mj-cs"/>
              </a:rPr>
              <a:t>הַ</a:t>
            </a:r>
            <a:r>
              <a:rPr lang="it-IT" sz="3600" dirty="0">
                <a:cs typeface="+mj-cs"/>
              </a:rPr>
              <a:t> : </a:t>
            </a:r>
            <a:r>
              <a:rPr lang="he-IL" sz="36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בַּנ</a:t>
            </a:r>
            <a:r>
              <a:rPr lang="he-IL" sz="3600" dirty="0">
                <a:latin typeface="Times New Roman" panose="02020603050405020304" pitchFamily="18" charset="0"/>
                <a:cs typeface="+mj-cs"/>
              </a:rPr>
              <a:t>ַּחַל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    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Dans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le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torrent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. Et….</a:t>
            </a:r>
          </a:p>
          <a:p>
            <a:r>
              <a:rPr lang="it-IT" sz="3600" dirty="0">
                <a:latin typeface="Times New Roman" panose="02020603050405020304" pitchFamily="18" charset="0"/>
                <a:cs typeface="+mj-cs"/>
              </a:rPr>
              <a:t>    </a:t>
            </a:r>
          </a:p>
          <a:p>
            <a:pPr marL="571500" indent="-571500">
              <a:buFontTx/>
              <a:buChar char="-"/>
            </a:pP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הַנּעַר בַּבַּיׅת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: 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Le </a:t>
            </a:r>
            <a:r>
              <a:rPr lang="it-IT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garçon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(est) </a:t>
            </a:r>
            <a:r>
              <a:rPr lang="it-IT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dans</a:t>
            </a:r>
            <a:r>
              <a:rPr lang="it-IT" sz="3600" b="1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 la maison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.</a:t>
            </a:r>
          </a:p>
          <a:p>
            <a:endParaRPr lang="it-IT" sz="3600" dirty="0">
              <a:cs typeface="+mj-cs"/>
            </a:endParaRPr>
          </a:p>
          <a:p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it-IT" sz="3600" dirty="0">
              <a:cs typeface="+mj-cs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0866DCB-15C7-BFB9-913A-92F168152137}"/>
              </a:ext>
            </a:extLst>
          </p:cNvPr>
          <p:cNvSpPr/>
          <p:nvPr/>
        </p:nvSpPr>
        <p:spPr>
          <a:xfrm>
            <a:off x="3442996" y="2453951"/>
            <a:ext cx="1017037" cy="29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D113563-8614-AC45-7DEB-2B0460A5EBCF}"/>
              </a:ext>
            </a:extLst>
          </p:cNvPr>
          <p:cNvSpPr/>
          <p:nvPr/>
        </p:nvSpPr>
        <p:spPr>
          <a:xfrm>
            <a:off x="3704253" y="3004457"/>
            <a:ext cx="886408" cy="29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D3BA846-0A6C-274D-44CF-66CC00BEB4CF}"/>
              </a:ext>
            </a:extLst>
          </p:cNvPr>
          <p:cNvSpPr/>
          <p:nvPr/>
        </p:nvSpPr>
        <p:spPr>
          <a:xfrm>
            <a:off x="3862873" y="3554963"/>
            <a:ext cx="727788" cy="29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F5CBED43-F5A3-2314-C604-1DFBB15B651F}"/>
              </a:ext>
            </a:extLst>
          </p:cNvPr>
          <p:cNvSpPr/>
          <p:nvPr/>
        </p:nvSpPr>
        <p:spPr>
          <a:xfrm>
            <a:off x="3032449" y="4721290"/>
            <a:ext cx="541176" cy="205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1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D16597-242D-7D23-A04A-8FD0DB29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</a:t>
            </a:r>
            <a:r>
              <a:rPr lang="it-IT" b="1" dirty="0" err="1">
                <a:solidFill>
                  <a:srgbClr val="FF0000"/>
                </a:solidFill>
              </a:rPr>
              <a:t>Les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adjectifs</a:t>
            </a:r>
            <a:r>
              <a:rPr lang="it-IT" dirty="0">
                <a:solidFill>
                  <a:schemeClr val="tx1"/>
                </a:solidFill>
              </a:rPr>
              <a:t>: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         </a:t>
            </a:r>
            <a:r>
              <a:rPr lang="it-IT" sz="4000" dirty="0" err="1">
                <a:solidFill>
                  <a:schemeClr val="tx1"/>
                </a:solidFill>
              </a:rPr>
              <a:t>accord</a:t>
            </a:r>
            <a:r>
              <a:rPr lang="it-IT" sz="4000" dirty="0">
                <a:solidFill>
                  <a:schemeClr val="tx1"/>
                </a:solidFill>
              </a:rPr>
              <a:t> en </a:t>
            </a:r>
            <a:r>
              <a:rPr lang="it-IT" sz="4000" dirty="0" err="1">
                <a:solidFill>
                  <a:schemeClr val="tx1"/>
                </a:solidFill>
              </a:rPr>
              <a:t>nombre</a:t>
            </a:r>
            <a:r>
              <a:rPr lang="it-IT" sz="4000" dirty="0">
                <a:solidFill>
                  <a:schemeClr val="tx1"/>
                </a:solidFill>
              </a:rPr>
              <a:t> – </a:t>
            </a:r>
            <a:r>
              <a:rPr lang="it-IT" sz="4000" dirty="0" err="1">
                <a:solidFill>
                  <a:schemeClr val="tx1"/>
                </a:solidFill>
              </a:rPr>
              <a:t>genre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C4D92E-FAAB-E529-D21D-7E13A5719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MASCULIN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85B359D-B4B5-F577-B905-18A4B59356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- </a:t>
            </a:r>
            <a:r>
              <a:rPr lang="he-I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טוׄב</a:t>
            </a:r>
            <a:r>
              <a:rPr lang="it-IT" sz="3200" b="1" dirty="0">
                <a:solidFill>
                  <a:srgbClr val="002060"/>
                </a:solidFill>
              </a:rPr>
              <a:t> : bon ;</a:t>
            </a:r>
          </a:p>
          <a:p>
            <a:endParaRPr lang="it-IT" sz="3200" b="1" dirty="0">
              <a:solidFill>
                <a:srgbClr val="002060"/>
              </a:solidFill>
            </a:endParaRPr>
          </a:p>
          <a:p>
            <a:r>
              <a:rPr lang="it-IT" sz="3200" b="1" dirty="0">
                <a:solidFill>
                  <a:srgbClr val="002060"/>
                </a:solidFill>
              </a:rPr>
              <a:t>- </a:t>
            </a:r>
            <a:r>
              <a:rPr lang="he-I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טוׄבׅים</a:t>
            </a:r>
            <a:r>
              <a:rPr lang="it-IT" sz="3200" b="1" dirty="0">
                <a:solidFill>
                  <a:srgbClr val="002060"/>
                </a:solidFill>
              </a:rPr>
              <a:t> : </a:t>
            </a:r>
            <a:r>
              <a:rPr lang="it-IT" sz="3200" b="1" dirty="0" err="1">
                <a:solidFill>
                  <a:srgbClr val="002060"/>
                </a:solidFill>
              </a:rPr>
              <a:t>bons</a:t>
            </a:r>
            <a:r>
              <a:rPr lang="it-IT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0EB0343-E3BE-42C1-D4BE-3AFA57CD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FÉMININ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2016551-1691-26AB-D4BF-031B9B040A7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6"/>
                </a:solidFill>
              </a:rPr>
              <a:t>- </a:t>
            </a:r>
            <a:r>
              <a:rPr lang="he-IL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טוׄבָה</a:t>
            </a:r>
            <a:r>
              <a:rPr lang="it-IT" sz="3200" b="1" dirty="0">
                <a:solidFill>
                  <a:schemeClr val="accent6"/>
                </a:solidFill>
              </a:rPr>
              <a:t> : bonne ;</a:t>
            </a:r>
          </a:p>
          <a:p>
            <a:endParaRPr lang="it-IT" sz="3200" b="1" dirty="0">
              <a:solidFill>
                <a:schemeClr val="accent6"/>
              </a:solidFill>
            </a:endParaRPr>
          </a:p>
          <a:p>
            <a:r>
              <a:rPr lang="it-IT" sz="3200" b="1" dirty="0">
                <a:solidFill>
                  <a:schemeClr val="accent6"/>
                </a:solidFill>
              </a:rPr>
              <a:t>- </a:t>
            </a:r>
            <a:r>
              <a:rPr lang="he-IL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טוׄבוׄת</a:t>
            </a:r>
            <a:r>
              <a:rPr lang="it-IT" sz="3200" b="1" dirty="0">
                <a:solidFill>
                  <a:schemeClr val="accent6"/>
                </a:solidFill>
              </a:rPr>
              <a:t> : </a:t>
            </a:r>
            <a:r>
              <a:rPr lang="it-IT" sz="3200" b="1" dirty="0" err="1">
                <a:solidFill>
                  <a:schemeClr val="accent6"/>
                </a:solidFill>
              </a:rPr>
              <a:t>bonnes</a:t>
            </a:r>
            <a:r>
              <a:rPr lang="it-IT" sz="3200" b="1" dirty="0">
                <a:solidFill>
                  <a:schemeClr val="accent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743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85B265F-E0C8-6B91-D958-536EB909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                </a:t>
            </a:r>
            <a:r>
              <a:rPr lang="it-IT" b="1" dirty="0" err="1">
                <a:solidFill>
                  <a:srgbClr val="FF0000"/>
                </a:solidFill>
              </a:rPr>
              <a:t>Les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phrases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3D429F-A289-7A7C-10E8-B379A7DC9E8E}"/>
              </a:ext>
            </a:extLst>
          </p:cNvPr>
          <p:cNvSpPr txBox="1"/>
          <p:nvPr/>
        </p:nvSpPr>
        <p:spPr>
          <a:xfrm>
            <a:off x="195943" y="2080727"/>
            <a:ext cx="118685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err="1"/>
              <a:t>Adjectif</a:t>
            </a:r>
            <a:r>
              <a:rPr lang="it-IT" sz="2800" dirty="0"/>
              <a:t> </a:t>
            </a:r>
            <a:r>
              <a:rPr lang="it-IT" sz="2800" b="1" dirty="0" err="1">
                <a:solidFill>
                  <a:srgbClr val="FFC000"/>
                </a:solidFill>
              </a:rPr>
              <a:t>épithète</a:t>
            </a:r>
            <a:r>
              <a:rPr lang="it-IT" sz="2800" b="1" dirty="0">
                <a:solidFill>
                  <a:srgbClr val="FFC000"/>
                </a:solidFill>
              </a:rPr>
              <a:t> </a:t>
            </a:r>
            <a:r>
              <a:rPr lang="it-IT" sz="2800" dirty="0"/>
              <a:t>: (1) </a:t>
            </a:r>
            <a:r>
              <a:rPr lang="it-IT" sz="2800" dirty="0" err="1"/>
              <a:t>suit</a:t>
            </a:r>
            <a:r>
              <a:rPr lang="it-IT" sz="2800" dirty="0"/>
              <a:t> le </a:t>
            </a:r>
            <a:r>
              <a:rPr lang="it-IT" sz="2800" dirty="0" err="1"/>
              <a:t>nom</a:t>
            </a:r>
            <a:r>
              <a:rPr lang="it-IT" sz="2800" dirty="0"/>
              <a:t> ; (2) s’</a:t>
            </a:r>
            <a:r>
              <a:rPr lang="it-IT" sz="2800" dirty="0" err="1"/>
              <a:t>accorde</a:t>
            </a:r>
            <a:r>
              <a:rPr lang="it-IT" sz="2800" dirty="0"/>
              <a:t> </a:t>
            </a:r>
            <a:r>
              <a:rPr lang="it-IT" sz="2800" dirty="0" err="1"/>
              <a:t>avec</a:t>
            </a:r>
            <a:r>
              <a:rPr lang="it-IT" sz="2800" dirty="0"/>
              <a:t> le </a:t>
            </a:r>
            <a:r>
              <a:rPr lang="it-IT" sz="2800" dirty="0" err="1"/>
              <a:t>nom</a:t>
            </a:r>
            <a:r>
              <a:rPr lang="it-IT" sz="2800" dirty="0"/>
              <a:t> en </a:t>
            </a:r>
            <a:r>
              <a:rPr lang="it-IT" sz="2800" dirty="0" err="1"/>
              <a:t>genre</a:t>
            </a:r>
            <a:r>
              <a:rPr lang="it-IT" sz="2800" dirty="0"/>
              <a:t>, </a:t>
            </a:r>
            <a:r>
              <a:rPr lang="it-IT" sz="2800" dirty="0" err="1"/>
              <a:t>nombre</a:t>
            </a:r>
            <a:r>
              <a:rPr lang="it-IT" sz="2800" dirty="0"/>
              <a:t> et </a:t>
            </a:r>
            <a:r>
              <a:rPr lang="it-IT" sz="2800" b="1" dirty="0" err="1"/>
              <a:t>présence</a:t>
            </a:r>
            <a:r>
              <a:rPr lang="it-IT" sz="2800" b="1" dirty="0"/>
              <a:t> de l’</a:t>
            </a:r>
            <a:r>
              <a:rPr lang="it-IT" sz="2800" b="1" dirty="0" err="1"/>
              <a:t>article</a:t>
            </a:r>
            <a:r>
              <a:rPr lang="it-IT" sz="2800" b="1" dirty="0"/>
              <a:t> </a:t>
            </a:r>
            <a:r>
              <a:rPr lang="it-IT" sz="2800" dirty="0"/>
              <a:t>(</a:t>
            </a:r>
            <a:r>
              <a:rPr lang="it-IT" sz="2800" dirty="0" err="1"/>
              <a:t>détermination</a:t>
            </a:r>
            <a:r>
              <a:rPr lang="it-IT" sz="2800" dirty="0"/>
              <a:t>) ;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dirty="0"/>
              <a:t>Ex.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טוׄב</a:t>
            </a:r>
            <a:r>
              <a:rPr lang="it-IT" sz="2800" dirty="0"/>
              <a:t>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אִישׁ</a:t>
            </a:r>
            <a:r>
              <a:rPr lang="it-IT" sz="2800" dirty="0"/>
              <a:t> : un </a:t>
            </a:r>
            <a:r>
              <a:rPr lang="it-IT" sz="2800" dirty="0" err="1"/>
              <a:t>homme</a:t>
            </a:r>
            <a:r>
              <a:rPr lang="it-IT" sz="2800" dirty="0"/>
              <a:t> bon ;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הַטּוֹב</a:t>
            </a:r>
            <a:r>
              <a:rPr lang="it-IT" sz="2800" dirty="0"/>
              <a:t>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הָאִישׁ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/>
              <a:t> : l’</a:t>
            </a:r>
            <a:r>
              <a:rPr lang="it-IT" sz="2800" dirty="0" err="1"/>
              <a:t>homme</a:t>
            </a:r>
            <a:r>
              <a:rPr lang="it-IT" sz="2800" dirty="0"/>
              <a:t> bon.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dirty="0" err="1"/>
              <a:t>Adjectif</a:t>
            </a:r>
            <a:r>
              <a:rPr lang="it-IT" sz="2800" dirty="0"/>
              <a:t> </a:t>
            </a:r>
            <a:r>
              <a:rPr lang="it-IT" sz="2800" b="1" dirty="0" err="1">
                <a:solidFill>
                  <a:srgbClr val="00B050"/>
                </a:solidFill>
              </a:rPr>
              <a:t>attribut</a:t>
            </a:r>
            <a:r>
              <a:rPr lang="it-IT" sz="2800" dirty="0"/>
              <a:t>: (1) </a:t>
            </a:r>
            <a:r>
              <a:rPr lang="it-IT" sz="2800" dirty="0" err="1"/>
              <a:t>peut</a:t>
            </a:r>
            <a:r>
              <a:rPr lang="it-IT" sz="2800" dirty="0"/>
              <a:t> se </a:t>
            </a:r>
            <a:r>
              <a:rPr lang="it-IT" sz="2800" dirty="0" err="1"/>
              <a:t>trouver</a:t>
            </a:r>
            <a:r>
              <a:rPr lang="it-IT" sz="2800" dirty="0"/>
              <a:t> </a:t>
            </a:r>
            <a:r>
              <a:rPr lang="it-IT" sz="2800" dirty="0" err="1"/>
              <a:t>avant</a:t>
            </a:r>
            <a:r>
              <a:rPr lang="it-IT" sz="2800" dirty="0"/>
              <a:t> </a:t>
            </a:r>
            <a:r>
              <a:rPr lang="it-IT" sz="2800" dirty="0" err="1"/>
              <a:t>ou</a:t>
            </a:r>
            <a:r>
              <a:rPr lang="it-IT" sz="2800" dirty="0"/>
              <a:t> </a:t>
            </a:r>
            <a:r>
              <a:rPr lang="it-IT" sz="2800" dirty="0" err="1"/>
              <a:t>après</a:t>
            </a:r>
            <a:r>
              <a:rPr lang="it-IT" sz="2800" dirty="0"/>
              <a:t> le </a:t>
            </a:r>
            <a:r>
              <a:rPr lang="it-IT" sz="2800" dirty="0" err="1"/>
              <a:t>nom</a:t>
            </a:r>
            <a:r>
              <a:rPr lang="it-IT" sz="2800" dirty="0"/>
              <a:t> ; (2) n’a JAMAIS d’</a:t>
            </a:r>
            <a:r>
              <a:rPr lang="it-IT" sz="2800" dirty="0" err="1"/>
              <a:t>article</a:t>
            </a:r>
            <a:r>
              <a:rPr lang="it-IT" sz="2800" dirty="0"/>
              <a:t>.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dirty="0"/>
              <a:t>Ex.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טוׄב</a:t>
            </a:r>
            <a:r>
              <a:rPr lang="it-IT" sz="2800" dirty="0"/>
              <a:t>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הָאִישׁ</a:t>
            </a:r>
            <a:r>
              <a:rPr lang="it-IT" sz="2800" dirty="0"/>
              <a:t>  /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הָאִישׁ</a:t>
            </a:r>
            <a:r>
              <a:rPr lang="it-IT" sz="2800" dirty="0"/>
              <a:t>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טוׄב</a:t>
            </a:r>
            <a:r>
              <a:rPr lang="it-IT" sz="2800" dirty="0"/>
              <a:t> : l’</a:t>
            </a:r>
            <a:r>
              <a:rPr lang="it-IT" sz="2800" dirty="0" err="1"/>
              <a:t>homme</a:t>
            </a:r>
            <a:r>
              <a:rPr lang="it-IT" sz="2800" dirty="0"/>
              <a:t> EST bon.               </a:t>
            </a:r>
            <a:r>
              <a:rPr lang="it-IT" sz="2800" dirty="0" err="1"/>
              <a:t>Phrase</a:t>
            </a:r>
            <a:r>
              <a:rPr lang="it-IT" sz="2800" dirty="0"/>
              <a:t> nominale. 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D2478143-E4DC-6E38-F813-5093FBACDED4}"/>
              </a:ext>
            </a:extLst>
          </p:cNvPr>
          <p:cNvSpPr/>
          <p:nvPr/>
        </p:nvSpPr>
        <p:spPr>
          <a:xfrm>
            <a:off x="6858000" y="5673012"/>
            <a:ext cx="1101012" cy="270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42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834A39-C22F-95EB-1C15-AB31058D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</a:t>
            </a:r>
            <a:r>
              <a:rPr lang="it-IT" b="1" dirty="0">
                <a:solidFill>
                  <a:srgbClr val="FF0000"/>
                </a:solidFill>
              </a:rPr>
              <a:t>Petites notes sur l’</a:t>
            </a:r>
            <a:r>
              <a:rPr lang="it-IT" b="1" dirty="0" err="1">
                <a:solidFill>
                  <a:srgbClr val="FF0000"/>
                </a:solidFill>
              </a:rPr>
              <a:t>article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he-IL" b="1" dirty="0">
                <a:solidFill>
                  <a:srgbClr val="FF0000"/>
                </a:solidFill>
              </a:rPr>
              <a:t>הַ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64B1C4-2D24-95A5-7B4C-6A2A7399601E}"/>
              </a:ext>
            </a:extLst>
          </p:cNvPr>
          <p:cNvSpPr txBox="1"/>
          <p:nvPr/>
        </p:nvSpPr>
        <p:spPr>
          <a:xfrm>
            <a:off x="95534" y="2142699"/>
            <a:ext cx="116005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3600" b="1" dirty="0">
                <a:cs typeface="+mj-cs"/>
              </a:rPr>
              <a:t>Il est </a:t>
            </a:r>
            <a:r>
              <a:rPr lang="it-IT" sz="3600" b="1" dirty="0" err="1">
                <a:cs typeface="+mj-cs"/>
              </a:rPr>
              <a:t>presque</a:t>
            </a:r>
            <a:r>
              <a:rPr lang="it-IT" sz="3600" b="1" dirty="0">
                <a:cs typeface="+mj-cs"/>
              </a:rPr>
              <a:t> </a:t>
            </a:r>
            <a:r>
              <a:rPr lang="it-IT" sz="3600" b="1" dirty="0" err="1">
                <a:cs typeface="+mj-cs"/>
              </a:rPr>
              <a:t>toujours</a:t>
            </a:r>
            <a:r>
              <a:rPr lang="it-IT" sz="3600" b="1" dirty="0">
                <a:cs typeface="+mj-cs"/>
              </a:rPr>
              <a:t> </a:t>
            </a:r>
            <a:r>
              <a:rPr lang="it-IT" sz="3600" b="1" dirty="0" err="1">
                <a:cs typeface="+mj-cs"/>
              </a:rPr>
              <a:t>vocalisé</a:t>
            </a:r>
            <a:r>
              <a:rPr lang="it-IT" sz="3600" b="1" dirty="0">
                <a:cs typeface="+mj-cs"/>
              </a:rPr>
              <a:t> </a:t>
            </a:r>
            <a:r>
              <a:rPr lang="it-IT" sz="3600" b="1" dirty="0" err="1">
                <a:cs typeface="+mj-cs"/>
              </a:rPr>
              <a:t>avec</a:t>
            </a:r>
            <a:r>
              <a:rPr lang="it-IT" sz="3600" b="1" dirty="0">
                <a:cs typeface="+mj-cs"/>
              </a:rPr>
              <a:t> 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pathaḥ</a:t>
            </a:r>
            <a:r>
              <a:rPr lang="it-IT" sz="3600" b="1" dirty="0">
                <a:cs typeface="+mj-cs"/>
              </a:rPr>
              <a:t> (-</a:t>
            </a:r>
            <a:r>
              <a:rPr lang="he-IL" sz="3600" b="1" dirty="0">
                <a:cs typeface="+mj-cs"/>
              </a:rPr>
              <a:t>הַ</a:t>
            </a:r>
            <a:r>
              <a:rPr lang="it-IT" sz="3600" b="1" dirty="0">
                <a:cs typeface="+mj-cs"/>
              </a:rPr>
              <a:t>) et </a:t>
            </a:r>
            <a:r>
              <a:rPr lang="it-IT" sz="3600" b="1" dirty="0" err="1">
                <a:cs typeface="+mj-cs"/>
              </a:rPr>
              <a:t>provoque</a:t>
            </a:r>
            <a:r>
              <a:rPr lang="it-IT" sz="3600" b="1" dirty="0">
                <a:cs typeface="+mj-cs"/>
              </a:rPr>
              <a:t> le </a:t>
            </a:r>
            <a:r>
              <a:rPr lang="it-IT" sz="3600" b="1" dirty="0" err="1">
                <a:cs typeface="+mj-cs"/>
              </a:rPr>
              <a:t>redoublement</a:t>
            </a:r>
            <a:r>
              <a:rPr lang="it-IT" sz="3600" b="1" dirty="0">
                <a:cs typeface="+mj-cs"/>
              </a:rPr>
              <a:t> de la </a:t>
            </a:r>
            <a:r>
              <a:rPr lang="it-IT" sz="3600" b="1" dirty="0" err="1">
                <a:cs typeface="+mj-cs"/>
              </a:rPr>
              <a:t>consonne</a:t>
            </a:r>
            <a:r>
              <a:rPr lang="it-IT" sz="3600" b="1" dirty="0">
                <a:cs typeface="+mj-cs"/>
              </a:rPr>
              <a:t> qui le </a:t>
            </a:r>
            <a:r>
              <a:rPr lang="it-IT" sz="3600" b="1" dirty="0" err="1">
                <a:cs typeface="+mj-cs"/>
              </a:rPr>
              <a:t>suit</a:t>
            </a:r>
            <a:r>
              <a:rPr lang="it-IT" sz="3600" b="1" dirty="0">
                <a:cs typeface="+mj-cs"/>
              </a:rPr>
              <a:t> :</a:t>
            </a:r>
          </a:p>
          <a:p>
            <a:r>
              <a:rPr lang="it-IT" sz="3600" b="1" dirty="0">
                <a:cs typeface="+mj-cs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he-IL" sz="3600" b="1" dirty="0">
                <a:cs typeface="+mj-cs"/>
              </a:rPr>
              <a:t>הַ</a:t>
            </a:r>
            <a:r>
              <a:rPr lang="he-I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מ</a:t>
            </a:r>
            <a:r>
              <a:rPr lang="he-IL" sz="3600" b="1" dirty="0">
                <a:latin typeface="Times New Roman" panose="02020603050405020304" pitchFamily="18" charset="0"/>
                <a:cs typeface="+mj-cs"/>
              </a:rPr>
              <a:t>ֶּלֶךְ</a:t>
            </a:r>
            <a:r>
              <a:rPr lang="it-IT" sz="3600" b="1" dirty="0">
                <a:cs typeface="+mj-cs"/>
              </a:rPr>
              <a:t>: le </a:t>
            </a:r>
            <a:r>
              <a:rPr lang="it-IT" sz="3600" b="1" dirty="0" err="1">
                <a:cs typeface="+mj-cs"/>
              </a:rPr>
              <a:t>roi</a:t>
            </a:r>
            <a:r>
              <a:rPr lang="it-IT" sz="3600" b="1" dirty="0">
                <a:cs typeface="+mj-cs"/>
              </a:rPr>
              <a:t>.</a:t>
            </a:r>
          </a:p>
          <a:p>
            <a:pPr marL="285750" indent="-285750">
              <a:buFontTx/>
              <a:buChar char="-"/>
            </a:pPr>
            <a:endParaRPr lang="it-IT" sz="3600" b="1" dirty="0">
              <a:cs typeface="+mj-cs"/>
            </a:endParaRPr>
          </a:p>
          <a:p>
            <a:pPr marL="285750" indent="-285750">
              <a:buFontTx/>
              <a:buChar char="-"/>
            </a:pPr>
            <a:r>
              <a:rPr lang="it-IT" sz="3600" b="1" dirty="0">
                <a:solidFill>
                  <a:srgbClr val="FF0000"/>
                </a:solidFill>
                <a:cs typeface="+mj-cs"/>
              </a:rPr>
              <a:t>MAIS</a:t>
            </a:r>
            <a:r>
              <a:rPr lang="it-IT" sz="3600" b="1" dirty="0">
                <a:cs typeface="+mj-cs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it-IT" sz="3600" b="1" dirty="0" err="1">
                <a:cs typeface="+mj-cs"/>
              </a:rPr>
              <a:t>Avec</a:t>
            </a:r>
            <a:r>
              <a:rPr lang="it-IT" sz="3600" b="1" dirty="0">
                <a:cs typeface="+mj-cs"/>
              </a:rPr>
              <a:t>  </a:t>
            </a:r>
            <a:r>
              <a:rPr lang="he-IL" sz="3600" b="1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א</a:t>
            </a:r>
            <a:r>
              <a:rPr lang="it-IT" sz="3600" b="1" dirty="0">
                <a:latin typeface="Times New Roman" panose="02020603050405020304" pitchFamily="18" charset="0"/>
                <a:cs typeface="+mj-cs"/>
              </a:rPr>
              <a:t>-</a:t>
            </a:r>
            <a:r>
              <a:rPr lang="he-I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ר</a:t>
            </a:r>
            <a:r>
              <a:rPr lang="it-IT" sz="3600" b="1" dirty="0">
                <a:cs typeface="+mj-cs"/>
              </a:rPr>
              <a:t>  il a </a:t>
            </a:r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qame</a:t>
            </a:r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ṣ</a:t>
            </a:r>
            <a:r>
              <a:rPr lang="it-IT" sz="3600" b="1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he-IL" sz="3600" b="1" dirty="0">
                <a:latin typeface="Times New Roman" panose="02020603050405020304" pitchFamily="18" charset="0"/>
                <a:cs typeface="+mj-cs"/>
              </a:rPr>
              <a:t>הָ</a:t>
            </a:r>
            <a:r>
              <a:rPr lang="it-IT" sz="3600" b="1" dirty="0">
                <a:latin typeface="Times New Roman" panose="02020603050405020304" pitchFamily="18" charset="0"/>
                <a:cs typeface="+mj-cs"/>
              </a:rPr>
              <a:t>: </a:t>
            </a:r>
            <a:r>
              <a:rPr lang="he-IL" sz="3600" b="1" dirty="0">
                <a:latin typeface="Times New Roman" panose="02020603050405020304" pitchFamily="18" charset="0"/>
                <a:cs typeface="+mj-cs"/>
              </a:rPr>
              <a:t>אׅישׁ</a:t>
            </a:r>
            <a:r>
              <a:rPr lang="it-IT" sz="3600" b="1" dirty="0">
                <a:latin typeface="Times New Roman" panose="02020603050405020304" pitchFamily="18" charset="0"/>
                <a:cs typeface="+mj-cs"/>
              </a:rPr>
              <a:t> (un </a:t>
            </a:r>
            <a:r>
              <a:rPr lang="it-IT" sz="3600" b="1" dirty="0" err="1">
                <a:latin typeface="Times New Roman" panose="02020603050405020304" pitchFamily="18" charset="0"/>
                <a:cs typeface="+mj-cs"/>
              </a:rPr>
              <a:t>homme</a:t>
            </a:r>
            <a:r>
              <a:rPr lang="it-IT" sz="3600" b="1" dirty="0">
                <a:latin typeface="Times New Roman" panose="02020603050405020304" pitchFamily="18" charset="0"/>
                <a:cs typeface="+mj-cs"/>
              </a:rPr>
              <a:t>), </a:t>
            </a:r>
            <a:r>
              <a:rPr lang="he-I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הָ</a:t>
            </a:r>
            <a:r>
              <a:rPr lang="he-IL" sz="3600" b="1" dirty="0">
                <a:latin typeface="Times New Roman" panose="02020603050405020304" pitchFamily="18" charset="0"/>
                <a:cs typeface="+mj-cs"/>
              </a:rPr>
              <a:t>אׅישׁ</a:t>
            </a:r>
            <a:r>
              <a:rPr lang="it-IT" sz="3600" b="1" dirty="0">
                <a:latin typeface="Times New Roman" panose="02020603050405020304" pitchFamily="18" charset="0"/>
                <a:cs typeface="+mj-cs"/>
              </a:rPr>
              <a:t> (l’</a:t>
            </a:r>
            <a:r>
              <a:rPr lang="it-IT" sz="3600" b="1" dirty="0" err="1">
                <a:latin typeface="Times New Roman" panose="02020603050405020304" pitchFamily="18" charset="0"/>
                <a:cs typeface="+mj-cs"/>
              </a:rPr>
              <a:t>homme</a:t>
            </a:r>
            <a:r>
              <a:rPr lang="it-IT" sz="3600" b="1" dirty="0">
                <a:latin typeface="Times New Roman" panose="02020603050405020304" pitchFamily="18" charset="0"/>
                <a:cs typeface="+mj-cs"/>
              </a:rPr>
              <a:t>)</a:t>
            </a:r>
            <a:endParaRPr lang="it-IT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097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0E9E23-B94B-A7A9-E9DE-6E56E905E0BC}"/>
              </a:ext>
            </a:extLst>
          </p:cNvPr>
          <p:cNvSpPr txBox="1"/>
          <p:nvPr/>
        </p:nvSpPr>
        <p:spPr>
          <a:xfrm>
            <a:off x="204716" y="286603"/>
            <a:ext cx="118189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3600" b="1" dirty="0" err="1">
                <a:cs typeface="+mj-cs"/>
              </a:rPr>
              <a:t>Devant</a:t>
            </a:r>
            <a:r>
              <a:rPr lang="it-IT" sz="3600" b="1" dirty="0">
                <a:cs typeface="+mj-cs"/>
              </a:rPr>
              <a:t> </a:t>
            </a:r>
            <a:r>
              <a:rPr lang="he-IL" sz="3600" b="1" dirty="0">
                <a:solidFill>
                  <a:srgbClr val="7030A0"/>
                </a:solidFill>
                <a:cs typeface="+mj-cs"/>
              </a:rPr>
              <a:t>ע</a:t>
            </a:r>
            <a:r>
              <a:rPr lang="it-IT" sz="3600" b="1" dirty="0">
                <a:cs typeface="+mj-cs"/>
              </a:rPr>
              <a:t>, il est </a:t>
            </a:r>
            <a:r>
              <a:rPr lang="it-IT" sz="3600" b="1" dirty="0" err="1">
                <a:cs typeface="+mj-cs"/>
              </a:rPr>
              <a:t>vocalisé</a:t>
            </a:r>
            <a:r>
              <a:rPr lang="it-IT" sz="3600" b="1" dirty="0">
                <a:cs typeface="+mj-cs"/>
              </a:rPr>
              <a:t> </a:t>
            </a:r>
            <a:r>
              <a:rPr lang="it-IT" sz="3600" b="1" dirty="0" err="1">
                <a:cs typeface="+mj-cs"/>
              </a:rPr>
              <a:t>comme</a:t>
            </a:r>
            <a:r>
              <a:rPr lang="it-IT" sz="3600" b="1" dirty="0">
                <a:cs typeface="+mj-cs"/>
              </a:rPr>
              <a:t> </a:t>
            </a:r>
            <a:r>
              <a:rPr lang="it-IT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qameṣ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he-IL" sz="36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הָ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: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עׅיר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, ville ; </a:t>
            </a:r>
            <a:r>
              <a:rPr lang="he-I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הָ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עׅיר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, la ville.</a:t>
            </a:r>
          </a:p>
          <a:p>
            <a:pPr marL="285750" indent="-285750">
              <a:buFontTx/>
              <a:buChar char="-"/>
            </a:pPr>
            <a:endParaRPr lang="it-IT" sz="3600" dirty="0">
              <a:latin typeface="Times New Roman" panose="02020603050405020304" pitchFamily="18" charset="0"/>
              <a:cs typeface="+mj-cs"/>
            </a:endParaRPr>
          </a:p>
          <a:p>
            <a:pPr marL="285750" indent="-285750">
              <a:buFontTx/>
              <a:buChar char="-"/>
            </a:pPr>
            <a:endParaRPr lang="it-IT" sz="3600" dirty="0">
              <a:latin typeface="Times New Roman" panose="02020603050405020304" pitchFamily="18" charset="0"/>
              <a:cs typeface="+mj-cs"/>
            </a:endParaRPr>
          </a:p>
          <a:p>
            <a:pPr marL="285750" indent="-285750">
              <a:buFontTx/>
              <a:buChar char="-"/>
            </a:pPr>
            <a:r>
              <a:rPr lang="it-IT" sz="3600" b="1" dirty="0">
                <a:latin typeface="Times New Roman" panose="02020603050405020304" pitchFamily="18" charset="0"/>
                <a:cs typeface="+mj-cs"/>
              </a:rPr>
              <a:t>L’</a:t>
            </a:r>
            <a:r>
              <a:rPr lang="it-IT" sz="3600" b="1" dirty="0" err="1">
                <a:latin typeface="Times New Roman" panose="02020603050405020304" pitchFamily="18" charset="0"/>
                <a:cs typeface="+mj-cs"/>
              </a:rPr>
              <a:t>articlé</a:t>
            </a:r>
            <a:r>
              <a:rPr lang="it-IT" sz="3600" b="1" dirty="0">
                <a:latin typeface="Times New Roman" panose="02020603050405020304" pitchFamily="18" charset="0"/>
                <a:cs typeface="+mj-cs"/>
              </a:rPr>
              <a:t> est </a:t>
            </a:r>
            <a:r>
              <a:rPr lang="it-IT" sz="3600" b="1" dirty="0" err="1">
                <a:latin typeface="Times New Roman" panose="02020603050405020304" pitchFamily="18" charset="0"/>
                <a:cs typeface="+mj-cs"/>
              </a:rPr>
              <a:t>vocalisé</a:t>
            </a:r>
            <a:r>
              <a:rPr lang="it-IT" sz="36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segol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he-IL" sz="3600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הֶ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: </a:t>
            </a:r>
          </a:p>
          <a:p>
            <a:pPr marL="285750" indent="-285750">
              <a:buFontTx/>
              <a:buChar char="-"/>
            </a:pPr>
            <a:endParaRPr lang="it-IT" sz="3600" dirty="0">
              <a:latin typeface="Times New Roman" panose="02020603050405020304" pitchFamily="18" charset="0"/>
              <a:cs typeface="+mj-cs"/>
            </a:endParaRPr>
          </a:p>
          <a:p>
            <a:pPr marL="285750" indent="-285750">
              <a:buFontTx/>
              <a:buChar char="-"/>
            </a:pPr>
            <a:r>
              <a:rPr lang="it-IT" sz="3600" dirty="0">
                <a:latin typeface="Times New Roman" panose="02020603050405020304" pitchFamily="18" charset="0"/>
                <a:cs typeface="+mj-cs"/>
              </a:rPr>
              <a:t>1)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Avec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he-IL" sz="3600" dirty="0">
                <a:cs typeface="+mj-cs"/>
              </a:rPr>
              <a:t>ע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vocalisé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3600" b="1" dirty="0">
                <a:latin typeface="Times New Roman" panose="02020603050405020304" pitchFamily="18" charset="0"/>
                <a:cs typeface="+mj-cs"/>
              </a:rPr>
              <a:t>qameṣ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(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עָ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) non-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accentuée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:</a:t>
            </a:r>
          </a:p>
          <a:p>
            <a:pPr marL="285750" indent="-285750">
              <a:buFontTx/>
              <a:buChar char="-"/>
            </a:pPr>
            <a:endParaRPr lang="it-IT" sz="3600" dirty="0">
              <a:latin typeface="Times New Roman" panose="02020603050405020304" pitchFamily="18" charset="0"/>
              <a:cs typeface="+mj-cs"/>
            </a:endParaRPr>
          </a:p>
          <a:p>
            <a:r>
              <a:rPr lang="it-IT" sz="36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עָרׅים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des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villes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; </a:t>
            </a:r>
            <a:r>
              <a:rPr lang="he-IL" sz="3600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ה</a:t>
            </a:r>
            <a:r>
              <a:rPr lang="he-IL" sz="3600" dirty="0">
                <a:latin typeface="Times New Roman" panose="02020603050405020304" pitchFamily="18" charset="0"/>
                <a:cs typeface="+mj-cs"/>
              </a:rPr>
              <a:t>ֶ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עָרׅים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les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3600" dirty="0" err="1">
                <a:latin typeface="Times New Roman" panose="02020603050405020304" pitchFamily="18" charset="0"/>
                <a:cs typeface="+mj-cs"/>
              </a:rPr>
              <a:t>villes</a:t>
            </a:r>
            <a:r>
              <a:rPr lang="it-IT" sz="36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3600" i="1" dirty="0">
                <a:latin typeface="Times New Roman" panose="02020603050405020304" pitchFamily="18" charset="0"/>
                <a:cs typeface="+mj-cs"/>
              </a:rPr>
              <a:t>(</a:t>
            </a:r>
            <a:r>
              <a:rPr lang="it-IT" sz="3600" i="1" dirty="0" err="1">
                <a:latin typeface="Times New Roman" panose="02020603050405020304" pitchFamily="18" charset="0"/>
                <a:cs typeface="+mj-cs"/>
              </a:rPr>
              <a:t>accent</a:t>
            </a:r>
            <a:r>
              <a:rPr lang="it-IT" sz="3600" i="1" dirty="0">
                <a:latin typeface="Times New Roman" panose="02020603050405020304" pitchFamily="18" charset="0"/>
                <a:cs typeface="+mj-cs"/>
              </a:rPr>
              <a:t> sur la </a:t>
            </a:r>
            <a:r>
              <a:rPr lang="it-IT" sz="3600" i="1" dirty="0" err="1">
                <a:latin typeface="Times New Roman" panose="02020603050405020304" pitchFamily="18" charset="0"/>
                <a:cs typeface="+mj-cs"/>
              </a:rPr>
              <a:t>dernière</a:t>
            </a:r>
            <a:r>
              <a:rPr lang="it-IT" sz="3600" i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3600" i="1" dirty="0" err="1">
                <a:latin typeface="Times New Roman" panose="02020603050405020304" pitchFamily="18" charset="0"/>
                <a:cs typeface="+mj-cs"/>
              </a:rPr>
              <a:t>syllabe</a:t>
            </a:r>
            <a:r>
              <a:rPr lang="it-IT" sz="3600" i="1" dirty="0">
                <a:latin typeface="Times New Roman" panose="02020603050405020304" pitchFamily="18" charset="0"/>
                <a:cs typeface="+mj-cs"/>
              </a:rPr>
              <a:t>, -</a:t>
            </a:r>
            <a:r>
              <a:rPr lang="it-IT" sz="3600" i="1" dirty="0" err="1">
                <a:latin typeface="Times New Roman" panose="02020603050405020304" pitchFamily="18" charset="0"/>
                <a:cs typeface="+mj-cs"/>
              </a:rPr>
              <a:t>rim</a:t>
            </a:r>
            <a:r>
              <a:rPr lang="it-IT" sz="3600" i="1" dirty="0">
                <a:latin typeface="Times New Roman" panose="02020603050405020304" pitchFamily="18" charset="0"/>
                <a:cs typeface="+mj-cs"/>
              </a:rPr>
              <a:t>).</a:t>
            </a:r>
            <a:endParaRPr lang="it-IT" sz="3600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7774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C5BE27-1BB3-D459-F804-0FF514EAC9E9}"/>
              </a:ext>
            </a:extLst>
          </p:cNvPr>
          <p:cNvSpPr txBox="1"/>
          <p:nvPr/>
        </p:nvSpPr>
        <p:spPr>
          <a:xfrm>
            <a:off x="136478" y="191069"/>
            <a:ext cx="1187355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2) </a:t>
            </a:r>
            <a:r>
              <a:rPr lang="it-IT" sz="2800" b="1" dirty="0" err="1">
                <a:latin typeface="Times New Roman" panose="02020603050405020304" pitchFamily="18" charset="0"/>
                <a:cs typeface="+mj-cs"/>
              </a:rPr>
              <a:t>Avec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he-IL" sz="2800" b="1" dirty="0">
                <a:cs typeface="+mj-cs"/>
              </a:rPr>
              <a:t>ה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+mj-cs"/>
              </a:rPr>
              <a:t>vocalisé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qameṣ (</a:t>
            </a:r>
            <a:r>
              <a:rPr lang="he-I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הָ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) non-</a:t>
            </a:r>
            <a:r>
              <a:rPr lang="it-IT" sz="2800" b="1" dirty="0" err="1">
                <a:latin typeface="Times New Roman" panose="02020603050405020304" pitchFamily="18" charset="0"/>
                <a:cs typeface="+mj-cs"/>
              </a:rPr>
              <a:t>accentuée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: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הָרׅים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it-IT" sz="2800" dirty="0" err="1">
                <a:latin typeface="Times New Roman" panose="02020603050405020304" pitchFamily="18" charset="0"/>
                <a:cs typeface="+mj-cs"/>
              </a:rPr>
              <a:t>des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+mj-cs"/>
              </a:rPr>
              <a:t>montagnes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; </a:t>
            </a:r>
            <a:r>
              <a:rPr lang="he-IL" sz="2800" b="1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הֶ</a:t>
            </a:r>
            <a:r>
              <a:rPr lang="he-IL" sz="2800" dirty="0">
                <a:latin typeface="Times New Roman" panose="02020603050405020304" pitchFamily="18" charset="0"/>
                <a:cs typeface="+mj-cs"/>
              </a:rPr>
              <a:t>הָ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רׅים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it-IT" sz="2800" dirty="0" err="1">
                <a:latin typeface="Times New Roman" panose="02020603050405020304" pitchFamily="18" charset="0"/>
                <a:cs typeface="+mj-cs"/>
              </a:rPr>
              <a:t>les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+mj-cs"/>
              </a:rPr>
              <a:t>montagnes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2800" i="1" dirty="0">
                <a:latin typeface="Times New Roman" panose="02020603050405020304" pitchFamily="18" charset="0"/>
                <a:cs typeface="+mj-cs"/>
              </a:rPr>
              <a:t>(</a:t>
            </a:r>
            <a:r>
              <a:rPr lang="it-IT" sz="2800" i="1" dirty="0" err="1">
                <a:latin typeface="Times New Roman" panose="02020603050405020304" pitchFamily="18" charset="0"/>
                <a:cs typeface="+mj-cs"/>
              </a:rPr>
              <a:t>accent</a:t>
            </a:r>
            <a:r>
              <a:rPr lang="it-IT" sz="2800" i="1" dirty="0">
                <a:latin typeface="Times New Roman" panose="02020603050405020304" pitchFamily="18" charset="0"/>
                <a:cs typeface="+mj-cs"/>
              </a:rPr>
              <a:t> sur la </a:t>
            </a:r>
            <a:r>
              <a:rPr lang="it-IT" sz="2800" i="1" dirty="0" err="1">
                <a:latin typeface="Times New Roman" panose="02020603050405020304" pitchFamily="18" charset="0"/>
                <a:cs typeface="+mj-cs"/>
              </a:rPr>
              <a:t>dernière</a:t>
            </a:r>
            <a:r>
              <a:rPr lang="it-IT" sz="2800" i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2800" i="1" dirty="0" err="1">
                <a:latin typeface="Times New Roman" panose="02020603050405020304" pitchFamily="18" charset="0"/>
                <a:cs typeface="+mj-cs"/>
              </a:rPr>
              <a:t>syllabe</a:t>
            </a:r>
            <a:r>
              <a:rPr lang="it-IT" sz="2800" i="1" dirty="0">
                <a:latin typeface="Times New Roman" panose="02020603050405020304" pitchFamily="18" charset="0"/>
                <a:cs typeface="+mj-cs"/>
              </a:rPr>
              <a:t>, -</a:t>
            </a:r>
            <a:r>
              <a:rPr lang="it-IT" sz="2800" i="1" dirty="0" err="1">
                <a:latin typeface="Times New Roman" panose="02020603050405020304" pitchFamily="18" charset="0"/>
                <a:cs typeface="+mj-cs"/>
              </a:rPr>
              <a:t>rim</a:t>
            </a:r>
            <a:r>
              <a:rPr lang="it-IT" sz="2800" i="1" dirty="0">
                <a:latin typeface="Times New Roman" panose="02020603050405020304" pitchFamily="18" charset="0"/>
                <a:cs typeface="+mj-cs"/>
              </a:rPr>
              <a:t>).</a:t>
            </a:r>
          </a:p>
          <a:p>
            <a:endParaRPr lang="it-IT" sz="2800" b="1" dirty="0">
              <a:latin typeface="Times New Roman" panose="02020603050405020304" pitchFamily="18" charset="0"/>
              <a:cs typeface="+mj-cs"/>
            </a:endParaRPr>
          </a:p>
          <a:p>
            <a:endParaRPr lang="it-IT" sz="2800" b="1" dirty="0">
              <a:latin typeface="Times New Roman" panose="02020603050405020304" pitchFamily="18" charset="0"/>
              <a:cs typeface="+mj-cs"/>
            </a:endParaRPr>
          </a:p>
          <a:p>
            <a:r>
              <a:rPr lang="it-IT" sz="2800" b="1" dirty="0">
                <a:latin typeface="Times New Roman" panose="02020603050405020304" pitchFamily="18" charset="0"/>
                <a:cs typeface="+mj-cs"/>
              </a:rPr>
              <a:t>3) </a:t>
            </a:r>
            <a:r>
              <a:rPr lang="it-IT" sz="2800" b="1" dirty="0" err="1">
                <a:latin typeface="Times New Roman" panose="02020603050405020304" pitchFamily="18" charset="0"/>
                <a:cs typeface="+mj-cs"/>
              </a:rPr>
              <a:t>Avec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he-I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+mj-cs"/>
              </a:rPr>
              <a:t>vocalisé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qameṣ (</a:t>
            </a:r>
            <a:r>
              <a:rPr lang="he-I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חָ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he-I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חָ֫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), </a:t>
            </a:r>
            <a:r>
              <a:rPr lang="it-IT" sz="2800" b="1" dirty="0" err="1">
                <a:latin typeface="Times New Roman" panose="02020603050405020304" pitchFamily="18" charset="0"/>
                <a:cs typeface="+mj-cs"/>
              </a:rPr>
              <a:t>accentué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2800" b="1" dirty="0" err="1">
                <a:latin typeface="Times New Roman" panose="02020603050405020304" pitchFamily="18" charset="0"/>
                <a:cs typeface="+mj-cs"/>
              </a:rPr>
              <a:t>ou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non-</a:t>
            </a:r>
            <a:r>
              <a:rPr lang="it-IT" sz="2800" b="1" dirty="0" err="1">
                <a:latin typeface="Times New Roman" panose="02020603050405020304" pitchFamily="18" charset="0"/>
                <a:cs typeface="+mj-cs"/>
              </a:rPr>
              <a:t>accentuée</a:t>
            </a:r>
            <a:r>
              <a:rPr lang="it-IT" sz="28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:</a:t>
            </a:r>
          </a:p>
          <a:p>
            <a:endParaRPr lang="it-IT" sz="2800" dirty="0">
              <a:latin typeface="Times New Roman" panose="02020603050405020304" pitchFamily="18" charset="0"/>
              <a:cs typeface="+mj-cs"/>
            </a:endParaRPr>
          </a:p>
          <a:p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חָכָם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, un </a:t>
            </a:r>
            <a:r>
              <a:rPr lang="it-IT" sz="2800" dirty="0" err="1">
                <a:latin typeface="Times New Roman" panose="02020603050405020304" pitchFamily="18" charset="0"/>
                <a:cs typeface="+mj-cs"/>
              </a:rPr>
              <a:t>sage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 ; </a:t>
            </a:r>
            <a:r>
              <a:rPr lang="he-IL" sz="2800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ה</a:t>
            </a:r>
            <a:r>
              <a:rPr lang="he-IL" sz="2800" dirty="0">
                <a:latin typeface="Times New Roman" panose="02020603050405020304" pitchFamily="18" charset="0"/>
                <a:cs typeface="+mj-cs"/>
              </a:rPr>
              <a:t>ֶ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חָכָם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, le </a:t>
            </a:r>
            <a:r>
              <a:rPr lang="it-IT" sz="2800" dirty="0" err="1">
                <a:latin typeface="Times New Roman" panose="02020603050405020304" pitchFamily="18" charset="0"/>
                <a:cs typeface="+mj-cs"/>
              </a:rPr>
              <a:t>sage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2800" i="1" dirty="0">
                <a:latin typeface="Times New Roman" panose="02020603050405020304" pitchFamily="18" charset="0"/>
                <a:cs typeface="+mj-cs"/>
              </a:rPr>
              <a:t>(</a:t>
            </a:r>
            <a:r>
              <a:rPr lang="it-IT" sz="2800" i="1" dirty="0" err="1">
                <a:latin typeface="Times New Roman" panose="02020603050405020304" pitchFamily="18" charset="0"/>
                <a:cs typeface="+mj-cs"/>
              </a:rPr>
              <a:t>accent</a:t>
            </a:r>
            <a:r>
              <a:rPr lang="it-IT" sz="2800" i="1" dirty="0">
                <a:latin typeface="Times New Roman" panose="02020603050405020304" pitchFamily="18" charset="0"/>
                <a:cs typeface="+mj-cs"/>
              </a:rPr>
              <a:t> sur la </a:t>
            </a:r>
            <a:r>
              <a:rPr lang="it-IT" sz="2800" i="1" dirty="0" err="1">
                <a:latin typeface="Times New Roman" panose="02020603050405020304" pitchFamily="18" charset="0"/>
                <a:cs typeface="+mj-cs"/>
              </a:rPr>
              <a:t>dernière</a:t>
            </a:r>
            <a:r>
              <a:rPr lang="it-IT" sz="2800" i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it-IT" sz="2800" i="1" dirty="0" err="1">
                <a:latin typeface="Times New Roman" panose="02020603050405020304" pitchFamily="18" charset="0"/>
                <a:cs typeface="+mj-cs"/>
              </a:rPr>
              <a:t>syllabe</a:t>
            </a:r>
            <a:r>
              <a:rPr lang="it-IT" sz="2800" i="1" dirty="0">
                <a:latin typeface="Times New Roman" panose="02020603050405020304" pitchFamily="18" charset="0"/>
                <a:cs typeface="+mj-cs"/>
              </a:rPr>
              <a:t>, -</a:t>
            </a:r>
            <a:r>
              <a:rPr lang="it-IT" sz="2800" i="1" dirty="0" err="1">
                <a:latin typeface="Times New Roman" panose="02020603050405020304" pitchFamily="18" charset="0"/>
                <a:cs typeface="+mj-cs"/>
              </a:rPr>
              <a:t>kham</a:t>
            </a:r>
            <a:r>
              <a:rPr lang="it-IT" sz="2800" i="1" dirty="0">
                <a:latin typeface="Times New Roman" panose="02020603050405020304" pitchFamily="18" charset="0"/>
                <a:cs typeface="+mj-cs"/>
              </a:rPr>
              <a:t>).</a:t>
            </a:r>
          </a:p>
          <a:p>
            <a:endParaRPr lang="it-IT" sz="2800" dirty="0">
              <a:latin typeface="Times New Roman" panose="02020603050405020304" pitchFamily="18" charset="0"/>
              <a:cs typeface="+mj-cs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+mj-cs"/>
              </a:rPr>
              <a:t>….ATTENTION !!</a:t>
            </a:r>
          </a:p>
          <a:p>
            <a:endParaRPr lang="it-IT" sz="2800" dirty="0">
              <a:latin typeface="Times New Roman" panose="02020603050405020304" pitchFamily="18" charset="0"/>
              <a:cs typeface="+mj-cs"/>
            </a:endParaRPr>
          </a:p>
          <a:p>
            <a:r>
              <a:rPr lang="it-IT" sz="2800" dirty="0" err="1">
                <a:latin typeface="Times New Roman" panose="02020603050405020304" pitchFamily="18" charset="0"/>
                <a:cs typeface="+mj-cs"/>
              </a:rPr>
              <a:t>Avec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 et </a:t>
            </a:r>
            <a:r>
              <a:rPr lang="he-IL" sz="2800" dirty="0">
                <a:latin typeface="Times New Roman" panose="02020603050405020304" pitchFamily="18" charset="0"/>
                <a:cs typeface="+mj-cs"/>
              </a:rPr>
              <a:t>ה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, l’</a:t>
            </a:r>
            <a:r>
              <a:rPr lang="it-IT" sz="2800" dirty="0" err="1">
                <a:latin typeface="Times New Roman" panose="02020603050405020304" pitchFamily="18" charset="0"/>
                <a:cs typeface="+mj-cs"/>
              </a:rPr>
              <a:t>article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 est </a:t>
            </a:r>
            <a:r>
              <a:rPr lang="it-IT" sz="2800" dirty="0" err="1">
                <a:latin typeface="Times New Roman" panose="02020603050405020304" pitchFamily="18" charset="0"/>
                <a:cs typeface="+mj-cs"/>
              </a:rPr>
              <a:t>régulier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 (</a:t>
            </a:r>
            <a:r>
              <a:rPr lang="he-IL" sz="2800" dirty="0">
                <a:latin typeface="Times New Roman" panose="02020603050405020304" pitchFamily="18" charset="0"/>
                <a:cs typeface="+mj-cs"/>
              </a:rPr>
              <a:t>הַ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) :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חֶרֶב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he-IL" sz="2800" dirty="0">
                <a:latin typeface="Times New Roman" panose="02020603050405020304" pitchFamily="18" charset="0"/>
                <a:cs typeface="+mj-cs"/>
              </a:rPr>
              <a:t>הַ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חֶ֫רֶב</a:t>
            </a:r>
            <a:r>
              <a:rPr lang="it-IT" sz="2800" dirty="0">
                <a:latin typeface="Times New Roman" panose="02020603050405020304" pitchFamily="18" charset="0"/>
                <a:cs typeface="+mj-cs"/>
              </a:rPr>
              <a:t>. </a:t>
            </a:r>
          </a:p>
          <a:p>
            <a:endParaRPr lang="it-IT" sz="2800" dirty="0">
              <a:latin typeface="Times New Roman" panose="02020603050405020304" pitchFamily="18" charset="0"/>
              <a:cs typeface="+mj-cs"/>
            </a:endParaRPr>
          </a:p>
          <a:p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Mais sans </a:t>
            </a:r>
            <a:r>
              <a:rPr 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redoublement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, car….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8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B4045EE-5447-2758-29F3-D421143D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/>
              <a:t>…</a:t>
            </a:r>
            <a:r>
              <a:rPr lang="en-US" b="1" dirty="0" err="1"/>
              <a:t>règle</a:t>
            </a:r>
            <a:r>
              <a:rPr lang="en-US" b="1" dirty="0"/>
              <a:t> </a:t>
            </a:r>
            <a:r>
              <a:rPr lang="en-US" b="1" dirty="0" err="1"/>
              <a:t>phonétique</a:t>
            </a:r>
            <a:r>
              <a:rPr lang="en-US" b="1" dirty="0"/>
              <a:t> :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170F76-042B-7B96-34D7-C3169F61BE56}"/>
              </a:ext>
            </a:extLst>
          </p:cNvPr>
          <p:cNvSpPr txBox="1"/>
          <p:nvPr/>
        </p:nvSpPr>
        <p:spPr>
          <a:xfrm>
            <a:off x="1097279" y="2120900"/>
            <a:ext cx="5480941" cy="37481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it-IT" sz="4000" b="1" dirty="0">
                <a:solidFill>
                  <a:srgbClr val="FF0000"/>
                </a:solidFill>
              </a:rPr>
              <a:t>LES GUTTURALES (</a:t>
            </a:r>
            <a:r>
              <a:rPr lang="it-IT" sz="4000" b="1" dirty="0">
                <a:solidFill>
                  <a:srgbClr val="7030A0"/>
                </a:solidFill>
              </a:rPr>
              <a:t>א, ה, ח, ע</a:t>
            </a:r>
            <a:r>
              <a:rPr lang="it-IT" sz="4000" b="1" dirty="0">
                <a:solidFill>
                  <a:srgbClr val="FF0000"/>
                </a:solidFill>
              </a:rPr>
              <a:t>) ET LE </a:t>
            </a:r>
            <a:r>
              <a:rPr lang="it-IT" sz="4000" b="1" dirty="0">
                <a:solidFill>
                  <a:srgbClr val="00B050"/>
                </a:solidFill>
              </a:rPr>
              <a:t>ר</a:t>
            </a:r>
            <a:r>
              <a:rPr lang="it-IT" sz="4000" b="1" dirty="0">
                <a:solidFill>
                  <a:srgbClr val="FF0000"/>
                </a:solidFill>
              </a:rPr>
              <a:t>(QUI SE </a:t>
            </a:r>
            <a:r>
              <a:rPr lang="it-IT" sz="4000" b="1">
                <a:solidFill>
                  <a:srgbClr val="FF0000"/>
                </a:solidFill>
              </a:rPr>
              <a:t>COMPORTE EN TANT QUE TELLE</a:t>
            </a:r>
            <a:r>
              <a:rPr lang="it-IT" sz="4000" b="1" dirty="0">
                <a:solidFill>
                  <a:srgbClr val="FF0000"/>
                </a:solidFill>
              </a:rPr>
              <a:t>) NE REDOUBLENT JAMAIS.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it-IT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85EB0E-6F25-7C62-31EC-5FC786D7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250" y="2120900"/>
            <a:ext cx="4153123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6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C1F1FE-8FF5-DD61-0F66-599AFFFF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Les</a:t>
            </a:r>
            <a:r>
              <a:rPr lang="it-IT" b="1" dirty="0"/>
              <a:t> </a:t>
            </a:r>
            <a:r>
              <a:rPr lang="it-IT" b="1" dirty="0" err="1"/>
              <a:t>consonnes</a:t>
            </a:r>
            <a:r>
              <a:rPr lang="it-IT" b="1" dirty="0"/>
              <a:t> </a:t>
            </a:r>
            <a:r>
              <a:rPr lang="it-IT" b="1" i="1" dirty="0" err="1"/>
              <a:t>bgdkpt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940D31-1D9F-E0B4-7B3C-B64996F8A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cs typeface="+mj-cs"/>
              </a:rPr>
              <a:t>-Il s’</a:t>
            </a:r>
            <a:r>
              <a:rPr lang="it-IT" sz="3600" dirty="0" err="1">
                <a:cs typeface="+mj-cs"/>
              </a:rPr>
              <a:t>agit</a:t>
            </a:r>
            <a:r>
              <a:rPr lang="it-IT" sz="3600" dirty="0">
                <a:cs typeface="+mj-cs"/>
              </a:rPr>
              <a:t> </a:t>
            </a:r>
            <a:r>
              <a:rPr lang="it-IT" sz="3600" dirty="0" err="1">
                <a:cs typeface="+mj-cs"/>
              </a:rPr>
              <a:t>des</a:t>
            </a:r>
            <a:r>
              <a:rPr lang="it-IT" sz="3600" dirty="0">
                <a:cs typeface="+mj-cs"/>
              </a:rPr>
              <a:t> </a:t>
            </a:r>
            <a:r>
              <a:rPr lang="it-IT" sz="3600" dirty="0" err="1">
                <a:cs typeface="+mj-cs"/>
              </a:rPr>
              <a:t>consonnes</a:t>
            </a:r>
            <a:r>
              <a:rPr lang="it-IT" sz="3600" dirty="0">
                <a:cs typeface="+mj-cs"/>
              </a:rPr>
              <a:t> </a:t>
            </a:r>
            <a:r>
              <a:rPr lang="it-IT" sz="3600" dirty="0" err="1">
                <a:cs typeface="+mj-cs"/>
              </a:rPr>
              <a:t>citées</a:t>
            </a:r>
            <a:r>
              <a:rPr lang="it-IT" sz="3600" dirty="0">
                <a:cs typeface="+mj-cs"/>
              </a:rPr>
              <a:t> </a:t>
            </a:r>
            <a:r>
              <a:rPr lang="it-IT" sz="3600" dirty="0" err="1">
                <a:cs typeface="+mj-cs"/>
              </a:rPr>
              <a:t>dans</a:t>
            </a:r>
            <a:r>
              <a:rPr lang="it-IT" sz="3600" dirty="0">
                <a:cs typeface="+mj-cs"/>
              </a:rPr>
              <a:t> le </a:t>
            </a:r>
            <a:r>
              <a:rPr lang="it-IT" sz="3600" dirty="0" err="1">
                <a:cs typeface="+mj-cs"/>
              </a:rPr>
              <a:t>nom</a:t>
            </a:r>
            <a:r>
              <a:rPr lang="it-IT" sz="3600" dirty="0">
                <a:cs typeface="+mj-cs"/>
              </a:rPr>
              <a:t> : </a:t>
            </a:r>
            <a:r>
              <a:rPr lang="he-IL" sz="3600" b="1" dirty="0">
                <a:solidFill>
                  <a:srgbClr val="FF0000"/>
                </a:solidFill>
                <a:cs typeface="+mj-cs"/>
              </a:rPr>
              <a:t>בגדכפת</a:t>
            </a:r>
            <a:r>
              <a:rPr lang="it-IT" sz="3600" dirty="0">
                <a:cs typeface="+mj-cs"/>
              </a:rPr>
              <a:t>;</a:t>
            </a:r>
            <a:endParaRPr lang="it-IT" sz="3200" dirty="0">
              <a:cs typeface="+mj-cs"/>
            </a:endParaRPr>
          </a:p>
          <a:p>
            <a:pPr marL="0" indent="0">
              <a:buNone/>
            </a:pPr>
            <a:r>
              <a:rPr lang="it-IT" sz="3200" dirty="0">
                <a:cs typeface="+mj-cs"/>
              </a:rPr>
              <a:t>Elles </a:t>
            </a:r>
            <a:r>
              <a:rPr lang="it-IT" sz="3200" dirty="0" err="1">
                <a:cs typeface="+mj-cs"/>
              </a:rPr>
              <a:t>peuvent</a:t>
            </a:r>
            <a:r>
              <a:rPr lang="it-IT" sz="3200" dirty="0">
                <a:cs typeface="+mj-cs"/>
              </a:rPr>
              <a:t> </a:t>
            </a:r>
            <a:r>
              <a:rPr lang="it-IT" sz="3200" dirty="0" err="1">
                <a:cs typeface="+mj-cs"/>
              </a:rPr>
              <a:t>avoir</a:t>
            </a:r>
            <a:r>
              <a:rPr lang="it-IT" sz="3200" dirty="0">
                <a:cs typeface="+mj-cs"/>
              </a:rPr>
              <a:t> un point </a:t>
            </a:r>
            <a:r>
              <a:rPr lang="it-IT" sz="3200" dirty="0" err="1">
                <a:cs typeface="+mj-cs"/>
              </a:rPr>
              <a:t>au</a:t>
            </a:r>
            <a:r>
              <a:rPr lang="it-IT" sz="3200" dirty="0">
                <a:cs typeface="+mj-cs"/>
              </a:rPr>
              <a:t> milieu, le </a:t>
            </a:r>
            <a:r>
              <a:rPr lang="it-IT" sz="3200" b="1" dirty="0" err="1">
                <a:solidFill>
                  <a:srgbClr val="FF0000"/>
                </a:solidFill>
                <a:cs typeface="+mj-cs"/>
              </a:rPr>
              <a:t>daghesh</a:t>
            </a:r>
            <a:r>
              <a:rPr lang="it-IT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it-IT" sz="3600" dirty="0">
                <a:cs typeface="+mj-cs"/>
              </a:rPr>
              <a:t>:</a:t>
            </a:r>
          </a:p>
          <a:p>
            <a:pPr marL="0" indent="0">
              <a:buNone/>
            </a:pPr>
            <a:r>
              <a:rPr lang="it-IT" sz="3600" dirty="0">
                <a:cs typeface="+mj-cs"/>
              </a:rPr>
              <a:t>-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</a:t>
            </a:r>
            <a:r>
              <a:rPr lang="it-IT" sz="3600" dirty="0">
                <a:cs typeface="+mj-cs"/>
              </a:rPr>
              <a:t> : /</a:t>
            </a:r>
            <a:r>
              <a:rPr lang="it-IT" sz="3600" dirty="0">
                <a:solidFill>
                  <a:srgbClr val="00B050"/>
                </a:solidFill>
                <a:cs typeface="+mj-cs"/>
              </a:rPr>
              <a:t>v</a:t>
            </a:r>
            <a:r>
              <a:rPr lang="it-IT" sz="3600" dirty="0">
                <a:cs typeface="+mj-cs"/>
              </a:rPr>
              <a:t>/;     </a:t>
            </a:r>
            <a:r>
              <a:rPr lang="it-IT" sz="3600" dirty="0" err="1">
                <a:cs typeface="+mj-cs"/>
              </a:rPr>
              <a:t>prononciation</a:t>
            </a:r>
            <a:r>
              <a:rPr lang="it-IT" sz="3600" dirty="0">
                <a:cs typeface="+mj-cs"/>
              </a:rPr>
              <a:t> </a:t>
            </a:r>
            <a:r>
              <a:rPr lang="it-IT" sz="3600" b="1" dirty="0">
                <a:solidFill>
                  <a:srgbClr val="002060"/>
                </a:solidFill>
                <a:cs typeface="+mj-cs"/>
              </a:rPr>
              <a:t>plosive</a:t>
            </a:r>
            <a:r>
              <a:rPr lang="it-IT" sz="3600" dirty="0">
                <a:cs typeface="+mj-cs"/>
              </a:rPr>
              <a:t> </a:t>
            </a:r>
            <a:r>
              <a:rPr lang="it-IT" sz="3600" dirty="0" err="1">
                <a:cs typeface="+mj-cs"/>
              </a:rPr>
              <a:t>ou</a:t>
            </a:r>
            <a:r>
              <a:rPr lang="it-IT" sz="3600" dirty="0">
                <a:cs typeface="+mj-cs"/>
              </a:rPr>
              <a:t> </a:t>
            </a:r>
            <a:r>
              <a:rPr lang="it-IT" sz="3600" b="1" dirty="0">
                <a:solidFill>
                  <a:srgbClr val="00B050"/>
                </a:solidFill>
                <a:cs typeface="+mj-cs"/>
              </a:rPr>
              <a:t>spirante</a:t>
            </a:r>
            <a:r>
              <a:rPr lang="it-IT" sz="3600" dirty="0">
                <a:cs typeface="+mj-cs"/>
              </a:rPr>
              <a:t>.</a:t>
            </a:r>
          </a:p>
          <a:p>
            <a:pPr marL="0" indent="0">
              <a:buNone/>
            </a:pPr>
            <a:r>
              <a:rPr lang="it-IT" sz="3600" dirty="0">
                <a:cs typeface="+mj-cs"/>
              </a:rPr>
              <a:t>-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בּ</a:t>
            </a:r>
            <a:r>
              <a:rPr lang="it-IT" sz="3600" dirty="0">
                <a:cs typeface="+mj-cs"/>
              </a:rPr>
              <a:t> : /</a:t>
            </a:r>
            <a:r>
              <a:rPr lang="it-IT" sz="3600" dirty="0">
                <a:solidFill>
                  <a:srgbClr val="002060"/>
                </a:solidFill>
                <a:cs typeface="+mj-cs"/>
              </a:rPr>
              <a:t>b</a:t>
            </a:r>
            <a:r>
              <a:rPr lang="it-IT" sz="3600" dirty="0">
                <a:cs typeface="+mj-cs"/>
              </a:rPr>
              <a:t>/.        </a:t>
            </a:r>
          </a:p>
          <a:p>
            <a:pPr marL="0" indent="0">
              <a:buNone/>
            </a:pPr>
            <a:endParaRPr lang="it-IT" sz="3600" dirty="0">
              <a:cs typeface="+mj-cs"/>
            </a:endParaRPr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337E5CE6-58A0-E834-FF9F-733A1B6E16D1}"/>
              </a:ext>
            </a:extLst>
          </p:cNvPr>
          <p:cNvSpPr/>
          <p:nvPr/>
        </p:nvSpPr>
        <p:spPr>
          <a:xfrm>
            <a:off x="2724539" y="4562669"/>
            <a:ext cx="149290" cy="9890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66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2338C-3691-6CE7-A708-36828AE0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Le </a:t>
            </a:r>
            <a:r>
              <a:rPr lang="it-IT" dirty="0" err="1">
                <a:solidFill>
                  <a:srgbClr val="FF0000"/>
                </a:solidFill>
              </a:rPr>
              <a:t>daghesh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233A3-8348-E066-988B-35B3F0BF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                 </a:t>
            </a:r>
            <a:r>
              <a:rPr lang="it-IT" sz="2800" dirty="0" err="1"/>
              <a:t>avec</a:t>
            </a:r>
            <a:r>
              <a:rPr lang="it-IT" sz="2800" dirty="0"/>
              <a:t> une </a:t>
            </a:r>
            <a:r>
              <a:rPr lang="it-IT" sz="2800" dirty="0" err="1"/>
              <a:t>consonne</a:t>
            </a:r>
            <a:r>
              <a:rPr lang="it-IT" sz="2800" dirty="0"/>
              <a:t> </a:t>
            </a:r>
            <a:r>
              <a:rPr lang="it-IT" sz="2800" dirty="0" err="1"/>
              <a:t>différentes</a:t>
            </a:r>
            <a:r>
              <a:rPr lang="it-IT" sz="2800" dirty="0"/>
              <a:t> de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בגדכפת</a:t>
            </a:r>
            <a:r>
              <a:rPr lang="it-IT" sz="2800" dirty="0"/>
              <a:t>, il </a:t>
            </a:r>
            <a:r>
              <a:rPr lang="it-IT" sz="2800" dirty="0" err="1"/>
              <a:t>indique</a:t>
            </a:r>
            <a:r>
              <a:rPr lang="it-IT" sz="2800" dirty="0"/>
              <a:t> </a:t>
            </a:r>
            <a:r>
              <a:rPr lang="it-IT" sz="2800" dirty="0" err="1"/>
              <a:t>clairement</a:t>
            </a:r>
            <a:r>
              <a:rPr lang="it-IT" sz="2800" dirty="0"/>
              <a:t> un </a:t>
            </a:r>
            <a:r>
              <a:rPr lang="it-IT" sz="2800" dirty="0" err="1"/>
              <a:t>redoublement</a:t>
            </a:r>
            <a:r>
              <a:rPr lang="it-IT" sz="2800" dirty="0"/>
              <a:t> :</a:t>
            </a:r>
          </a:p>
          <a:p>
            <a:r>
              <a:rPr lang="it-IT" sz="2800" dirty="0"/>
              <a:t>                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מ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ֶ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ל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ֶ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ךְ</a:t>
            </a:r>
            <a:r>
              <a:rPr lang="it-IT" sz="2800" dirty="0"/>
              <a:t>, </a:t>
            </a:r>
            <a:r>
              <a:rPr lang="it-IT" sz="2800" i="1" dirty="0" err="1"/>
              <a:t>melekh</a:t>
            </a:r>
            <a:r>
              <a:rPr lang="it-IT" sz="2800" dirty="0"/>
              <a:t>, </a:t>
            </a:r>
            <a:r>
              <a:rPr lang="it-IT" sz="2800" dirty="0" err="1"/>
              <a:t>roi</a:t>
            </a:r>
            <a:r>
              <a:rPr lang="it-IT" sz="2800" i="1" dirty="0"/>
              <a:t> </a:t>
            </a:r>
            <a:r>
              <a:rPr lang="it-IT" sz="2800" dirty="0"/>
              <a:t>;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הַמּ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ֶ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ל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ֶ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ךְ</a:t>
            </a:r>
            <a:r>
              <a:rPr lang="it-IT" sz="2800" dirty="0"/>
              <a:t>, </a:t>
            </a:r>
            <a:r>
              <a:rPr lang="it-IT" sz="2800" i="1" dirty="0" err="1"/>
              <a:t>ha</a:t>
            </a:r>
            <a:r>
              <a:rPr lang="it-IT" sz="2800" b="1" i="1" dirty="0" err="1">
                <a:solidFill>
                  <a:srgbClr val="FF0000"/>
                </a:solidFill>
              </a:rPr>
              <a:t>mm</a:t>
            </a:r>
            <a:r>
              <a:rPr lang="it-IT" sz="2800" i="1" dirty="0" err="1"/>
              <a:t>elek</a:t>
            </a:r>
            <a:r>
              <a:rPr lang="it-IT" sz="2800" dirty="0"/>
              <a:t>, le </a:t>
            </a:r>
            <a:r>
              <a:rPr lang="it-IT" sz="2800" dirty="0" err="1"/>
              <a:t>roi</a:t>
            </a:r>
            <a:r>
              <a:rPr lang="it-IT" sz="2800" dirty="0"/>
              <a:t>. 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3000" b="1" dirty="0"/>
              <a:t>….</a:t>
            </a:r>
            <a:r>
              <a:rPr lang="it-IT" sz="3000" b="1" dirty="0" err="1"/>
              <a:t>avec</a:t>
            </a:r>
            <a:r>
              <a:rPr lang="it-IT" sz="3000" b="1" dirty="0"/>
              <a:t> une </a:t>
            </a:r>
            <a:r>
              <a:rPr lang="it-IT" sz="3000" b="1" i="1" dirty="0" err="1"/>
              <a:t>bgdkpt</a:t>
            </a:r>
            <a:r>
              <a:rPr lang="it-IT" sz="3000" b="1" i="1" dirty="0"/>
              <a:t> </a:t>
            </a:r>
            <a:r>
              <a:rPr lang="it-IT" sz="3000" b="1" dirty="0"/>
              <a:t>: </a:t>
            </a:r>
          </a:p>
          <a:p>
            <a:pPr marL="0" indent="0">
              <a:buNone/>
            </a:pPr>
            <a:r>
              <a:rPr lang="it-IT" sz="3000" b="1" dirty="0"/>
              <a:t>2 </a:t>
            </a:r>
            <a:r>
              <a:rPr lang="it-IT" sz="3000" b="1" dirty="0" err="1"/>
              <a:t>possibilités</a:t>
            </a:r>
            <a:r>
              <a:rPr lang="it-IT" sz="3000" b="1" dirty="0"/>
              <a:t> : </a:t>
            </a:r>
          </a:p>
          <a:p>
            <a:r>
              <a:rPr lang="it-IT" dirty="0"/>
              <a:t>                 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25EE8C73-CCB3-AB09-09F8-2D3F9F903614}"/>
              </a:ext>
            </a:extLst>
          </p:cNvPr>
          <p:cNvSpPr/>
          <p:nvPr/>
        </p:nvSpPr>
        <p:spPr>
          <a:xfrm>
            <a:off x="1097280" y="2202024"/>
            <a:ext cx="638214" cy="2985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clipart, grafica vettoriale&#10;&#10;Descrizione generata automaticamente">
            <a:extLst>
              <a:ext uri="{FF2B5EF4-FFF2-40B4-BE49-F238E27FC236}">
                <a16:creationId xmlns:a16="http://schemas.microsoft.com/office/drawing/2014/main" id="{C570311D-3217-DF28-C2D2-56909EBC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188" y="3429000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BED37E-532D-CDF6-1405-27EDD4BD439E}"/>
              </a:ext>
            </a:extLst>
          </p:cNvPr>
          <p:cNvSpPr txBox="1"/>
          <p:nvPr/>
        </p:nvSpPr>
        <p:spPr>
          <a:xfrm>
            <a:off x="195943" y="139959"/>
            <a:ext cx="118685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b="1" dirty="0" err="1">
                <a:solidFill>
                  <a:srgbClr val="002060"/>
                </a:solidFill>
              </a:rPr>
              <a:t>Daghesh</a:t>
            </a:r>
            <a:r>
              <a:rPr lang="it-IT" sz="2800" b="1" dirty="0">
                <a:solidFill>
                  <a:srgbClr val="002060"/>
                </a:solidFill>
              </a:rPr>
              <a:t> lene </a:t>
            </a:r>
            <a:r>
              <a:rPr lang="it-IT" sz="2800" dirty="0"/>
              <a:t>: il </a:t>
            </a:r>
            <a:r>
              <a:rPr lang="it-IT" sz="2800" dirty="0" err="1"/>
              <a:t>indique</a:t>
            </a:r>
            <a:r>
              <a:rPr lang="it-IT" sz="2800" dirty="0"/>
              <a:t> </a:t>
            </a:r>
            <a:r>
              <a:rPr lang="it-IT" sz="2800" dirty="0" err="1"/>
              <a:t>que</a:t>
            </a:r>
            <a:r>
              <a:rPr lang="it-IT" sz="2800" dirty="0"/>
              <a:t> la </a:t>
            </a:r>
            <a:r>
              <a:rPr lang="it-IT" sz="2800" dirty="0" err="1"/>
              <a:t>consonne</a:t>
            </a:r>
            <a:r>
              <a:rPr lang="it-IT" sz="2800" dirty="0"/>
              <a:t> est </a:t>
            </a:r>
            <a:r>
              <a:rPr lang="it-IT" sz="2800" dirty="0" err="1"/>
              <a:t>explosive</a:t>
            </a:r>
            <a:r>
              <a:rPr lang="it-IT" sz="2800" dirty="0"/>
              <a:t>  ( /</a:t>
            </a:r>
            <a:r>
              <a:rPr lang="it-IT" sz="2800" dirty="0">
                <a:solidFill>
                  <a:srgbClr val="002060"/>
                </a:solidFill>
              </a:rPr>
              <a:t>b</a:t>
            </a:r>
            <a:r>
              <a:rPr lang="it-IT" sz="2800" dirty="0"/>
              <a:t>/) ;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b="1" dirty="0" err="1">
                <a:solidFill>
                  <a:srgbClr val="C00000"/>
                </a:solidFill>
              </a:rPr>
              <a:t>Daghesh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fort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dirty="0"/>
              <a:t>: il </a:t>
            </a:r>
            <a:r>
              <a:rPr lang="it-IT" sz="2800" dirty="0" err="1"/>
              <a:t>indique</a:t>
            </a:r>
            <a:r>
              <a:rPr lang="it-IT" sz="2800" dirty="0"/>
              <a:t> le </a:t>
            </a:r>
            <a:r>
              <a:rPr lang="it-IT" sz="2800" dirty="0" err="1"/>
              <a:t>redoublement</a:t>
            </a:r>
            <a:r>
              <a:rPr lang="it-IT" sz="2800" dirty="0"/>
              <a:t> (-</a:t>
            </a:r>
            <a:r>
              <a:rPr lang="it-IT" sz="2800" b="1" dirty="0" err="1">
                <a:solidFill>
                  <a:srgbClr val="C00000"/>
                </a:solidFill>
              </a:rPr>
              <a:t>bb</a:t>
            </a:r>
            <a:r>
              <a:rPr lang="it-IT" sz="2800" dirty="0"/>
              <a:t>-), </a:t>
            </a:r>
            <a:r>
              <a:rPr lang="it-IT" sz="2800" dirty="0" err="1"/>
              <a:t>comme</a:t>
            </a:r>
            <a:r>
              <a:rPr lang="it-IT" sz="2800" dirty="0"/>
              <a:t> pour </a:t>
            </a:r>
            <a:r>
              <a:rPr lang="it-IT" sz="2800" dirty="0" err="1"/>
              <a:t>les</a:t>
            </a:r>
            <a:r>
              <a:rPr lang="it-IT" sz="2800" dirty="0"/>
              <a:t> </a:t>
            </a:r>
            <a:r>
              <a:rPr lang="it-IT" sz="2800" dirty="0" err="1"/>
              <a:t>autres</a:t>
            </a:r>
            <a:r>
              <a:rPr lang="it-IT" sz="2800" dirty="0"/>
              <a:t> </a:t>
            </a:r>
            <a:r>
              <a:rPr lang="it-IT" sz="2800" dirty="0" err="1"/>
              <a:t>consonnes</a:t>
            </a:r>
            <a:r>
              <a:rPr lang="it-IT" sz="2800" dirty="0"/>
              <a:t>.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dirty="0"/>
              <a:t>              Le </a:t>
            </a:r>
            <a:r>
              <a:rPr lang="it-IT" sz="2800" dirty="0" err="1"/>
              <a:t>daghesh</a:t>
            </a:r>
            <a:r>
              <a:rPr lang="it-IT" sz="2800" dirty="0"/>
              <a:t> est </a:t>
            </a:r>
            <a:r>
              <a:rPr lang="it-IT" sz="2800" b="1" dirty="0">
                <a:solidFill>
                  <a:srgbClr val="002060"/>
                </a:solidFill>
              </a:rPr>
              <a:t>lene</a:t>
            </a:r>
            <a:r>
              <a:rPr lang="it-IT" sz="2800" dirty="0"/>
              <a:t> </a:t>
            </a:r>
            <a:r>
              <a:rPr lang="it-IT" sz="2800" dirty="0" err="1"/>
              <a:t>seuelement</a:t>
            </a:r>
            <a:r>
              <a:rPr lang="it-IT" sz="2800" dirty="0"/>
              <a:t> en </a:t>
            </a:r>
            <a:r>
              <a:rPr lang="it-IT" sz="2800" dirty="0" err="1"/>
              <a:t>deux</a:t>
            </a:r>
            <a:r>
              <a:rPr lang="it-IT" sz="2800" dirty="0"/>
              <a:t> </a:t>
            </a:r>
            <a:r>
              <a:rPr lang="it-IT" sz="2800" dirty="0" err="1"/>
              <a:t>cas</a:t>
            </a:r>
            <a:r>
              <a:rPr lang="it-IT" sz="2800" dirty="0"/>
              <a:t> : 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dirty="0"/>
              <a:t>1) </a:t>
            </a:r>
            <a:r>
              <a:rPr lang="it-IT" sz="2800" dirty="0" err="1"/>
              <a:t>au</a:t>
            </a:r>
            <a:r>
              <a:rPr lang="it-IT" sz="2800" dirty="0"/>
              <a:t> </a:t>
            </a:r>
            <a:r>
              <a:rPr lang="it-IT" sz="2800" dirty="0" err="1"/>
              <a:t>début</a:t>
            </a:r>
            <a:r>
              <a:rPr lang="it-IT" sz="2800" dirty="0"/>
              <a:t> </a:t>
            </a:r>
            <a:r>
              <a:rPr lang="it-IT" sz="2800" dirty="0" err="1"/>
              <a:t>du</a:t>
            </a:r>
            <a:r>
              <a:rPr lang="it-IT" sz="2800" dirty="0"/>
              <a:t> </a:t>
            </a:r>
            <a:r>
              <a:rPr lang="it-IT" sz="2800" dirty="0" err="1"/>
              <a:t>mot</a:t>
            </a:r>
            <a:r>
              <a:rPr lang="it-IT" sz="2800" dirty="0"/>
              <a:t> : </a:t>
            </a:r>
            <a:r>
              <a:rPr lang="he-I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</a:t>
            </a:r>
            <a:r>
              <a:rPr lang="he-I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ּ</a:t>
            </a:r>
            <a:r>
              <a:rPr lang="he-I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ַיִת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ba</a:t>
            </a:r>
            <a:r>
              <a:rPr lang="it-IT" sz="2800" i="1" dirty="0" err="1">
                <a:cs typeface="Times New Roman" panose="02020603050405020304" pitchFamily="18" charset="0"/>
              </a:rPr>
              <a:t>yith</a:t>
            </a:r>
            <a:r>
              <a:rPr lang="it-IT" sz="2800" dirty="0">
                <a:cs typeface="Times New Roman" panose="02020603050405020304" pitchFamily="18" charset="0"/>
              </a:rPr>
              <a:t>, maison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800" dirty="0"/>
          </a:p>
          <a:p>
            <a:pPr marL="285750" indent="-285750">
              <a:buFontTx/>
              <a:buChar char="-"/>
            </a:pP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dirty="0"/>
              <a:t>2) </a:t>
            </a:r>
            <a:r>
              <a:rPr lang="it-IT" sz="2800" dirty="0" err="1"/>
              <a:t>après</a:t>
            </a:r>
            <a:r>
              <a:rPr lang="it-IT" sz="2800" dirty="0"/>
              <a:t> un </a:t>
            </a:r>
            <a:r>
              <a:rPr lang="it-IT" sz="2800" i="1" dirty="0" err="1"/>
              <a:t>shewa</a:t>
            </a:r>
            <a:r>
              <a:rPr lang="it-IT" sz="2800" dirty="0"/>
              <a:t> qui ferme une </a:t>
            </a:r>
            <a:r>
              <a:rPr lang="it-IT" sz="2800" dirty="0" err="1"/>
              <a:t>syllabe</a:t>
            </a:r>
            <a:r>
              <a:rPr lang="it-IT" sz="2800" dirty="0"/>
              <a:t> (</a:t>
            </a:r>
            <a:r>
              <a:rPr lang="it-IT" sz="2800" dirty="0" err="1"/>
              <a:t>muet</a:t>
            </a:r>
            <a:r>
              <a:rPr lang="it-IT" sz="2800" dirty="0"/>
              <a:t>) : </a:t>
            </a:r>
            <a:r>
              <a:rPr lang="he-I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</a:t>
            </a:r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ֶ</a:t>
            </a:r>
            <a:r>
              <a:rPr lang="he-I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זְכּוֺר</a:t>
            </a:r>
            <a:r>
              <a:rPr lang="it-IT" sz="2800" dirty="0"/>
              <a:t>, </a:t>
            </a:r>
            <a:r>
              <a:rPr lang="it-IT" sz="2800" i="1" dirty="0"/>
              <a:t>’</a:t>
            </a:r>
            <a:r>
              <a:rPr lang="it-IT" sz="2800" i="1" dirty="0" err="1"/>
              <a:t>ez</a:t>
            </a:r>
            <a:r>
              <a:rPr lang="it-IT" sz="2800" b="1" i="1" dirty="0" err="1">
                <a:solidFill>
                  <a:srgbClr val="002060"/>
                </a:solidFill>
              </a:rPr>
              <a:t>k</a:t>
            </a:r>
            <a:r>
              <a:rPr lang="it-IT" sz="2800" i="1" dirty="0" err="1"/>
              <a:t>or</a:t>
            </a:r>
            <a:r>
              <a:rPr lang="it-IT" sz="2800" i="1" dirty="0"/>
              <a:t> </a:t>
            </a:r>
            <a:r>
              <a:rPr lang="it-IT" sz="2800" dirty="0"/>
              <a:t>: je me rappellerai.</a:t>
            </a:r>
          </a:p>
          <a:p>
            <a:pPr marL="285750" indent="-285750">
              <a:buFontTx/>
              <a:buChar char="-"/>
            </a:pPr>
            <a:endParaRPr lang="it-IT" sz="2800" dirty="0"/>
          </a:p>
          <a:p>
            <a:pPr marL="285750" indent="-285750">
              <a:buFontTx/>
              <a:buChar char="-"/>
            </a:pPr>
            <a:r>
              <a:rPr lang="it-IT" sz="2800" dirty="0" err="1"/>
              <a:t>Dans</a:t>
            </a:r>
            <a:r>
              <a:rPr lang="it-IT" sz="2800" dirty="0"/>
              <a:t> </a:t>
            </a:r>
            <a:r>
              <a:rPr lang="it-IT" sz="2800" dirty="0" err="1"/>
              <a:t>tous</a:t>
            </a:r>
            <a:r>
              <a:rPr lang="it-IT" sz="2800" dirty="0"/>
              <a:t> </a:t>
            </a:r>
            <a:r>
              <a:rPr lang="it-IT" sz="2800" dirty="0" err="1"/>
              <a:t>les</a:t>
            </a:r>
            <a:r>
              <a:rPr lang="it-IT" sz="2800" dirty="0"/>
              <a:t> </a:t>
            </a:r>
            <a:r>
              <a:rPr lang="it-IT" sz="2800" dirty="0" err="1"/>
              <a:t>autres</a:t>
            </a:r>
            <a:r>
              <a:rPr lang="it-IT" sz="2800" dirty="0"/>
              <a:t> </a:t>
            </a:r>
            <a:r>
              <a:rPr lang="it-IT" sz="2800" dirty="0" err="1"/>
              <a:t>cas</a:t>
            </a:r>
            <a:r>
              <a:rPr lang="it-IT" sz="2800" dirty="0"/>
              <a:t>, il sera </a:t>
            </a:r>
            <a:r>
              <a:rPr lang="it-IT" sz="2800" b="1" dirty="0" err="1">
                <a:solidFill>
                  <a:srgbClr val="C00000"/>
                </a:solidFill>
              </a:rPr>
              <a:t>fort</a:t>
            </a:r>
            <a:r>
              <a:rPr lang="it-IT" sz="2800" dirty="0"/>
              <a:t> :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גִּבּוֺר</a:t>
            </a:r>
            <a:r>
              <a:rPr lang="it-IT" sz="2800" dirty="0"/>
              <a:t>, </a:t>
            </a:r>
            <a:r>
              <a:rPr lang="it-IT" sz="2800" i="1" dirty="0" err="1"/>
              <a:t>gi</a:t>
            </a:r>
            <a:r>
              <a:rPr lang="it-IT" sz="2800" i="1" dirty="0" err="1">
                <a:solidFill>
                  <a:srgbClr val="C00000"/>
                </a:solidFill>
              </a:rPr>
              <a:t>bb</a:t>
            </a:r>
            <a:r>
              <a:rPr lang="it-IT" sz="2800" i="1" dirty="0" err="1"/>
              <a:t>or</a:t>
            </a:r>
            <a:r>
              <a:rPr lang="it-IT" sz="2800" dirty="0"/>
              <a:t> : </a:t>
            </a:r>
            <a:r>
              <a:rPr lang="it-IT" sz="2800" dirty="0" err="1"/>
              <a:t>fort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080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E95E5-7367-24CE-4EF9-7EE70372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</a:t>
            </a:r>
            <a:r>
              <a:rPr lang="it-IT" b="1" dirty="0" err="1">
                <a:solidFill>
                  <a:srgbClr val="FF0000"/>
                </a:solidFill>
              </a:rPr>
              <a:t>mappiq</a:t>
            </a:r>
            <a:r>
              <a:rPr lang="it-IT" b="1" dirty="0"/>
              <a:t>…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D21E25-1F91-963B-94F3-B0FA3AE32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- </a:t>
            </a:r>
            <a:r>
              <a:rPr lang="it-IT" sz="3200" b="1" dirty="0" err="1">
                <a:solidFill>
                  <a:srgbClr val="FF0000"/>
                </a:solidFill>
              </a:rPr>
              <a:t>mappiq</a:t>
            </a:r>
            <a:r>
              <a:rPr lang="it-IT" sz="3200" dirty="0"/>
              <a:t> : petit point </a:t>
            </a:r>
            <a:r>
              <a:rPr lang="it-IT" sz="3200" dirty="0" err="1"/>
              <a:t>dans</a:t>
            </a:r>
            <a:r>
              <a:rPr lang="it-IT" sz="3200" dirty="0"/>
              <a:t> la lettre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</a:t>
            </a:r>
            <a:r>
              <a:rPr lang="it-IT" sz="3200" dirty="0"/>
              <a:t> finale           </a:t>
            </a:r>
            <a:r>
              <a:rPr lang="it-IT" sz="3200" dirty="0" err="1"/>
              <a:t>valeur</a:t>
            </a:r>
            <a:r>
              <a:rPr lang="it-IT" sz="3200" dirty="0"/>
              <a:t> </a:t>
            </a:r>
            <a:r>
              <a:rPr lang="it-IT" sz="3200" dirty="0" err="1"/>
              <a:t>consonantique</a:t>
            </a:r>
            <a:r>
              <a:rPr lang="it-IT" sz="3200" dirty="0"/>
              <a:t>.</a:t>
            </a:r>
          </a:p>
          <a:p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סוּסָה</a:t>
            </a:r>
            <a:r>
              <a:rPr lang="it-IT" sz="3200" dirty="0"/>
              <a:t>, </a:t>
            </a:r>
            <a:r>
              <a:rPr lang="it-IT" sz="3200" i="1" dirty="0" err="1"/>
              <a:t>sus</a:t>
            </a:r>
            <a:r>
              <a:rPr lang="it-IT" sz="3200" b="1" i="1" dirty="0" err="1">
                <a:solidFill>
                  <a:srgbClr val="FF0000"/>
                </a:solidFill>
              </a:rPr>
              <a:t>ah</a:t>
            </a:r>
            <a:r>
              <a:rPr lang="it-IT" sz="3200" dirty="0"/>
              <a:t> : </a:t>
            </a:r>
            <a:r>
              <a:rPr lang="it-IT" sz="3200" dirty="0" err="1"/>
              <a:t>jument</a:t>
            </a:r>
            <a:r>
              <a:rPr lang="it-IT" sz="3200" dirty="0"/>
              <a:t> ; MAIS….. 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סוּסָ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</a:t>
            </a:r>
            <a:r>
              <a:rPr lang="he-I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ּ</a:t>
            </a:r>
            <a:r>
              <a:rPr lang="it-IT" sz="3200" dirty="0"/>
              <a:t>, </a:t>
            </a:r>
            <a:r>
              <a:rPr lang="it-IT" sz="3200" i="1" dirty="0" err="1"/>
              <a:t>sus</a:t>
            </a:r>
            <a:r>
              <a:rPr lang="it-IT" sz="3200" b="1" i="1" dirty="0" err="1">
                <a:solidFill>
                  <a:srgbClr val="FF0000"/>
                </a:solidFill>
              </a:rPr>
              <a:t>ah</a:t>
            </a:r>
            <a:r>
              <a:rPr lang="it-IT" sz="3200" dirty="0"/>
              <a:t> (</a:t>
            </a:r>
            <a:r>
              <a:rPr lang="it-IT" sz="3200" dirty="0" err="1"/>
              <a:t>m</a:t>
            </a:r>
            <a:r>
              <a:rPr lang="it-IT" sz="3200" dirty="0" err="1">
                <a:cs typeface="Times New Roman" panose="02020603050405020304" pitchFamily="18" charset="0"/>
              </a:rPr>
              <a:t>ê</a:t>
            </a:r>
            <a:r>
              <a:rPr lang="it-IT" sz="3200" dirty="0" err="1"/>
              <a:t>me</a:t>
            </a:r>
            <a:r>
              <a:rPr lang="it-IT" sz="3200" dirty="0"/>
              <a:t> </a:t>
            </a:r>
            <a:r>
              <a:rPr lang="it-IT" sz="3200" dirty="0" err="1"/>
              <a:t>prononciation</a:t>
            </a:r>
            <a:r>
              <a:rPr lang="it-IT" sz="3200" dirty="0"/>
              <a:t>) : </a:t>
            </a:r>
            <a:r>
              <a:rPr lang="it-IT" sz="3200" dirty="0">
                <a:solidFill>
                  <a:srgbClr val="002060"/>
                </a:solidFill>
              </a:rPr>
              <a:t>son </a:t>
            </a:r>
            <a:r>
              <a:rPr lang="it-IT" sz="3200" dirty="0" err="1">
                <a:solidFill>
                  <a:srgbClr val="002060"/>
                </a:solidFill>
              </a:rPr>
              <a:t>cheval</a:t>
            </a:r>
            <a:r>
              <a:rPr lang="it-IT" sz="3200" dirty="0">
                <a:solidFill>
                  <a:srgbClr val="002060"/>
                </a:solidFill>
              </a:rPr>
              <a:t> </a:t>
            </a:r>
            <a:r>
              <a:rPr lang="it-IT" sz="3200" dirty="0"/>
              <a:t>(…et </a:t>
            </a:r>
            <a:r>
              <a:rPr lang="it-IT" sz="3200" dirty="0" err="1"/>
              <a:t>pas</a:t>
            </a:r>
            <a:r>
              <a:rPr lang="it-IT" sz="3200" dirty="0"/>
              <a:t> </a:t>
            </a:r>
            <a:r>
              <a:rPr lang="it-IT" sz="3200" dirty="0" err="1"/>
              <a:t>jument</a:t>
            </a:r>
            <a:r>
              <a:rPr lang="it-IT" sz="3200" dirty="0"/>
              <a:t> !) </a:t>
            </a:r>
            <a:r>
              <a:rPr lang="it-IT" sz="3200" dirty="0">
                <a:solidFill>
                  <a:srgbClr val="002060"/>
                </a:solidFill>
              </a:rPr>
              <a:t>à elle</a:t>
            </a:r>
            <a:r>
              <a:rPr lang="it-IT" sz="3200" dirty="0"/>
              <a:t>.</a:t>
            </a:r>
          </a:p>
          <a:p>
            <a:endParaRPr lang="it-IT" sz="3200" dirty="0"/>
          </a:p>
          <a:p>
            <a:r>
              <a:rPr lang="it-IT" dirty="0"/>
              <a:t>-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227495A-0CBF-6ED5-2B97-E53C6938DFF2}"/>
              </a:ext>
            </a:extLst>
          </p:cNvPr>
          <p:cNvSpPr/>
          <p:nvPr/>
        </p:nvSpPr>
        <p:spPr>
          <a:xfrm>
            <a:off x="8444204" y="2313992"/>
            <a:ext cx="989045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44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CED75-119F-D7C2-0672-6D01E0C7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….et le </a:t>
            </a:r>
            <a:r>
              <a:rPr lang="it-IT" b="1" dirty="0" err="1">
                <a:solidFill>
                  <a:srgbClr val="FF0000"/>
                </a:solidFill>
              </a:rPr>
              <a:t>maqqef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E37BEE-F0B3-3ED4-6BDE-CF016B6D6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- il s’</a:t>
            </a:r>
            <a:r>
              <a:rPr lang="it-IT" sz="2800" dirty="0" err="1"/>
              <a:t>agit</a:t>
            </a:r>
            <a:r>
              <a:rPr lang="it-IT" sz="2800" dirty="0"/>
              <a:t> d’un </a:t>
            </a:r>
            <a:r>
              <a:rPr lang="it-IT" sz="2800" dirty="0" err="1"/>
              <a:t>signe</a:t>
            </a:r>
            <a:r>
              <a:rPr lang="it-IT" sz="2800" dirty="0"/>
              <a:t> </a:t>
            </a:r>
            <a:r>
              <a:rPr lang="it-IT" sz="2800" dirty="0" err="1"/>
              <a:t>graphique</a:t>
            </a:r>
            <a:r>
              <a:rPr lang="it-IT" sz="2800" dirty="0"/>
              <a:t> (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־</a:t>
            </a:r>
            <a:r>
              <a:rPr lang="it-IT" sz="2800" dirty="0"/>
              <a:t>) qui </a:t>
            </a:r>
            <a:r>
              <a:rPr lang="it-IT" sz="2800" dirty="0" err="1"/>
              <a:t>lie</a:t>
            </a:r>
            <a:r>
              <a:rPr lang="it-IT" sz="2800" dirty="0"/>
              <a:t> </a:t>
            </a:r>
            <a:r>
              <a:rPr lang="it-IT" sz="2800" dirty="0" err="1"/>
              <a:t>deux</a:t>
            </a:r>
            <a:r>
              <a:rPr lang="it-IT" sz="2800" dirty="0"/>
              <a:t> </a:t>
            </a:r>
            <a:r>
              <a:rPr lang="it-IT" sz="2800" dirty="0" err="1"/>
              <a:t>mots</a:t>
            </a:r>
            <a:r>
              <a:rPr lang="it-IT" sz="2800" dirty="0"/>
              <a:t>, qui </a:t>
            </a:r>
            <a:r>
              <a:rPr lang="it-IT" sz="2800" dirty="0" err="1"/>
              <a:t>forment</a:t>
            </a:r>
            <a:r>
              <a:rPr lang="it-IT" sz="2800" dirty="0"/>
              <a:t> </a:t>
            </a:r>
            <a:r>
              <a:rPr lang="it-IT" sz="2800" dirty="0" err="1"/>
              <a:t>désormais</a:t>
            </a:r>
            <a:r>
              <a:rPr lang="it-IT" sz="2800" dirty="0"/>
              <a:t> une </a:t>
            </a:r>
            <a:r>
              <a:rPr lang="it-IT" sz="2800" dirty="0" err="1">
                <a:solidFill>
                  <a:srgbClr val="FF0000"/>
                </a:solidFill>
              </a:rPr>
              <a:t>unité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phonétique</a:t>
            </a:r>
            <a:r>
              <a:rPr lang="it-IT" sz="2800" dirty="0"/>
              <a:t> :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 </a:t>
            </a:r>
            <a:r>
              <a:rPr lang="it-IT" sz="2800" dirty="0"/>
              <a:t>C’est pour cela </a:t>
            </a:r>
            <a:r>
              <a:rPr lang="it-IT" sz="2800" dirty="0" err="1"/>
              <a:t>que</a:t>
            </a:r>
            <a:r>
              <a:rPr lang="it-IT" sz="2800" dirty="0"/>
              <a:t>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כָּל־</a:t>
            </a:r>
            <a:r>
              <a:rPr lang="it-IT" sz="2800" dirty="0"/>
              <a:t>     /</a:t>
            </a:r>
            <a:r>
              <a:rPr lang="it-IT" sz="2800" dirty="0" err="1"/>
              <a:t>kol</a:t>
            </a:r>
            <a:r>
              <a:rPr lang="it-IT" sz="2800" dirty="0"/>
              <a:t>/, </a:t>
            </a:r>
            <a:r>
              <a:rPr lang="it-IT" sz="2800" i="1" dirty="0" err="1"/>
              <a:t>kol</a:t>
            </a:r>
            <a:r>
              <a:rPr lang="it-IT" sz="2800" i="1" dirty="0"/>
              <a:t> </a:t>
            </a:r>
            <a:r>
              <a:rPr lang="it-IT" sz="2800" dirty="0"/>
              <a:t>: tout, </a:t>
            </a:r>
            <a:r>
              <a:rPr lang="it-IT" sz="2800" dirty="0" err="1"/>
              <a:t>chaque</a:t>
            </a:r>
            <a:r>
              <a:rPr lang="it-IT" sz="2800" dirty="0"/>
              <a:t>.</a:t>
            </a:r>
          </a:p>
          <a:p>
            <a:endParaRPr lang="it-IT" sz="2800" dirty="0"/>
          </a:p>
          <a:p>
            <a:r>
              <a:rPr lang="it-IT" sz="2800" dirty="0"/>
              <a:t>…..</a:t>
            </a:r>
            <a:r>
              <a:rPr lang="it-IT" sz="2800" dirty="0" err="1"/>
              <a:t>rappelle-toi</a:t>
            </a:r>
            <a:r>
              <a:rPr lang="it-IT" sz="2800" dirty="0"/>
              <a:t> la </a:t>
            </a:r>
            <a:r>
              <a:rPr lang="it-IT" sz="2800" dirty="0" err="1"/>
              <a:t>règle</a:t>
            </a:r>
            <a:r>
              <a:rPr lang="it-IT" sz="2800" dirty="0"/>
              <a:t> di </a:t>
            </a:r>
            <a:r>
              <a:rPr lang="he-I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חָכְ</a:t>
            </a:r>
            <a:r>
              <a:rPr lang="he-I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מָה</a:t>
            </a:r>
            <a:r>
              <a:rPr lang="it-IT" sz="2800" dirty="0"/>
              <a:t> !!</a:t>
            </a:r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BE819359-FE95-F84E-4980-22BDA580A707}"/>
              </a:ext>
            </a:extLst>
          </p:cNvPr>
          <p:cNvSpPr/>
          <p:nvPr/>
        </p:nvSpPr>
        <p:spPr>
          <a:xfrm>
            <a:off x="4739950" y="3872013"/>
            <a:ext cx="307911" cy="233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1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84183-4D41-6E30-F8C7-3E3127B8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Les</a:t>
            </a:r>
            <a:r>
              <a:rPr lang="it-IT" b="1" dirty="0"/>
              <a:t> </a:t>
            </a:r>
            <a:r>
              <a:rPr lang="it-IT" b="1" dirty="0" err="1"/>
              <a:t>règles</a:t>
            </a:r>
            <a:r>
              <a:rPr lang="it-IT" b="1" dirty="0"/>
              <a:t> de </a:t>
            </a:r>
            <a:r>
              <a:rPr lang="it-IT" b="1" dirty="0" err="1"/>
              <a:t>prononciation</a:t>
            </a:r>
            <a:r>
              <a:rPr lang="it-IT" b="1" dirty="0"/>
              <a:t> </a:t>
            </a:r>
            <a:r>
              <a:rPr lang="it-IT" b="1" dirty="0" err="1"/>
              <a:t>du</a:t>
            </a:r>
            <a:r>
              <a:rPr lang="it-IT" b="1" dirty="0"/>
              <a:t> </a:t>
            </a:r>
            <a:r>
              <a:rPr lang="it-IT" b="1" i="1" dirty="0" err="1">
                <a:solidFill>
                  <a:srgbClr val="FF0000"/>
                </a:solidFill>
              </a:rPr>
              <a:t>shewa</a:t>
            </a:r>
            <a:r>
              <a:rPr lang="it-IT" b="1" dirty="0"/>
              <a:t> : petit </a:t>
            </a:r>
            <a:r>
              <a:rPr lang="it-IT" b="1" dirty="0" err="1"/>
              <a:t>résumé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7A2DFE-1DCB-896C-04A6-7543B22A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Le </a:t>
            </a:r>
            <a:r>
              <a:rPr lang="it-IT" sz="2800" i="1" dirty="0" err="1"/>
              <a:t>shewa</a:t>
            </a:r>
            <a:r>
              <a:rPr lang="it-IT" sz="2800" dirty="0"/>
              <a:t> est </a:t>
            </a:r>
            <a:r>
              <a:rPr lang="it-IT" sz="2800" b="1" dirty="0" err="1">
                <a:solidFill>
                  <a:srgbClr val="FF0000"/>
                </a:solidFill>
              </a:rPr>
              <a:t>prononcé</a:t>
            </a:r>
            <a:r>
              <a:rPr lang="it-IT" sz="2800" dirty="0"/>
              <a:t> (et il s’</a:t>
            </a:r>
            <a:r>
              <a:rPr lang="it-IT" sz="2800" dirty="0" err="1"/>
              <a:t>appellera</a:t>
            </a:r>
            <a:r>
              <a:rPr lang="it-IT" sz="2800" dirty="0"/>
              <a:t> </a:t>
            </a:r>
            <a:r>
              <a:rPr lang="it-IT" sz="2800" dirty="0" err="1"/>
              <a:t>alors</a:t>
            </a:r>
            <a:r>
              <a:rPr lang="it-IT" sz="2800" dirty="0"/>
              <a:t> </a:t>
            </a:r>
            <a:r>
              <a:rPr lang="it-IT" sz="2800" i="1" dirty="0"/>
              <a:t>mobile</a:t>
            </a:r>
            <a:r>
              <a:rPr lang="it-IT" sz="2800" dirty="0"/>
              <a:t>) :</a:t>
            </a:r>
          </a:p>
          <a:p>
            <a:r>
              <a:rPr lang="it-IT" sz="2800" dirty="0"/>
              <a:t>…..et </a:t>
            </a:r>
            <a:r>
              <a:rPr lang="it-IT" sz="2800" dirty="0" err="1"/>
              <a:t>très</a:t>
            </a:r>
            <a:r>
              <a:rPr lang="it-IT" sz="2800" dirty="0"/>
              <a:t> </a:t>
            </a:r>
            <a:r>
              <a:rPr lang="it-IT" sz="2800" dirty="0" err="1"/>
              <a:t>brèvement</a:t>
            </a:r>
            <a:r>
              <a:rPr lang="it-IT" sz="2800" dirty="0"/>
              <a:t> !!</a:t>
            </a:r>
          </a:p>
          <a:p>
            <a:r>
              <a:rPr lang="it-IT" sz="2800" dirty="0"/>
              <a:t>1) en </a:t>
            </a:r>
            <a:r>
              <a:rPr lang="it-IT" sz="2800" dirty="0" err="1"/>
              <a:t>début</a:t>
            </a:r>
            <a:r>
              <a:rPr lang="it-IT" sz="2800" dirty="0"/>
              <a:t> de </a:t>
            </a:r>
            <a:r>
              <a:rPr lang="it-IT" sz="2800" dirty="0" err="1"/>
              <a:t>mot</a:t>
            </a:r>
            <a:r>
              <a:rPr lang="it-IT" sz="2800" dirty="0"/>
              <a:t> :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בְּרָכָה</a:t>
            </a:r>
            <a:r>
              <a:rPr lang="it-IT" sz="2800" dirty="0"/>
              <a:t>, </a:t>
            </a:r>
            <a:r>
              <a:rPr lang="it-IT" sz="2800" i="1" dirty="0" err="1"/>
              <a:t>b</a:t>
            </a:r>
            <a:r>
              <a:rPr lang="it-IT" sz="2800" i="1" dirty="0" err="1">
                <a:solidFill>
                  <a:srgbClr val="FF0000"/>
                </a:solidFill>
              </a:rPr>
              <a:t>e</a:t>
            </a:r>
            <a:r>
              <a:rPr lang="it-IT" sz="2800" i="1" dirty="0" err="1"/>
              <a:t>rakah</a:t>
            </a:r>
            <a:r>
              <a:rPr lang="it-IT" sz="2800" dirty="0"/>
              <a:t> : </a:t>
            </a:r>
            <a:r>
              <a:rPr lang="it-IT" sz="2800" dirty="0" err="1"/>
              <a:t>bénédiction</a:t>
            </a:r>
            <a:r>
              <a:rPr lang="it-IT" sz="2800" dirty="0"/>
              <a:t>.</a:t>
            </a:r>
          </a:p>
          <a:p>
            <a:r>
              <a:rPr lang="it-IT" sz="2800" dirty="0"/>
              <a:t>2) </a:t>
            </a:r>
            <a:r>
              <a:rPr lang="it-IT" sz="2800" dirty="0" err="1"/>
              <a:t>après</a:t>
            </a:r>
            <a:r>
              <a:rPr lang="it-IT" sz="2800" dirty="0"/>
              <a:t> un </a:t>
            </a:r>
            <a:r>
              <a:rPr lang="it-IT" sz="2800" dirty="0" err="1"/>
              <a:t>autre</a:t>
            </a:r>
            <a:r>
              <a:rPr lang="it-IT" sz="2800" dirty="0"/>
              <a:t> </a:t>
            </a:r>
            <a:r>
              <a:rPr lang="it-IT" sz="2800" i="1" dirty="0" err="1"/>
              <a:t>shewa</a:t>
            </a:r>
            <a:r>
              <a:rPr lang="it-IT" sz="2800" dirty="0"/>
              <a:t> :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יׅשְׁלְחוּ</a:t>
            </a:r>
            <a:r>
              <a:rPr lang="it-IT" sz="2800" dirty="0"/>
              <a:t>, </a:t>
            </a:r>
            <a:r>
              <a:rPr lang="it-IT" sz="2800" i="1" dirty="0" err="1"/>
              <a:t>yi</a:t>
            </a:r>
            <a:r>
              <a:rPr lang="it-IT" sz="2800" i="1" dirty="0" err="1">
                <a:cs typeface="Times New Roman" panose="02020603050405020304" pitchFamily="18" charset="0"/>
              </a:rPr>
              <a:t>š</a:t>
            </a:r>
            <a:r>
              <a:rPr lang="it-IT" sz="2800" i="1" dirty="0" err="1"/>
              <a:t>l</a:t>
            </a:r>
            <a:r>
              <a:rPr lang="it-IT" sz="2800" i="1" dirty="0" err="1">
                <a:solidFill>
                  <a:srgbClr val="FF0000"/>
                </a:solidFill>
              </a:rPr>
              <a:t>e</a:t>
            </a:r>
            <a:r>
              <a:rPr lang="it-IT" sz="2800" i="1" dirty="0" err="1"/>
              <a:t>hu</a:t>
            </a:r>
            <a:r>
              <a:rPr lang="it-IT" sz="2800" dirty="0"/>
              <a:t> : </a:t>
            </a:r>
            <a:r>
              <a:rPr lang="it-IT" sz="2800" dirty="0" err="1"/>
              <a:t>ils</a:t>
            </a:r>
            <a:r>
              <a:rPr lang="it-IT" sz="2800" dirty="0"/>
              <a:t> </a:t>
            </a:r>
            <a:r>
              <a:rPr lang="it-IT" sz="2800" dirty="0" err="1"/>
              <a:t>enverront</a:t>
            </a:r>
            <a:r>
              <a:rPr lang="it-IT" sz="2800" dirty="0"/>
              <a:t>.</a:t>
            </a:r>
          </a:p>
          <a:p>
            <a:r>
              <a:rPr lang="it-IT" sz="2800" dirty="0"/>
              <a:t>3) </a:t>
            </a:r>
            <a:r>
              <a:rPr lang="it-IT" sz="2800" dirty="0" err="1"/>
              <a:t>après</a:t>
            </a:r>
            <a:r>
              <a:rPr lang="it-IT" sz="2800" dirty="0"/>
              <a:t> une </a:t>
            </a:r>
            <a:r>
              <a:rPr lang="it-IT" sz="2800" dirty="0" err="1"/>
              <a:t>consonne</a:t>
            </a:r>
            <a:r>
              <a:rPr lang="it-IT" sz="2800" dirty="0"/>
              <a:t> </a:t>
            </a:r>
            <a:r>
              <a:rPr lang="it-IT" sz="2800" dirty="0" err="1"/>
              <a:t>redoublée</a:t>
            </a:r>
            <a:r>
              <a:rPr lang="it-IT" sz="2800" dirty="0"/>
              <a:t> : </a:t>
            </a:r>
            <a:r>
              <a:rPr lang="he-I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שׁׅלְּחוּּ</a:t>
            </a:r>
            <a:r>
              <a:rPr lang="it-IT" sz="2800" dirty="0"/>
              <a:t>, </a:t>
            </a:r>
            <a:r>
              <a:rPr lang="it-IT" sz="2800" i="1" dirty="0" err="1">
                <a:cs typeface="Times New Roman" panose="02020603050405020304" pitchFamily="18" charset="0"/>
              </a:rPr>
              <a:t>šil</a:t>
            </a:r>
            <a:r>
              <a:rPr lang="it-IT" sz="2800" i="1" dirty="0" err="1"/>
              <a:t>l</a:t>
            </a:r>
            <a:r>
              <a:rPr lang="it-IT" sz="2800" i="1" dirty="0" err="1">
                <a:solidFill>
                  <a:srgbClr val="FF0000"/>
                </a:solidFill>
              </a:rPr>
              <a:t>e</a:t>
            </a:r>
            <a:r>
              <a:rPr lang="it-IT" sz="2800" i="1" dirty="0" err="1"/>
              <a:t>hu</a:t>
            </a:r>
            <a:r>
              <a:rPr lang="it-IT" sz="2800" dirty="0"/>
              <a:t> : </a:t>
            </a:r>
            <a:r>
              <a:rPr lang="it-IT" sz="2800" dirty="0" err="1"/>
              <a:t>ils</a:t>
            </a:r>
            <a:r>
              <a:rPr lang="it-IT" sz="2800" dirty="0"/>
              <a:t> </a:t>
            </a:r>
            <a:r>
              <a:rPr lang="it-IT" sz="2800" dirty="0" err="1"/>
              <a:t>ont</a:t>
            </a:r>
            <a:r>
              <a:rPr lang="it-IT" sz="2800" dirty="0"/>
              <a:t> </a:t>
            </a:r>
            <a:r>
              <a:rPr lang="it-IT" sz="2800" dirty="0" err="1"/>
              <a:t>envoyé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550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73536C-EA0E-794C-77D8-97D94BF0D6C3}"/>
              </a:ext>
            </a:extLst>
          </p:cNvPr>
          <p:cNvSpPr txBox="1"/>
          <p:nvPr/>
        </p:nvSpPr>
        <p:spPr>
          <a:xfrm>
            <a:off x="149290" y="158620"/>
            <a:ext cx="1179389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4) </a:t>
            </a:r>
            <a:r>
              <a:rPr lang="it-IT" sz="3600" dirty="0" err="1"/>
              <a:t>Sous</a:t>
            </a:r>
            <a:r>
              <a:rPr lang="it-IT" sz="3600" dirty="0"/>
              <a:t> la première </a:t>
            </a:r>
            <a:r>
              <a:rPr lang="it-IT" sz="3600" dirty="0" err="1"/>
              <a:t>des</a:t>
            </a:r>
            <a:r>
              <a:rPr lang="it-IT" sz="3600" dirty="0"/>
              <a:t> </a:t>
            </a:r>
            <a:r>
              <a:rPr lang="it-IT" sz="3600" dirty="0" err="1"/>
              <a:t>deux</a:t>
            </a:r>
            <a:r>
              <a:rPr lang="it-IT" sz="3600" dirty="0"/>
              <a:t> </a:t>
            </a:r>
            <a:r>
              <a:rPr lang="it-IT" sz="3600" dirty="0" err="1"/>
              <a:t>consonnes</a:t>
            </a:r>
            <a:r>
              <a:rPr lang="it-IT" sz="3600" dirty="0"/>
              <a:t> </a:t>
            </a:r>
            <a:r>
              <a:rPr lang="it-IT" sz="3600" dirty="0" err="1"/>
              <a:t>similaires</a:t>
            </a:r>
            <a:r>
              <a:rPr lang="it-IT" sz="3600" dirty="0"/>
              <a:t> :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הַלְלוּ</a:t>
            </a:r>
            <a:r>
              <a:rPr lang="it-IT" sz="3600" dirty="0"/>
              <a:t>, </a:t>
            </a:r>
            <a:r>
              <a:rPr lang="it-IT" sz="3600" i="1" dirty="0" err="1"/>
              <a:t>hal</a:t>
            </a:r>
            <a:r>
              <a:rPr lang="it-IT" sz="3600" i="1" dirty="0" err="1">
                <a:solidFill>
                  <a:srgbClr val="FF0000"/>
                </a:solidFill>
              </a:rPr>
              <a:t>e</a:t>
            </a:r>
            <a:r>
              <a:rPr lang="it-IT" sz="3600" i="1" dirty="0" err="1"/>
              <a:t>lu</a:t>
            </a:r>
            <a:r>
              <a:rPr lang="it-IT" sz="3600" dirty="0"/>
              <a:t> : </a:t>
            </a:r>
            <a:r>
              <a:rPr lang="it-IT" sz="3600" dirty="0" err="1"/>
              <a:t>louez</a:t>
            </a:r>
            <a:r>
              <a:rPr lang="it-IT" sz="3600" dirty="0"/>
              <a:t> !</a:t>
            </a:r>
          </a:p>
          <a:p>
            <a:endParaRPr lang="it-IT" sz="3600" dirty="0"/>
          </a:p>
          <a:p>
            <a:r>
              <a:rPr lang="it-IT" sz="3600" dirty="0"/>
              <a:t>5) En </a:t>
            </a:r>
            <a:r>
              <a:rPr lang="it-IT" sz="3600" dirty="0" err="1"/>
              <a:t>général</a:t>
            </a:r>
            <a:r>
              <a:rPr lang="it-IT" sz="3600" dirty="0"/>
              <a:t>, </a:t>
            </a:r>
            <a:r>
              <a:rPr lang="it-IT" sz="3600" dirty="0" err="1"/>
              <a:t>quand</a:t>
            </a:r>
            <a:r>
              <a:rPr lang="it-IT" sz="3600" dirty="0"/>
              <a:t> il </a:t>
            </a:r>
            <a:r>
              <a:rPr lang="it-IT" sz="3600" dirty="0" err="1"/>
              <a:t>suit</a:t>
            </a:r>
            <a:r>
              <a:rPr lang="it-IT" sz="3600" dirty="0"/>
              <a:t> une </a:t>
            </a:r>
            <a:r>
              <a:rPr lang="it-IT" sz="3600" dirty="0" err="1"/>
              <a:t>voyelle</a:t>
            </a:r>
            <a:r>
              <a:rPr lang="it-IT" sz="3600" dirty="0"/>
              <a:t> longue :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רָ</a:t>
            </a:r>
            <a:r>
              <a:rPr lang="it-IT" sz="3600" dirty="0"/>
              <a:t>,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רֵ</a:t>
            </a:r>
            <a:r>
              <a:rPr lang="it-IT" sz="3600" dirty="0"/>
              <a:t>,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רֺ</a:t>
            </a:r>
            <a:r>
              <a:rPr lang="it-IT" sz="3600" dirty="0"/>
              <a:t>,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רוּ</a:t>
            </a:r>
            <a:r>
              <a:rPr lang="it-IT" sz="3600" dirty="0"/>
              <a:t>,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רוֺ</a:t>
            </a:r>
            <a:r>
              <a:rPr lang="it-IT" sz="3600" dirty="0"/>
              <a:t>,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רֵי</a:t>
            </a:r>
            <a:r>
              <a:rPr lang="it-IT" sz="3600" dirty="0"/>
              <a:t>,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רׅי</a:t>
            </a:r>
            <a:r>
              <a:rPr lang="it-IT" sz="3600" dirty="0"/>
              <a:t>.</a:t>
            </a:r>
          </a:p>
          <a:p>
            <a:endParaRPr lang="it-IT" sz="3600" dirty="0"/>
          </a:p>
          <a:p>
            <a:r>
              <a:rPr lang="it-IT" sz="3600" dirty="0"/>
              <a:t>Le </a:t>
            </a:r>
            <a:r>
              <a:rPr lang="it-IT" sz="3600" i="1" dirty="0" err="1"/>
              <a:t>shewa</a:t>
            </a:r>
            <a:r>
              <a:rPr lang="it-IT" sz="3600" dirty="0"/>
              <a:t> n’est </a:t>
            </a:r>
            <a:r>
              <a:rPr lang="it-IT" sz="3600" dirty="0" err="1"/>
              <a:t>pas</a:t>
            </a:r>
            <a:r>
              <a:rPr lang="it-IT" sz="3600" dirty="0"/>
              <a:t> </a:t>
            </a:r>
            <a:r>
              <a:rPr lang="it-IT" sz="3600" b="1" dirty="0" err="1">
                <a:solidFill>
                  <a:srgbClr val="00B050"/>
                </a:solidFill>
              </a:rPr>
              <a:t>prononcé</a:t>
            </a:r>
            <a:r>
              <a:rPr lang="it-IT" sz="3600" dirty="0"/>
              <a:t> (et il s’</a:t>
            </a:r>
            <a:r>
              <a:rPr lang="it-IT" sz="3600" dirty="0" err="1"/>
              <a:t>appellera</a:t>
            </a:r>
            <a:r>
              <a:rPr lang="it-IT" sz="3600" dirty="0"/>
              <a:t> </a:t>
            </a:r>
            <a:r>
              <a:rPr lang="it-IT" sz="3600" dirty="0" err="1"/>
              <a:t>alors</a:t>
            </a:r>
            <a:r>
              <a:rPr lang="it-IT" sz="3600" dirty="0"/>
              <a:t> </a:t>
            </a:r>
            <a:r>
              <a:rPr lang="it-IT" sz="3600" i="1" dirty="0" err="1"/>
              <a:t>quiescent</a:t>
            </a:r>
            <a:r>
              <a:rPr lang="it-IT" sz="3600" dirty="0"/>
              <a:t>) </a:t>
            </a:r>
            <a:r>
              <a:rPr lang="it-IT" sz="3600" b="1" dirty="0" err="1">
                <a:solidFill>
                  <a:srgbClr val="00B050"/>
                </a:solidFill>
              </a:rPr>
              <a:t>quand</a:t>
            </a:r>
            <a:r>
              <a:rPr lang="it-IT" sz="3600" b="1" dirty="0">
                <a:solidFill>
                  <a:srgbClr val="00B050"/>
                </a:solidFill>
              </a:rPr>
              <a:t> il </a:t>
            </a:r>
            <a:r>
              <a:rPr lang="it-IT" sz="3600" b="1" dirty="0" err="1">
                <a:solidFill>
                  <a:srgbClr val="00B050"/>
                </a:solidFill>
              </a:rPr>
              <a:t>suit</a:t>
            </a:r>
            <a:r>
              <a:rPr lang="it-IT" sz="3600" b="1" dirty="0">
                <a:solidFill>
                  <a:srgbClr val="00B050"/>
                </a:solidFill>
              </a:rPr>
              <a:t> une </a:t>
            </a:r>
            <a:r>
              <a:rPr lang="it-IT" sz="3600" b="1" dirty="0" err="1">
                <a:solidFill>
                  <a:srgbClr val="00B050"/>
                </a:solidFill>
              </a:rPr>
              <a:t>voyelle</a:t>
            </a:r>
            <a:r>
              <a:rPr lang="it-IT" sz="3600" b="1" dirty="0">
                <a:solidFill>
                  <a:srgbClr val="00B050"/>
                </a:solidFill>
              </a:rPr>
              <a:t> </a:t>
            </a:r>
            <a:r>
              <a:rPr lang="it-IT" sz="3600" b="1" dirty="0" err="1">
                <a:solidFill>
                  <a:srgbClr val="00B050"/>
                </a:solidFill>
              </a:rPr>
              <a:t>courte</a:t>
            </a:r>
            <a:r>
              <a:rPr lang="it-IT" sz="3600" b="1" dirty="0">
                <a:solidFill>
                  <a:srgbClr val="00B050"/>
                </a:solidFill>
              </a:rPr>
              <a:t> </a:t>
            </a:r>
            <a:r>
              <a:rPr lang="it-IT" sz="3600" dirty="0">
                <a:solidFill>
                  <a:srgbClr val="00B050"/>
                </a:solidFill>
              </a:rPr>
              <a:t>(</a:t>
            </a:r>
            <a:r>
              <a:rPr lang="he-IL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רׅ</a:t>
            </a:r>
            <a:r>
              <a:rPr lang="it-IT" sz="3600" dirty="0">
                <a:solidFill>
                  <a:srgbClr val="00B050"/>
                </a:solidFill>
              </a:rPr>
              <a:t>, </a:t>
            </a:r>
            <a:r>
              <a:rPr lang="he-IL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רֶ</a:t>
            </a:r>
            <a:r>
              <a:rPr lang="it-IT" sz="3600" dirty="0">
                <a:solidFill>
                  <a:srgbClr val="00B050"/>
                </a:solidFill>
              </a:rPr>
              <a:t>, </a:t>
            </a:r>
            <a:r>
              <a:rPr lang="he-IL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רֻ</a:t>
            </a:r>
            <a:r>
              <a:rPr lang="it-IT" sz="3600" dirty="0">
                <a:solidFill>
                  <a:srgbClr val="00B050"/>
                </a:solidFill>
              </a:rPr>
              <a:t>, </a:t>
            </a:r>
            <a:r>
              <a:rPr lang="he-IL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רַ</a:t>
            </a:r>
            <a:r>
              <a:rPr lang="it-IT" sz="3600" dirty="0">
                <a:solidFill>
                  <a:srgbClr val="00B050"/>
                </a:solidFill>
              </a:rPr>
              <a:t>) </a:t>
            </a:r>
            <a:r>
              <a:rPr lang="it-IT" sz="3600" dirty="0"/>
              <a:t>: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מׅדְבַּר</a:t>
            </a:r>
            <a:r>
              <a:rPr lang="it-IT" sz="3600" dirty="0"/>
              <a:t>, </a:t>
            </a:r>
            <a:r>
              <a:rPr lang="it-IT" sz="3600" i="1" dirty="0" err="1"/>
              <a:t>midbar</a:t>
            </a:r>
            <a:r>
              <a:rPr lang="it-IT" sz="3600" dirty="0"/>
              <a:t> : </a:t>
            </a:r>
            <a:r>
              <a:rPr lang="it-IT" sz="3600" dirty="0" err="1"/>
              <a:t>desert</a:t>
            </a:r>
            <a:r>
              <a:rPr lang="it-IT" sz="3600" dirty="0"/>
              <a:t>. </a:t>
            </a:r>
          </a:p>
          <a:p>
            <a:endParaRPr lang="it-IT" sz="3600" dirty="0"/>
          </a:p>
          <a:p>
            <a:r>
              <a:rPr lang="it-IT" sz="3600" dirty="0"/>
              <a:t>Il </a:t>
            </a:r>
            <a:r>
              <a:rPr lang="it-IT" sz="3600" dirty="0" err="1"/>
              <a:t>sépare</a:t>
            </a:r>
            <a:r>
              <a:rPr lang="it-IT" sz="3600" dirty="0"/>
              <a:t> </a:t>
            </a:r>
            <a:r>
              <a:rPr lang="it-IT" sz="3600" dirty="0" err="1"/>
              <a:t>les</a:t>
            </a:r>
            <a:r>
              <a:rPr lang="it-IT" sz="3600" dirty="0"/>
              <a:t> </a:t>
            </a:r>
            <a:r>
              <a:rPr lang="it-IT" sz="3600" dirty="0" err="1"/>
              <a:t>syllabes</a:t>
            </a:r>
            <a:r>
              <a:rPr lang="it-IT" sz="3600" dirty="0"/>
              <a:t>.</a:t>
            </a:r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EB00212-EBB1-AF32-E062-C5BAD96CD72F}"/>
              </a:ext>
            </a:extLst>
          </p:cNvPr>
          <p:cNvSpPr/>
          <p:nvPr/>
        </p:nvSpPr>
        <p:spPr>
          <a:xfrm>
            <a:off x="2575249" y="5169159"/>
            <a:ext cx="438539" cy="634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24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4F7134-1433-133E-0D17-BEDC8F7C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Les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genres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noms</a:t>
            </a:r>
            <a:r>
              <a:rPr lang="it-IT" b="1" dirty="0">
                <a:solidFill>
                  <a:srgbClr val="FF0000"/>
                </a:solidFill>
              </a:rPr>
              <a:t> et </a:t>
            </a:r>
            <a:r>
              <a:rPr lang="it-IT" b="1" dirty="0" err="1">
                <a:solidFill>
                  <a:srgbClr val="FF0000"/>
                </a:solidFill>
              </a:rPr>
              <a:t>leur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pluriel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215A1C-6418-B905-C379-2C9E1FF37BCE}"/>
              </a:ext>
            </a:extLst>
          </p:cNvPr>
          <p:cNvSpPr txBox="1"/>
          <p:nvPr/>
        </p:nvSpPr>
        <p:spPr>
          <a:xfrm>
            <a:off x="223935" y="2136710"/>
            <a:ext cx="116632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3600" dirty="0"/>
              <a:t>On a </a:t>
            </a:r>
            <a:r>
              <a:rPr lang="it-IT" sz="3600" dirty="0" err="1"/>
              <a:t>deux</a:t>
            </a:r>
            <a:r>
              <a:rPr lang="it-IT" sz="3600" dirty="0"/>
              <a:t> </a:t>
            </a:r>
            <a:r>
              <a:rPr lang="it-IT" sz="3600" dirty="0" err="1"/>
              <a:t>genres</a:t>
            </a:r>
            <a:r>
              <a:rPr lang="it-IT" sz="3600" dirty="0"/>
              <a:t> en </a:t>
            </a:r>
            <a:r>
              <a:rPr lang="it-IT" sz="3600" dirty="0" err="1"/>
              <a:t>hébreu</a:t>
            </a:r>
            <a:r>
              <a:rPr lang="it-IT" sz="3600" dirty="0"/>
              <a:t> :</a:t>
            </a:r>
          </a:p>
          <a:p>
            <a:pPr marL="285750" indent="-285750">
              <a:buFontTx/>
              <a:buChar char="-"/>
            </a:pPr>
            <a:endParaRPr lang="it-IT" sz="3600" dirty="0"/>
          </a:p>
          <a:p>
            <a:pPr marL="742950" indent="-742950">
              <a:buAutoNum type="arabicParenR"/>
            </a:pPr>
            <a:r>
              <a:rPr lang="it-IT" sz="3600" b="1" dirty="0" err="1">
                <a:solidFill>
                  <a:srgbClr val="FF0000"/>
                </a:solidFill>
              </a:rPr>
              <a:t>masculin</a:t>
            </a:r>
            <a:r>
              <a:rPr lang="it-IT" sz="3600" dirty="0"/>
              <a:t> : non </a:t>
            </a:r>
            <a:r>
              <a:rPr lang="it-IT" sz="3600" dirty="0" err="1"/>
              <a:t>particulièrement</a:t>
            </a:r>
            <a:r>
              <a:rPr lang="it-IT" sz="3600" dirty="0"/>
              <a:t> </a:t>
            </a:r>
            <a:r>
              <a:rPr lang="it-IT" sz="3600" dirty="0" err="1"/>
              <a:t>marqué</a:t>
            </a:r>
            <a:r>
              <a:rPr lang="it-IT" sz="3600" dirty="0"/>
              <a:t> (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מֶלֶךְ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melekh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it-IT" sz="3600" dirty="0"/>
              <a:t>) ;</a:t>
            </a:r>
          </a:p>
          <a:p>
            <a:pPr marL="742950" indent="-742950">
              <a:buAutoNum type="arabicParenR"/>
            </a:pPr>
            <a:r>
              <a:rPr lang="it-IT" sz="3600" dirty="0" err="1">
                <a:solidFill>
                  <a:srgbClr val="7030A0"/>
                </a:solidFill>
              </a:rPr>
              <a:t>Féminin</a:t>
            </a:r>
            <a:r>
              <a:rPr lang="it-IT" sz="3600" dirty="0">
                <a:solidFill>
                  <a:srgbClr val="7030A0"/>
                </a:solidFill>
              </a:rPr>
              <a:t> </a:t>
            </a:r>
            <a:r>
              <a:rPr lang="it-IT" sz="3600" dirty="0"/>
              <a:t>: </a:t>
            </a:r>
            <a:r>
              <a:rPr lang="it-IT" sz="3600" dirty="0" err="1"/>
              <a:t>marqué</a:t>
            </a:r>
            <a:r>
              <a:rPr lang="it-IT" sz="3600" dirty="0"/>
              <a:t> </a:t>
            </a:r>
            <a:r>
              <a:rPr lang="it-IT" sz="3600" dirty="0" err="1"/>
              <a:t>dans</a:t>
            </a:r>
            <a:r>
              <a:rPr lang="it-IT" sz="3600" dirty="0"/>
              <a:t> la </a:t>
            </a:r>
            <a:r>
              <a:rPr lang="it-IT" sz="3600" dirty="0" err="1"/>
              <a:t>plupart</a:t>
            </a:r>
            <a:r>
              <a:rPr lang="it-IT" sz="3600" dirty="0"/>
              <a:t> par le </a:t>
            </a:r>
            <a:r>
              <a:rPr lang="it-IT" sz="3600" dirty="0" err="1"/>
              <a:t>suffixe</a:t>
            </a:r>
            <a:r>
              <a:rPr lang="it-IT" sz="3600" dirty="0"/>
              <a:t>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ָה</a:t>
            </a:r>
            <a:r>
              <a:rPr lang="it-IT" sz="3600" dirty="0"/>
              <a:t> , par la </a:t>
            </a:r>
            <a:r>
              <a:rPr lang="it-IT" sz="3600" dirty="0" err="1"/>
              <a:t>consonne</a:t>
            </a:r>
            <a:r>
              <a:rPr lang="it-IT" sz="3600" dirty="0"/>
              <a:t> </a:t>
            </a:r>
            <a:r>
              <a:rPr lang="he-I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ת</a:t>
            </a:r>
            <a:r>
              <a:rPr lang="it-IT" sz="3600" dirty="0"/>
              <a:t> finale :</a:t>
            </a:r>
          </a:p>
        </p:txBody>
      </p:sp>
    </p:spTree>
    <p:extLst>
      <p:ext uri="{BB962C8B-B14F-4D97-AF65-F5344CB8AC3E}">
        <p14:creationId xmlns:p14="http://schemas.microsoft.com/office/powerpoint/2010/main" val="140054138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27_TF22712842.potx" id="{64CE9582-83B2-442D-A4B8-71ED9C4455C7}" vid="{8C0DD338-5A2A-4FFB-B9B7-80219EAC3AF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{89606FEC-E947-4EA2-ABF6-154820FD1E3A}tf22712842_win32</Template>
  <TotalTime>389</TotalTime>
  <Words>1025</Words>
  <Application>Microsoft Office PowerPoint</Application>
  <PresentationFormat>Widescreen</PresentationFormat>
  <Paragraphs>137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Bookman Old Style</vt:lpstr>
      <vt:lpstr>Calibri</vt:lpstr>
      <vt:lpstr>Franklin Gothic Book</vt:lpstr>
      <vt:lpstr>Times New Roman</vt:lpstr>
      <vt:lpstr>1_RetrospectVTI</vt:lpstr>
      <vt:lpstr>  Hébreu 1 (p. xvii-11)</vt:lpstr>
      <vt:lpstr>Les consonnes bgdkpt</vt:lpstr>
      <vt:lpstr>Le daghesh</vt:lpstr>
      <vt:lpstr>Presentazione standard di PowerPoint</vt:lpstr>
      <vt:lpstr>Le mappiq…</vt:lpstr>
      <vt:lpstr>….et le maqqef</vt:lpstr>
      <vt:lpstr>Les règles de prononciation du shewa : petit résumé</vt:lpstr>
      <vt:lpstr>Presentazione standard di PowerPoint</vt:lpstr>
      <vt:lpstr>Les genres des noms et leur pluriel</vt:lpstr>
      <vt:lpstr>Presentazione standard di PowerPoint</vt:lpstr>
      <vt:lpstr>Les nombres des noms</vt:lpstr>
      <vt:lpstr>Le pluriel et ses (petites!) exceptions</vt:lpstr>
      <vt:lpstr>              Les prépositions</vt:lpstr>
      <vt:lpstr>                 Les adjectifs:          accord en nombre – genre</vt:lpstr>
      <vt:lpstr>                Les phrases </vt:lpstr>
      <vt:lpstr>        Petites notes sur l’article הַ</vt:lpstr>
      <vt:lpstr>Presentazione standard di PowerPoint</vt:lpstr>
      <vt:lpstr>Presentazione standard di PowerPoint</vt:lpstr>
      <vt:lpstr>…règle phonétique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Leçon 4</dc:title>
  <dc:creator>Isabella Maurizio - isabella.maurizio@studio.unibo.it</dc:creator>
  <cp:lastModifiedBy>Isabella Maurizio - isabella.maurizio@studio.unibo.it</cp:lastModifiedBy>
  <cp:revision>15</cp:revision>
  <dcterms:created xsi:type="dcterms:W3CDTF">2022-09-13T17:21:01Z</dcterms:created>
  <dcterms:modified xsi:type="dcterms:W3CDTF">2022-10-11T15:53:39Z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