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62" r:id="rId2"/>
    <p:sldId id="324" r:id="rId3"/>
    <p:sldId id="335" r:id="rId4"/>
    <p:sldId id="336" r:id="rId5"/>
    <p:sldId id="338" r:id="rId6"/>
    <p:sldId id="339" r:id="rId7"/>
    <p:sldId id="340" r:id="rId8"/>
    <p:sldId id="342" r:id="rId9"/>
    <p:sldId id="344" r:id="rId10"/>
    <p:sldId id="343" r:id="rId11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E38"/>
    <a:srgbClr val="6666FF"/>
    <a:srgbClr val="FF5050"/>
    <a:srgbClr val="F4A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 autoAdjust="0"/>
    <p:restoredTop sz="49572" autoAdjust="0"/>
  </p:normalViewPr>
  <p:slideViewPr>
    <p:cSldViewPr>
      <p:cViewPr varScale="1">
        <p:scale>
          <a:sx n="63" d="100"/>
          <a:sy n="63" d="100"/>
        </p:scale>
        <p:origin x="192" y="168"/>
      </p:cViewPr>
      <p:guideLst>
        <p:guide orient="horz" pos="3929"/>
        <p:guide orient="horz" pos="4020"/>
        <p:guide pos="2880"/>
      </p:guideLst>
    </p:cSldViewPr>
  </p:slideViewPr>
  <p:outlineViewPr>
    <p:cViewPr>
      <p:scale>
        <a:sx n="33" d="100"/>
        <a:sy n="33" d="100"/>
      </p:scale>
      <p:origin x="0" y="-2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EDF67F-0C7F-40F1-8711-61AE0662A490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9768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050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- 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577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 err="1"/>
              <a:t>Hayim</a:t>
            </a:r>
            <a:r>
              <a:rPr lang="fr-FR" dirty="0"/>
              <a:t> Lapin propose une</a:t>
            </a:r>
            <a:r>
              <a:rPr lang="fr-FR" baseline="0" dirty="0"/>
              <a:t> révision de l’histoire des origines du judaïsme rabbinique, sur la base de l’historiographie moderne</a:t>
            </a:r>
            <a:endParaRPr lang="fr-FR" dirty="0"/>
          </a:p>
          <a:p>
            <a:pPr marL="457200" indent="-457200">
              <a:buFontTx/>
              <a:buChar char="-"/>
            </a:pPr>
            <a:r>
              <a:rPr lang="fr-FR" dirty="0"/>
              <a:t>Comme pour l’histoire de l’Islam, une histoire basée sur le</a:t>
            </a:r>
            <a:r>
              <a:rPr lang="fr-FR" baseline="0" dirty="0"/>
              <a:t> témoignage de ses adhérents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14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966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355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8173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DF67F-0C7F-40F1-8711-61AE0662A49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498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404664"/>
            <a:ext cx="6227763" cy="3132138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 noProof="0" dirty="0"/>
              <a:t>Cliquez pour modifier le style du titre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24" y="3789040"/>
            <a:ext cx="8424863" cy="1620837"/>
          </a:xfrm>
        </p:spPr>
        <p:txBody>
          <a:bodyPr/>
          <a:lstStyle>
            <a:lvl1pPr marL="0">
              <a:defRPr sz="4400"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noProof="0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16050" y="6459154"/>
            <a:ext cx="199072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EA49556-DF15-4F3D-A31E-B4CD7D09878D}" type="datetime1">
              <a:rPr lang="fr-FR"/>
              <a:pPr/>
              <a:t>22/09/2022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1BE6C-A59B-492F-B67A-740D2193853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323850"/>
            <a:ext cx="2057400" cy="541020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23850"/>
            <a:ext cx="6019800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416050" y="6459154"/>
            <a:ext cx="1990725" cy="20161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D1D0553-219F-473D-A49D-F6D1F97562E9}" type="datetime1">
              <a:rPr lang="fr-FR"/>
              <a:pPr/>
              <a:t>22/09/2022</a:t>
            </a:fld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E3E3E-7852-409D-8CDE-0C844D9A12C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801688"/>
          </a:xfrm>
          <a:noFill/>
          <a:ln w="15875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2pPr>
              <a:defRPr baseline="0">
                <a:solidFill>
                  <a:schemeClr val="tx1">
                    <a:lumMod val="85000"/>
                  </a:schemeClr>
                </a:solidFill>
              </a:defRPr>
            </a:lvl2pPr>
            <a:lvl3pPr>
              <a:defRPr baseline="0">
                <a:solidFill>
                  <a:schemeClr val="bg2">
                    <a:lumMod val="40000"/>
                    <a:lumOff val="60000"/>
                  </a:schemeClr>
                </a:solidFill>
              </a:defRPr>
            </a:lvl3pPr>
            <a:lvl4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4pPr>
            <a:lvl5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3C2D85-D9DE-4FF3-A5A7-176A72397492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01349-5BEE-7840-8B42-7B56C0B7C448}"/>
              </a:ext>
            </a:extLst>
          </p:cNvPr>
          <p:cNvSpPr/>
          <p:nvPr userDrawn="1"/>
        </p:nvSpPr>
        <p:spPr>
          <a:xfrm>
            <a:off x="0" y="0"/>
            <a:ext cx="9144000" cy="811080"/>
          </a:xfrm>
          <a:prstGeom prst="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D694A-4A1D-4CA4-89F9-1E93BE33BAD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321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B1855-4B2B-429B-819D-36DF1B7B82C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C9FC2-BE2C-495C-8EA9-F344459571F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8DC66-99BF-4202-9C4D-126D08AA62D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EAD27C-773A-4D67-899A-4FCBC2C1783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9AE9D-AFA3-45C1-B613-055B509C9E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6E948-E770-46B6-8290-E44E229ECC3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11080"/>
            <a:ext cx="9144000" cy="542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237312"/>
            <a:ext cx="9144000" cy="6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/>
              </a:solidFill>
              <a:latin typeface="Calibri" pitchFamily="34" charset="0"/>
              <a:ea typeface="ヒラギノ角ゴ Pro W3" charset="-128"/>
            </a:endParaRPr>
          </a:p>
        </p:txBody>
      </p:sp>
      <p:pic>
        <p:nvPicPr>
          <p:cNvPr id="1029" name="UL_LOGO_BLANC_CMJN.jpg" descr="C:\Documents and Settings\Utilisateur.GNOC\Bureau\UL_LOGO_BLANC_CMJN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504" y="6359537"/>
            <a:ext cx="11017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1032" y="6380173"/>
            <a:ext cx="4413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9FA4ABCF-BE58-4983-AB38-2E33C95C69C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 Narrow" pitchFamily="34" charset="0"/>
        </a:defRPr>
      </a:lvl9pPr>
    </p:titleStyle>
    <p:bodyStyle>
      <a:lvl1pPr marL="268288" indent="-268288" algn="l" rtl="0" eaLnBrk="0" fontAlgn="base" hangingPunct="0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20738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ＭＳ Ｐゴシック" charset="0"/>
        </a:defRPr>
      </a:lvl2pPr>
      <a:lvl3pPr marL="12287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3671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B32128-4146-E248-9742-0D13F7D5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2"/>
          <a:stretch/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1024" y="3068960"/>
            <a:ext cx="6873264" cy="18359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Introduction à la littérature rabbinique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8732" y="4904954"/>
            <a:ext cx="7257604" cy="7200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indent="0" eaLnBrk="1" hangingPunct="1">
              <a:defRPr/>
            </a:pPr>
            <a:r>
              <a:rPr lang="fr-FR" dirty="0">
                <a:solidFill>
                  <a:schemeClr val="tx1">
                    <a:lumMod val="85000"/>
                  </a:schemeClr>
                </a:solidFill>
                <a:latin typeface="Arial Narrow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6F56F-DF60-4343-AD84-4F9945A4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Problème historiographique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34CDC-C528-8641-9B5C-86F49586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Problèmes de datation</a:t>
            </a:r>
            <a:r>
              <a:rPr lang="fr-FR" baseline="0" dirty="0"/>
              <a:t> de ces textes</a:t>
            </a:r>
          </a:p>
          <a:p>
            <a:r>
              <a:rPr lang="fr-FR" baseline="0" dirty="0"/>
              <a:t>Problème de la fiabilité des éléments historiques de ces textes:</a:t>
            </a:r>
          </a:p>
          <a:p>
            <a:pPr lvl="1"/>
            <a:r>
              <a:rPr lang="fr-FR" baseline="0" dirty="0"/>
              <a:t>Ex. b. </a:t>
            </a:r>
            <a:r>
              <a:rPr lang="fr-FR" baseline="0" dirty="0" err="1"/>
              <a:t>Gittin</a:t>
            </a:r>
            <a:r>
              <a:rPr lang="fr-FR" baseline="0" dirty="0"/>
              <a:t> 56ab (compare ARN 4:5)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20FBA7-0911-2143-A582-E8B65674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1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Plan du cours</a:t>
            </a:r>
            <a:endParaRPr lang="fr-FR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634" y="2060848"/>
            <a:ext cx="7920731" cy="2484276"/>
          </a:xfrm>
          <a:noFill/>
        </p:spPr>
        <p:txBody>
          <a:bodyPr>
            <a:normAutofit/>
          </a:bodyPr>
          <a:lstStyle/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1 :	Introduction – Contexte historique – Présentation du corpus</a:t>
            </a:r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2 :	La Mishna</a:t>
            </a:r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3 :	La </a:t>
            </a:r>
            <a:r>
              <a:rPr lang="fr-FR" sz="2000" dirty="0" err="1"/>
              <a:t>Tosefta</a:t>
            </a:r>
            <a:endParaRPr lang="fr-FR" sz="2000" dirty="0"/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4 :		Le Talmud de Jérusalem</a:t>
            </a:r>
          </a:p>
          <a:p>
            <a:pPr marL="1795463" indent="-1795463">
              <a:tabLst>
                <a:tab pos="1800000" algn="l"/>
              </a:tabLst>
            </a:pPr>
            <a:r>
              <a:rPr lang="fr-FR" sz="2000" dirty="0"/>
              <a:t>Chapitre 5 :	Le Talmud de </a:t>
            </a:r>
            <a:r>
              <a:rPr lang="fr-FR" sz="2000" dirty="0" err="1"/>
              <a:t>Babylonne</a:t>
            </a:r>
            <a:endParaRPr lang="fr-FR" sz="2000" dirty="0"/>
          </a:p>
          <a:p>
            <a:pPr marL="1795463" indent="-1795463">
              <a:tabLst>
                <a:tab pos="1800000" algn="l"/>
              </a:tabLst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6B32128-4146-E248-9742-0D13F7D5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32"/>
          <a:stretch/>
        </p:blipFill>
        <p:spPr bwMode="auto">
          <a:xfrm>
            <a:off x="-36512" y="0"/>
            <a:ext cx="91805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91024" y="3068960"/>
            <a:ext cx="6873264" cy="183599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fr-FR" dirty="0"/>
              <a:t>Chapitre 1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38732" y="4904954"/>
            <a:ext cx="7257604" cy="72008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indent="0" eaLnBrk="1" hangingPunct="1">
              <a:defRPr/>
            </a:pPr>
            <a:r>
              <a:rPr lang="fr-FR" dirty="0">
                <a:solidFill>
                  <a:schemeClr val="tx1">
                    <a:lumMod val="85000"/>
                  </a:schemeClr>
                </a:solidFill>
                <a:latin typeface="Arial Narrow" charset="0"/>
              </a:rPr>
              <a:t>Contexte historique</a:t>
            </a:r>
          </a:p>
        </p:txBody>
      </p:sp>
    </p:spTree>
    <p:extLst>
      <p:ext uri="{BB962C8B-B14F-4D97-AF65-F5344CB8AC3E}">
        <p14:creationId xmlns:p14="http://schemas.microsoft.com/office/powerpoint/2010/main" val="229945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4FC04D-D72D-3348-9C2E-B243E67CD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Quelques dates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F9255F-4786-E948-9DDC-9CC765A5D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88" y="1628800"/>
            <a:ext cx="7416824" cy="3222446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70 – Destruction de Jérusalem par Titus</a:t>
            </a:r>
          </a:p>
          <a:p>
            <a:pPr marL="457200" indent="-457200">
              <a:buFontTx/>
              <a:buChar char="-"/>
            </a:pPr>
            <a:r>
              <a:rPr lang="fr-FR" dirty="0" err="1"/>
              <a:t>Yohanan</a:t>
            </a:r>
            <a:r>
              <a:rPr lang="fr-FR" dirty="0"/>
              <a:t> ben </a:t>
            </a:r>
            <a:r>
              <a:rPr lang="fr-FR" dirty="0" err="1"/>
              <a:t>Zakkaï</a:t>
            </a:r>
            <a:r>
              <a:rPr lang="fr-FR" dirty="0"/>
              <a:t> et le concile de </a:t>
            </a:r>
            <a:r>
              <a:rPr lang="fr-FR" dirty="0" err="1"/>
              <a:t>Yavné</a:t>
            </a:r>
            <a:r>
              <a:rPr lang="fr-FR" dirty="0"/>
              <a:t>.</a:t>
            </a:r>
          </a:p>
          <a:p>
            <a:pPr marL="457200" indent="-457200">
              <a:buFontTx/>
              <a:buChar char="-"/>
            </a:pPr>
            <a:r>
              <a:rPr lang="fr-FR" dirty="0"/>
              <a:t>132-135 Seconde révolte juive (Bar-Kokhba)</a:t>
            </a:r>
          </a:p>
          <a:p>
            <a:pPr marL="457200" indent="-457200">
              <a:buFontTx/>
              <a:buChar char="-"/>
            </a:pPr>
            <a:r>
              <a:rPr lang="fr-FR" dirty="0"/>
              <a:t>313 – Edit de Milan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6AAA2A-7C09-5B41-895E-CDC4EC5F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300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AF346-09DD-F24E-8D70-59DA92B3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Sources, Problèmes</a:t>
            </a:r>
            <a:r>
              <a:rPr lang="fr-FR" baseline="0" dirty="0"/>
              <a:t> et méthodes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B6F9F8-4A8D-5B40-807C-7C076099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L’étude du</a:t>
            </a:r>
            <a:r>
              <a:rPr lang="fr-FR" baseline="0" dirty="0"/>
              <a:t> mouvement rabbinique est inséparable de l’étude de la littérature rabbinique</a:t>
            </a:r>
          </a:p>
          <a:p>
            <a:pPr marL="457200" indent="-457200">
              <a:buFontTx/>
              <a:buChar char="-"/>
            </a:pPr>
            <a:r>
              <a:rPr lang="fr-FR" baseline="0" dirty="0"/>
              <a:t>Pas vraiment de données archéologiques</a:t>
            </a:r>
          </a:p>
          <a:p>
            <a:pPr marL="1009650" lvl="1" indent="-457200">
              <a:buFontTx/>
              <a:buChar char="-"/>
            </a:pPr>
            <a:r>
              <a:rPr lang="fr-FR" dirty="0"/>
              <a:t>Ex. 70 inscriptions en Palestine comportant le titre de « Rabbi » la plupart dans</a:t>
            </a:r>
            <a:r>
              <a:rPr lang="fr-FR" baseline="0" dirty="0"/>
              <a:t> le sens de « mon maître »</a:t>
            </a:r>
          </a:p>
          <a:p>
            <a:pPr marL="457200" lvl="0" indent="-457200">
              <a:buFontTx/>
              <a:buChar char="-"/>
            </a:pPr>
            <a:r>
              <a:rPr lang="fr-FR" baseline="0" dirty="0"/>
              <a:t>Les sources externes (</a:t>
            </a:r>
            <a:r>
              <a:rPr lang="fr-FR" baseline="0" dirty="0" err="1"/>
              <a:t>greco-latine</a:t>
            </a:r>
            <a:r>
              <a:rPr lang="fr-FR" dirty="0" err="1"/>
              <a:t>s</a:t>
            </a:r>
            <a:r>
              <a:rPr lang="fr-FR" dirty="0"/>
              <a:t>)</a:t>
            </a:r>
            <a:r>
              <a:rPr lang="fr-FR" baseline="0" dirty="0"/>
              <a:t> sont tardives.</a:t>
            </a:r>
          </a:p>
          <a:p>
            <a:pPr marL="457200" lvl="0" indent="-457200">
              <a:buFontTx/>
              <a:buChar char="-"/>
            </a:pPr>
            <a:endParaRPr lang="fr-FR" baseline="0" dirty="0"/>
          </a:p>
          <a:p>
            <a:pPr marL="457200" lvl="0" indent="-457200">
              <a:buFontTx/>
              <a:buChar char="-"/>
            </a:pPr>
            <a:r>
              <a:rPr lang="fr-FR" baseline="0" dirty="0"/>
              <a:t>Dire quelque chose sur le judaïsme rabbinique antérieur au 3</a:t>
            </a:r>
            <a:r>
              <a:rPr lang="fr-FR" baseline="30000" dirty="0"/>
              <a:t>ème</a:t>
            </a:r>
            <a:r>
              <a:rPr lang="fr-FR" baseline="0" dirty="0"/>
              <a:t>-4</a:t>
            </a:r>
            <a:r>
              <a:rPr lang="fr-FR" baseline="30000" dirty="0"/>
              <a:t>ème</a:t>
            </a:r>
            <a:r>
              <a:rPr lang="fr-FR" baseline="0" dirty="0"/>
              <a:t> s. = s’appuyer sur les seules sources de la littérature rabbinique</a:t>
            </a:r>
          </a:p>
          <a:p>
            <a:pPr marL="1009650" lvl="1" indent="-457200">
              <a:buFontTx/>
              <a:buChar char="-"/>
            </a:pPr>
            <a:endParaRPr lang="fr-FR" baseline="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E6971D-8DFD-B241-A2B3-D67437E48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17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5B150D-E5EB-6343-85BC-9A9EE0986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Textes</a:t>
            </a:r>
            <a:r>
              <a:rPr lang="fr-FR" baseline="0" dirty="0"/>
              <a:t> fondamentaux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C66A4D-45B1-CB4A-9977-F81E5965D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Pas d’œuvre</a:t>
            </a:r>
            <a:r>
              <a:rPr lang="fr-FR" baseline="0" dirty="0"/>
              <a:t> datées</a:t>
            </a:r>
          </a:p>
          <a:p>
            <a:pPr marL="457200" indent="-457200">
              <a:buFontTx/>
              <a:buChar char="-"/>
            </a:pPr>
            <a:r>
              <a:rPr lang="fr-FR" dirty="0"/>
              <a:t>Pas de manuscrits originaux, pas de prologue, pas de colophon</a:t>
            </a:r>
          </a:p>
          <a:p>
            <a:pPr marL="457200" indent="-457200">
              <a:buFontTx/>
              <a:buChar char="-"/>
            </a:pPr>
            <a:r>
              <a:rPr lang="fr-FR" dirty="0"/>
              <a:t>Datation interne des documents</a:t>
            </a:r>
          </a:p>
          <a:p>
            <a:pPr marL="457200" indent="-457200">
              <a:buFontTx/>
              <a:buChar char="-"/>
            </a:pPr>
            <a:r>
              <a:rPr lang="fr-FR" dirty="0"/>
              <a:t>Date</a:t>
            </a:r>
            <a:r>
              <a:rPr lang="fr-FR" baseline="0" dirty="0"/>
              <a:t> de rédaction : littérature rabbinique comme « document » ou comme collection de dits.</a:t>
            </a:r>
          </a:p>
          <a:p>
            <a:pPr marL="457200" indent="-45720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7450C1-3B30-D94C-A620-94806321D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151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8E4B3-66F8-D045-AB09-7FE7E1EE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Textes</a:t>
            </a:r>
            <a:r>
              <a:rPr lang="fr-FR" baseline="0" dirty="0"/>
              <a:t> fondamentaux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CDAB2-72FB-844B-9FA2-32D2476E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dirty="0"/>
              <a:t>La Mishna</a:t>
            </a:r>
            <a:r>
              <a:rPr lang="fr-FR" baseline="0" dirty="0"/>
              <a:t> (litt. « répétition » ou « récitation »). Env. 200</a:t>
            </a:r>
            <a:r>
              <a:rPr lang="fr-FR" dirty="0"/>
              <a:t> (Juda </a:t>
            </a:r>
            <a:r>
              <a:rPr lang="fr-FR" dirty="0" err="1"/>
              <a:t>Hanassi</a:t>
            </a:r>
            <a:r>
              <a:rPr lang="fr-FR" dirty="0"/>
              <a:t>)</a:t>
            </a:r>
            <a:endParaRPr lang="fr-FR" baseline="0" dirty="0"/>
          </a:p>
          <a:p>
            <a:pPr marL="1009650" lvl="1" indent="-457200">
              <a:buFontTx/>
              <a:buChar char="-"/>
            </a:pPr>
            <a:r>
              <a:rPr lang="fr-FR" baseline="0" dirty="0"/>
              <a:t>Tannaim (« récitants ») (de 70 au début du IIIème siècle)</a:t>
            </a:r>
          </a:p>
          <a:p>
            <a:pPr marL="457200" indent="-457200">
              <a:buFontTx/>
              <a:buChar char="-"/>
            </a:pPr>
            <a:r>
              <a:rPr lang="fr-FR" baseline="0" dirty="0" err="1"/>
              <a:t>Tosefta</a:t>
            </a:r>
            <a:r>
              <a:rPr lang="fr-FR" baseline="0" dirty="0"/>
              <a:t> (« supplément ») (</a:t>
            </a:r>
            <a:r>
              <a:rPr lang="fr-FR" baseline="0" dirty="0" err="1"/>
              <a:t>Tanaïtique</a:t>
            </a:r>
            <a:r>
              <a:rPr lang="fr-FR" baseline="0" dirty="0"/>
              <a:t>)</a:t>
            </a:r>
          </a:p>
          <a:p>
            <a:pPr marL="457200" indent="-457200">
              <a:buFontTx/>
              <a:buChar char="-"/>
            </a:pPr>
            <a:r>
              <a:rPr lang="fr-FR" baseline="0" dirty="0"/>
              <a:t>Talmud palestinien et Talmud babylonien</a:t>
            </a:r>
          </a:p>
          <a:p>
            <a:pPr marL="1009650" lvl="1" indent="-457200">
              <a:buFontTx/>
              <a:buChar char="-"/>
            </a:pPr>
            <a:r>
              <a:rPr lang="fr-FR" baseline="0" dirty="0"/>
              <a:t>Amoraim (« parlants ») (IIIème-IVème s. en Palestine, IIIème-fin Vème en Babylonie)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266DE6-665D-0441-9929-82F14650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81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D8E4B3-66F8-D045-AB09-7FE7E1EE6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Textes</a:t>
            </a:r>
            <a:r>
              <a:rPr lang="fr-FR" baseline="0" dirty="0"/>
              <a:t> fondamentaux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8CDAB2-72FB-844B-9FA2-32D2476E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Tx/>
              <a:buChar char="-"/>
            </a:pPr>
            <a:r>
              <a:rPr lang="fr-FR" baseline="0" dirty="0"/>
              <a:t>Les midrashim (« recherches, enquêtes »)</a:t>
            </a:r>
          </a:p>
          <a:p>
            <a:pPr marL="1009650" lvl="1" indent="-457200">
              <a:buFontTx/>
              <a:buChar char="-"/>
            </a:pPr>
            <a:r>
              <a:rPr lang="fr-FR" baseline="0" dirty="0"/>
              <a:t>Midrashim halakhique (</a:t>
            </a:r>
            <a:r>
              <a:rPr lang="fr-FR" baseline="0" dirty="0" err="1"/>
              <a:t>Tanaïtique</a:t>
            </a:r>
            <a:r>
              <a:rPr lang="fr-FR" baseline="0" dirty="0"/>
              <a:t>)</a:t>
            </a:r>
          </a:p>
          <a:p>
            <a:pPr marL="1009650" lvl="1" indent="-457200">
              <a:buFontTx/>
              <a:buChar char="-"/>
            </a:pPr>
            <a:r>
              <a:rPr lang="fr-FR" baseline="0" dirty="0"/>
              <a:t>Midrashim </a:t>
            </a:r>
            <a:r>
              <a:rPr lang="fr-FR" baseline="0" dirty="0" err="1"/>
              <a:t>hagadique</a:t>
            </a:r>
            <a:r>
              <a:rPr lang="fr-FR" baseline="0" dirty="0"/>
              <a:t> (</a:t>
            </a:r>
            <a:r>
              <a:rPr lang="fr-FR" baseline="0" dirty="0" err="1"/>
              <a:t>Amoraïque</a:t>
            </a:r>
            <a:r>
              <a:rPr lang="fr-FR" baseline="0" dirty="0"/>
              <a:t>)</a:t>
            </a:r>
          </a:p>
          <a:p>
            <a:pPr marL="457200" lvl="0" indent="-457200">
              <a:buFontTx/>
              <a:buChar char="-"/>
            </a:pPr>
            <a:r>
              <a:rPr lang="fr-FR" baseline="0" dirty="0"/>
              <a:t>Les </a:t>
            </a:r>
            <a:r>
              <a:rPr lang="fr-FR" baseline="0" dirty="0" err="1"/>
              <a:t>Barayitot</a:t>
            </a:r>
            <a:r>
              <a:rPr lang="fr-FR" baseline="0" dirty="0"/>
              <a:t> – tradition tannaïtique préservées dans les Talmud (de </a:t>
            </a:r>
            <a:r>
              <a:rPr lang="fr-FR" baseline="0" dirty="0" err="1"/>
              <a:t>l’aram</a:t>
            </a:r>
            <a:r>
              <a:rPr lang="fr-FR" baseline="0" dirty="0"/>
              <a:t>. Bara « externe », </a:t>
            </a:r>
            <a:r>
              <a:rPr lang="fr-FR" baseline="0" dirty="0" err="1"/>
              <a:t>s.e.</a:t>
            </a:r>
            <a:r>
              <a:rPr lang="fr-FR" baseline="0" dirty="0"/>
              <a:t> à la </a:t>
            </a:r>
            <a:r>
              <a:rPr lang="fr-FR" baseline="0" dirty="0" err="1"/>
              <a:t>Mishnah</a:t>
            </a:r>
            <a:r>
              <a:rPr lang="fr-FR" baseline="0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266DE6-665D-0441-9929-82F146508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653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62C6B0-9562-AFE5-45B7-4FB15240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Périodisation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535D0C-DFFF-435F-266D-67CB4949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fr-FR" dirty="0"/>
              <a:t>Les </a:t>
            </a:r>
            <a:r>
              <a:rPr lang="fr-FR" dirty="0" err="1"/>
              <a:t>Tanaims</a:t>
            </a:r>
            <a:r>
              <a:rPr lang="fr-FR" dirty="0"/>
              <a:t> (</a:t>
            </a:r>
            <a:r>
              <a:rPr lang="fr-FR" dirty="0" err="1"/>
              <a:t>aram</a:t>
            </a:r>
            <a:r>
              <a:rPr lang="fr-FR" dirty="0"/>
              <a:t>. Tanna, </a:t>
            </a:r>
            <a:r>
              <a:rPr lang="fr-FR" dirty="0" err="1"/>
              <a:t>heb</a:t>
            </a:r>
            <a:r>
              <a:rPr lang="fr-FR" dirty="0"/>
              <a:t>. Shana = répéter)</a:t>
            </a:r>
          </a:p>
          <a:p>
            <a:pPr marL="457200" indent="-457200">
              <a:buFontTx/>
              <a:buChar char="-"/>
            </a:pPr>
            <a:r>
              <a:rPr lang="fr-FR" dirty="0"/>
              <a:t>Les </a:t>
            </a:r>
            <a:r>
              <a:rPr lang="fr-FR" dirty="0" err="1"/>
              <a:t>amoraïm</a:t>
            </a:r>
            <a:r>
              <a:rPr lang="fr-FR" dirty="0"/>
              <a:t> (</a:t>
            </a:r>
            <a:r>
              <a:rPr lang="fr-FR" dirty="0" err="1"/>
              <a:t>heb</a:t>
            </a:r>
            <a:r>
              <a:rPr lang="fr-FR" dirty="0"/>
              <a:t>. Amar = dire, commenter)</a:t>
            </a:r>
          </a:p>
          <a:p>
            <a:pPr marL="457200" indent="-457200">
              <a:buFontTx/>
              <a:buChar char="-"/>
            </a:pPr>
            <a:r>
              <a:rPr lang="fr-FR" dirty="0"/>
              <a:t>Les </a:t>
            </a:r>
            <a:r>
              <a:rPr lang="fr-FR" dirty="0" err="1"/>
              <a:t>saboraïm</a:t>
            </a:r>
            <a:r>
              <a:rPr lang="fr-FR" dirty="0"/>
              <a:t> (</a:t>
            </a:r>
            <a:r>
              <a:rPr lang="fr-FR" dirty="0" err="1"/>
              <a:t>sabar</a:t>
            </a:r>
            <a:r>
              <a:rPr lang="fr-FR" dirty="0"/>
              <a:t> = être d’avis)</a:t>
            </a:r>
          </a:p>
          <a:p>
            <a:pPr marL="457200" indent="-457200">
              <a:buFontTx/>
              <a:buChar char="-"/>
            </a:pPr>
            <a:r>
              <a:rPr lang="fr-FR" dirty="0"/>
              <a:t>Les géonim (gaon = élevé, sublime)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36A679-088E-B2F0-8086-3E3BBC848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C2D85-D9DE-4FF3-A5A7-176A72397492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742709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odèle par défau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12806</TotalTime>
  <Words>426</Words>
  <Application>Microsoft Macintosh PowerPoint</Application>
  <PresentationFormat>Affichage à l'écran (4:3)</PresentationFormat>
  <Paragraphs>65</Paragraphs>
  <Slides>10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Arial Narrow</vt:lpstr>
      <vt:lpstr>Calibri</vt:lpstr>
      <vt:lpstr>Modèle par défaut</vt:lpstr>
      <vt:lpstr>Introduction à la littérature rabbinique</vt:lpstr>
      <vt:lpstr>Plan du cours</vt:lpstr>
      <vt:lpstr>Chapitre 1</vt:lpstr>
      <vt:lpstr>Quelques dates</vt:lpstr>
      <vt:lpstr>Sources, Problèmes et méthodes</vt:lpstr>
      <vt:lpstr>Textes fondamentaux</vt:lpstr>
      <vt:lpstr>Textes fondamentaux</vt:lpstr>
      <vt:lpstr>Textes fondamentaux</vt:lpstr>
      <vt:lpstr>Périodisation</vt:lpstr>
      <vt:lpstr>Problème historiographique</vt:lpstr>
    </vt:vector>
  </TitlesOfParts>
  <Company>Université Nancy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georg4603</dc:creator>
  <cp:lastModifiedBy>Jean-Sébastien REY</cp:lastModifiedBy>
  <cp:revision>53</cp:revision>
  <dcterms:created xsi:type="dcterms:W3CDTF">2011-12-19T13:36:41Z</dcterms:created>
  <dcterms:modified xsi:type="dcterms:W3CDTF">2022-09-22T17:47:13Z</dcterms:modified>
</cp:coreProperties>
</file>